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6" r:id="rId4"/>
    <p:sldId id="293" r:id="rId5"/>
    <p:sldId id="287" r:id="rId6"/>
    <p:sldId id="289" r:id="rId7"/>
    <p:sldId id="288" r:id="rId8"/>
    <p:sldId id="290" r:id="rId9"/>
    <p:sldId id="291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0AD392-75CE-45AE-AC9E-A10B8362E3E6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D0D9363A-6CBD-4FA3-A9F1-17C32677F31F}">
      <dgm:prSet phldrT="[Text]"/>
      <dgm:spPr/>
      <dgm:t>
        <a:bodyPr/>
        <a:lstStyle/>
        <a:p>
          <a:r>
            <a:rPr lang="en-GB" dirty="0"/>
            <a:t>PROMS</a:t>
          </a:r>
        </a:p>
      </dgm:t>
    </dgm:pt>
    <dgm:pt modelId="{6850E301-875E-42C7-89CA-D69216BA603B}" type="parTrans" cxnId="{AB19FDA8-E808-4F40-86D7-B01050736434}">
      <dgm:prSet/>
      <dgm:spPr/>
      <dgm:t>
        <a:bodyPr/>
        <a:lstStyle/>
        <a:p>
          <a:endParaRPr lang="en-GB"/>
        </a:p>
      </dgm:t>
    </dgm:pt>
    <dgm:pt modelId="{97CFA178-AD12-4601-82B9-C81A3B79C382}" type="sibTrans" cxnId="{AB19FDA8-E808-4F40-86D7-B01050736434}">
      <dgm:prSet/>
      <dgm:spPr/>
      <dgm:t>
        <a:bodyPr/>
        <a:lstStyle/>
        <a:p>
          <a:endParaRPr lang="en-GB"/>
        </a:p>
      </dgm:t>
    </dgm:pt>
    <dgm:pt modelId="{AD01DDA5-BDEA-445C-9BAD-BC9A41538272}">
      <dgm:prSet phldrT="[Text]"/>
      <dgm:spPr/>
      <dgm:t>
        <a:bodyPr/>
        <a:lstStyle/>
        <a:p>
          <a:r>
            <a:rPr lang="en-GB" dirty="0"/>
            <a:t>Health Economics</a:t>
          </a:r>
        </a:p>
      </dgm:t>
    </dgm:pt>
    <dgm:pt modelId="{94459F38-4433-454D-817E-2045E51D3706}" type="parTrans" cxnId="{75DDFD63-6A22-4955-A8C1-A6A24EAB5BD8}">
      <dgm:prSet/>
      <dgm:spPr/>
      <dgm:t>
        <a:bodyPr/>
        <a:lstStyle/>
        <a:p>
          <a:endParaRPr lang="en-GB"/>
        </a:p>
      </dgm:t>
    </dgm:pt>
    <dgm:pt modelId="{A64703ED-3465-4B8C-8464-4E1C3C18B5D4}" type="sibTrans" cxnId="{75DDFD63-6A22-4955-A8C1-A6A24EAB5BD8}">
      <dgm:prSet/>
      <dgm:spPr/>
      <dgm:t>
        <a:bodyPr/>
        <a:lstStyle/>
        <a:p>
          <a:endParaRPr lang="en-GB"/>
        </a:p>
      </dgm:t>
    </dgm:pt>
    <dgm:pt modelId="{F3D4F664-170D-4BE3-983C-8EB95D8F8C5E}">
      <dgm:prSet phldrT="[Text]"/>
      <dgm:spPr/>
      <dgm:t>
        <a:bodyPr/>
        <a:lstStyle/>
        <a:p>
          <a:r>
            <a:rPr lang="en-GB" dirty="0"/>
            <a:t>For whom, when and how…</a:t>
          </a:r>
        </a:p>
      </dgm:t>
    </dgm:pt>
    <dgm:pt modelId="{59A902B2-E73F-4E62-B74A-01F9A4760C46}" type="parTrans" cxnId="{9ABF2102-70CC-4496-A848-4A2969C98765}">
      <dgm:prSet/>
      <dgm:spPr/>
      <dgm:t>
        <a:bodyPr/>
        <a:lstStyle/>
        <a:p>
          <a:endParaRPr lang="en-GB"/>
        </a:p>
      </dgm:t>
    </dgm:pt>
    <dgm:pt modelId="{837C8AB8-5453-4083-A643-736726AD041D}" type="sibTrans" cxnId="{9ABF2102-70CC-4496-A848-4A2969C98765}">
      <dgm:prSet/>
      <dgm:spPr/>
      <dgm:t>
        <a:bodyPr/>
        <a:lstStyle/>
        <a:p>
          <a:endParaRPr lang="en-GB"/>
        </a:p>
      </dgm:t>
    </dgm:pt>
    <dgm:pt modelId="{BD553017-9A6A-4468-81A7-EBCFD3F76247}" type="pres">
      <dgm:prSet presAssocID="{C40AD392-75CE-45AE-AC9E-A10B8362E3E6}" presName="Name0" presStyleCnt="0">
        <dgm:presLayoutVars>
          <dgm:dir/>
          <dgm:resizeHandles val="exact"/>
        </dgm:presLayoutVars>
      </dgm:prSet>
      <dgm:spPr/>
    </dgm:pt>
    <dgm:pt modelId="{531D4DD5-56D6-47F7-86FD-F60412AA23AD}" type="pres">
      <dgm:prSet presAssocID="{D0D9363A-6CBD-4FA3-A9F1-17C32677F31F}" presName="composite" presStyleCnt="0"/>
      <dgm:spPr/>
    </dgm:pt>
    <dgm:pt modelId="{FEA5A0A1-E468-4F12-9A5D-B0B9C14B1AB8}" type="pres">
      <dgm:prSet presAssocID="{D0D9363A-6CBD-4FA3-A9F1-17C32677F31F}" presName="bgChev" presStyleLbl="node1" presStyleIdx="0" presStyleCnt="3"/>
      <dgm:spPr/>
    </dgm:pt>
    <dgm:pt modelId="{9472661C-6C22-4453-A965-B34C11EFDD4E}" type="pres">
      <dgm:prSet presAssocID="{D0D9363A-6CBD-4FA3-A9F1-17C32677F31F}" presName="txNode" presStyleLbl="fgAcc1" presStyleIdx="0" presStyleCnt="3">
        <dgm:presLayoutVars>
          <dgm:bulletEnabled val="1"/>
        </dgm:presLayoutVars>
      </dgm:prSet>
      <dgm:spPr/>
    </dgm:pt>
    <dgm:pt modelId="{553CAB8F-42DA-4002-8061-197A56799B90}" type="pres">
      <dgm:prSet presAssocID="{97CFA178-AD12-4601-82B9-C81A3B79C382}" presName="compositeSpace" presStyleCnt="0"/>
      <dgm:spPr/>
    </dgm:pt>
    <dgm:pt modelId="{C4173686-8777-410C-BD76-A263FCF0FC8F}" type="pres">
      <dgm:prSet presAssocID="{AD01DDA5-BDEA-445C-9BAD-BC9A41538272}" presName="composite" presStyleCnt="0"/>
      <dgm:spPr/>
    </dgm:pt>
    <dgm:pt modelId="{22907754-81D7-4546-ACBA-1D10EF1FBA25}" type="pres">
      <dgm:prSet presAssocID="{AD01DDA5-BDEA-445C-9BAD-BC9A41538272}" presName="bgChev" presStyleLbl="node1" presStyleIdx="1" presStyleCnt="3"/>
      <dgm:spPr/>
    </dgm:pt>
    <dgm:pt modelId="{B2D179C3-DC79-43D0-BB11-D80B396356DC}" type="pres">
      <dgm:prSet presAssocID="{AD01DDA5-BDEA-445C-9BAD-BC9A41538272}" presName="txNode" presStyleLbl="fgAcc1" presStyleIdx="1" presStyleCnt="3">
        <dgm:presLayoutVars>
          <dgm:bulletEnabled val="1"/>
        </dgm:presLayoutVars>
      </dgm:prSet>
      <dgm:spPr/>
    </dgm:pt>
    <dgm:pt modelId="{F3B77202-DD8F-4023-BEC8-4A12545B57FB}" type="pres">
      <dgm:prSet presAssocID="{A64703ED-3465-4B8C-8464-4E1C3C18B5D4}" presName="compositeSpace" presStyleCnt="0"/>
      <dgm:spPr/>
    </dgm:pt>
    <dgm:pt modelId="{6307C613-62B7-491E-9C37-BE6E7D2EC3A8}" type="pres">
      <dgm:prSet presAssocID="{F3D4F664-170D-4BE3-983C-8EB95D8F8C5E}" presName="composite" presStyleCnt="0"/>
      <dgm:spPr/>
    </dgm:pt>
    <dgm:pt modelId="{FE5886BC-D861-45C8-862B-6E83DF0EBF46}" type="pres">
      <dgm:prSet presAssocID="{F3D4F664-170D-4BE3-983C-8EB95D8F8C5E}" presName="bgChev" presStyleLbl="node1" presStyleIdx="2" presStyleCnt="3"/>
      <dgm:spPr/>
    </dgm:pt>
    <dgm:pt modelId="{E01634FD-7570-4D33-8F9C-496130071489}" type="pres">
      <dgm:prSet presAssocID="{F3D4F664-170D-4BE3-983C-8EB95D8F8C5E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9ABF2102-70CC-4496-A848-4A2969C98765}" srcId="{C40AD392-75CE-45AE-AC9E-A10B8362E3E6}" destId="{F3D4F664-170D-4BE3-983C-8EB95D8F8C5E}" srcOrd="2" destOrd="0" parTransId="{59A902B2-E73F-4E62-B74A-01F9A4760C46}" sibTransId="{837C8AB8-5453-4083-A643-736726AD041D}"/>
    <dgm:cxn modelId="{CE7F8306-6F12-4F91-91A0-E19695CDAA6D}" type="presOf" srcId="{D0D9363A-6CBD-4FA3-A9F1-17C32677F31F}" destId="{9472661C-6C22-4453-A965-B34C11EFDD4E}" srcOrd="0" destOrd="0" presId="urn:microsoft.com/office/officeart/2005/8/layout/chevronAccent+Icon"/>
    <dgm:cxn modelId="{75DDFD63-6A22-4955-A8C1-A6A24EAB5BD8}" srcId="{C40AD392-75CE-45AE-AC9E-A10B8362E3E6}" destId="{AD01DDA5-BDEA-445C-9BAD-BC9A41538272}" srcOrd="1" destOrd="0" parTransId="{94459F38-4433-454D-817E-2045E51D3706}" sibTransId="{A64703ED-3465-4B8C-8464-4E1C3C18B5D4}"/>
    <dgm:cxn modelId="{98D0FF9D-B5A5-4768-8CE0-94A75F8ADE8B}" type="presOf" srcId="{F3D4F664-170D-4BE3-983C-8EB95D8F8C5E}" destId="{E01634FD-7570-4D33-8F9C-496130071489}" srcOrd="0" destOrd="0" presId="urn:microsoft.com/office/officeart/2005/8/layout/chevronAccent+Icon"/>
    <dgm:cxn modelId="{AB19FDA8-E808-4F40-86D7-B01050736434}" srcId="{C40AD392-75CE-45AE-AC9E-A10B8362E3E6}" destId="{D0D9363A-6CBD-4FA3-A9F1-17C32677F31F}" srcOrd="0" destOrd="0" parTransId="{6850E301-875E-42C7-89CA-D69216BA603B}" sibTransId="{97CFA178-AD12-4601-82B9-C81A3B79C382}"/>
    <dgm:cxn modelId="{91BF0BB5-8A9E-463D-933E-0B6F8CFCC983}" type="presOf" srcId="{C40AD392-75CE-45AE-AC9E-A10B8362E3E6}" destId="{BD553017-9A6A-4468-81A7-EBCFD3F76247}" srcOrd="0" destOrd="0" presId="urn:microsoft.com/office/officeart/2005/8/layout/chevronAccent+Icon"/>
    <dgm:cxn modelId="{B4B005C5-4695-429F-AC72-14DB57657392}" type="presOf" srcId="{AD01DDA5-BDEA-445C-9BAD-BC9A41538272}" destId="{B2D179C3-DC79-43D0-BB11-D80B396356DC}" srcOrd="0" destOrd="0" presId="urn:microsoft.com/office/officeart/2005/8/layout/chevronAccent+Icon"/>
    <dgm:cxn modelId="{3A5DE02B-FF51-461F-BCB1-6DAFF5ECBAA8}" type="presParOf" srcId="{BD553017-9A6A-4468-81A7-EBCFD3F76247}" destId="{531D4DD5-56D6-47F7-86FD-F60412AA23AD}" srcOrd="0" destOrd="0" presId="urn:microsoft.com/office/officeart/2005/8/layout/chevronAccent+Icon"/>
    <dgm:cxn modelId="{77903830-B524-4268-94A0-EF0DC8DF4F30}" type="presParOf" srcId="{531D4DD5-56D6-47F7-86FD-F60412AA23AD}" destId="{FEA5A0A1-E468-4F12-9A5D-B0B9C14B1AB8}" srcOrd="0" destOrd="0" presId="urn:microsoft.com/office/officeart/2005/8/layout/chevronAccent+Icon"/>
    <dgm:cxn modelId="{9ACD4B28-5E75-425F-94EF-9C4C1E2439D5}" type="presParOf" srcId="{531D4DD5-56D6-47F7-86FD-F60412AA23AD}" destId="{9472661C-6C22-4453-A965-B34C11EFDD4E}" srcOrd="1" destOrd="0" presId="urn:microsoft.com/office/officeart/2005/8/layout/chevronAccent+Icon"/>
    <dgm:cxn modelId="{E817217B-EA4E-4869-B537-5DBE0145C630}" type="presParOf" srcId="{BD553017-9A6A-4468-81A7-EBCFD3F76247}" destId="{553CAB8F-42DA-4002-8061-197A56799B90}" srcOrd="1" destOrd="0" presId="urn:microsoft.com/office/officeart/2005/8/layout/chevronAccent+Icon"/>
    <dgm:cxn modelId="{40FFE38B-D7D3-4092-94A2-76F595CA5A20}" type="presParOf" srcId="{BD553017-9A6A-4468-81A7-EBCFD3F76247}" destId="{C4173686-8777-410C-BD76-A263FCF0FC8F}" srcOrd="2" destOrd="0" presId="urn:microsoft.com/office/officeart/2005/8/layout/chevronAccent+Icon"/>
    <dgm:cxn modelId="{88E86E67-8044-41F5-80B9-E5E37C94485C}" type="presParOf" srcId="{C4173686-8777-410C-BD76-A263FCF0FC8F}" destId="{22907754-81D7-4546-ACBA-1D10EF1FBA25}" srcOrd="0" destOrd="0" presId="urn:microsoft.com/office/officeart/2005/8/layout/chevronAccent+Icon"/>
    <dgm:cxn modelId="{7BAAC9AA-3999-4495-9144-1A942B914E11}" type="presParOf" srcId="{C4173686-8777-410C-BD76-A263FCF0FC8F}" destId="{B2D179C3-DC79-43D0-BB11-D80B396356DC}" srcOrd="1" destOrd="0" presId="urn:microsoft.com/office/officeart/2005/8/layout/chevronAccent+Icon"/>
    <dgm:cxn modelId="{F1984D1D-8E99-43FD-9A07-D4863BC86B53}" type="presParOf" srcId="{BD553017-9A6A-4468-81A7-EBCFD3F76247}" destId="{F3B77202-DD8F-4023-BEC8-4A12545B57FB}" srcOrd="3" destOrd="0" presId="urn:microsoft.com/office/officeart/2005/8/layout/chevronAccent+Icon"/>
    <dgm:cxn modelId="{F15E6CEE-C686-4224-902D-0642A6A75D5B}" type="presParOf" srcId="{BD553017-9A6A-4468-81A7-EBCFD3F76247}" destId="{6307C613-62B7-491E-9C37-BE6E7D2EC3A8}" srcOrd="4" destOrd="0" presId="urn:microsoft.com/office/officeart/2005/8/layout/chevronAccent+Icon"/>
    <dgm:cxn modelId="{5904C108-9883-47EE-BEE7-C8DDFCB22E8D}" type="presParOf" srcId="{6307C613-62B7-491E-9C37-BE6E7D2EC3A8}" destId="{FE5886BC-D861-45C8-862B-6E83DF0EBF46}" srcOrd="0" destOrd="0" presId="urn:microsoft.com/office/officeart/2005/8/layout/chevronAccent+Icon"/>
    <dgm:cxn modelId="{2FFC012E-D9B9-4BA8-931A-F7A71DCF02E2}" type="presParOf" srcId="{6307C613-62B7-491E-9C37-BE6E7D2EC3A8}" destId="{E01634FD-7570-4D33-8F9C-49613007148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5A0A1-E468-4F12-9A5D-B0B9C14B1AB8}">
      <dsp:nvSpPr>
        <dsp:cNvPr id="0" name=""/>
        <dsp:cNvSpPr/>
      </dsp:nvSpPr>
      <dsp:spPr>
        <a:xfrm>
          <a:off x="952" y="1120822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2661C-6C22-4453-A965-B34C11EFDD4E}">
      <dsp:nvSpPr>
        <dsp:cNvPr id="0" name=""/>
        <dsp:cNvSpPr/>
      </dsp:nvSpPr>
      <dsp:spPr>
        <a:xfrm>
          <a:off x="639127" y="1351762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PROMS</a:t>
          </a:r>
        </a:p>
      </dsp:txBody>
      <dsp:txXfrm>
        <a:off x="666183" y="1378818"/>
        <a:ext cx="1966775" cy="869646"/>
      </dsp:txXfrm>
    </dsp:sp>
    <dsp:sp modelId="{22907754-81D7-4546-ACBA-1D10EF1FBA25}">
      <dsp:nvSpPr>
        <dsp:cNvPr id="0" name=""/>
        <dsp:cNvSpPr/>
      </dsp:nvSpPr>
      <dsp:spPr>
        <a:xfrm>
          <a:off x="2734468" y="1120822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179C3-DC79-43D0-BB11-D80B396356DC}">
      <dsp:nvSpPr>
        <dsp:cNvPr id="0" name=""/>
        <dsp:cNvSpPr/>
      </dsp:nvSpPr>
      <dsp:spPr>
        <a:xfrm>
          <a:off x="3372643" y="1351762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Health Economics</a:t>
          </a:r>
        </a:p>
      </dsp:txBody>
      <dsp:txXfrm>
        <a:off x="3399699" y="1378818"/>
        <a:ext cx="1966775" cy="869646"/>
      </dsp:txXfrm>
    </dsp:sp>
    <dsp:sp modelId="{FE5886BC-D861-45C8-862B-6E83DF0EBF46}">
      <dsp:nvSpPr>
        <dsp:cNvPr id="0" name=""/>
        <dsp:cNvSpPr/>
      </dsp:nvSpPr>
      <dsp:spPr>
        <a:xfrm>
          <a:off x="5467985" y="1120822"/>
          <a:ext cx="2393156" cy="9237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634FD-7570-4D33-8F9C-496130071489}">
      <dsp:nvSpPr>
        <dsp:cNvPr id="0" name=""/>
        <dsp:cNvSpPr/>
      </dsp:nvSpPr>
      <dsp:spPr>
        <a:xfrm>
          <a:off x="6106160" y="1351762"/>
          <a:ext cx="2020887" cy="923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 whom, when and how…</a:t>
          </a:r>
        </a:p>
      </dsp:txBody>
      <dsp:txXfrm>
        <a:off x="6133216" y="1378818"/>
        <a:ext cx="1966775" cy="869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A5AE-334A-46B2-B1A4-73BFFD9FC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8E853-CABF-4F6E-B06C-F1ABC0C0C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D8876-C7A3-42E1-8F2A-D7CF76E8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1164-272C-4321-9787-63396B81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747E-5EC2-4E4E-BACB-0AB3D9C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7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698E-335C-4302-A9DF-2554F7F2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B04D-27D5-4412-9035-666B933E5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B6FB-CE47-4ECE-A740-802B2C12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1EB9-EA7B-445E-9B31-949BEB9D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42A07-4D87-4DDB-9EB0-2A3ED6BE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7E660-9038-4A9E-9705-83FBA00AE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D1527-E035-43A7-A133-917534FD4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6C41B-A3B4-481E-B095-43429A88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D28E-7026-4077-B330-3ADE8E3FA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BA22F-9A83-45D4-B330-DB11EDA0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01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C58E-F7FC-4400-A529-2D7091C5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EB788-4832-46BE-88C5-D6827C2F2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5E9AE-729C-458D-B1C3-330D1644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6F0B-3426-4401-8307-A07A5A1C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0D394-C75E-4316-8EA3-3A74FF70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E5AF-777D-44DE-9BD5-2CA9E372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0FC5-2171-499E-B18F-AB9C8AC3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8AB8-7833-4FB1-A0A7-75757641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51754-8EC1-44BE-A0A0-8058CED3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BBF00-2DDB-4230-8B33-DBBF8AAE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8B99-EDCF-4342-9401-46CF2B4C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F54F-8F5D-4B65-9B7D-9739A5203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4A42F-5CBD-465D-B68C-63686176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9947F-24AD-46EC-8437-A3713528B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597BB-88A5-4C7F-81CC-C62906D5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71C11-E812-457E-8AA9-F5A4C30A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6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D5D9-0336-43E5-851F-0115602B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C4739-EA4A-46A2-9C8A-EA3258C77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92C15-C424-4B24-82D3-4690FB17C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D877C-21A1-4484-943D-A14462E73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48A41-F301-4CD8-B85E-805DC58B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BF0184-EDA9-4DDD-9D3B-299C49B5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C5A3A-C6D3-467C-AE77-1AC5B93C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26786-6611-4150-AD1C-691B374E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3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93FA-1832-49B0-B797-E259D19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CD98E-8060-4A16-A8E5-47F3182B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50A91-2A69-4CF8-B881-6AD04FEF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BDEE4-3F05-478A-8A4A-6B1E1A2F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4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FD23E-87C1-4F1B-8379-FB91D169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A0780-E79C-4E14-87EA-618D9DA9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0D546-401B-4C28-AE34-9E116FB8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5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74E7-5524-4DF1-A382-750DBB0F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35583-805E-405F-BD33-24B528FCA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0EA6B-4C6E-4AF1-A780-E729436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13780-9AE2-4BEA-A47B-B4C4C04A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434B-533F-4F50-9DEC-0E043FB6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163E6-0694-4FFE-91EC-E295DCFB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9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DEF4-9C68-4632-8D4D-8F29F69D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615C4-59B9-443C-B1C4-A8E9E4D96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F4618-9AAF-44C5-9C4C-D0B014D1E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5A75-9E49-4BB6-A192-01DFA6B1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C1C3-9B8F-43F3-9071-8088C9A4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5247D-28E1-4833-B7A3-179A17C7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4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67708-9624-44F6-BC40-3C20868A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022ED-2AA4-4A2B-8E2B-6493CC2D2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EC790-1426-4CC1-A747-BE93F39C9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1DDCD-DBAB-4E3E-9ED1-480EB9014702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3A0D-83EF-41EA-92B3-457BE0908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E45A-75AC-4065-9585-86B0D2729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A823-4E83-4EFA-8A76-5D464ABA9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emf"/><Relationship Id="rId7" Type="http://schemas.openxmlformats.org/officeDocument/2006/relationships/hyperlink" Target="https://www.twitter.com/BBCHughPym" TargetMode="External"/><Relationship Id="rId12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bc.co.uk/news/correspondents/hughpym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png"/><Relationship Id="rId10" Type="http://schemas.openxmlformats.org/officeDocument/2006/relationships/hyperlink" Target="https://policybristol.blogs.bris.ac.uk/2018/02/26/management-consultants-dont-save-the-nhs-money-new-evidenc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7.0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2190045" y="2321428"/>
            <a:ext cx="7596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reported outcomes and health economics after revision hip arthroplasty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(WHISTLER study)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Lindsay K. Smith PhD, MSc, MCSP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of the West of England, Bristol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Musculoskeletal Research Unit, University of Bristol, Southmead Hospital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DBC62-E795-4596-87CF-E107ECE5C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22" y="340712"/>
            <a:ext cx="136595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BB518-9BC2-472B-8BB1-95510E86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32" y="1930835"/>
            <a:ext cx="4544825" cy="3403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81046-54E2-4525-9AE5-A724B13181D2}"/>
              </a:ext>
            </a:extLst>
          </p:cNvPr>
          <p:cNvSpPr txBox="1"/>
          <p:nvPr/>
        </p:nvSpPr>
        <p:spPr>
          <a:xfrm>
            <a:off x="1127449" y="5962317"/>
            <a:ext cx="993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grateful thanks to colleagues including Professors Ashley Blom, Shea Palmer and Jane Powell at the Universities of Bristol and of the West of England; to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Erik Lenguerrand (Statistician)</a:t>
            </a:r>
            <a:r>
              <a:rPr lang="en-GB" sz="1200" dirty="0">
                <a:solidFill>
                  <a:prstClr val="white"/>
                </a:solidFill>
                <a:latin typeface="Calibri" panose="020F0502020204030204"/>
              </a:rPr>
              <a:t>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Emma Turner; and the R&amp;D department at North Bristol NHS Trust including especially the T&amp;O research nurses.</a:t>
            </a:r>
          </a:p>
        </p:txBody>
      </p:sp>
    </p:spTree>
    <p:extLst>
      <p:ext uri="{BB962C8B-B14F-4D97-AF65-F5344CB8AC3E}">
        <p14:creationId xmlns:p14="http://schemas.microsoft.com/office/powerpoint/2010/main" val="330747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32F9B-811D-48D6-848A-64BC1FEFD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67" y="1670203"/>
            <a:ext cx="1358727" cy="1943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65D7B-0B2A-4B70-BF0E-C30BB4B8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953" y="2523299"/>
            <a:ext cx="1273399" cy="1811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6C4A05-074D-4B14-9C16-08318C103BE0}"/>
              </a:ext>
            </a:extLst>
          </p:cNvPr>
          <p:cNvPicPr/>
          <p:nvPr/>
        </p:nvPicPr>
        <p:blipFill rotWithShape="1">
          <a:blip r:embed="rId5"/>
          <a:srcRect l="-4" t="3" r="25249" b="24924"/>
          <a:stretch/>
        </p:blipFill>
        <p:spPr bwMode="auto">
          <a:xfrm>
            <a:off x="2485668" y="4014411"/>
            <a:ext cx="2123758" cy="1331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4F4866-BB46-4871-98B1-95A73F6F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452" y="1009886"/>
            <a:ext cx="2011680" cy="655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200" b="1" kern="1200" dirty="0">
                <a:solidFill>
                  <a:srgbClr val="1E1E1E"/>
                </a:solidFill>
                <a:effectLst/>
                <a:latin typeface="Helmet"/>
                <a:ea typeface="Times New Roman" panose="02020603050405020304" pitchFamily="18" charset="0"/>
                <a:cs typeface="Times New Roman" panose="02020603050405020304" pitchFamily="18" charset="0"/>
              </a:rPr>
              <a:t>Budget 2018: 'NHS will face cuts as well as gains'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ts val="0"/>
              </a:spcAft>
            </a:pPr>
            <a:r>
              <a:rPr lang="en-US" sz="1000" u="sng" kern="1200" dirty="0">
                <a:solidFill>
                  <a:srgbClr val="BB1919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Hugh </a:t>
            </a:r>
            <a:r>
              <a:rPr lang="en-US" sz="1000" u="sng" kern="1200" dirty="0" err="1">
                <a:solidFill>
                  <a:srgbClr val="BB1919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Pym</a:t>
            </a:r>
            <a:r>
              <a:rPr lang="en-US" sz="1000" kern="1200" dirty="0" err="1">
                <a:solidFill>
                  <a:srgbClr val="5A5A5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n-US" sz="1000" kern="1200" dirty="0">
                <a:solidFill>
                  <a:srgbClr val="5A5A5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1200" dirty="0" err="1">
                <a:solidFill>
                  <a:srgbClr val="5A5A5A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editor</a:t>
            </a:r>
            <a:r>
              <a:rPr lang="en-US" sz="1000" u="sng" kern="1200" dirty="0" err="1">
                <a:solidFill>
                  <a:srgbClr val="222222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@BBCHughPym</a:t>
            </a:r>
            <a:r>
              <a:rPr lang="en-US" sz="1000" u="sng" kern="1200" dirty="0" err="1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on</a:t>
            </a:r>
            <a:r>
              <a:rPr lang="en-US" sz="1000" u="sng" kern="1200" dirty="0">
                <a:solidFill>
                  <a:srgbClr val="40404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Twitter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5292A704-8AE0-4489-A923-E588137BDC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285"/>
          <a:stretch/>
        </p:blipFill>
        <p:spPr>
          <a:xfrm>
            <a:off x="7561311" y="2523299"/>
            <a:ext cx="3741422" cy="2575478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0" name="Picture 9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7B60732F-97D4-4163-8C17-130AE41F47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63036" y="1320344"/>
            <a:ext cx="1803237" cy="1202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D19109-1B0E-4C88-9852-E9098540E5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4312" y="4068622"/>
            <a:ext cx="1608567" cy="21303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BC4E5-DB6A-4E69-9B3C-AFE57A109A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1586" y="4599720"/>
            <a:ext cx="1522899" cy="20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4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and </a:t>
            </a:r>
            <a:r>
              <a:rPr lang="en-GB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and methods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8E8147-E9AB-4713-8535-8E7D87C94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30180"/>
              </p:ext>
            </p:extLst>
          </p:nvPr>
        </p:nvGraphicFramePr>
        <p:xfrm>
          <a:off x="1495438" y="1468718"/>
          <a:ext cx="1553978" cy="4557874"/>
        </p:xfrm>
        <a:graphic>
          <a:graphicData uri="http://schemas.openxmlformats.org/drawingml/2006/table">
            <a:tbl>
              <a:tblPr/>
              <a:tblGrid>
                <a:gridCol w="1553978">
                  <a:extLst>
                    <a:ext uri="{9D8B030D-6E8A-4147-A177-3AD203B41FA5}">
                      <a16:colId xmlns:a16="http://schemas.microsoft.com/office/drawing/2014/main" val="1252425987"/>
                    </a:ext>
                  </a:extLst>
                </a:gridCol>
              </a:tblGrid>
              <a:tr h="3119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assessment 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OHS, EQ-5D, EQ-VAS, UCLA</a:t>
                      </a:r>
                    </a:p>
                  </a:txBody>
                  <a:tcPr marL="6352" marR="6352" marT="63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48637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625771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HIP SURGERY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0573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11859"/>
                  </a:ext>
                </a:extLst>
              </a:tr>
              <a:tr h="467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use log sent to patient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9402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95532"/>
                  </a:ext>
                </a:extLst>
              </a:tr>
              <a:tr h="4679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use questionnaire and SAE</a:t>
                      </a:r>
                    </a:p>
                  </a:txBody>
                  <a:tcPr marL="6352" marR="6352" marT="6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31507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13974"/>
                  </a:ext>
                </a:extLst>
              </a:tr>
              <a:tr h="3119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OHS, EQ-5D, EQ-VAS, UCLA</a:t>
                      </a:r>
                    </a:p>
                  </a:txBody>
                  <a:tcPr marL="6352" marR="6352" marT="6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49572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953770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records retrieval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72256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2590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16998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71746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864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5900114-D851-45CD-9C62-3E846775E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241" y="425438"/>
            <a:ext cx="1892701" cy="246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C5858-F63D-4C66-A8FD-A94E6B426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609" y="1253780"/>
            <a:ext cx="1995901" cy="2605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1B2239-FD26-48C0-A009-5490E8974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514" y="2895470"/>
            <a:ext cx="2784747" cy="3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and methods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8E8147-E9AB-4713-8535-8E7D87C94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144914"/>
              </p:ext>
            </p:extLst>
          </p:nvPr>
        </p:nvGraphicFramePr>
        <p:xfrm>
          <a:off x="1495438" y="1468718"/>
          <a:ext cx="1553978" cy="4557874"/>
        </p:xfrm>
        <a:graphic>
          <a:graphicData uri="http://schemas.openxmlformats.org/drawingml/2006/table">
            <a:tbl>
              <a:tblPr/>
              <a:tblGrid>
                <a:gridCol w="1553978">
                  <a:extLst>
                    <a:ext uri="{9D8B030D-6E8A-4147-A177-3AD203B41FA5}">
                      <a16:colId xmlns:a16="http://schemas.microsoft.com/office/drawing/2014/main" val="1252425987"/>
                    </a:ext>
                  </a:extLst>
                </a:gridCol>
              </a:tblGrid>
              <a:tr h="3119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assessment </a:t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OHS, EQ-5D, EQ-VAS, UCLA</a:t>
                      </a:r>
                    </a:p>
                  </a:txBody>
                  <a:tcPr marL="6352" marR="6352" marT="63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48637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625771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REVISION HIP SURGERY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290573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11859"/>
                  </a:ext>
                </a:extLst>
              </a:tr>
              <a:tr h="4679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weeks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use log sent to patient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9402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495532"/>
                  </a:ext>
                </a:extLst>
              </a:tr>
              <a:tr h="4679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use questionnaire and SAE</a:t>
                      </a:r>
                    </a:p>
                  </a:txBody>
                  <a:tcPr marL="6352" marR="6352" marT="6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31507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613974"/>
                  </a:ext>
                </a:extLst>
              </a:tr>
              <a:tr h="3119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months</a:t>
                      </a:r>
                      <a:b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OHS, EQ-5D, EQ-VAS, UCLA</a:t>
                      </a:r>
                    </a:p>
                  </a:txBody>
                  <a:tcPr marL="6352" marR="6352" marT="63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49572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953770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records retrieval</a:t>
                      </a:r>
                    </a:p>
                  </a:txBody>
                  <a:tcPr marL="6352" marR="6352" marT="6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72256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342590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516998"/>
                  </a:ext>
                </a:extLst>
              </a:tr>
              <a:tr h="2274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71746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</a:p>
                  </a:txBody>
                  <a:tcPr marL="6352" marR="6352" marT="6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8641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783FC9-86F2-42CB-B5A2-566D62036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77" y="1226823"/>
            <a:ext cx="1952161" cy="2746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705FCC-2B74-44C8-A7E9-FA44B01A8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006" y="2012432"/>
            <a:ext cx="1952161" cy="2833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D7613-987F-4D7B-8FF2-9ECB8EFCF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337" y="3046886"/>
            <a:ext cx="2041660" cy="29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09A60B-7A69-418C-A6DB-B5FC75ADB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28969"/>
              </p:ext>
            </p:extLst>
          </p:nvPr>
        </p:nvGraphicFramePr>
        <p:xfrm>
          <a:off x="212910" y="1369589"/>
          <a:ext cx="4359090" cy="4779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7392">
                  <a:extLst>
                    <a:ext uri="{9D8B030D-6E8A-4147-A177-3AD203B41FA5}">
                      <a16:colId xmlns:a16="http://schemas.microsoft.com/office/drawing/2014/main" val="201452935"/>
                    </a:ext>
                  </a:extLst>
                </a:gridCol>
                <a:gridCol w="1129004">
                  <a:extLst>
                    <a:ext uri="{9D8B030D-6E8A-4147-A177-3AD203B41FA5}">
                      <a16:colId xmlns:a16="http://schemas.microsoft.com/office/drawing/2014/main" val="1784939739"/>
                    </a:ext>
                  </a:extLst>
                </a:gridCol>
                <a:gridCol w="1138335">
                  <a:extLst>
                    <a:ext uri="{9D8B030D-6E8A-4147-A177-3AD203B41FA5}">
                      <a16:colId xmlns:a16="http://schemas.microsoft.com/office/drawing/2014/main" val="965902179"/>
                    </a:ext>
                  </a:extLst>
                </a:gridCol>
                <a:gridCol w="1054359">
                  <a:extLst>
                    <a:ext uri="{9D8B030D-6E8A-4147-A177-3AD203B41FA5}">
                      <a16:colId xmlns:a16="http://schemas.microsoft.com/office/drawing/2014/main" val="1745607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Participants with complete data, follow up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Participants with complete data,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 follow up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Participants with incomplete data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966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020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Age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(mean)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73.3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70.2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483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Gender, % (</a:t>
                      </a:r>
                      <a:r>
                        <a:rPr lang="en-GB" sz="1100" dirty="0" err="1">
                          <a:effectLst/>
                        </a:rPr>
                        <a:t>male:female</a:t>
                      </a:r>
                      <a:r>
                        <a:rPr lang="en-GB" sz="11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35:65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41:59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60:40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974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Laterality (right:left)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11:6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9:8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6:4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21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Charlson</a:t>
                      </a:r>
                      <a:r>
                        <a:rPr lang="en-GB" sz="1100" dirty="0">
                          <a:effectLst/>
                        </a:rPr>
                        <a:t> Comorbidity Index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(mean, range)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3.65 (2 to 8)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4.0 (1 to 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3.4 (0 to 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010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Length of surgery, hours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(median, range)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2.84 (1.14 to 7.0)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 (1.31 to 7.6)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3.50 (1.69 to 11.0)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0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Length of stay, days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(median, range)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(2 to 13)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 (3 to 86)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6.5 (3 to 22)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4575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B9279D-D1D6-49BA-8391-FE8AA641E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89539"/>
              </p:ext>
            </p:extLst>
          </p:nvPr>
        </p:nvGraphicFramePr>
        <p:xfrm>
          <a:off x="7315849" y="2581310"/>
          <a:ext cx="4515608" cy="2635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1454976753"/>
                    </a:ext>
                  </a:extLst>
                </a:gridCol>
                <a:gridCol w="1317107">
                  <a:extLst>
                    <a:ext uri="{9D8B030D-6E8A-4147-A177-3AD203B41FA5}">
                      <a16:colId xmlns:a16="http://schemas.microsoft.com/office/drawing/2014/main" val="875275569"/>
                    </a:ext>
                  </a:extLst>
                </a:gridCol>
                <a:gridCol w="1290326">
                  <a:extLst>
                    <a:ext uri="{9D8B030D-6E8A-4147-A177-3AD203B41FA5}">
                      <a16:colId xmlns:a16="http://schemas.microsoft.com/office/drawing/2014/main" val="36974284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Primary indication for revision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Follow up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No follow up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943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530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X-ray changes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722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Peri-prosthetic fracture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203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Dislocation/subluxation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69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Adverse Reaction to Metal Debris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30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884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1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C33630-548A-48AA-851F-6DF77856D6A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r="151" b="6518"/>
          <a:stretch/>
        </p:blipFill>
        <p:spPr bwMode="auto">
          <a:xfrm>
            <a:off x="395782" y="1575294"/>
            <a:ext cx="1606928" cy="1049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804F5-AA1B-47DE-9323-8C0B9C8C295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-1" r="85" b="6298"/>
          <a:stretch/>
        </p:blipFill>
        <p:spPr bwMode="auto">
          <a:xfrm>
            <a:off x="2177992" y="1575294"/>
            <a:ext cx="1671409" cy="1065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5E684-6A20-402C-AE9E-76CD6509861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"/>
          <a:stretch/>
        </p:blipFill>
        <p:spPr bwMode="auto">
          <a:xfrm>
            <a:off x="441748" y="4099850"/>
            <a:ext cx="1560962" cy="1049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AFF45F-EAC8-4CD5-B78F-ED7B180BD4E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 bwMode="auto">
          <a:xfrm>
            <a:off x="2210504" y="4099849"/>
            <a:ext cx="1606386" cy="1049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83463E-265C-442A-A9A2-0B51E3290CEB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70"/>
          <a:stretch/>
        </p:blipFill>
        <p:spPr bwMode="auto">
          <a:xfrm>
            <a:off x="7282920" y="1575294"/>
            <a:ext cx="1671409" cy="1065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A259A5-C3C0-4C79-B942-57C208505B8C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5942"/>
          <a:stretch/>
        </p:blipFill>
        <p:spPr bwMode="auto">
          <a:xfrm>
            <a:off x="9129247" y="1575294"/>
            <a:ext cx="1671409" cy="1065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1A81E7-2B68-4A04-95A3-C804979F7937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7393367" y="4106977"/>
            <a:ext cx="1560962" cy="1002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6525C-59CB-4754-8B34-2DA4AB7A4F77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180"/>
          <a:stretch/>
        </p:blipFill>
        <p:spPr bwMode="auto">
          <a:xfrm>
            <a:off x="9129247" y="4106977"/>
            <a:ext cx="1560962" cy="1002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6C177E-0315-4AA7-93E7-7DDD71FB18F2}"/>
              </a:ext>
            </a:extLst>
          </p:cNvPr>
          <p:cNvSpPr txBox="1"/>
          <p:nvPr/>
        </p:nvSpPr>
        <p:spPr>
          <a:xfrm>
            <a:off x="1496556" y="2726716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Hip Score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1E023-19F2-4C99-9F85-B56E10F99471}"/>
              </a:ext>
            </a:extLst>
          </p:cNvPr>
          <p:cNvSpPr txBox="1"/>
          <p:nvPr/>
        </p:nvSpPr>
        <p:spPr>
          <a:xfrm>
            <a:off x="1643448" y="5214551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EQ-5D-5L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CDBD7-C37A-4E9E-B0B5-60D24BB4DFEC}"/>
              </a:ext>
            </a:extLst>
          </p:cNvPr>
          <p:cNvSpPr txBox="1"/>
          <p:nvPr/>
        </p:nvSpPr>
        <p:spPr>
          <a:xfrm>
            <a:off x="2859430" y="1329073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after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F656A-8F6D-45D7-87F3-298B1BB3DA89}"/>
              </a:ext>
            </a:extLst>
          </p:cNvPr>
          <p:cNvSpPr txBox="1"/>
          <p:nvPr/>
        </p:nvSpPr>
        <p:spPr>
          <a:xfrm>
            <a:off x="330954" y="1329072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AC4B7-354A-4810-B0D8-F90B2057E5A7}"/>
              </a:ext>
            </a:extLst>
          </p:cNvPr>
          <p:cNvSpPr txBox="1"/>
          <p:nvPr/>
        </p:nvSpPr>
        <p:spPr>
          <a:xfrm>
            <a:off x="422282" y="3850471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6DF6D4-9B18-4A63-848D-859F9DD0886C}"/>
              </a:ext>
            </a:extLst>
          </p:cNvPr>
          <p:cNvSpPr txBox="1"/>
          <p:nvPr/>
        </p:nvSpPr>
        <p:spPr>
          <a:xfrm>
            <a:off x="7203367" y="1346874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EF920-0B96-440F-8CF3-E885AABC046F}"/>
              </a:ext>
            </a:extLst>
          </p:cNvPr>
          <p:cNvSpPr txBox="1"/>
          <p:nvPr/>
        </p:nvSpPr>
        <p:spPr>
          <a:xfrm>
            <a:off x="7315849" y="3876524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50455-1FBA-4EC5-8C00-13E7C1689905}"/>
              </a:ext>
            </a:extLst>
          </p:cNvPr>
          <p:cNvSpPr txBox="1"/>
          <p:nvPr/>
        </p:nvSpPr>
        <p:spPr>
          <a:xfrm>
            <a:off x="9378779" y="506238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box = With follow up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box = No follow 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B663DE-AD23-496E-97B8-3AE9BB0F40AD}"/>
              </a:ext>
            </a:extLst>
          </p:cNvPr>
          <p:cNvSpPr txBox="1"/>
          <p:nvPr/>
        </p:nvSpPr>
        <p:spPr>
          <a:xfrm>
            <a:off x="2882809" y="3860756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after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02C9DF-263E-4189-9F2A-7A04ECCFA0E7}"/>
              </a:ext>
            </a:extLst>
          </p:cNvPr>
          <p:cNvSpPr txBox="1"/>
          <p:nvPr/>
        </p:nvSpPr>
        <p:spPr>
          <a:xfrm>
            <a:off x="9775522" y="1329071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after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8587AD-B67F-4272-8A8E-F55C5A35755C}"/>
              </a:ext>
            </a:extLst>
          </p:cNvPr>
          <p:cNvSpPr txBox="1"/>
          <p:nvPr/>
        </p:nvSpPr>
        <p:spPr>
          <a:xfrm>
            <a:off x="9731132" y="385047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742443-F0A0-410D-B323-DD6D0E1EB09E}"/>
              </a:ext>
            </a:extLst>
          </p:cNvPr>
          <p:cNvSpPr txBox="1"/>
          <p:nvPr/>
        </p:nvSpPr>
        <p:spPr>
          <a:xfrm>
            <a:off x="8699156" y="2722182"/>
            <a:ext cx="755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EQ-VAS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F1A597-56F8-4B2F-9DE5-97F0939FE093}"/>
              </a:ext>
            </a:extLst>
          </p:cNvPr>
          <p:cNvSpPr txBox="1"/>
          <p:nvPr/>
        </p:nvSpPr>
        <p:spPr>
          <a:xfrm>
            <a:off x="8780011" y="5155146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780D0B-047F-4A5C-862A-C0EE084C0177}"/>
              </a:ext>
            </a:extLst>
          </p:cNvPr>
          <p:cNvSpPr/>
          <p:nvPr/>
        </p:nvSpPr>
        <p:spPr>
          <a:xfrm>
            <a:off x="7203367" y="1085265"/>
            <a:ext cx="3755145" cy="1980868"/>
          </a:xfrm>
          <a:prstGeom prst="ellipse">
            <a:avLst/>
          </a:prstGeom>
          <a:noFill/>
          <a:ln w="22225">
            <a:solidFill>
              <a:srgbClr val="FB1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1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624B76-C554-47B5-8713-8EE4EA7B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205" y="3973582"/>
            <a:ext cx="1241063" cy="955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883CC-EF9E-49D0-8977-D8E85EDC4EBA}"/>
              </a:ext>
            </a:extLst>
          </p:cNvPr>
          <p:cNvSpPr txBox="1"/>
          <p:nvPr/>
        </p:nvSpPr>
        <p:spPr>
          <a:xfrm>
            <a:off x="699797" y="2123601"/>
            <a:ext cx="313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resources included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costs for the revision surgery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stay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Theatre time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reported resource use in 6 months after surgery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C7ABE-DF51-42CA-8034-DAF6A6E02125}"/>
              </a:ext>
            </a:extLst>
          </p:cNvPr>
          <p:cNvSpPr txBox="1"/>
          <p:nvPr/>
        </p:nvSpPr>
        <p:spPr>
          <a:xfrm>
            <a:off x="699797" y="4599992"/>
            <a:ext cx="376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 cost-effectiveness ratio (ICER)</a:t>
            </a:r>
          </a:p>
          <a:p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costs between the groups / Difference in QALYs gained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7034E-AF18-4901-868B-B3B44DEB9B07}"/>
              </a:ext>
            </a:extLst>
          </p:cNvPr>
          <p:cNvSpPr txBox="1"/>
          <p:nvPr/>
        </p:nvSpPr>
        <p:spPr>
          <a:xfrm>
            <a:off x="7829293" y="3881499"/>
            <a:ext cx="3404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ICER = £18876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patients with follow up, there is a saving in cost of £18,000+ for every QALY gained over the first 12 months after surgery</a:t>
            </a:r>
          </a:p>
        </p:txBody>
      </p:sp>
    </p:spTree>
    <p:extLst>
      <p:ext uri="{BB962C8B-B14F-4D97-AF65-F5344CB8AC3E}">
        <p14:creationId xmlns:p14="http://schemas.microsoft.com/office/powerpoint/2010/main" val="86459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ihr.ac.uk/about-us/images/Branding/NIHR_Logos_Funded%20by_COL_RGB.jpg">
            <a:extLst>
              <a:ext uri="{FF2B5EF4-FFF2-40B4-BE49-F238E27FC236}">
                <a16:creationId xmlns:a16="http://schemas.microsoft.com/office/drawing/2014/main" id="{D48DE2F3-C8F2-4325-9CD6-B437D243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27" y="340712"/>
            <a:ext cx="2664189" cy="5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6796-72CC-4E73-B195-42ECC3B89116}"/>
              </a:ext>
            </a:extLst>
          </p:cNvPr>
          <p:cNvSpPr txBox="1"/>
          <p:nvPr/>
        </p:nvSpPr>
        <p:spPr>
          <a:xfrm>
            <a:off x="4338712" y="2967335"/>
            <a:ext cx="297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WHISTLER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6B8902-35BC-469E-AA16-CBB4C188C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910783"/>
              </p:ext>
            </p:extLst>
          </p:nvPr>
        </p:nvGraphicFramePr>
        <p:xfrm>
          <a:off x="2032000" y="3545633"/>
          <a:ext cx="8128000" cy="33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479</Words>
  <Application>Microsoft Office PowerPoint</Application>
  <PresentationFormat>Widescreen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Helmet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Smith</dc:creator>
  <cp:lastModifiedBy>Lindsay Smith</cp:lastModifiedBy>
  <cp:revision>37</cp:revision>
  <dcterms:created xsi:type="dcterms:W3CDTF">2019-02-26T11:25:53Z</dcterms:created>
  <dcterms:modified xsi:type="dcterms:W3CDTF">2019-03-06T14:47:47Z</dcterms:modified>
</cp:coreProperties>
</file>