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3" r:id="rId2"/>
    <p:sldId id="288" r:id="rId3"/>
    <p:sldId id="275" r:id="rId4"/>
    <p:sldId id="277" r:id="rId5"/>
    <p:sldId id="290" r:id="rId6"/>
    <p:sldId id="285" r:id="rId7"/>
    <p:sldId id="278" r:id="rId8"/>
    <p:sldId id="283" r:id="rId9"/>
    <p:sldId id="299" r:id="rId10"/>
    <p:sldId id="291" r:id="rId11"/>
    <p:sldId id="292" r:id="rId12"/>
    <p:sldId id="300" r:id="rId13"/>
    <p:sldId id="293" r:id="rId14"/>
    <p:sldId id="294" r:id="rId15"/>
    <p:sldId id="295" r:id="rId16"/>
    <p:sldId id="289" r:id="rId17"/>
    <p:sldId id="296" r:id="rId18"/>
    <p:sldId id="279" r:id="rId19"/>
    <p:sldId id="284" r:id="rId20"/>
    <p:sldId id="276" r:id="rId21"/>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FAA"/>
    <a:srgbClr val="203461"/>
    <a:srgbClr val="30455A"/>
    <a:srgbClr val="11A99D"/>
    <a:srgbClr val="11A9C5"/>
    <a:srgbClr val="D2A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8929" autoAdjust="0"/>
  </p:normalViewPr>
  <p:slideViewPr>
    <p:cSldViewPr>
      <p:cViewPr varScale="1">
        <p:scale>
          <a:sx n="101" d="100"/>
          <a:sy n="101" d="100"/>
        </p:scale>
        <p:origin x="126" y="3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55C6E891-3C43-44E9-A871-6BDCAC8FF41E}" type="datetimeFigureOut">
              <a:rPr lang="en-GB" smtClean="0"/>
              <a:t>11/06/2019</a:t>
            </a:fld>
            <a:endParaRPr lang="en-GB" dirty="0"/>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F7049E4-81DC-4FFC-98DF-3970187CAE2A}" type="slidenum">
              <a:rPr lang="en-GB" smtClean="0"/>
              <a:t>‹#›</a:t>
            </a:fld>
            <a:endParaRPr lang="en-GB" dirty="0"/>
          </a:p>
        </p:txBody>
      </p:sp>
    </p:spTree>
    <p:extLst>
      <p:ext uri="{BB962C8B-B14F-4D97-AF65-F5344CB8AC3E}">
        <p14:creationId xmlns:p14="http://schemas.microsoft.com/office/powerpoint/2010/main" val="177433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8A561D6-F224-4DDA-BF0E-A0F6DFC39377}" type="datetimeFigureOut">
              <a:rPr lang="en-GB" smtClean="0"/>
              <a:t>11/06/2019</a:t>
            </a:fld>
            <a:endParaRPr lang="en-GB"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50DAA4DB-D318-4DEE-B9E4-40AA83C8D399}" type="slidenum">
              <a:rPr lang="en-GB" smtClean="0"/>
              <a:t>‹#›</a:t>
            </a:fld>
            <a:endParaRPr lang="en-GB" dirty="0"/>
          </a:p>
        </p:txBody>
      </p:sp>
    </p:spTree>
    <p:extLst>
      <p:ext uri="{BB962C8B-B14F-4D97-AF65-F5344CB8AC3E}">
        <p14:creationId xmlns:p14="http://schemas.microsoft.com/office/powerpoint/2010/main" val="243761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923" t="4807" r="1282" b="3858"/>
          <a:stretch/>
        </p:blipFill>
        <p:spPr>
          <a:xfrm>
            <a:off x="620416" y="692696"/>
            <a:ext cx="10873208" cy="4320479"/>
          </a:xfrm>
          <a:prstGeom prst="rect">
            <a:avLst/>
          </a:prstGeom>
        </p:spPr>
      </p:pic>
      <p:sp>
        <p:nvSpPr>
          <p:cNvPr id="4" name="Title 1">
            <a:extLst>
              <a:ext uri="{FF2B5EF4-FFF2-40B4-BE49-F238E27FC236}">
                <a16:creationId xmlns:a16="http://schemas.microsoft.com/office/drawing/2014/main" id="{650295B5-E243-4BE4-8141-F7B3557A4273}"/>
              </a:ext>
            </a:extLst>
          </p:cNvPr>
          <p:cNvSpPr txBox="1">
            <a:spLocks/>
          </p:cNvSpPr>
          <p:nvPr userDrawn="1"/>
        </p:nvSpPr>
        <p:spPr>
          <a:xfrm>
            <a:off x="479376" y="5640176"/>
            <a:ext cx="11014248" cy="8219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smtClean="0">
                <a:solidFill>
                  <a:srgbClr val="30455A"/>
                </a:solidFill>
                <a:latin typeface="Arial" charset="0"/>
              </a:rPr>
              <a:t/>
            </a:r>
            <a:br>
              <a:rPr lang="en-GB" altLang="en-US" sz="3600" b="1" dirty="0" smtClean="0">
                <a:solidFill>
                  <a:srgbClr val="30455A"/>
                </a:solidFill>
                <a:latin typeface="Arial" charset="0"/>
              </a:rPr>
            </a:br>
            <a:r>
              <a:rPr lang="en-GB" altLang="en-US" sz="2000" b="1" dirty="0" smtClean="0">
                <a:solidFill>
                  <a:schemeClr val="bg1">
                    <a:lumMod val="50000"/>
                  </a:schemeClr>
                </a:solidFill>
                <a:ea typeface="Tahoma" panose="020B0604030504040204" pitchFamily="34" charset="0"/>
                <a:cs typeface="Tahoma" panose="020B0604030504040204" pitchFamily="34" charset="0"/>
              </a:rPr>
              <a:t>Don’t forget to follow and tweet us @TheEAUC </a:t>
            </a:r>
            <a:br>
              <a:rPr lang="en-GB" altLang="en-US" sz="2000" b="1" dirty="0" smtClean="0">
                <a:solidFill>
                  <a:schemeClr val="bg1">
                    <a:lumMod val="50000"/>
                  </a:schemeClr>
                </a:solidFill>
                <a:ea typeface="Tahoma" panose="020B0604030504040204" pitchFamily="34" charset="0"/>
                <a:cs typeface="Tahoma" panose="020B0604030504040204" pitchFamily="34" charset="0"/>
              </a:rPr>
            </a:br>
            <a:r>
              <a:rPr lang="en-GB" altLang="en-US" sz="2000" b="1" dirty="0" smtClean="0">
                <a:solidFill>
                  <a:schemeClr val="bg1">
                    <a:lumMod val="50000"/>
                  </a:schemeClr>
                </a:solidFill>
                <a:ea typeface="Tahoma" panose="020B0604030504040204" pitchFamily="34" charset="0"/>
                <a:cs typeface="Tahoma" panose="020B0604030504040204" pitchFamily="34" charset="0"/>
              </a:rPr>
              <a:t>Join in the conversation using #Influence2019</a:t>
            </a:r>
            <a:r>
              <a:rPr lang="en-GB" altLang="en-US" sz="2400" b="1" dirty="0" smtClean="0">
                <a:solidFill>
                  <a:srgbClr val="30455A"/>
                </a:solidFill>
                <a:latin typeface="Arial" charset="0"/>
              </a:rPr>
              <a:t/>
            </a:r>
            <a:br>
              <a:rPr lang="en-GB" altLang="en-US" sz="2400" b="1" dirty="0" smtClean="0">
                <a:solidFill>
                  <a:srgbClr val="30455A"/>
                </a:solidFill>
                <a:latin typeface="Arial" charset="0"/>
              </a:rPr>
            </a:br>
            <a:endParaRPr lang="en-GB" altLang="en-US" sz="2400" b="1" dirty="0">
              <a:solidFill>
                <a:srgbClr val="30455A"/>
              </a:solidFill>
              <a:latin typeface="Arial" charset="0"/>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6280" y="5767422"/>
            <a:ext cx="711523" cy="711523"/>
          </a:xfrm>
          <a:prstGeom prst="rect">
            <a:avLst/>
          </a:prstGeom>
        </p:spPr>
      </p:pic>
    </p:spTree>
    <p:extLst>
      <p:ext uri="{BB962C8B-B14F-4D97-AF65-F5344CB8AC3E}">
        <p14:creationId xmlns:p14="http://schemas.microsoft.com/office/powerpoint/2010/main" val="19960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46773" cy="997098"/>
          </a:xfrm>
        </p:spPr>
        <p:txBody>
          <a:bodyPr>
            <a:normAutofit/>
          </a:bodyPr>
          <a:lstStyle>
            <a:lvl1pPr algn="l">
              <a:defRPr sz="4000">
                <a:solidFill>
                  <a:schemeClr val="tx2">
                    <a:lumMod val="75000"/>
                  </a:schemeClr>
                </a:solidFill>
              </a:defRPr>
            </a:lvl1pPr>
          </a:lstStyle>
          <a:p>
            <a:r>
              <a:rPr lang="en-US" smtClean="0"/>
              <a:t>Click to edit Master title style</a:t>
            </a:r>
            <a:endParaRPr lang="en-GB"/>
          </a:p>
        </p:txBody>
      </p:sp>
      <p:sp>
        <p:nvSpPr>
          <p:cNvPr id="3" name="Content Placeholder 2"/>
          <p:cNvSpPr>
            <a:spLocks noGrp="1"/>
          </p:cNvSpPr>
          <p:nvPr>
            <p:ph idx="1"/>
          </p:nvPr>
        </p:nvSpPr>
        <p:spPr>
          <a:xfrm>
            <a:off x="609600" y="1600200"/>
            <a:ext cx="10972800" cy="475412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10" name="Group 9">
            <a:extLst>
              <a:ext uri="{FF2B5EF4-FFF2-40B4-BE49-F238E27FC236}">
                <a16:creationId xmlns:a16="http://schemas.microsoft.com/office/drawing/2014/main" id="{78B26C59-088D-4D36-9BEA-BD5B3DEE5EAC}"/>
              </a:ext>
            </a:extLst>
          </p:cNvPr>
          <p:cNvGrpSpPr/>
          <p:nvPr userDrawn="1"/>
        </p:nvGrpSpPr>
        <p:grpSpPr>
          <a:xfrm>
            <a:off x="389916" y="1403776"/>
            <a:ext cx="11401267" cy="32195"/>
            <a:chOff x="292437" y="1403775"/>
            <a:chExt cx="8550950" cy="32195"/>
          </a:xfrm>
        </p:grpSpPr>
        <p:cxnSp>
          <p:nvCxnSpPr>
            <p:cNvPr id="7" name="Straight Connector 6">
              <a:extLst>
                <a:ext uri="{FF2B5EF4-FFF2-40B4-BE49-F238E27FC236}">
                  <a16:creationId xmlns:a16="http://schemas.microsoft.com/office/drawing/2014/main" id="{5BD777E1-6E58-4532-B219-E5CC3DB543DA}"/>
                </a:ext>
              </a:extLst>
            </p:cNvPr>
            <p:cNvCxnSpPr/>
            <p:nvPr userDrawn="1"/>
          </p:nvCxnSpPr>
          <p:spPr>
            <a:xfrm>
              <a:off x="292437" y="1403775"/>
              <a:ext cx="85509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812C565-C9CB-4A1E-B3E1-9D2DFB5CEA36}"/>
                </a:ext>
              </a:extLst>
            </p:cNvPr>
            <p:cNvCxnSpPr/>
            <p:nvPr userDrawn="1"/>
          </p:nvCxnSpPr>
          <p:spPr>
            <a:xfrm>
              <a:off x="292437" y="1435970"/>
              <a:ext cx="85509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6822" y="188641"/>
            <a:ext cx="2707409" cy="1083096"/>
          </a:xfrm>
          <a:prstGeom prst="rect">
            <a:avLst/>
          </a:prstGeom>
        </p:spPr>
      </p:pic>
      <p:sp>
        <p:nvSpPr>
          <p:cNvPr id="5" name="Rectangle 4"/>
          <p:cNvSpPr/>
          <p:nvPr userDrawn="1"/>
        </p:nvSpPr>
        <p:spPr>
          <a:xfrm>
            <a:off x="0" y="6340036"/>
            <a:ext cx="12192000" cy="517964"/>
          </a:xfrm>
          <a:prstGeom prst="rect">
            <a:avLst/>
          </a:prstGeom>
          <a:solidFill>
            <a:srgbClr val="1C5F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912" y="6340036"/>
            <a:ext cx="1224136" cy="479939"/>
          </a:xfrm>
          <a:prstGeom prst="rect">
            <a:avLst/>
          </a:prstGeom>
        </p:spPr>
      </p:pic>
    </p:spTree>
    <p:extLst>
      <p:ext uri="{BB962C8B-B14F-4D97-AF65-F5344CB8AC3E}">
        <p14:creationId xmlns:p14="http://schemas.microsoft.com/office/powerpoint/2010/main" val="1543111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44141-5CE0-4A68-B366-3D765705B4D6}" type="datetimeFigureOut">
              <a:rPr lang="en-GB" smtClean="0"/>
              <a:t>11/06/2019</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3F522-7FE2-4621-B553-C9FD50709387}" type="slidenum">
              <a:rPr lang="en-GB" smtClean="0"/>
              <a:t>‹#›</a:t>
            </a:fld>
            <a:endParaRPr lang="en-GB" dirty="0"/>
          </a:p>
        </p:txBody>
      </p:sp>
    </p:spTree>
    <p:extLst>
      <p:ext uri="{BB962C8B-B14F-4D97-AF65-F5344CB8AC3E}">
        <p14:creationId xmlns:p14="http://schemas.microsoft.com/office/powerpoint/2010/main" val="160187916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prints.uwe.ac.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environment.org/interactive/how-to-beat-pollution/" TargetMode="External"/><Relationship Id="rId2" Type="http://schemas.openxmlformats.org/officeDocument/2006/relationships/hyperlink" Target="https://breathelife2030.org/" TargetMode="External"/><Relationship Id="rId1" Type="http://schemas.openxmlformats.org/officeDocument/2006/relationships/slideLayout" Target="../slideLayouts/slideLayout2.xml"/><Relationship Id="rId6" Type="http://schemas.openxmlformats.org/officeDocument/2006/relationships/hyperlink" Target="http://www.claircity.eu/" TargetMode="External"/><Relationship Id="rId5" Type="http://schemas.openxmlformats.org/officeDocument/2006/relationships/hyperlink" Target="https://www.cleanairday.org.uk/forms/clean-air-day-resources" TargetMode="External"/><Relationship Id="rId4" Type="http://schemas.openxmlformats.org/officeDocument/2006/relationships/hyperlink" Target="https://www.who.int/airpollution/e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airpollution/en/"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ea.europa.eu/media/newsreleases/many-europeans-still-exposed-to-air-pollution-2015/premature-deaths-attributable-to-air-pollu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95B5-E243-4BE4-8141-F7B3557A4273}"/>
              </a:ext>
            </a:extLst>
          </p:cNvPr>
          <p:cNvSpPr>
            <a:spLocks noGrp="1"/>
          </p:cNvSpPr>
          <p:nvPr>
            <p:ph type="ctrTitle" idx="4294967295"/>
          </p:nvPr>
        </p:nvSpPr>
        <p:spPr>
          <a:xfrm>
            <a:off x="479376" y="5640176"/>
            <a:ext cx="11014248" cy="821953"/>
          </a:xfrm>
        </p:spPr>
        <p:txBody>
          <a:bodyPr>
            <a:noAutofit/>
          </a:bodyPr>
          <a:lstStyle/>
          <a:p>
            <a:r>
              <a:rPr lang="en-GB" altLang="en-US" sz="3600" b="1" dirty="0" smtClean="0">
                <a:solidFill>
                  <a:srgbClr val="30455A"/>
                </a:solidFill>
                <a:latin typeface="Arial" charset="0"/>
              </a:rPr>
              <a:t/>
            </a:r>
            <a:br>
              <a:rPr lang="en-GB" altLang="en-US" sz="3600" b="1" dirty="0" smtClean="0">
                <a:solidFill>
                  <a:srgbClr val="30455A"/>
                </a:solidFill>
                <a:latin typeface="Arial" charset="0"/>
              </a:rPr>
            </a:br>
            <a:r>
              <a:rPr lang="en-GB" altLang="en-US" sz="2000" b="1" dirty="0" smtClean="0">
                <a:solidFill>
                  <a:schemeClr val="bg1">
                    <a:lumMod val="50000"/>
                  </a:schemeClr>
                </a:solidFill>
                <a:ea typeface="Tahoma" panose="020B0604030504040204" pitchFamily="34" charset="0"/>
                <a:cs typeface="Tahoma" panose="020B0604030504040204" pitchFamily="34" charset="0"/>
              </a:rPr>
              <a:t>Don’t </a:t>
            </a:r>
            <a:r>
              <a:rPr lang="en-GB" altLang="en-US" sz="2000" b="1" dirty="0">
                <a:solidFill>
                  <a:schemeClr val="bg1">
                    <a:lumMod val="50000"/>
                  </a:schemeClr>
                </a:solidFill>
                <a:ea typeface="Tahoma" panose="020B0604030504040204" pitchFamily="34" charset="0"/>
                <a:cs typeface="Tahoma" panose="020B0604030504040204" pitchFamily="34" charset="0"/>
              </a:rPr>
              <a:t>forget to follow and tweet us @TheEAUC </a:t>
            </a:r>
            <a:br>
              <a:rPr lang="en-GB" altLang="en-US" sz="2000" b="1" dirty="0">
                <a:solidFill>
                  <a:schemeClr val="bg1">
                    <a:lumMod val="50000"/>
                  </a:schemeClr>
                </a:solidFill>
                <a:ea typeface="Tahoma" panose="020B0604030504040204" pitchFamily="34" charset="0"/>
                <a:cs typeface="Tahoma" panose="020B0604030504040204" pitchFamily="34" charset="0"/>
              </a:rPr>
            </a:br>
            <a:r>
              <a:rPr lang="en-GB" altLang="en-US" sz="2000" b="1" dirty="0">
                <a:solidFill>
                  <a:schemeClr val="bg1">
                    <a:lumMod val="50000"/>
                  </a:schemeClr>
                </a:solidFill>
                <a:ea typeface="Tahoma" panose="020B0604030504040204" pitchFamily="34" charset="0"/>
                <a:cs typeface="Tahoma" panose="020B0604030504040204" pitchFamily="34" charset="0"/>
              </a:rPr>
              <a:t>Join in the conversation using </a:t>
            </a:r>
            <a:r>
              <a:rPr lang="en-GB" altLang="en-US" sz="2000" b="1" dirty="0" smtClean="0">
                <a:solidFill>
                  <a:schemeClr val="bg1">
                    <a:lumMod val="50000"/>
                  </a:schemeClr>
                </a:solidFill>
                <a:ea typeface="Tahoma" panose="020B0604030504040204" pitchFamily="34" charset="0"/>
                <a:cs typeface="Tahoma" panose="020B0604030504040204" pitchFamily="34" charset="0"/>
              </a:rPr>
              <a:t>#Influence2019</a:t>
            </a:r>
            <a:r>
              <a:rPr lang="en-GB" altLang="en-US" sz="2400" b="1" dirty="0">
                <a:solidFill>
                  <a:srgbClr val="30455A"/>
                </a:solidFill>
                <a:latin typeface="Arial" charset="0"/>
              </a:rPr>
              <a:t/>
            </a:r>
            <a:br>
              <a:rPr lang="en-GB" altLang="en-US" sz="2400" b="1" dirty="0">
                <a:solidFill>
                  <a:srgbClr val="30455A"/>
                </a:solidFill>
                <a:latin typeface="Arial" charset="0"/>
              </a:rPr>
            </a:br>
            <a:endParaRPr lang="en-GB" altLang="en-US" sz="2400" b="1" dirty="0">
              <a:solidFill>
                <a:srgbClr val="30455A"/>
              </a:solidFill>
              <a:latin typeface="Arial" charset="0"/>
            </a:endParaRPr>
          </a:p>
        </p:txBody>
      </p:sp>
    </p:spTree>
    <p:extLst>
      <p:ext uri="{BB962C8B-B14F-4D97-AF65-F5344CB8AC3E}">
        <p14:creationId xmlns:p14="http://schemas.microsoft.com/office/powerpoint/2010/main" val="1098598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EU’s Biggest Environmental Health Risk</a:t>
            </a:r>
            <a:endParaRPr lang="en-GB" dirty="0"/>
          </a:p>
        </p:txBody>
      </p:sp>
      <p:sp>
        <p:nvSpPr>
          <p:cNvPr id="3" name="Content Placeholder 2"/>
          <p:cNvSpPr>
            <a:spLocks noGrp="1"/>
          </p:cNvSpPr>
          <p:nvPr>
            <p:ph idx="1"/>
          </p:nvPr>
        </p:nvSpPr>
        <p:spPr>
          <a:xfrm>
            <a:off x="609600" y="1556792"/>
            <a:ext cx="10972800" cy="4754124"/>
          </a:xfrm>
        </p:spPr>
        <p:txBody>
          <a:bodyPr/>
          <a:lstStyle/>
          <a:p>
            <a:r>
              <a:rPr lang="en-GB" dirty="0" smtClean="0"/>
              <a:t>“Air </a:t>
            </a:r>
            <a:r>
              <a:rPr lang="en-GB" dirty="0"/>
              <a:t>Pollution is the Biggest Environmental Risk to Health in the European Union” </a:t>
            </a:r>
            <a:endParaRPr lang="en-GB" dirty="0" smtClean="0"/>
          </a:p>
          <a:p>
            <a:endParaRPr lang="en-GB" dirty="0"/>
          </a:p>
          <a:p>
            <a:r>
              <a:rPr lang="en-GB" dirty="0" smtClean="0"/>
              <a:t>Air </a:t>
            </a:r>
            <a:r>
              <a:rPr lang="en-GB" dirty="0"/>
              <a:t>pollution causes about 400 000 premature deaths in the EU and hundreds of billions of euros in health-related external costs.</a:t>
            </a:r>
          </a:p>
          <a:p>
            <a:endParaRPr lang="en-GB" dirty="0"/>
          </a:p>
          <a:p>
            <a:endParaRPr lang="en-GB" dirty="0"/>
          </a:p>
        </p:txBody>
      </p:sp>
      <p:pic>
        <p:nvPicPr>
          <p:cNvPr id="4" name="Picture 3"/>
          <p:cNvPicPr>
            <a:picLocks noChangeAspect="1"/>
          </p:cNvPicPr>
          <p:nvPr/>
        </p:nvPicPr>
        <p:blipFill>
          <a:blip r:embed="rId2"/>
          <a:stretch>
            <a:fillRect/>
          </a:stretch>
        </p:blipFill>
        <p:spPr>
          <a:xfrm>
            <a:off x="4492613" y="4509120"/>
            <a:ext cx="3206774" cy="1450974"/>
          </a:xfrm>
          <a:prstGeom prst="rect">
            <a:avLst/>
          </a:prstGeom>
        </p:spPr>
      </p:pic>
    </p:spTree>
    <p:extLst>
      <p:ext uri="{BB962C8B-B14F-4D97-AF65-F5344CB8AC3E}">
        <p14:creationId xmlns:p14="http://schemas.microsoft.com/office/powerpoint/2010/main" val="282613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150696" cy="997098"/>
          </a:xfrm>
        </p:spPr>
        <p:txBody>
          <a:bodyPr>
            <a:normAutofit fontScale="90000"/>
          </a:bodyPr>
          <a:lstStyle/>
          <a:p>
            <a:r>
              <a:rPr lang="en-GB" dirty="0" smtClean="0"/>
              <a:t/>
            </a:r>
            <a:br>
              <a:rPr lang="en-GB" dirty="0" smtClean="0"/>
            </a:br>
            <a:r>
              <a:rPr lang="en-GB" dirty="0" smtClean="0"/>
              <a:t>An </a:t>
            </a:r>
            <a:r>
              <a:rPr lang="en-GB" dirty="0"/>
              <a:t>Annual Toll of Death and Ill Health</a:t>
            </a:r>
            <a:br>
              <a:rPr lang="en-GB" dirty="0"/>
            </a:br>
            <a:endParaRPr lang="en-GB" dirty="0"/>
          </a:p>
        </p:txBody>
      </p:sp>
      <p:sp>
        <p:nvSpPr>
          <p:cNvPr id="3" name="Content Placeholder 2"/>
          <p:cNvSpPr>
            <a:spLocks noGrp="1"/>
          </p:cNvSpPr>
          <p:nvPr>
            <p:ph idx="1"/>
          </p:nvPr>
        </p:nvSpPr>
        <p:spPr/>
        <p:txBody>
          <a:bodyPr>
            <a:normAutofit/>
          </a:bodyPr>
          <a:lstStyle/>
          <a:p>
            <a:r>
              <a:rPr lang="en-GB" dirty="0"/>
              <a:t>In the UK estimates vary as to the annual death toll associated with exposure to air pollution with the most recent data suggesting that between 28 000 and 36 000 people die prematurely each year, principally associated with exposure to fine particles and nitrogen dioxide. </a:t>
            </a:r>
          </a:p>
          <a:p>
            <a:r>
              <a:rPr lang="en-GB" dirty="0" smtClean="0"/>
              <a:t>Air </a:t>
            </a:r>
            <a:r>
              <a:rPr lang="en-GB" dirty="0"/>
              <a:t>pollution is estimated to cost the UK some £20 billion per annum in health care costs and lost productivity. </a:t>
            </a:r>
          </a:p>
          <a:p>
            <a:r>
              <a:rPr lang="en-GB" dirty="0" smtClean="0"/>
              <a:t>Public</a:t>
            </a:r>
            <a:r>
              <a:rPr lang="en-GB" b="1" dirty="0" smtClean="0"/>
              <a:t> </a:t>
            </a:r>
            <a:r>
              <a:rPr lang="en-GB" dirty="0"/>
              <a:t>Health England estimate the 2017 costs of air pollution to the NHS and social care in England as about £157 million.  </a:t>
            </a:r>
          </a:p>
          <a:p>
            <a:endParaRPr lang="en-GB" dirty="0"/>
          </a:p>
        </p:txBody>
      </p:sp>
    </p:spTree>
    <p:extLst>
      <p:ext uri="{BB962C8B-B14F-4D97-AF65-F5344CB8AC3E}">
        <p14:creationId xmlns:p14="http://schemas.microsoft.com/office/powerpoint/2010/main" val="401893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222704" cy="997098"/>
          </a:xfrm>
        </p:spPr>
        <p:txBody>
          <a:bodyPr/>
          <a:lstStyle/>
          <a:p>
            <a:r>
              <a:rPr lang="en-GB" dirty="0" smtClean="0"/>
              <a:t>Greater Manchester AQMA  - NO</a:t>
            </a:r>
            <a:r>
              <a:rPr lang="en-GB" baseline="-25000" dirty="0" smtClean="0"/>
              <a:t>2</a:t>
            </a:r>
            <a:endParaRPr lang="en-GB" baseline="-25000" dirty="0"/>
          </a:p>
        </p:txBody>
      </p:sp>
      <p:pic>
        <p:nvPicPr>
          <p:cNvPr id="4" name="Content Placeholder 3"/>
          <p:cNvPicPr>
            <a:picLocks noGrp="1" noChangeAspect="1"/>
          </p:cNvPicPr>
          <p:nvPr>
            <p:ph idx="1"/>
          </p:nvPr>
        </p:nvPicPr>
        <p:blipFill>
          <a:blip r:embed="rId2"/>
          <a:stretch>
            <a:fillRect/>
          </a:stretch>
        </p:blipFill>
        <p:spPr>
          <a:xfrm>
            <a:off x="2224427" y="1566459"/>
            <a:ext cx="7582270" cy="4754563"/>
          </a:xfrm>
          <a:prstGeom prst="rect">
            <a:avLst/>
          </a:prstGeom>
        </p:spPr>
      </p:pic>
      <p:sp>
        <p:nvSpPr>
          <p:cNvPr id="5" name="Rectangle 4"/>
          <p:cNvSpPr/>
          <p:nvPr/>
        </p:nvSpPr>
        <p:spPr>
          <a:xfrm>
            <a:off x="5024908" y="5877272"/>
            <a:ext cx="5966762" cy="369332"/>
          </a:xfrm>
          <a:prstGeom prst="rect">
            <a:avLst/>
          </a:prstGeom>
        </p:spPr>
        <p:txBody>
          <a:bodyPr wrap="none">
            <a:spAutoFit/>
          </a:bodyPr>
          <a:lstStyle/>
          <a:p>
            <a:r>
              <a:rPr lang="en-GB" dirty="0" smtClean="0"/>
              <a:t>Source https</a:t>
            </a:r>
            <a:r>
              <a:rPr lang="en-GB" dirty="0"/>
              <a:t>://cleanairgm.com/air-quality-management-areas</a:t>
            </a:r>
          </a:p>
        </p:txBody>
      </p:sp>
      <p:sp>
        <p:nvSpPr>
          <p:cNvPr id="6" name="Rectangle 5"/>
          <p:cNvSpPr/>
          <p:nvPr/>
        </p:nvSpPr>
        <p:spPr>
          <a:xfrm>
            <a:off x="516253" y="1772816"/>
            <a:ext cx="1708174" cy="3477875"/>
          </a:xfrm>
          <a:prstGeom prst="rect">
            <a:avLst/>
          </a:prstGeom>
        </p:spPr>
        <p:txBody>
          <a:bodyPr wrap="square">
            <a:spAutoFit/>
          </a:bodyPr>
          <a:lstStyle/>
          <a:p>
            <a:r>
              <a:rPr lang="en-GB" sz="2000" b="1" dirty="0" smtClean="0">
                <a:solidFill>
                  <a:schemeClr val="tx2">
                    <a:lumMod val="75000"/>
                  </a:schemeClr>
                </a:solidFill>
              </a:rPr>
              <a:t>First declared </a:t>
            </a:r>
            <a:r>
              <a:rPr lang="en-GB" sz="2000" b="1" dirty="0">
                <a:solidFill>
                  <a:schemeClr val="tx2">
                    <a:lumMod val="75000"/>
                  </a:schemeClr>
                </a:solidFill>
              </a:rPr>
              <a:t>in 2001-2002 </a:t>
            </a:r>
            <a:r>
              <a:rPr lang="en-GB" sz="2000" b="1" dirty="0" smtClean="0">
                <a:solidFill>
                  <a:schemeClr val="tx2">
                    <a:lumMod val="75000"/>
                  </a:schemeClr>
                </a:solidFill>
              </a:rPr>
              <a:t>for an objective that should have been achieved in 2005 and is still in existence 18 years later.</a:t>
            </a:r>
            <a:endParaRPr lang="en-GB" sz="2000" b="1" dirty="0">
              <a:solidFill>
                <a:schemeClr val="tx2">
                  <a:lumMod val="75000"/>
                </a:schemeClr>
              </a:solidFill>
            </a:endParaRPr>
          </a:p>
        </p:txBody>
      </p:sp>
      <p:sp>
        <p:nvSpPr>
          <p:cNvPr id="7" name="Rectangle 6"/>
          <p:cNvSpPr/>
          <p:nvPr/>
        </p:nvSpPr>
        <p:spPr>
          <a:xfrm>
            <a:off x="9806697" y="1952085"/>
            <a:ext cx="2088232" cy="1600438"/>
          </a:xfrm>
          <a:prstGeom prst="rect">
            <a:avLst/>
          </a:prstGeom>
        </p:spPr>
        <p:txBody>
          <a:bodyPr wrap="square">
            <a:spAutoFit/>
          </a:bodyPr>
          <a:lstStyle/>
          <a:p>
            <a:r>
              <a:rPr lang="en-GB" sz="2000" b="1" dirty="0" smtClean="0">
                <a:solidFill>
                  <a:schemeClr val="tx2">
                    <a:lumMod val="75000"/>
                  </a:schemeClr>
                </a:solidFill>
              </a:rPr>
              <a:t>Both Manchester universities appear to be in the AQMA</a:t>
            </a:r>
          </a:p>
          <a:p>
            <a:r>
              <a:rPr lang="en-GB" dirty="0" smtClean="0"/>
              <a:t>  </a:t>
            </a:r>
            <a:endParaRPr lang="en-GB" dirty="0"/>
          </a:p>
        </p:txBody>
      </p:sp>
    </p:spTree>
    <p:extLst>
      <p:ext uri="{BB962C8B-B14F-4D97-AF65-F5344CB8AC3E}">
        <p14:creationId xmlns:p14="http://schemas.microsoft.com/office/powerpoint/2010/main" val="146114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078688" cy="997098"/>
          </a:xfrm>
        </p:spPr>
        <p:txBody>
          <a:bodyPr>
            <a:normAutofit fontScale="90000"/>
          </a:bodyPr>
          <a:lstStyle/>
          <a:p>
            <a:r>
              <a:rPr lang="en-GB" dirty="0"/>
              <a:t/>
            </a:r>
            <a:br>
              <a:rPr lang="en-GB" dirty="0"/>
            </a:br>
            <a:r>
              <a:rPr lang="en-GB" dirty="0" smtClean="0"/>
              <a:t>Discussion</a:t>
            </a:r>
            <a:endParaRPr lang="en-GB" dirty="0"/>
          </a:p>
        </p:txBody>
      </p:sp>
      <p:sp>
        <p:nvSpPr>
          <p:cNvPr id="3" name="Content Placeholder 2"/>
          <p:cNvSpPr>
            <a:spLocks noGrp="1"/>
          </p:cNvSpPr>
          <p:nvPr>
            <p:ph idx="1"/>
          </p:nvPr>
        </p:nvSpPr>
        <p:spPr/>
        <p:txBody>
          <a:bodyPr>
            <a:normAutofit/>
          </a:bodyPr>
          <a:lstStyle/>
          <a:p>
            <a:r>
              <a:rPr lang="en-GB" dirty="0"/>
              <a:t>Hearing from each other – how </a:t>
            </a:r>
            <a:r>
              <a:rPr lang="en-GB" dirty="0" smtClean="0"/>
              <a:t>can your University or College help beat air pollution?</a:t>
            </a:r>
          </a:p>
          <a:p>
            <a:r>
              <a:rPr lang="en-GB" dirty="0" smtClean="0"/>
              <a:t>Teaching </a:t>
            </a:r>
          </a:p>
          <a:p>
            <a:r>
              <a:rPr lang="en-GB" dirty="0" smtClean="0"/>
              <a:t>Research</a:t>
            </a:r>
          </a:p>
          <a:p>
            <a:r>
              <a:rPr lang="en-GB" dirty="0" smtClean="0"/>
              <a:t>Campus Operations</a:t>
            </a:r>
          </a:p>
          <a:p>
            <a:r>
              <a:rPr lang="en-GB" dirty="0" smtClean="0"/>
              <a:t>Civic Engagements</a:t>
            </a:r>
          </a:p>
          <a:p>
            <a:r>
              <a:rPr lang="en-GB" dirty="0" smtClean="0"/>
              <a:t>Investments</a:t>
            </a:r>
          </a:p>
          <a:p>
            <a:r>
              <a:rPr lang="en-GB" dirty="0" smtClean="0"/>
              <a:t>Other?</a:t>
            </a:r>
          </a:p>
          <a:p>
            <a:endParaRPr lang="en-GB" dirty="0"/>
          </a:p>
        </p:txBody>
      </p:sp>
      <p:pic>
        <p:nvPicPr>
          <p:cNvPr id="4" name="Picture 3"/>
          <p:cNvPicPr>
            <a:picLocks noChangeAspect="1"/>
          </p:cNvPicPr>
          <p:nvPr/>
        </p:nvPicPr>
        <p:blipFill>
          <a:blip r:embed="rId2"/>
          <a:stretch>
            <a:fillRect/>
          </a:stretch>
        </p:blipFill>
        <p:spPr>
          <a:xfrm>
            <a:off x="7908610" y="2420888"/>
            <a:ext cx="3673790" cy="3673790"/>
          </a:xfrm>
          <a:prstGeom prst="rect">
            <a:avLst/>
          </a:prstGeom>
        </p:spPr>
      </p:pic>
    </p:spTree>
    <p:extLst>
      <p:ext uri="{BB962C8B-B14F-4D97-AF65-F5344CB8AC3E}">
        <p14:creationId xmlns:p14="http://schemas.microsoft.com/office/powerpoint/2010/main" val="141652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582744" cy="997098"/>
          </a:xfrm>
        </p:spPr>
        <p:txBody>
          <a:bodyPr/>
          <a:lstStyle/>
          <a:p>
            <a:r>
              <a:rPr lang="en-GB" dirty="0" smtClean="0"/>
              <a:t>Feedback</a:t>
            </a:r>
            <a:endParaRPr lang="en-GB" dirty="0"/>
          </a:p>
        </p:txBody>
      </p:sp>
      <p:sp>
        <p:nvSpPr>
          <p:cNvPr id="3" name="Content Placeholder 2"/>
          <p:cNvSpPr>
            <a:spLocks noGrp="1"/>
          </p:cNvSpPr>
          <p:nvPr>
            <p:ph idx="1"/>
          </p:nvPr>
        </p:nvSpPr>
        <p:spPr/>
        <p:txBody>
          <a:bodyPr/>
          <a:lstStyle/>
          <a:p>
            <a:r>
              <a:rPr lang="en-GB" dirty="0"/>
              <a:t>Sharing key insights, great ideas and inspiration!</a:t>
            </a:r>
          </a:p>
          <a:p>
            <a:r>
              <a:rPr lang="en-GB" dirty="0" smtClean="0"/>
              <a:t>Teaching </a:t>
            </a:r>
            <a:endParaRPr lang="en-GB" dirty="0"/>
          </a:p>
          <a:p>
            <a:r>
              <a:rPr lang="en-GB" dirty="0"/>
              <a:t>Research</a:t>
            </a:r>
          </a:p>
          <a:p>
            <a:r>
              <a:rPr lang="en-GB" dirty="0"/>
              <a:t>Campus Operations</a:t>
            </a:r>
          </a:p>
          <a:p>
            <a:r>
              <a:rPr lang="en-GB" dirty="0"/>
              <a:t>Civic </a:t>
            </a:r>
            <a:r>
              <a:rPr lang="en-GB" dirty="0" smtClean="0"/>
              <a:t>and Community Engagements</a:t>
            </a:r>
            <a:endParaRPr lang="en-GB" dirty="0"/>
          </a:p>
          <a:p>
            <a:r>
              <a:rPr lang="en-GB" dirty="0"/>
              <a:t>Investments</a:t>
            </a:r>
          </a:p>
          <a:p>
            <a:r>
              <a:rPr lang="en-GB" dirty="0"/>
              <a:t>Other?</a:t>
            </a:r>
          </a:p>
          <a:p>
            <a:endParaRPr lang="en-GB" dirty="0" smtClean="0"/>
          </a:p>
          <a:p>
            <a:endParaRPr lang="en-GB" dirty="0"/>
          </a:p>
        </p:txBody>
      </p:sp>
      <p:pic>
        <p:nvPicPr>
          <p:cNvPr id="4" name="Picture 3"/>
          <p:cNvPicPr>
            <a:picLocks noChangeAspect="1"/>
          </p:cNvPicPr>
          <p:nvPr/>
        </p:nvPicPr>
        <p:blipFill>
          <a:blip r:embed="rId2"/>
          <a:stretch>
            <a:fillRect/>
          </a:stretch>
        </p:blipFill>
        <p:spPr>
          <a:xfrm>
            <a:off x="8256240" y="4581128"/>
            <a:ext cx="3804234" cy="1420491"/>
          </a:xfrm>
          <a:prstGeom prst="rect">
            <a:avLst/>
          </a:prstGeom>
        </p:spPr>
      </p:pic>
    </p:spTree>
    <p:extLst>
      <p:ext uri="{BB962C8B-B14F-4D97-AF65-F5344CB8AC3E}">
        <p14:creationId xmlns:p14="http://schemas.microsoft.com/office/powerpoint/2010/main" val="235298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UWE Actions for Cleaner Air</a:t>
            </a:r>
          </a:p>
        </p:txBody>
      </p:sp>
      <p:sp>
        <p:nvSpPr>
          <p:cNvPr id="3" name="Content Placeholder 2"/>
          <p:cNvSpPr>
            <a:spLocks noGrp="1"/>
          </p:cNvSpPr>
          <p:nvPr>
            <p:ph idx="1"/>
          </p:nvPr>
        </p:nvSpPr>
        <p:spPr>
          <a:xfrm>
            <a:off x="609600" y="1600200"/>
            <a:ext cx="11103024" cy="4754124"/>
          </a:xfrm>
        </p:spPr>
        <p:txBody>
          <a:bodyPr>
            <a:normAutofit/>
          </a:bodyPr>
          <a:lstStyle/>
          <a:p>
            <a:r>
              <a:rPr lang="en-GB" dirty="0"/>
              <a:t>Teaching </a:t>
            </a:r>
            <a:r>
              <a:rPr lang="en-GB" dirty="0" smtClean="0"/>
              <a:t> - </a:t>
            </a:r>
            <a:r>
              <a:rPr lang="en-GB" i="1" dirty="0" smtClean="0"/>
              <a:t>Air Quality in various UG, PG and CPD provision </a:t>
            </a:r>
            <a:endParaRPr lang="en-GB" i="1" dirty="0"/>
          </a:p>
          <a:p>
            <a:r>
              <a:rPr lang="en-GB" dirty="0" smtClean="0"/>
              <a:t>Research -  </a:t>
            </a:r>
            <a:r>
              <a:rPr lang="en-GB" i="1" dirty="0" smtClean="0"/>
              <a:t>Air Quality Management Resource  Centre, ClairCity, CADTIME, Air Quality and the SDGs.  382 air quality deposits in UWE’s Research </a:t>
            </a:r>
            <a:r>
              <a:rPr lang="en-GB" i="1" dirty="0"/>
              <a:t>Repository  </a:t>
            </a:r>
            <a:r>
              <a:rPr lang="en-GB" i="1" dirty="0">
                <a:hlinkClick r:id="rId2"/>
              </a:rPr>
              <a:t>http://eprints.uwe.ac.uk</a:t>
            </a:r>
            <a:r>
              <a:rPr lang="en-GB" i="1" dirty="0" smtClean="0">
                <a:hlinkClick r:id="rId2"/>
              </a:rPr>
              <a:t>/</a:t>
            </a:r>
            <a:endParaRPr lang="en-GB" i="1" dirty="0" smtClean="0"/>
          </a:p>
          <a:p>
            <a:r>
              <a:rPr lang="en-GB" dirty="0" smtClean="0"/>
              <a:t>Campus Operations – </a:t>
            </a:r>
            <a:r>
              <a:rPr lang="en-GB" i="1" dirty="0" smtClean="0"/>
              <a:t>electrification of the vehicle fleet, CHP, PV, REGO certified renewable electricity supply</a:t>
            </a:r>
            <a:endParaRPr lang="en-GB" i="1" dirty="0"/>
          </a:p>
          <a:p>
            <a:r>
              <a:rPr lang="en-GB" dirty="0" smtClean="0"/>
              <a:t>Civic and Community Engagements – </a:t>
            </a:r>
            <a:r>
              <a:rPr lang="en-GB" i="1" dirty="0" smtClean="0"/>
              <a:t>Bristol Green Capital Partnership, Clean Air Bishopston, Bristol City Council etc.</a:t>
            </a:r>
            <a:endParaRPr lang="en-GB" i="1" dirty="0"/>
          </a:p>
        </p:txBody>
      </p:sp>
    </p:spTree>
    <p:extLst>
      <p:ext uri="{BB962C8B-B14F-4D97-AF65-F5344CB8AC3E}">
        <p14:creationId xmlns:p14="http://schemas.microsoft.com/office/powerpoint/2010/main" val="48789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UWE Actions for Cleaner Air</a:t>
            </a:r>
            <a:endParaRPr lang="en-GB" dirty="0"/>
          </a:p>
        </p:txBody>
      </p:sp>
      <p:sp>
        <p:nvSpPr>
          <p:cNvPr id="3" name="Content Placeholder 2"/>
          <p:cNvSpPr>
            <a:spLocks noGrp="1"/>
          </p:cNvSpPr>
          <p:nvPr>
            <p:ph idx="1"/>
          </p:nvPr>
        </p:nvSpPr>
        <p:spPr/>
        <p:txBody>
          <a:bodyPr>
            <a:normAutofit fontScale="92500" lnSpcReduction="10000"/>
          </a:bodyPr>
          <a:lstStyle/>
          <a:p>
            <a:r>
              <a:rPr lang="en-GB" dirty="0"/>
              <a:t>Research</a:t>
            </a:r>
          </a:p>
          <a:p>
            <a:r>
              <a:rPr lang="en-GB" dirty="0"/>
              <a:t>Consultancy</a:t>
            </a:r>
          </a:p>
          <a:p>
            <a:r>
              <a:rPr lang="en-GB" dirty="0"/>
              <a:t>Live Briefs</a:t>
            </a:r>
          </a:p>
          <a:p>
            <a:r>
              <a:rPr lang="en-GB" dirty="0"/>
              <a:t>UG Dissertation topics</a:t>
            </a:r>
          </a:p>
          <a:p>
            <a:r>
              <a:rPr lang="en-GB" dirty="0"/>
              <a:t>MSc Dissertation topics</a:t>
            </a:r>
          </a:p>
          <a:p>
            <a:r>
              <a:rPr lang="en-GB" dirty="0"/>
              <a:t>Placements</a:t>
            </a:r>
          </a:p>
          <a:p>
            <a:r>
              <a:rPr lang="en-GB" dirty="0"/>
              <a:t>Part funded internships</a:t>
            </a:r>
          </a:p>
          <a:p>
            <a:r>
              <a:rPr lang="en-GB" dirty="0"/>
              <a:t>Knowledge Transfer Partnerships</a:t>
            </a:r>
          </a:p>
          <a:p>
            <a:r>
              <a:rPr lang="en-GB" dirty="0"/>
              <a:t>PhDs</a:t>
            </a:r>
          </a:p>
          <a:p>
            <a:endParaRPr lang="en-GB" dirty="0"/>
          </a:p>
          <a:p>
            <a:endParaRPr lang="en-GB" dirty="0"/>
          </a:p>
        </p:txBody>
      </p:sp>
    </p:spTree>
    <p:extLst>
      <p:ext uri="{BB962C8B-B14F-4D97-AF65-F5344CB8AC3E}">
        <p14:creationId xmlns:p14="http://schemas.microsoft.com/office/powerpoint/2010/main" val="194373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Draft Declaration of Intent</a:t>
            </a:r>
            <a:endParaRPr lang="en-GB" dirty="0"/>
          </a:p>
        </p:txBody>
      </p:sp>
      <p:sp>
        <p:nvSpPr>
          <p:cNvPr id="3" name="Content Placeholder 2"/>
          <p:cNvSpPr>
            <a:spLocks noGrp="1"/>
          </p:cNvSpPr>
          <p:nvPr>
            <p:ph idx="1"/>
          </p:nvPr>
        </p:nvSpPr>
        <p:spPr/>
        <p:txBody>
          <a:bodyPr>
            <a:normAutofit/>
          </a:bodyPr>
          <a:lstStyle/>
          <a:p>
            <a:r>
              <a:rPr lang="en-GB" i="1" dirty="0" smtClean="0"/>
              <a:t>The Manchester Air Quality Declaration</a:t>
            </a:r>
          </a:p>
          <a:p>
            <a:r>
              <a:rPr lang="en-GB" sz="2000" i="1" dirty="0" smtClean="0"/>
              <a:t>The EAUC recognises the urgent need to address the public health emergency caused by air pollution. </a:t>
            </a:r>
          </a:p>
          <a:p>
            <a:r>
              <a:rPr lang="en-GB" sz="2000" i="1" dirty="0"/>
              <a:t>Through their teaching, research, </a:t>
            </a:r>
            <a:r>
              <a:rPr lang="en-GB" sz="2000" i="1" dirty="0" smtClean="0"/>
              <a:t>operations and  </a:t>
            </a:r>
            <a:r>
              <a:rPr lang="en-GB" sz="2000" i="1" dirty="0"/>
              <a:t>community engagement </a:t>
            </a:r>
            <a:r>
              <a:rPr lang="en-GB" sz="2000" i="1" dirty="0" smtClean="0"/>
              <a:t>Universities </a:t>
            </a:r>
            <a:r>
              <a:rPr lang="en-GB" sz="2000" i="1" dirty="0"/>
              <a:t>and </a:t>
            </a:r>
            <a:r>
              <a:rPr lang="en-GB" sz="2000" i="1" dirty="0" smtClean="0"/>
              <a:t>Colleges </a:t>
            </a:r>
            <a:r>
              <a:rPr lang="en-GB" sz="2000" i="1" dirty="0"/>
              <a:t>are ideally placed to lead and influence debates and actions designed to improve air quality. </a:t>
            </a:r>
            <a:r>
              <a:rPr lang="en-GB" sz="2000" i="1" dirty="0" smtClean="0"/>
              <a:t>Through </a:t>
            </a:r>
            <a:r>
              <a:rPr lang="en-GB" sz="2000" i="1" dirty="0"/>
              <a:t>their </a:t>
            </a:r>
            <a:r>
              <a:rPr lang="en-GB" sz="2000" i="1" dirty="0" smtClean="0"/>
              <a:t>operations institutions  contribute to the problem of air pollution. In their research and  </a:t>
            </a:r>
            <a:r>
              <a:rPr lang="en-GB" sz="2000" i="1" dirty="0"/>
              <a:t>teaching, </a:t>
            </a:r>
            <a:r>
              <a:rPr lang="en-GB" sz="2000" i="1" dirty="0" smtClean="0"/>
              <a:t>Universities and Colleges make a significant contribution to understanding the causes, consequences and solutions to air pollution and to inform management  policy and practice at scales from the local to the global</a:t>
            </a:r>
            <a:r>
              <a:rPr lang="en-GB" sz="2000" i="1" dirty="0"/>
              <a:t>. </a:t>
            </a:r>
            <a:r>
              <a:rPr lang="en-GB" sz="2000" i="1" dirty="0" smtClean="0"/>
              <a:t>Universities and Colleges have </a:t>
            </a:r>
            <a:r>
              <a:rPr lang="en-GB" sz="2000" i="1" dirty="0"/>
              <a:t>a </a:t>
            </a:r>
            <a:r>
              <a:rPr lang="en-GB" sz="2000" i="1" dirty="0" smtClean="0"/>
              <a:t>major  </a:t>
            </a:r>
            <a:r>
              <a:rPr lang="en-GB" sz="2000" i="1" dirty="0"/>
              <a:t>role to play in </a:t>
            </a:r>
            <a:r>
              <a:rPr lang="en-GB" sz="2000" i="1" dirty="0" smtClean="0"/>
              <a:t> informing  the public  about the risks of air pollution and the actions that can be taken to reduce emissions and  personal exposure</a:t>
            </a:r>
            <a:r>
              <a:rPr lang="en-GB" sz="2000" i="1" dirty="0" smtClean="0"/>
              <a:t>.</a:t>
            </a:r>
          </a:p>
          <a:p>
            <a:r>
              <a:rPr lang="en-GB" sz="2000" i="1" dirty="0" smtClean="0"/>
              <a:t>The EAUC calls upon </a:t>
            </a:r>
            <a:r>
              <a:rPr lang="en-GB" sz="2000" i="1" dirty="0"/>
              <a:t>Universities and Colleges </a:t>
            </a:r>
            <a:r>
              <a:rPr lang="en-GB" sz="2000" i="1" dirty="0" smtClean="0"/>
              <a:t>to join the </a:t>
            </a:r>
            <a:r>
              <a:rPr lang="en-GB" sz="2000" i="1" dirty="0" err="1" smtClean="0"/>
              <a:t>BreatheLife</a:t>
            </a:r>
            <a:r>
              <a:rPr lang="en-GB" sz="2000" i="1" dirty="0" smtClean="0"/>
              <a:t> campaign and to use their intellectual and other resources to help beat air pollution.</a:t>
            </a:r>
            <a:endParaRPr lang="en-GB" sz="2000" i="1" dirty="0" smtClean="0"/>
          </a:p>
          <a:p>
            <a:endParaRPr lang="en-GB" i="1" dirty="0"/>
          </a:p>
          <a:p>
            <a:endParaRPr lang="en-GB" dirty="0"/>
          </a:p>
        </p:txBody>
      </p:sp>
      <p:sp>
        <p:nvSpPr>
          <p:cNvPr id="4" name="Rectangle 3"/>
          <p:cNvSpPr/>
          <p:nvPr/>
        </p:nvSpPr>
        <p:spPr>
          <a:xfrm>
            <a:off x="3048000" y="2967335"/>
            <a:ext cx="6096000" cy="369332"/>
          </a:xfrm>
          <a:prstGeom prst="rect">
            <a:avLst/>
          </a:prstGeom>
        </p:spPr>
        <p:txBody>
          <a:bodyPr>
            <a:spAutoFit/>
          </a:bodyPr>
          <a:lstStyle/>
          <a:p>
            <a:r>
              <a:rPr lang="en-GB" dirty="0" smtClean="0"/>
              <a:t> </a:t>
            </a:r>
            <a:endParaRPr lang="en-GB" dirty="0"/>
          </a:p>
        </p:txBody>
      </p:sp>
    </p:spTree>
    <p:extLst>
      <p:ext uri="{BB962C8B-B14F-4D97-AF65-F5344CB8AC3E}">
        <p14:creationId xmlns:p14="http://schemas.microsoft.com/office/powerpoint/2010/main" val="199499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 </a:t>
            </a:r>
            <a:endParaRPr lang="en-GB" dirty="0"/>
          </a:p>
        </p:txBody>
      </p:sp>
      <p:sp>
        <p:nvSpPr>
          <p:cNvPr id="3" name="Content Placeholder 2"/>
          <p:cNvSpPr>
            <a:spLocks noGrp="1"/>
          </p:cNvSpPr>
          <p:nvPr>
            <p:ph idx="1"/>
          </p:nvPr>
        </p:nvSpPr>
        <p:spPr/>
        <p:txBody>
          <a:bodyPr/>
          <a:lstStyle/>
          <a:p>
            <a:r>
              <a:rPr lang="en-GB" dirty="0" err="1" smtClean="0"/>
              <a:t>BreatheLife</a:t>
            </a:r>
            <a:r>
              <a:rPr lang="en-GB" dirty="0" smtClean="0"/>
              <a:t> </a:t>
            </a:r>
            <a:r>
              <a:rPr lang="en-GB" dirty="0" smtClean="0">
                <a:hlinkClick r:id="rId2"/>
              </a:rPr>
              <a:t>https</a:t>
            </a:r>
            <a:r>
              <a:rPr lang="en-GB" dirty="0">
                <a:hlinkClick r:id="rId2"/>
              </a:rPr>
              <a:t>://breathelife2030.org</a:t>
            </a:r>
            <a:r>
              <a:rPr lang="en-GB" dirty="0" smtClean="0">
                <a:hlinkClick r:id="rId2"/>
              </a:rPr>
              <a:t>/</a:t>
            </a:r>
            <a:endParaRPr lang="en-GB" dirty="0" smtClean="0"/>
          </a:p>
          <a:p>
            <a:r>
              <a:rPr lang="en-GB" dirty="0" smtClean="0"/>
              <a:t>Beat Air </a:t>
            </a:r>
            <a:r>
              <a:rPr lang="en-GB" dirty="0"/>
              <a:t>Pollution #</a:t>
            </a:r>
            <a:r>
              <a:rPr lang="en-GB" dirty="0" smtClean="0"/>
              <a:t>BeatAirPollution  </a:t>
            </a:r>
          </a:p>
          <a:p>
            <a:r>
              <a:rPr lang="en-GB" dirty="0" smtClean="0"/>
              <a:t>UNEP </a:t>
            </a:r>
            <a:r>
              <a:rPr lang="en-GB" dirty="0" smtClean="0">
                <a:hlinkClick r:id="rId3"/>
              </a:rPr>
              <a:t>https</a:t>
            </a:r>
            <a:r>
              <a:rPr lang="en-GB" dirty="0">
                <a:hlinkClick r:id="rId3"/>
              </a:rPr>
              <a:t>://www.unenvironment.org/interactive/how-to-beat-pollution</a:t>
            </a:r>
            <a:r>
              <a:rPr lang="en-GB" dirty="0" smtClean="0">
                <a:hlinkClick r:id="rId3"/>
              </a:rPr>
              <a:t>/</a:t>
            </a:r>
            <a:r>
              <a:rPr lang="en-GB" dirty="0" smtClean="0"/>
              <a:t> </a:t>
            </a:r>
          </a:p>
          <a:p>
            <a:r>
              <a:rPr lang="en-GB" dirty="0"/>
              <a:t>WHO </a:t>
            </a:r>
            <a:r>
              <a:rPr lang="en-GB" dirty="0">
                <a:hlinkClick r:id="rId4"/>
              </a:rPr>
              <a:t>https://www.who.int/airpollution/en</a:t>
            </a:r>
            <a:r>
              <a:rPr lang="en-GB" dirty="0" smtClean="0">
                <a:hlinkClick r:id="rId4"/>
              </a:rPr>
              <a:t>/</a:t>
            </a:r>
            <a:r>
              <a:rPr lang="en-GB" dirty="0" smtClean="0"/>
              <a:t> </a:t>
            </a:r>
          </a:p>
          <a:p>
            <a:r>
              <a:rPr lang="en-GB" dirty="0" smtClean="0"/>
              <a:t>National Clean </a:t>
            </a:r>
            <a:r>
              <a:rPr lang="en-GB" dirty="0"/>
              <a:t>Air Day </a:t>
            </a:r>
            <a:r>
              <a:rPr lang="en-GB" dirty="0">
                <a:hlinkClick r:id="rId5"/>
              </a:rPr>
              <a:t>https://</a:t>
            </a:r>
            <a:r>
              <a:rPr lang="en-GB" dirty="0" smtClean="0">
                <a:hlinkClick r:id="rId5"/>
              </a:rPr>
              <a:t>www.cleanairday.org.uk/forms/clean-air-day-resources</a:t>
            </a:r>
            <a:r>
              <a:rPr lang="en-GB" dirty="0" smtClean="0"/>
              <a:t> </a:t>
            </a:r>
          </a:p>
          <a:p>
            <a:r>
              <a:rPr lang="en-GB" dirty="0"/>
              <a:t>ClairCity </a:t>
            </a:r>
            <a:r>
              <a:rPr lang="en-GB" dirty="0">
                <a:hlinkClick r:id="rId6"/>
              </a:rPr>
              <a:t>http://www.claircity.eu</a:t>
            </a:r>
            <a:r>
              <a:rPr lang="en-GB" dirty="0" smtClean="0">
                <a:hlinkClick r:id="rId6"/>
              </a:rPr>
              <a:t>/</a:t>
            </a:r>
            <a:r>
              <a:rPr lang="en-GB" dirty="0" smtClean="0"/>
              <a:t> </a:t>
            </a:r>
            <a:endParaRPr lang="en-GB" dirty="0"/>
          </a:p>
        </p:txBody>
      </p:sp>
    </p:spTree>
    <p:extLst>
      <p:ext uri="{BB962C8B-B14F-4D97-AF65-F5344CB8AC3E}">
        <p14:creationId xmlns:p14="http://schemas.microsoft.com/office/powerpoint/2010/main" val="272119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BREATHE LIFE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7688" y="1412776"/>
            <a:ext cx="4754563" cy="4754563"/>
          </a:xfrm>
        </p:spPr>
      </p:pic>
    </p:spTree>
    <p:extLst>
      <p:ext uri="{BB962C8B-B14F-4D97-AF65-F5344CB8AC3E}">
        <p14:creationId xmlns:p14="http://schemas.microsoft.com/office/powerpoint/2010/main" val="9756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Clean Air Day</a:t>
            </a:r>
            <a:endParaRPr lang="en-GB" dirty="0"/>
          </a:p>
        </p:txBody>
      </p:sp>
      <p:pic>
        <p:nvPicPr>
          <p:cNvPr id="4" name="Content Placeholder 3"/>
          <p:cNvPicPr>
            <a:picLocks noGrp="1" noChangeAspect="1"/>
          </p:cNvPicPr>
          <p:nvPr>
            <p:ph idx="1"/>
          </p:nvPr>
        </p:nvPicPr>
        <p:blipFill>
          <a:blip r:embed="rId2"/>
          <a:stretch>
            <a:fillRect/>
          </a:stretch>
        </p:blipFill>
        <p:spPr>
          <a:xfrm>
            <a:off x="407368" y="4869160"/>
            <a:ext cx="2877561" cy="1420491"/>
          </a:xfrm>
          <a:prstGeom prst="rect">
            <a:avLst/>
          </a:prstGeom>
        </p:spPr>
      </p:pic>
      <p:sp>
        <p:nvSpPr>
          <p:cNvPr id="5" name="Rectangle 4"/>
          <p:cNvSpPr/>
          <p:nvPr/>
        </p:nvSpPr>
        <p:spPr>
          <a:xfrm>
            <a:off x="573724" y="1628800"/>
            <a:ext cx="11498939" cy="4154984"/>
          </a:xfrm>
          <a:prstGeom prst="rect">
            <a:avLst/>
          </a:prstGeom>
        </p:spPr>
        <p:txBody>
          <a:bodyPr wrap="square">
            <a:spAutoFit/>
          </a:bodyPr>
          <a:lstStyle/>
          <a:p>
            <a:pPr algn="ctr"/>
            <a:r>
              <a:rPr lang="en-GB" sz="4000" b="1" dirty="0">
                <a:solidFill>
                  <a:schemeClr val="tx2">
                    <a:lumMod val="75000"/>
                  </a:schemeClr>
                </a:solidFill>
              </a:rPr>
              <a:t>National Clean Air Day </a:t>
            </a:r>
            <a:r>
              <a:rPr lang="en-GB" sz="4000" b="1" dirty="0" smtClean="0">
                <a:solidFill>
                  <a:schemeClr val="tx2">
                    <a:lumMod val="75000"/>
                  </a:schemeClr>
                </a:solidFill>
              </a:rPr>
              <a:t> </a:t>
            </a:r>
          </a:p>
          <a:p>
            <a:pPr algn="ctr"/>
            <a:r>
              <a:rPr lang="en-GB" sz="3200" b="1" dirty="0" smtClean="0">
                <a:solidFill>
                  <a:schemeClr val="tx2">
                    <a:lumMod val="75000"/>
                  </a:schemeClr>
                </a:solidFill>
              </a:rPr>
              <a:t>What </a:t>
            </a:r>
            <a:r>
              <a:rPr lang="en-GB" sz="3200" b="1" dirty="0">
                <a:solidFill>
                  <a:schemeClr val="tx2">
                    <a:lumMod val="75000"/>
                  </a:schemeClr>
                </a:solidFill>
              </a:rPr>
              <a:t>are </a:t>
            </a:r>
            <a:r>
              <a:rPr lang="en-GB" sz="3200" b="1" dirty="0" smtClean="0">
                <a:solidFill>
                  <a:schemeClr val="tx2">
                    <a:lumMod val="75000"/>
                  </a:schemeClr>
                </a:solidFill>
              </a:rPr>
              <a:t>Universities and Colleges  </a:t>
            </a:r>
            <a:r>
              <a:rPr lang="en-GB" sz="3200" b="1" dirty="0">
                <a:solidFill>
                  <a:schemeClr val="tx2">
                    <a:lumMod val="75000"/>
                  </a:schemeClr>
                </a:solidFill>
              </a:rPr>
              <a:t>doing to advance the </a:t>
            </a:r>
            <a:endParaRPr lang="en-GB" sz="3200" b="1" dirty="0" smtClean="0">
              <a:solidFill>
                <a:schemeClr val="tx2">
                  <a:lumMod val="75000"/>
                </a:schemeClr>
              </a:solidFill>
            </a:endParaRPr>
          </a:p>
          <a:p>
            <a:pPr algn="ctr"/>
            <a:r>
              <a:rPr lang="en-GB" sz="3200" b="1" dirty="0" smtClean="0">
                <a:solidFill>
                  <a:schemeClr val="tx2">
                    <a:lumMod val="75000"/>
                  </a:schemeClr>
                </a:solidFill>
              </a:rPr>
              <a:t>achievement of clean air for all?</a:t>
            </a:r>
          </a:p>
          <a:p>
            <a:pPr algn="ctr"/>
            <a:endParaRPr lang="en-GB" sz="3200" b="1" dirty="0" smtClean="0">
              <a:solidFill>
                <a:schemeClr val="tx2">
                  <a:lumMod val="75000"/>
                </a:schemeClr>
              </a:solidFill>
            </a:endParaRPr>
          </a:p>
          <a:p>
            <a:pPr algn="ctr"/>
            <a:r>
              <a:rPr lang="en-GB" sz="3200" b="1" dirty="0" smtClean="0">
                <a:solidFill>
                  <a:schemeClr val="tx2">
                    <a:lumMod val="75000"/>
                  </a:schemeClr>
                </a:solidFill>
              </a:rPr>
              <a:t>Professor </a:t>
            </a:r>
            <a:r>
              <a:rPr lang="en-GB" sz="3200" b="1" dirty="0">
                <a:solidFill>
                  <a:schemeClr val="tx2">
                    <a:lumMod val="75000"/>
                  </a:schemeClr>
                </a:solidFill>
              </a:rPr>
              <a:t>James Longhurst </a:t>
            </a:r>
            <a:endParaRPr lang="en-GB" sz="3200" b="1" dirty="0" smtClean="0">
              <a:solidFill>
                <a:schemeClr val="tx2">
                  <a:lumMod val="75000"/>
                </a:schemeClr>
              </a:solidFill>
            </a:endParaRPr>
          </a:p>
          <a:p>
            <a:pPr algn="ctr"/>
            <a:r>
              <a:rPr lang="en-GB" sz="3200" b="1" dirty="0" smtClean="0">
                <a:solidFill>
                  <a:schemeClr val="tx2">
                    <a:lumMod val="75000"/>
                  </a:schemeClr>
                </a:solidFill>
              </a:rPr>
              <a:t>Assistant </a:t>
            </a:r>
            <a:r>
              <a:rPr lang="en-GB" sz="3200" b="1" dirty="0">
                <a:solidFill>
                  <a:schemeClr val="tx2">
                    <a:lumMod val="75000"/>
                  </a:schemeClr>
                </a:solidFill>
              </a:rPr>
              <a:t>Vice </a:t>
            </a:r>
            <a:r>
              <a:rPr lang="en-GB" sz="3200" b="1" dirty="0" smtClean="0">
                <a:solidFill>
                  <a:schemeClr val="tx2">
                    <a:lumMod val="75000"/>
                  </a:schemeClr>
                </a:solidFill>
              </a:rPr>
              <a:t>Chancellor, UWE Bristol</a:t>
            </a:r>
          </a:p>
          <a:p>
            <a:pPr algn="ctr"/>
            <a:endParaRPr lang="en-GB" sz="3200" b="1" dirty="0">
              <a:solidFill>
                <a:schemeClr val="tx2">
                  <a:lumMod val="75000"/>
                </a:schemeClr>
              </a:solidFill>
            </a:endParaRPr>
          </a:p>
          <a:p>
            <a:pPr algn="ctr"/>
            <a:r>
              <a:rPr lang="en-GB" sz="3200" b="1" dirty="0" smtClean="0">
                <a:solidFill>
                  <a:schemeClr val="tx2">
                    <a:lumMod val="75000"/>
                  </a:schemeClr>
                </a:solidFill>
              </a:rPr>
              <a:t>EAUC Trustee and Director</a:t>
            </a:r>
            <a:endParaRPr lang="en-GB" sz="3200" b="1" dirty="0">
              <a:solidFill>
                <a:schemeClr val="tx2">
                  <a:lumMod val="75000"/>
                </a:schemeClr>
              </a:solidFill>
            </a:endParaRPr>
          </a:p>
        </p:txBody>
      </p:sp>
      <p:pic>
        <p:nvPicPr>
          <p:cNvPr id="6" name="Picture 5"/>
          <p:cNvPicPr>
            <a:picLocks noChangeAspect="1"/>
          </p:cNvPicPr>
          <p:nvPr/>
        </p:nvPicPr>
        <p:blipFill>
          <a:blip r:embed="rId3"/>
          <a:stretch>
            <a:fillRect/>
          </a:stretch>
        </p:blipFill>
        <p:spPr>
          <a:xfrm>
            <a:off x="8760296" y="4893739"/>
            <a:ext cx="3431704" cy="1420375"/>
          </a:xfrm>
          <a:prstGeom prst="rect">
            <a:avLst/>
          </a:prstGeom>
        </p:spPr>
      </p:pic>
      <p:sp>
        <p:nvSpPr>
          <p:cNvPr id="7" name="Rectangle 6"/>
          <p:cNvSpPr/>
          <p:nvPr/>
        </p:nvSpPr>
        <p:spPr>
          <a:xfrm>
            <a:off x="3048000" y="2967335"/>
            <a:ext cx="6096000" cy="646331"/>
          </a:xfrm>
          <a:prstGeom prst="rect">
            <a:avLst/>
          </a:prstGeom>
        </p:spPr>
        <p:txBody>
          <a:bodyPr>
            <a:spAutoFit/>
          </a:bodyPr>
          <a:lstStyle/>
          <a:p>
            <a:r>
              <a:rPr lang="en-GB" dirty="0"/>
              <a:t/>
            </a:r>
            <a:br>
              <a:rPr lang="en-GB" dirty="0"/>
            </a:br>
            <a:endParaRPr lang="en-GB" dirty="0"/>
          </a:p>
        </p:txBody>
      </p:sp>
    </p:spTree>
    <p:extLst>
      <p:ext uri="{BB962C8B-B14F-4D97-AF65-F5344CB8AC3E}">
        <p14:creationId xmlns:p14="http://schemas.microsoft.com/office/powerpoint/2010/main" val="201769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t>The SDG Accord</a:t>
            </a:r>
            <a:endParaRPr lang="en-GB" sz="4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1628800"/>
            <a:ext cx="4032448" cy="4013561"/>
          </a:xfrm>
          <a:prstGeom prst="rect">
            <a:avLst/>
          </a:prstGeom>
        </p:spPr>
      </p:pic>
      <p:sp>
        <p:nvSpPr>
          <p:cNvPr id="6" name="TextBox 5"/>
          <p:cNvSpPr txBox="1"/>
          <p:nvPr/>
        </p:nvSpPr>
        <p:spPr>
          <a:xfrm>
            <a:off x="335360" y="5630093"/>
            <a:ext cx="5138010" cy="646331"/>
          </a:xfrm>
          <a:prstGeom prst="rect">
            <a:avLst/>
          </a:prstGeom>
          <a:noFill/>
        </p:spPr>
        <p:txBody>
          <a:bodyPr wrap="none" rtlCol="0">
            <a:spAutoFit/>
          </a:bodyPr>
          <a:lstStyle/>
          <a:p>
            <a:r>
              <a:rPr lang="en-GB" b="1" dirty="0" smtClean="0"/>
              <a:t>End extreme poverty, inequality and climate change</a:t>
            </a:r>
          </a:p>
          <a:p>
            <a:pPr algn="ctr"/>
            <a:r>
              <a:rPr lang="en-GB" b="1" dirty="0" smtClean="0"/>
              <a:t>www.sdgaccord.org</a:t>
            </a:r>
            <a:endParaRPr lang="en-GB"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840" y="679325"/>
            <a:ext cx="316896" cy="315412"/>
          </a:xfrm>
          <a:prstGeom prst="rect">
            <a:avLst/>
          </a:prstGeom>
        </p:spPr>
      </p:pic>
      <p:sp>
        <p:nvSpPr>
          <p:cNvPr id="9" name="Title 1">
            <a:extLst>
              <a:ext uri="{FF2B5EF4-FFF2-40B4-BE49-F238E27FC236}">
                <a16:creationId xmlns:a16="http://schemas.microsoft.com/office/drawing/2014/main" id="{650295B5-E243-4BE4-8141-F7B3557A4273}"/>
              </a:ext>
            </a:extLst>
          </p:cNvPr>
          <p:cNvSpPr txBox="1">
            <a:spLocks/>
          </p:cNvSpPr>
          <p:nvPr/>
        </p:nvSpPr>
        <p:spPr>
          <a:xfrm>
            <a:off x="6312024" y="5454471"/>
            <a:ext cx="5678039" cy="8219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smtClean="0">
                <a:solidFill>
                  <a:srgbClr val="30455A"/>
                </a:solidFill>
                <a:latin typeface="Arial" charset="0"/>
              </a:rPr>
              <a:t/>
            </a:r>
            <a:br>
              <a:rPr lang="en-GB" altLang="en-US" sz="3600" b="1" dirty="0" smtClean="0">
                <a:solidFill>
                  <a:srgbClr val="30455A"/>
                </a:solidFill>
                <a:latin typeface="Arial" charset="0"/>
              </a:rPr>
            </a:br>
            <a:r>
              <a:rPr lang="en-GB" altLang="en-US" sz="2000" b="1" dirty="0" smtClean="0">
                <a:solidFill>
                  <a:schemeClr val="bg1">
                    <a:lumMod val="50000"/>
                  </a:schemeClr>
                </a:solidFill>
                <a:ea typeface="Tahoma" panose="020B0604030504040204" pitchFamily="34" charset="0"/>
                <a:cs typeface="Tahoma" panose="020B0604030504040204" pitchFamily="34" charset="0"/>
              </a:rPr>
              <a:t>Don’t forget to follow and tweet us @TheEAUC </a:t>
            </a:r>
            <a:br>
              <a:rPr lang="en-GB" altLang="en-US" sz="2000" b="1" dirty="0" smtClean="0">
                <a:solidFill>
                  <a:schemeClr val="bg1">
                    <a:lumMod val="50000"/>
                  </a:schemeClr>
                </a:solidFill>
                <a:ea typeface="Tahoma" panose="020B0604030504040204" pitchFamily="34" charset="0"/>
                <a:cs typeface="Tahoma" panose="020B0604030504040204" pitchFamily="34" charset="0"/>
              </a:rPr>
            </a:br>
            <a:r>
              <a:rPr lang="en-GB" altLang="en-US" sz="2000" b="1" dirty="0" smtClean="0">
                <a:solidFill>
                  <a:schemeClr val="bg1">
                    <a:lumMod val="50000"/>
                  </a:schemeClr>
                </a:solidFill>
                <a:ea typeface="Tahoma" panose="020B0604030504040204" pitchFamily="34" charset="0"/>
                <a:cs typeface="Tahoma" panose="020B0604030504040204" pitchFamily="34" charset="0"/>
              </a:rPr>
              <a:t>Join in the conversation using #Influence2019</a:t>
            </a:r>
            <a:r>
              <a:rPr lang="en-GB" altLang="en-US" sz="2400" b="1" dirty="0" smtClean="0">
                <a:solidFill>
                  <a:srgbClr val="30455A"/>
                </a:solidFill>
                <a:latin typeface="Arial" charset="0"/>
              </a:rPr>
              <a:t/>
            </a:r>
            <a:br>
              <a:rPr lang="en-GB" altLang="en-US" sz="2400" b="1" dirty="0" smtClean="0">
                <a:solidFill>
                  <a:srgbClr val="30455A"/>
                </a:solidFill>
                <a:latin typeface="Arial" charset="0"/>
              </a:rPr>
            </a:br>
            <a:endParaRPr lang="en-GB" altLang="en-US" sz="2400" b="1" dirty="0">
              <a:solidFill>
                <a:srgbClr val="30455A"/>
              </a:solidFill>
              <a:latin typeface="Arial"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262" y="5597797"/>
            <a:ext cx="711523" cy="711523"/>
          </a:xfrm>
          <a:prstGeom prst="rect">
            <a:avLst/>
          </a:prstGeom>
        </p:spPr>
      </p:pic>
      <p:grpSp>
        <p:nvGrpSpPr>
          <p:cNvPr id="12" name="Group 11">
            <a:extLst>
              <a:ext uri="{FF2B5EF4-FFF2-40B4-BE49-F238E27FC236}">
                <a16:creationId xmlns:a16="http://schemas.microsoft.com/office/drawing/2014/main" id="{A32AFBAB-18B3-4EC7-92F7-B8DAF83FB74F}"/>
              </a:ext>
            </a:extLst>
          </p:cNvPr>
          <p:cNvGrpSpPr/>
          <p:nvPr/>
        </p:nvGrpSpPr>
        <p:grpSpPr>
          <a:xfrm>
            <a:off x="6888088" y="1682843"/>
            <a:ext cx="4218469" cy="1098085"/>
            <a:chOff x="206515" y="6039290"/>
            <a:chExt cx="3039848" cy="703337"/>
          </a:xfrm>
        </p:grpSpPr>
        <p:pic>
          <p:nvPicPr>
            <p:cNvPr id="13" name="Picture 12">
              <a:extLst>
                <a:ext uri="{FF2B5EF4-FFF2-40B4-BE49-F238E27FC236}">
                  <a16:creationId xmlns:a16="http://schemas.microsoft.com/office/drawing/2014/main" id="{577E664C-5CA4-4B32-A808-FCCFDB3964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15" y="6219310"/>
              <a:ext cx="3039848" cy="523317"/>
            </a:xfrm>
            <a:prstGeom prst="rect">
              <a:avLst/>
            </a:prstGeom>
          </p:spPr>
        </p:pic>
        <p:sp>
          <p:nvSpPr>
            <p:cNvPr id="14" name="TextBox 13">
              <a:extLst>
                <a:ext uri="{FF2B5EF4-FFF2-40B4-BE49-F238E27FC236}">
                  <a16:creationId xmlns:a16="http://schemas.microsoft.com/office/drawing/2014/main" id="{774A9F07-70CB-45CB-9BAE-73D941F9B0FD}"/>
                </a:ext>
              </a:extLst>
            </p:cNvPr>
            <p:cNvSpPr txBox="1"/>
            <p:nvPr/>
          </p:nvSpPr>
          <p:spPr>
            <a:xfrm>
              <a:off x="1286635" y="6039290"/>
              <a:ext cx="1080120" cy="215444"/>
            </a:xfrm>
            <a:prstGeom prst="rect">
              <a:avLst/>
            </a:prstGeom>
            <a:noFill/>
          </p:spPr>
          <p:txBody>
            <a:bodyPr wrap="square" rtlCol="0">
              <a:spAutoFit/>
            </a:bodyPr>
            <a:lstStyle/>
            <a:p>
              <a:r>
                <a:rPr lang="en-GB" sz="800" dirty="0">
                  <a:solidFill>
                    <a:schemeClr val="bg1">
                      <a:lumMod val="50000"/>
                    </a:schemeClr>
                  </a:solidFill>
                  <a:latin typeface="Arial" panose="020B0604020202020204" pitchFamily="34" charset="0"/>
                  <a:cs typeface="Arial" panose="020B0604020202020204" pitchFamily="34" charset="0"/>
                </a:rPr>
                <a:t>Headline Sponsor</a:t>
              </a:r>
            </a:p>
          </p:txBody>
        </p:sp>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7214" y="3760434"/>
            <a:ext cx="4300248" cy="1694037"/>
          </a:xfrm>
          <a:prstGeom prst="rect">
            <a:avLst/>
          </a:prstGeom>
        </p:spPr>
      </p:pic>
    </p:spTree>
    <p:extLst>
      <p:ext uri="{BB962C8B-B14F-4D97-AF65-F5344CB8AC3E}">
        <p14:creationId xmlns:p14="http://schemas.microsoft.com/office/powerpoint/2010/main" val="352032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8846773" cy="997098"/>
          </a:xfrm>
        </p:spPr>
        <p:txBody>
          <a:bodyPr>
            <a:normAutofit fontScale="90000"/>
          </a:bodyPr>
          <a:lstStyle/>
          <a:p>
            <a:r>
              <a:rPr lang="en-GB" dirty="0" smtClean="0"/>
              <a:t/>
            </a:r>
            <a:br>
              <a:rPr lang="en-GB" dirty="0" smtClean="0"/>
            </a:br>
            <a:r>
              <a:rPr lang="en-GB" dirty="0" smtClean="0"/>
              <a:t>National </a:t>
            </a:r>
            <a:r>
              <a:rPr lang="en-GB" dirty="0"/>
              <a:t>Clean Air Day – what are we doing to advance the achievement of clean air for all?</a:t>
            </a:r>
            <a:br>
              <a:rPr lang="en-GB" dirty="0"/>
            </a:br>
            <a:endParaRPr lang="en-GB" dirty="0"/>
          </a:p>
        </p:txBody>
      </p:sp>
      <p:sp>
        <p:nvSpPr>
          <p:cNvPr id="3" name="Content Placeholder 2"/>
          <p:cNvSpPr>
            <a:spLocks noGrp="1"/>
          </p:cNvSpPr>
          <p:nvPr>
            <p:ph idx="1"/>
          </p:nvPr>
        </p:nvSpPr>
        <p:spPr>
          <a:xfrm>
            <a:off x="609600" y="1600200"/>
            <a:ext cx="10972800" cy="4493096"/>
          </a:xfrm>
        </p:spPr>
        <p:txBody>
          <a:bodyPr/>
          <a:lstStyle/>
          <a:p>
            <a:pPr lvl="0"/>
            <a:r>
              <a:rPr lang="en-GB" dirty="0"/>
              <a:t>Introduction  and welcome</a:t>
            </a:r>
          </a:p>
          <a:p>
            <a:pPr lvl="0"/>
            <a:r>
              <a:rPr lang="en-GB" dirty="0" smtClean="0"/>
              <a:t>Brief </a:t>
            </a:r>
            <a:r>
              <a:rPr lang="en-GB" dirty="0"/>
              <a:t>summary of the air quality challenge</a:t>
            </a:r>
          </a:p>
          <a:p>
            <a:pPr lvl="0"/>
            <a:r>
              <a:rPr lang="en-GB" dirty="0" smtClean="0"/>
              <a:t>Discussion </a:t>
            </a:r>
            <a:r>
              <a:rPr lang="en-GB" dirty="0"/>
              <a:t>on the role of Universities and Colleges  in addressing air quality</a:t>
            </a:r>
          </a:p>
          <a:p>
            <a:r>
              <a:rPr lang="en-GB" dirty="0"/>
              <a:t>Conclusions and </a:t>
            </a:r>
            <a:r>
              <a:rPr lang="en-GB" dirty="0" smtClean="0"/>
              <a:t> a </a:t>
            </a:r>
            <a:r>
              <a:rPr lang="en-GB" dirty="0"/>
              <a:t>draft statement on the  role </a:t>
            </a:r>
            <a:r>
              <a:rPr lang="en-GB" dirty="0" smtClean="0"/>
              <a:t>of Universities </a:t>
            </a:r>
            <a:r>
              <a:rPr lang="en-GB" dirty="0"/>
              <a:t>and Colleges  in achieving clean </a:t>
            </a:r>
            <a:r>
              <a:rPr lang="en-GB" dirty="0" smtClean="0"/>
              <a:t>air</a:t>
            </a:r>
          </a:p>
        </p:txBody>
      </p:sp>
      <p:pic>
        <p:nvPicPr>
          <p:cNvPr id="6" name="Picture 5"/>
          <p:cNvPicPr>
            <a:picLocks noChangeAspect="1"/>
          </p:cNvPicPr>
          <p:nvPr/>
        </p:nvPicPr>
        <p:blipFill>
          <a:blip r:embed="rId2"/>
          <a:stretch>
            <a:fillRect/>
          </a:stretch>
        </p:blipFill>
        <p:spPr>
          <a:xfrm>
            <a:off x="8472264" y="4869160"/>
            <a:ext cx="3579501" cy="1336576"/>
          </a:xfrm>
          <a:prstGeom prst="rect">
            <a:avLst/>
          </a:prstGeom>
        </p:spPr>
      </p:pic>
    </p:spTree>
    <p:extLst>
      <p:ext uri="{BB962C8B-B14F-4D97-AF65-F5344CB8AC3E}">
        <p14:creationId xmlns:p14="http://schemas.microsoft.com/office/powerpoint/2010/main" val="188818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Clean Air Day</a:t>
            </a:r>
          </a:p>
        </p:txBody>
      </p:sp>
      <p:sp>
        <p:nvSpPr>
          <p:cNvPr id="3" name="Content Placeholder 2"/>
          <p:cNvSpPr>
            <a:spLocks noGrp="1"/>
          </p:cNvSpPr>
          <p:nvPr>
            <p:ph idx="1"/>
          </p:nvPr>
        </p:nvSpPr>
        <p:spPr>
          <a:xfrm>
            <a:off x="551384" y="1484784"/>
            <a:ext cx="10972800" cy="4754124"/>
          </a:xfrm>
        </p:spPr>
        <p:txBody>
          <a:bodyPr>
            <a:normAutofit/>
          </a:bodyPr>
          <a:lstStyle/>
          <a:p>
            <a:r>
              <a:rPr lang="en-GB" sz="2800" dirty="0"/>
              <a:t>June 20</a:t>
            </a:r>
            <a:r>
              <a:rPr lang="en-GB" sz="2800" baseline="30000" dirty="0"/>
              <a:t>th</a:t>
            </a:r>
            <a:r>
              <a:rPr lang="en-GB" sz="2800" dirty="0"/>
              <a:t> is National Clean Air Day.  The World Health Organisation describe air pollution as the world’s biggest environmental health risk. </a:t>
            </a:r>
            <a:endParaRPr lang="en-GB" sz="2800" dirty="0" smtClean="0"/>
          </a:p>
          <a:p>
            <a:r>
              <a:rPr lang="en-GB" sz="2800" dirty="0" smtClean="0"/>
              <a:t>Through </a:t>
            </a:r>
            <a:r>
              <a:rPr lang="en-GB" sz="2800" dirty="0"/>
              <a:t>a round table discussion, this session will ask “what is the role of universities through research, teaching, operations and community engagement to address this public health emergency</a:t>
            </a:r>
            <a:r>
              <a:rPr lang="en-GB" sz="2800" dirty="0" smtClean="0"/>
              <a:t>?”</a:t>
            </a:r>
          </a:p>
          <a:p>
            <a:r>
              <a:rPr lang="en-GB" sz="2800" dirty="0" smtClean="0"/>
              <a:t>Universities </a:t>
            </a:r>
            <a:r>
              <a:rPr lang="en-GB" sz="2800" dirty="0"/>
              <a:t>and FE colleges are ideally placed to lead and influence debates and actions designed to improve air quality. </a:t>
            </a:r>
            <a:endParaRPr lang="en-GB" sz="2800" dirty="0" smtClean="0"/>
          </a:p>
          <a:p>
            <a:r>
              <a:rPr lang="en-GB" sz="2800" dirty="0" smtClean="0"/>
              <a:t>How </a:t>
            </a:r>
            <a:r>
              <a:rPr lang="en-GB" sz="2800" dirty="0"/>
              <a:t>can universities and FE colleges realise this potential? </a:t>
            </a:r>
          </a:p>
          <a:p>
            <a:endParaRPr lang="en-GB" sz="2400" dirty="0"/>
          </a:p>
        </p:txBody>
      </p:sp>
      <p:pic>
        <p:nvPicPr>
          <p:cNvPr id="4" name="Picture 3"/>
          <p:cNvPicPr>
            <a:picLocks noChangeAspect="1"/>
          </p:cNvPicPr>
          <p:nvPr/>
        </p:nvPicPr>
        <p:blipFill>
          <a:blip r:embed="rId2"/>
          <a:stretch>
            <a:fillRect/>
          </a:stretch>
        </p:blipFill>
        <p:spPr>
          <a:xfrm>
            <a:off x="9422547" y="5143799"/>
            <a:ext cx="2632501" cy="1109173"/>
          </a:xfrm>
          <a:prstGeom prst="rect">
            <a:avLst/>
          </a:prstGeom>
        </p:spPr>
      </p:pic>
    </p:spTree>
    <p:extLst>
      <p:ext uri="{BB962C8B-B14F-4D97-AF65-F5344CB8AC3E}">
        <p14:creationId xmlns:p14="http://schemas.microsoft.com/office/powerpoint/2010/main" val="720871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Starting Perspective</a:t>
            </a:r>
            <a:endParaRPr lang="en-GB" dirty="0"/>
          </a:p>
        </p:txBody>
      </p:sp>
      <p:sp>
        <p:nvSpPr>
          <p:cNvPr id="3" name="Content Placeholder 2"/>
          <p:cNvSpPr>
            <a:spLocks noGrp="1"/>
          </p:cNvSpPr>
          <p:nvPr>
            <p:ph idx="1"/>
          </p:nvPr>
        </p:nvSpPr>
        <p:spPr/>
        <p:txBody>
          <a:bodyPr>
            <a:normAutofit fontScale="77500" lnSpcReduction="20000"/>
          </a:bodyPr>
          <a:lstStyle/>
          <a:p>
            <a:r>
              <a:rPr lang="en-GB" dirty="0"/>
              <a:t>Anthropogenic air pollution is not an accident. </a:t>
            </a:r>
          </a:p>
          <a:p>
            <a:endParaRPr lang="en-GB" dirty="0"/>
          </a:p>
          <a:p>
            <a:r>
              <a:rPr lang="en-GB" dirty="0"/>
              <a:t>It results from the decision others take to shape land use, develop transport infrastructure and to develop the economy.</a:t>
            </a:r>
          </a:p>
          <a:p>
            <a:r>
              <a:rPr lang="en-GB" dirty="0"/>
              <a:t>Air pollution results from the interactions of these processes and the way citizens’ practices are conditions by the systems in which they live their lives.</a:t>
            </a:r>
          </a:p>
          <a:p>
            <a:r>
              <a:rPr lang="en-GB" dirty="0"/>
              <a:t>The consequence is an impact on public health and the environment.</a:t>
            </a:r>
          </a:p>
          <a:p>
            <a:r>
              <a:rPr lang="en-GB" dirty="0"/>
              <a:t>Different groups in society have different experiences of pollution.</a:t>
            </a:r>
          </a:p>
          <a:p>
            <a:r>
              <a:rPr lang="en-GB" dirty="0"/>
              <a:t>In general, the richest in society emit the most pollution and are exposed the least. </a:t>
            </a:r>
          </a:p>
          <a:p>
            <a:r>
              <a:rPr lang="en-GB" dirty="0"/>
              <a:t>In general, the  poorest </a:t>
            </a:r>
            <a:r>
              <a:rPr lang="en-US" dirty="0"/>
              <a:t>in society emit the least pollution and are exposed the most. </a:t>
            </a:r>
          </a:p>
          <a:p>
            <a:endParaRPr lang="en-GB" dirty="0"/>
          </a:p>
        </p:txBody>
      </p:sp>
    </p:spTree>
    <p:extLst>
      <p:ext uri="{BB962C8B-B14F-4D97-AF65-F5344CB8AC3E}">
        <p14:creationId xmlns:p14="http://schemas.microsoft.com/office/powerpoint/2010/main" val="1608206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Public Health Emergency</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7408" y="1594156"/>
            <a:ext cx="4754563" cy="4754563"/>
          </a:xfrm>
        </p:spPr>
      </p:pic>
      <p:pic>
        <p:nvPicPr>
          <p:cNvPr id="5" name="Picture 4"/>
          <p:cNvPicPr>
            <a:picLocks noChangeAspect="1"/>
          </p:cNvPicPr>
          <p:nvPr/>
        </p:nvPicPr>
        <p:blipFill>
          <a:blip r:embed="rId3"/>
          <a:stretch>
            <a:fillRect/>
          </a:stretch>
        </p:blipFill>
        <p:spPr>
          <a:xfrm>
            <a:off x="7295153" y="1703528"/>
            <a:ext cx="4322439" cy="4535817"/>
          </a:xfrm>
          <a:prstGeom prst="rect">
            <a:avLst/>
          </a:prstGeom>
        </p:spPr>
      </p:pic>
    </p:spTree>
    <p:extLst>
      <p:ext uri="{BB962C8B-B14F-4D97-AF65-F5344CB8AC3E}">
        <p14:creationId xmlns:p14="http://schemas.microsoft.com/office/powerpoint/2010/main" val="1854852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World’s Biggest Environmental Health Risk</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7528" y="1431652"/>
            <a:ext cx="4754563" cy="4754563"/>
          </a:xfrm>
        </p:spPr>
      </p:pic>
      <p:sp>
        <p:nvSpPr>
          <p:cNvPr id="5" name="Rectangle 4"/>
          <p:cNvSpPr/>
          <p:nvPr/>
        </p:nvSpPr>
        <p:spPr>
          <a:xfrm>
            <a:off x="214518" y="1628800"/>
            <a:ext cx="1454007" cy="3693319"/>
          </a:xfrm>
          <a:prstGeom prst="rect">
            <a:avLst/>
          </a:prstGeom>
        </p:spPr>
        <p:txBody>
          <a:bodyPr wrap="square">
            <a:spAutoFit/>
          </a:bodyPr>
          <a:lstStyle/>
          <a:p>
            <a:r>
              <a:rPr lang="en-GB" b="1" dirty="0"/>
              <a:t>4.2 million deaths every year as a result of exposure to ambient (outdoor) air </a:t>
            </a:r>
            <a:r>
              <a:rPr lang="en-GB" b="1" dirty="0" smtClean="0"/>
              <a:t>pollution</a:t>
            </a:r>
          </a:p>
          <a:p>
            <a:r>
              <a:rPr lang="en-GB" b="1" dirty="0" smtClean="0"/>
              <a:t>WHO </a:t>
            </a:r>
          </a:p>
          <a:p>
            <a:r>
              <a:rPr lang="en-GB" b="1" dirty="0">
                <a:hlinkClick r:id="rId3"/>
              </a:rPr>
              <a:t>https://www.who.int/airpollution/en</a:t>
            </a:r>
            <a:r>
              <a:rPr lang="en-GB" b="1" dirty="0" smtClean="0">
                <a:hlinkClick r:id="rId3"/>
              </a:rPr>
              <a:t>/</a:t>
            </a:r>
            <a:endParaRPr lang="en-GB" b="1" dirty="0" smtClean="0"/>
          </a:p>
          <a:p>
            <a:endParaRPr lang="en-GB" b="1" dirty="0"/>
          </a:p>
        </p:txBody>
      </p:sp>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6" y="1431652"/>
            <a:ext cx="4754563" cy="4754563"/>
          </a:xfrm>
          <a:prstGeom prst="rect">
            <a:avLst/>
          </a:prstGeom>
        </p:spPr>
      </p:pic>
    </p:spTree>
    <p:extLst>
      <p:ext uri="{BB962C8B-B14F-4D97-AF65-F5344CB8AC3E}">
        <p14:creationId xmlns:p14="http://schemas.microsoft.com/office/powerpoint/2010/main" val="3603217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16632"/>
            <a:ext cx="8582743" cy="1155104"/>
          </a:xfrm>
        </p:spPr>
        <p:txBody>
          <a:bodyPr>
            <a:normAutofit fontScale="90000"/>
          </a:bodyPr>
          <a:lstStyle/>
          <a:p>
            <a:r>
              <a:rPr lang="en-GB" dirty="0" smtClean="0"/>
              <a:t/>
            </a:r>
            <a:br>
              <a:rPr lang="en-GB" dirty="0" smtClean="0"/>
            </a:br>
            <a:r>
              <a:rPr lang="en-GB" sz="3600" dirty="0" smtClean="0"/>
              <a:t>91</a:t>
            </a:r>
            <a:r>
              <a:rPr lang="en-GB" sz="3600" dirty="0"/>
              <a:t>% of the world’s population lives in places where air quality exceeds WHO guideline limits </a:t>
            </a:r>
            <a:br>
              <a:rPr lang="en-GB" sz="3600" dirty="0"/>
            </a:br>
            <a:endParaRPr lang="en-GB"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376" y="1412776"/>
            <a:ext cx="4754563" cy="4754563"/>
          </a:xfrm>
        </p:spPr>
      </p:pic>
      <p:pic>
        <p:nvPicPr>
          <p:cNvPr id="6" name="Picture 5"/>
          <p:cNvPicPr>
            <a:picLocks noChangeAspect="1"/>
          </p:cNvPicPr>
          <p:nvPr/>
        </p:nvPicPr>
        <p:blipFill>
          <a:blip r:embed="rId3"/>
          <a:stretch>
            <a:fillRect/>
          </a:stretch>
        </p:blipFill>
        <p:spPr>
          <a:xfrm>
            <a:off x="6960096" y="1412776"/>
            <a:ext cx="4822354" cy="4822354"/>
          </a:xfrm>
          <a:prstGeom prst="rect">
            <a:avLst/>
          </a:prstGeom>
        </p:spPr>
      </p:pic>
    </p:spTree>
    <p:extLst>
      <p:ext uri="{BB962C8B-B14F-4D97-AF65-F5344CB8AC3E}">
        <p14:creationId xmlns:p14="http://schemas.microsoft.com/office/powerpoint/2010/main" val="59975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European Death Toll</a:t>
            </a:r>
          </a:p>
        </p:txBody>
      </p:sp>
      <p:sp>
        <p:nvSpPr>
          <p:cNvPr id="3" name="Content Placeholder 2"/>
          <p:cNvSpPr>
            <a:spLocks noGrp="1"/>
          </p:cNvSpPr>
          <p:nvPr>
            <p:ph idx="1"/>
          </p:nvPr>
        </p:nvSpPr>
        <p:spPr>
          <a:xfrm>
            <a:off x="609600" y="1628800"/>
            <a:ext cx="10972800" cy="4754124"/>
          </a:xfrm>
        </p:spPr>
        <p:txBody>
          <a:bodyPr/>
          <a:lstStyle/>
          <a:p>
            <a:r>
              <a:rPr lang="en-GB" dirty="0" smtClean="0"/>
              <a:t>Some 500,000 </a:t>
            </a:r>
            <a:r>
              <a:rPr lang="en-GB" dirty="0"/>
              <a:t>premature deaths in Europe every </a:t>
            </a:r>
            <a:r>
              <a:rPr lang="en-GB" dirty="0" smtClean="0"/>
              <a:t>year</a:t>
            </a:r>
          </a:p>
          <a:p>
            <a:r>
              <a:rPr lang="en-GB" dirty="0"/>
              <a:t>Premature deaths attributable to fine particulate matter (PM</a:t>
            </a:r>
            <a:r>
              <a:rPr lang="en-GB" baseline="-25000" dirty="0"/>
              <a:t>2.5</a:t>
            </a:r>
            <a:r>
              <a:rPr lang="en-GB" dirty="0"/>
              <a:t>), ozone (O</a:t>
            </a:r>
            <a:r>
              <a:rPr lang="en-GB" baseline="-25000" dirty="0"/>
              <a:t>3</a:t>
            </a:r>
            <a:r>
              <a:rPr lang="en-GB" dirty="0"/>
              <a:t>) and nitrogen dioxide (NO</a:t>
            </a:r>
            <a:r>
              <a:rPr lang="en-GB" baseline="-25000" dirty="0"/>
              <a:t>2</a:t>
            </a:r>
            <a:r>
              <a:rPr lang="en-GB" dirty="0"/>
              <a:t>) exposure in 2012 in 40 European </a:t>
            </a:r>
            <a:r>
              <a:rPr lang="en-GB" dirty="0" smtClean="0"/>
              <a:t>countries. </a:t>
            </a:r>
          </a:p>
          <a:p>
            <a:pPr marL="0" indent="0">
              <a:buNone/>
            </a:pPr>
            <a:endParaRPr lang="en-GB" dirty="0"/>
          </a:p>
          <a:p>
            <a:r>
              <a:rPr lang="en-GB" sz="2000" dirty="0">
                <a:hlinkClick r:id="rId2"/>
              </a:rPr>
              <a:t>https://</a:t>
            </a:r>
            <a:r>
              <a:rPr lang="en-GB" sz="2000" dirty="0" smtClean="0">
                <a:hlinkClick r:id="rId2"/>
              </a:rPr>
              <a:t>www.eea.europa.eu/media/newsreleases/many-europeans-still-exposed-to-air-pollution-2015/premature-deaths-attributable-to-air-pollution</a:t>
            </a:r>
            <a:r>
              <a:rPr lang="en-GB" sz="2000" dirty="0" smtClean="0"/>
              <a:t> </a:t>
            </a:r>
            <a:endParaRPr lang="en-GB" sz="2000" dirty="0"/>
          </a:p>
          <a:p>
            <a:endParaRPr lang="en-GB" dirty="0"/>
          </a:p>
        </p:txBody>
      </p:sp>
      <p:pic>
        <p:nvPicPr>
          <p:cNvPr id="4" name="Picture 3"/>
          <p:cNvPicPr>
            <a:picLocks noChangeAspect="1"/>
          </p:cNvPicPr>
          <p:nvPr/>
        </p:nvPicPr>
        <p:blipFill>
          <a:blip r:embed="rId3"/>
          <a:stretch>
            <a:fillRect/>
          </a:stretch>
        </p:blipFill>
        <p:spPr>
          <a:xfrm>
            <a:off x="5080928" y="5733256"/>
            <a:ext cx="2030144" cy="384081"/>
          </a:xfrm>
          <a:prstGeom prst="rect">
            <a:avLst/>
          </a:prstGeom>
        </p:spPr>
      </p:pic>
    </p:spTree>
    <p:extLst>
      <p:ext uri="{BB962C8B-B14F-4D97-AF65-F5344CB8AC3E}">
        <p14:creationId xmlns:p14="http://schemas.microsoft.com/office/powerpoint/2010/main" val="516391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UC 2018 Slide Template" id="{354F3554-DC4A-4896-980B-78BA04D20423}" vid="{1294C06D-F4A8-4EEB-A6AF-BD2BAED67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EAUC 2018 Slide Template</Template>
  <TotalTime>791</TotalTime>
  <Words>901</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Tahoma</vt:lpstr>
      <vt:lpstr>Office Theme</vt:lpstr>
      <vt:lpstr> Don’t forget to follow and tweet us @TheEAUC  Join in the conversation using #Influence2019 </vt:lpstr>
      <vt:lpstr>National Clean Air Day</vt:lpstr>
      <vt:lpstr> National Clean Air Day – what are we doing to advance the achievement of clean air for all? </vt:lpstr>
      <vt:lpstr>National Clean Air Day</vt:lpstr>
      <vt:lpstr>A Starting Perspective</vt:lpstr>
      <vt:lpstr>A Public Health Emergency</vt:lpstr>
      <vt:lpstr>The World’s Biggest Environmental Health Risk</vt:lpstr>
      <vt:lpstr> 91% of the world’s population lives in places where air quality exceeds WHO guideline limits  </vt:lpstr>
      <vt:lpstr>European Death Toll</vt:lpstr>
      <vt:lpstr>EU’s Biggest Environmental Health Risk</vt:lpstr>
      <vt:lpstr> An Annual Toll of Death and Ill Health </vt:lpstr>
      <vt:lpstr>Greater Manchester AQMA  - NO2</vt:lpstr>
      <vt:lpstr> Discussion</vt:lpstr>
      <vt:lpstr>Feedback</vt:lpstr>
      <vt:lpstr>UWE Actions for Cleaner Air</vt:lpstr>
      <vt:lpstr>UWE Actions for Cleaner Air</vt:lpstr>
      <vt:lpstr>A Draft Declaration of Intent</vt:lpstr>
      <vt:lpstr>Resources </vt:lpstr>
      <vt:lpstr>BREATHE LIFE</vt:lpstr>
      <vt:lpstr>The SDG Accord</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2018 EAUC Annual Conference Don’t forget to follow and tweet us @TheEAUC  Join in the conversation using #EAUCConf18</dc:title>
  <dc:creator>WOODS, Sophie</dc:creator>
  <cp:lastModifiedBy>James Longhurst</cp:lastModifiedBy>
  <cp:revision>50</cp:revision>
  <cp:lastPrinted>2019-06-11T07:48:03Z</cp:lastPrinted>
  <dcterms:created xsi:type="dcterms:W3CDTF">2018-06-18T12:28:19Z</dcterms:created>
  <dcterms:modified xsi:type="dcterms:W3CDTF">2019-06-11T09:16:17Z</dcterms:modified>
</cp:coreProperties>
</file>