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 id="2147483978" r:id="rId3"/>
  </p:sldMasterIdLst>
  <p:notesMasterIdLst>
    <p:notesMasterId r:id="rId47"/>
  </p:notesMasterIdLst>
  <p:handoutMasterIdLst>
    <p:handoutMasterId r:id="rId48"/>
  </p:handoutMasterIdLst>
  <p:sldIdLst>
    <p:sldId id="315" r:id="rId4"/>
    <p:sldId id="256" r:id="rId5"/>
    <p:sldId id="596" r:id="rId6"/>
    <p:sldId id="682" r:id="rId7"/>
    <p:sldId id="686" r:id="rId8"/>
    <p:sldId id="687" r:id="rId9"/>
    <p:sldId id="630" r:id="rId10"/>
    <p:sldId id="688" r:id="rId11"/>
    <p:sldId id="365" r:id="rId12"/>
    <p:sldId id="598" r:id="rId13"/>
    <p:sldId id="599" r:id="rId14"/>
    <p:sldId id="600" r:id="rId15"/>
    <p:sldId id="689" r:id="rId16"/>
    <p:sldId id="562" r:id="rId17"/>
    <p:sldId id="561" r:id="rId18"/>
    <p:sldId id="563" r:id="rId19"/>
    <p:sldId id="683" r:id="rId20"/>
    <p:sldId id="684" r:id="rId21"/>
    <p:sldId id="691" r:id="rId22"/>
    <p:sldId id="670" r:id="rId23"/>
    <p:sldId id="694" r:id="rId24"/>
    <p:sldId id="671" r:id="rId25"/>
    <p:sldId id="672" r:id="rId26"/>
    <p:sldId id="673" r:id="rId27"/>
    <p:sldId id="674" r:id="rId28"/>
    <p:sldId id="675" r:id="rId29"/>
    <p:sldId id="676" r:id="rId30"/>
    <p:sldId id="677" r:id="rId31"/>
    <p:sldId id="678" r:id="rId32"/>
    <p:sldId id="711" r:id="rId33"/>
    <p:sldId id="692" r:id="rId34"/>
    <p:sldId id="651" r:id="rId35"/>
    <p:sldId id="657" r:id="rId36"/>
    <p:sldId id="653" r:id="rId37"/>
    <p:sldId id="656" r:id="rId38"/>
    <p:sldId id="654" r:id="rId39"/>
    <p:sldId id="655" r:id="rId40"/>
    <p:sldId id="693" r:id="rId41"/>
    <p:sldId id="707" r:id="rId42"/>
    <p:sldId id="708" r:id="rId43"/>
    <p:sldId id="710" r:id="rId44"/>
    <p:sldId id="473" r:id="rId45"/>
    <p:sldId id="709" r:id="rId46"/>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2880" userDrawn="1">
          <p15:clr>
            <a:srgbClr val="A4A3A4"/>
          </p15:clr>
        </p15:guide>
        <p15:guide id="6" pos="562" userDrawn="1">
          <p15:clr>
            <a:srgbClr val="A4A3A4"/>
          </p15:clr>
        </p15:guide>
        <p15:guide id="7" pos="5103" userDrawn="1">
          <p15:clr>
            <a:srgbClr val="A4A3A4"/>
          </p15:clr>
        </p15:guide>
        <p15:guide id="8" pos="2562" userDrawn="1">
          <p15:clr>
            <a:srgbClr val="A4A3A4"/>
          </p15:clr>
        </p15:guide>
        <p15:guide id="9" pos="2699" userDrawn="1">
          <p15:clr>
            <a:srgbClr val="A4A3A4"/>
          </p15:clr>
        </p15:guide>
        <p15:guide id="10" orient="horz" pos="2160">
          <p15:clr>
            <a:srgbClr val="A4A3A4"/>
          </p15:clr>
        </p15:guide>
        <p15:guide id="11" orient="horz" pos="427">
          <p15:clr>
            <a:srgbClr val="A4A3A4"/>
          </p15:clr>
        </p15:guide>
        <p15:guide id="12" orient="horz" pos="983">
          <p15:clr>
            <a:srgbClr val="A4A3A4"/>
          </p15:clr>
        </p15:guide>
        <p15:guide id="13" orient="horz" pos="383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A9DAC"/>
    <a:srgbClr val="16818D"/>
    <a:srgbClr val="598752"/>
    <a:srgbClr val="6DA463"/>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68" autoAdjust="0"/>
    <p:restoredTop sz="87226" autoAdjust="0"/>
  </p:normalViewPr>
  <p:slideViewPr>
    <p:cSldViewPr showGuides="1">
      <p:cViewPr>
        <p:scale>
          <a:sx n="84" d="100"/>
          <a:sy n="84" d="100"/>
        </p:scale>
        <p:origin x="774" y="-84"/>
      </p:cViewPr>
      <p:guideLst>
        <p:guide orient="horz" pos="1620"/>
        <p:guide orient="horz" pos="320"/>
        <p:guide orient="horz" pos="737"/>
        <p:guide orient="horz" pos="2879"/>
        <p:guide pos="2880"/>
        <p:guide pos="562"/>
        <p:guide pos="5103"/>
        <p:guide pos="2562"/>
        <p:guide pos="2699"/>
        <p:guide orient="horz" pos="2160"/>
        <p:guide orient="horz" pos="427"/>
        <p:guide orient="horz" pos="983"/>
        <p:guide orient="horz" pos="3839"/>
      </p:guideLst>
    </p:cSldViewPr>
  </p:slideViewPr>
  <p:outlineViewPr>
    <p:cViewPr>
      <p:scale>
        <a:sx n="33" d="100"/>
        <a:sy n="33" d="100"/>
      </p:scale>
      <p:origin x="0" y="24186"/>
    </p:cViewPr>
  </p:outlineViewPr>
  <p:notesTextViewPr>
    <p:cViewPr>
      <p:scale>
        <a:sx n="66" d="100"/>
        <a:sy n="66" d="100"/>
      </p:scale>
      <p:origin x="0" y="0"/>
    </p:cViewPr>
  </p:notesTextViewPr>
  <p:sorterViewPr>
    <p:cViewPr>
      <p:scale>
        <a:sx n="100" d="100"/>
        <a:sy n="100" d="100"/>
      </p:scale>
      <p:origin x="0" y="-1398"/>
    </p:cViewPr>
  </p:sorterViewPr>
  <p:notesViewPr>
    <p:cSldViewPr>
      <p:cViewPr varScale="1">
        <p:scale>
          <a:sx n="75" d="100"/>
          <a:sy n="75" d="100"/>
        </p:scale>
        <p:origin x="-1890"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993" y="0"/>
            <a:ext cx="2889938" cy="496332"/>
          </a:xfrm>
          <a:prstGeom prst="rect">
            <a:avLst/>
          </a:prstGeom>
        </p:spPr>
        <p:txBody>
          <a:bodyPr vert="horz" lIns="91440" tIns="45720" rIns="91440" bIns="45720" rtlCol="0"/>
          <a:lstStyle>
            <a:lvl1pPr algn="r">
              <a:defRPr sz="1200"/>
            </a:lvl1pPr>
          </a:lstStyle>
          <a:p>
            <a:fld id="{63665125-F9F1-473E-867B-3B82237849EE}" type="datetimeFigureOut">
              <a:rPr lang="en-GB" smtClean="0"/>
              <a:t>26/06/2019</a:t>
            </a:fld>
            <a:endParaRPr lang="en-GB" dirty="0"/>
          </a:p>
        </p:txBody>
      </p:sp>
      <p:sp>
        <p:nvSpPr>
          <p:cNvPr id="4" name="Footer Placeholder 3"/>
          <p:cNvSpPr>
            <a:spLocks noGrp="1"/>
          </p:cNvSpPr>
          <p:nvPr>
            <p:ph type="ftr" sz="quarter" idx="2"/>
          </p:nvPr>
        </p:nvSpPr>
        <p:spPr>
          <a:xfrm>
            <a:off x="0" y="9428009"/>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993" y="9428009"/>
            <a:ext cx="2889938" cy="496332"/>
          </a:xfrm>
          <a:prstGeom prst="rect">
            <a:avLst/>
          </a:prstGeom>
        </p:spPr>
        <p:txBody>
          <a:bodyPr vert="horz" lIns="91440" tIns="45720" rIns="91440" bIns="45720" rtlCol="0" anchor="b"/>
          <a:lstStyle>
            <a:lvl1pPr algn="r">
              <a:defRPr sz="1200"/>
            </a:lvl1pPr>
          </a:lstStyle>
          <a:p>
            <a:fld id="{022285F3-2D62-4EB2-A3D9-B15258D777FC}" type="slidenum">
              <a:rPr lang="en-GB" smtClean="0"/>
              <a:t>‹#›</a:t>
            </a:fld>
            <a:endParaRPr lang="en-GB" dirty="0"/>
          </a:p>
        </p:txBody>
      </p:sp>
    </p:spTree>
    <p:extLst>
      <p:ext uri="{BB962C8B-B14F-4D97-AF65-F5344CB8AC3E}">
        <p14:creationId xmlns:p14="http://schemas.microsoft.com/office/powerpoint/2010/main" val="1404660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67" name="Rectangle 3"/>
          <p:cNvSpPr>
            <a:spLocks noGrp="1" noChangeArrowheads="1"/>
          </p:cNvSpPr>
          <p:nvPr>
            <p:ph type="dt" idx="1"/>
          </p:nvPr>
        </p:nvSpPr>
        <p:spPr bwMode="auto">
          <a:xfrm>
            <a:off x="3777993"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666909" y="4715154"/>
            <a:ext cx="533527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428009"/>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71" name="Rectangle 7"/>
          <p:cNvSpPr>
            <a:spLocks noGrp="1" noChangeArrowheads="1"/>
          </p:cNvSpPr>
          <p:nvPr>
            <p:ph type="sldNum" sz="quarter" idx="5"/>
          </p:nvPr>
        </p:nvSpPr>
        <p:spPr bwMode="auto">
          <a:xfrm>
            <a:off x="3777993" y="9428009"/>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dirty="0"/>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7713" indent="-287338" eaLnBrk="0" hangingPunct="0">
              <a:spcBef>
                <a:spcPct val="30000"/>
              </a:spcBef>
              <a:defRPr sz="1200">
                <a:solidFill>
                  <a:schemeClr val="tx1"/>
                </a:solidFill>
                <a:latin typeface="Arial" charset="0"/>
                <a:ea typeface="ＭＳ Ｐゴシック" pitchFamily="34" charset="-128"/>
              </a:defRPr>
            </a:lvl2pPr>
            <a:lvl3pPr marL="1152525" indent="-230188" eaLnBrk="0" hangingPunct="0">
              <a:spcBef>
                <a:spcPct val="30000"/>
              </a:spcBef>
              <a:defRPr sz="1200">
                <a:solidFill>
                  <a:schemeClr val="tx1"/>
                </a:solidFill>
                <a:latin typeface="Arial" charset="0"/>
                <a:ea typeface="ＭＳ Ｐゴシック" pitchFamily="34" charset="-128"/>
              </a:defRPr>
            </a:lvl3pPr>
            <a:lvl4pPr marL="1614488" indent="-230188" eaLnBrk="0" hangingPunct="0">
              <a:spcBef>
                <a:spcPct val="30000"/>
              </a:spcBef>
              <a:defRPr sz="1200">
                <a:solidFill>
                  <a:schemeClr val="tx1"/>
                </a:solidFill>
                <a:latin typeface="Arial" charset="0"/>
                <a:ea typeface="ＭＳ Ｐゴシック" pitchFamily="34" charset="-128"/>
              </a:defRPr>
            </a:lvl4pPr>
            <a:lvl5pPr marL="2074863" indent="-230188" eaLnBrk="0" hangingPunct="0">
              <a:spcBef>
                <a:spcPct val="30000"/>
              </a:spcBef>
              <a:defRPr sz="1200">
                <a:solidFill>
                  <a:schemeClr val="tx1"/>
                </a:solidFill>
                <a:latin typeface="Arial" charset="0"/>
                <a:ea typeface="ＭＳ Ｐゴシック" pitchFamily="34" charset="-128"/>
              </a:defRPr>
            </a:lvl5pPr>
            <a:lvl6pPr marL="2532063" indent="-230188" eaLnBrk="0" fontAlgn="base" hangingPunct="0">
              <a:spcBef>
                <a:spcPct val="30000"/>
              </a:spcBef>
              <a:spcAft>
                <a:spcPct val="0"/>
              </a:spcAft>
              <a:defRPr sz="1200">
                <a:solidFill>
                  <a:schemeClr val="tx1"/>
                </a:solidFill>
                <a:latin typeface="Arial" charset="0"/>
                <a:ea typeface="ＭＳ Ｐゴシック" pitchFamily="34" charset="-128"/>
              </a:defRPr>
            </a:lvl6pPr>
            <a:lvl7pPr marL="2989263" indent="-230188" eaLnBrk="0" fontAlgn="base" hangingPunct="0">
              <a:spcBef>
                <a:spcPct val="30000"/>
              </a:spcBef>
              <a:spcAft>
                <a:spcPct val="0"/>
              </a:spcAft>
              <a:defRPr sz="1200">
                <a:solidFill>
                  <a:schemeClr val="tx1"/>
                </a:solidFill>
                <a:latin typeface="Arial" charset="0"/>
                <a:ea typeface="ＭＳ Ｐゴシック" pitchFamily="34" charset="-128"/>
              </a:defRPr>
            </a:lvl7pPr>
            <a:lvl8pPr marL="3446463" indent="-230188" eaLnBrk="0" fontAlgn="base" hangingPunct="0">
              <a:spcBef>
                <a:spcPct val="30000"/>
              </a:spcBef>
              <a:spcAft>
                <a:spcPct val="0"/>
              </a:spcAft>
              <a:defRPr sz="1200">
                <a:solidFill>
                  <a:schemeClr val="tx1"/>
                </a:solidFill>
                <a:latin typeface="Arial" charset="0"/>
                <a:ea typeface="ＭＳ Ｐゴシック" pitchFamily="34" charset="-128"/>
              </a:defRPr>
            </a:lvl8pPr>
            <a:lvl9pPr marL="3903663" indent="-2301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022A804-C4B5-406E-85AF-C8C2B9ACE738}" type="slidenum">
              <a:rPr lang="en-GB" altLang="en-US" smtClean="0">
                <a:cs typeface="Arial" charset="0"/>
              </a:rPr>
              <a:pPr eaLnBrk="1" hangingPunct="1">
                <a:spcBef>
                  <a:spcPct val="0"/>
                </a:spcBef>
              </a:pPr>
              <a:t>1</a:t>
            </a:fld>
            <a:endParaRPr lang="en-GB" altLang="en-US" dirty="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F008EB8-BC70-4EC4-85CC-303A5D792F8A}" type="slidenum">
              <a:rPr lang="en-US" altLang="en-US" smtClean="0">
                <a:latin typeface="Arial" panose="020B0604020202020204" pitchFamily="34" charset="0"/>
                <a:ea typeface="ＭＳ Ｐゴシック" panose="020B0600070205080204" pitchFamily="34" charset="-128"/>
              </a:rPr>
              <a:pPr/>
              <a:t>13</a:t>
            </a:fld>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4766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17</a:t>
            </a:fld>
            <a:endParaRPr lang="en-US" altLang="en-US" dirty="0"/>
          </a:p>
        </p:txBody>
      </p:sp>
    </p:spTree>
    <p:extLst>
      <p:ext uri="{BB962C8B-B14F-4D97-AF65-F5344CB8AC3E}">
        <p14:creationId xmlns:p14="http://schemas.microsoft.com/office/powerpoint/2010/main" val="50511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a typeface="ＭＳ Ｐゴシック" panose="020B0600070205080204"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A72BA7-B59A-441F-A3E6-35A26FDBA39F}" type="slidenum">
              <a:rPr lang="en-US" altLang="en-US" smtClean="0">
                <a:solidFill>
                  <a:srgbClr val="000000"/>
                </a:solidFill>
                <a:latin typeface="Arial" panose="020B0604020202020204" pitchFamily="34" charset="0"/>
                <a:ea typeface="ＭＳ Ｐゴシック" panose="020B0600070205080204" pitchFamily="34" charset="-128"/>
              </a:rPr>
              <a:pPr/>
              <a:t>43</a:t>
            </a:fld>
            <a:endParaRPr lang="en-US" altLang="en-US" dirty="0" smtClean="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1100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775346" y="1419504"/>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181658" y="1316765"/>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496862" y="1403169"/>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496862" y="1763165"/>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496862" y="2306766"/>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pic>
        <p:nvPicPr>
          <p:cNvPr id="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8092" y="5425018"/>
            <a:ext cx="2182812" cy="143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8"/>
          </p:nvPr>
        </p:nvSpPr>
        <p:spPr>
          <a:xfrm>
            <a:off x="496862" y="4888575"/>
            <a:ext cx="1219139" cy="27989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1"/>
            <a:ext cx="9144000" cy="5872767"/>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313656"/>
            <a:ext cx="6552727"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6125289" y="1287887"/>
            <a:ext cx="3018711" cy="4584880"/>
          </a:xfrm>
          <a:prstGeom prst="rect">
            <a:avLst/>
          </a:prstGeom>
        </p:spPr>
        <p:txBody>
          <a:bodyPr/>
          <a:lstStyle/>
          <a:p>
            <a:endParaRPr lang="en-US" dirty="0"/>
          </a:p>
        </p:txBody>
      </p:sp>
      <p:sp>
        <p:nvSpPr>
          <p:cNvPr id="5" name="Picture Placeholder 12"/>
          <p:cNvSpPr>
            <a:spLocks noGrp="1"/>
          </p:cNvSpPr>
          <p:nvPr>
            <p:ph type="pic" sz="quarter" idx="12"/>
          </p:nvPr>
        </p:nvSpPr>
        <p:spPr>
          <a:xfrm>
            <a:off x="0" y="1287887"/>
            <a:ext cx="3024188" cy="4584880"/>
          </a:xfrm>
          <a:prstGeom prst="rect">
            <a:avLst/>
          </a:prstGeom>
        </p:spPr>
        <p:txBody>
          <a:bodyPr/>
          <a:lstStyle/>
          <a:p>
            <a:endParaRPr lang="en-US" dirty="0"/>
          </a:p>
        </p:txBody>
      </p:sp>
      <p:sp>
        <p:nvSpPr>
          <p:cNvPr id="6" name="Picture Placeholder 12"/>
          <p:cNvSpPr>
            <a:spLocks noGrp="1"/>
          </p:cNvSpPr>
          <p:nvPr>
            <p:ph type="pic" sz="quarter" idx="13"/>
          </p:nvPr>
        </p:nvSpPr>
        <p:spPr>
          <a:xfrm>
            <a:off x="3064589" y="1287888"/>
            <a:ext cx="3020299" cy="2264529"/>
          </a:xfrm>
          <a:prstGeom prst="rect">
            <a:avLst/>
          </a:prstGeom>
        </p:spPr>
        <p:txBody>
          <a:bodyPr/>
          <a:lstStyle/>
          <a:p>
            <a:endParaRPr lang="en-US" dirty="0"/>
          </a:p>
        </p:txBody>
      </p:sp>
      <p:sp>
        <p:nvSpPr>
          <p:cNvPr id="7" name="Picture Placeholder 12"/>
          <p:cNvSpPr>
            <a:spLocks noGrp="1"/>
          </p:cNvSpPr>
          <p:nvPr>
            <p:ph type="pic" sz="quarter" idx="14"/>
          </p:nvPr>
        </p:nvSpPr>
        <p:spPr>
          <a:xfrm>
            <a:off x="3064589" y="3601098"/>
            <a:ext cx="3020299" cy="2271669"/>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65673"/>
      </p:ext>
    </p:extLst>
  </p:cSld>
  <p:clrMapOvr>
    <a:masterClrMapping/>
  </p:clrMapOvr>
  <p:transition spd="slow">
    <p:fade/>
  </p:transition>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700" userDrawn="1">
          <p15:clr>
            <a:srgbClr val="FBAE40"/>
          </p15:clr>
        </p15:guide>
        <p15:guide id="4" pos="1927" userDrawn="1">
          <p15:clr>
            <a:srgbClr val="FBAE40"/>
          </p15:clr>
        </p15:guide>
        <p15:guide id="5" pos="1904" userDrawn="1">
          <p15:clr>
            <a:srgbClr val="FBAE40"/>
          </p15:clr>
        </p15:guide>
        <p15:guide id="6" pos="3833" userDrawn="1">
          <p15:clr>
            <a:srgbClr val="FBAE40"/>
          </p15:clr>
        </p15:guide>
        <p15:guide id="7" pos="3856" userDrawn="1">
          <p15:clr>
            <a:srgbClr val="FBAE40"/>
          </p15:clr>
        </p15:guide>
        <p15:guide id="8" orient="horz" pos="16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313656"/>
            <a:ext cx="6552727"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6125289" y="1287887"/>
            <a:ext cx="3018711" cy="4584880"/>
          </a:xfrm>
          <a:prstGeom prst="rect">
            <a:avLst/>
          </a:prstGeom>
        </p:spPr>
        <p:txBody>
          <a:bodyPr/>
          <a:lstStyle/>
          <a:p>
            <a:endParaRPr lang="en-US" dirty="0"/>
          </a:p>
        </p:txBody>
      </p:sp>
      <p:sp>
        <p:nvSpPr>
          <p:cNvPr id="6" name="Picture Placeholder 12"/>
          <p:cNvSpPr>
            <a:spLocks noGrp="1"/>
          </p:cNvSpPr>
          <p:nvPr>
            <p:ph type="pic" sz="quarter" idx="13"/>
          </p:nvPr>
        </p:nvSpPr>
        <p:spPr>
          <a:xfrm>
            <a:off x="3064589" y="1287888"/>
            <a:ext cx="3020299" cy="2264529"/>
          </a:xfrm>
          <a:prstGeom prst="rect">
            <a:avLst/>
          </a:prstGeom>
        </p:spPr>
        <p:txBody>
          <a:bodyPr/>
          <a:lstStyle/>
          <a:p>
            <a:endParaRPr lang="en-US" dirty="0"/>
          </a:p>
        </p:txBody>
      </p:sp>
      <p:sp>
        <p:nvSpPr>
          <p:cNvPr id="7" name="Picture Placeholder 12"/>
          <p:cNvSpPr>
            <a:spLocks noGrp="1"/>
          </p:cNvSpPr>
          <p:nvPr>
            <p:ph type="pic" sz="quarter" idx="14"/>
          </p:nvPr>
        </p:nvSpPr>
        <p:spPr>
          <a:xfrm>
            <a:off x="3064589" y="3601098"/>
            <a:ext cx="3020299" cy="2271669"/>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5" hasCustomPrompt="1"/>
          </p:nvPr>
        </p:nvSpPr>
        <p:spPr>
          <a:xfrm>
            <a:off x="458066" y="1287888"/>
            <a:ext cx="2385743" cy="458488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1725295049"/>
      </p:ext>
    </p:extLst>
  </p:cSld>
  <p:clrMapOvr>
    <a:masterClrMapping/>
  </p:clrMapOvr>
  <p:transition spd="slow">
    <p:fade/>
  </p:transition>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700">
          <p15:clr>
            <a:srgbClr val="FBAE40"/>
          </p15:clr>
        </p15:guide>
        <p15:guide id="4" pos="1927">
          <p15:clr>
            <a:srgbClr val="FBAE40"/>
          </p15:clr>
        </p15:guide>
        <p15:guide id="5" pos="1904">
          <p15:clr>
            <a:srgbClr val="FBAE40"/>
          </p15:clr>
        </p15:guide>
        <p15:guide id="6" pos="3833">
          <p15:clr>
            <a:srgbClr val="FBAE40"/>
          </p15:clr>
        </p15:guide>
        <p15:guide id="7" pos="3856">
          <p15:clr>
            <a:srgbClr val="FBAE40"/>
          </p15:clr>
        </p15:guide>
        <p15:guide id="8" orient="horz" pos="16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9" y="1220754"/>
            <a:ext cx="7058025" cy="3840427"/>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042989" y="5157193"/>
            <a:ext cx="7058025" cy="635860"/>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4947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15404" y="2468893"/>
            <a:ext cx="4283969" cy="1824203"/>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4" name="Text Placeholder 14"/>
          <p:cNvSpPr>
            <a:spLocks noGrp="1"/>
          </p:cNvSpPr>
          <p:nvPr>
            <p:ph type="body" sz="quarter" idx="13"/>
          </p:nvPr>
        </p:nvSpPr>
        <p:spPr>
          <a:xfrm>
            <a:off x="4715396" y="2491666"/>
            <a:ext cx="3601021" cy="1801431"/>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14"/>
          <p:cNvSpPr>
            <a:spLocks noGrp="1"/>
          </p:cNvSpPr>
          <p:nvPr>
            <p:ph type="body" sz="quarter" idx="14"/>
          </p:nvPr>
        </p:nvSpPr>
        <p:spPr>
          <a:xfrm>
            <a:off x="970980" y="4772853"/>
            <a:ext cx="7129412" cy="864393"/>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11755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1613"/>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214687"/>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3500438" y="6215063"/>
            <a:ext cx="2133600" cy="476251"/>
          </a:xfrm>
          <a:prstGeom prst="rect">
            <a:avLst/>
          </a:prstGeom>
          <a:ln/>
        </p:spPr>
        <p:txBody>
          <a:bodyPr/>
          <a:lstStyle>
            <a:lvl1pPr>
              <a:defRPr/>
            </a:lvl1pPr>
          </a:lstStyle>
          <a:p>
            <a:pPr>
              <a:defRPr/>
            </a:pPr>
            <a:fld id="{803FCEAD-8961-4004-8102-D17BA79BAB87}" type="slidenum">
              <a:rPr lang="en-GB" altLang="en-US"/>
              <a:pPr>
                <a:defRPr/>
              </a:pPr>
              <a:t>‹#›</a:t>
            </a:fld>
            <a:endParaRPr lang="en-GB" altLang="en-US" dirty="0"/>
          </a:p>
        </p:txBody>
      </p:sp>
    </p:spTree>
    <p:extLst>
      <p:ext uri="{BB962C8B-B14F-4D97-AF65-F5344CB8AC3E}">
        <p14:creationId xmlns:p14="http://schemas.microsoft.com/office/powerpoint/2010/main" val="37713734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58153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F7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solidFill>
                  <a:schemeClr val="accent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6226" y="5533996"/>
            <a:ext cx="1071562" cy="1323531"/>
          </a:xfrm>
          <a:prstGeom prst="rect">
            <a:avLst/>
          </a:prstGeom>
        </p:spPr>
      </p:pic>
    </p:spTree>
    <p:extLst>
      <p:ext uri="{BB962C8B-B14F-4D97-AF65-F5344CB8AC3E}">
        <p14:creationId xmlns:p14="http://schemas.microsoft.com/office/powerpoint/2010/main" val="2521244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0"/>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2488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4"/>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4"/>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8788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99594" y="1700808"/>
            <a:ext cx="6668019"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4031257"/>
            <a:ext cx="6668021"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pic>
        <p:nvPicPr>
          <p:cNvPr id="9" name="Picture 8"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0603"/>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670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314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4906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773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73262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62849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4"/>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03CDE-CFF3-4F86-8E07-D0F23D1940A0}" type="datetimeFigureOut">
              <a:rPr lang="en-GB" smtClean="0">
                <a:solidFill>
                  <a:prstClr val="black">
                    <a:tint val="75000"/>
                  </a:prstClr>
                </a:solidFill>
              </a:rPr>
              <a:pPr/>
              <a:t>26/06/2019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3728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345667840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740702"/>
            <a:ext cx="6668019"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27584" y="1610962"/>
            <a:ext cx="6740030" cy="4122295"/>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mod="1">
    <p:ext uri="{DCECCB84-F9BA-43D5-87BE-67443E8EF086}">
      <p15:sldGuideLst xmlns:p15="http://schemas.microsoft.com/office/powerpoint/2012/main">
        <p15:guide id="1" orient="horz" pos="350" userDrawn="1">
          <p15:clr>
            <a:srgbClr val="FBAE40"/>
          </p15:clr>
        </p15:guide>
        <p15:guide id="2" pos="4768" userDrawn="1">
          <p15:clr>
            <a:srgbClr val="FBAE40"/>
          </p15:clr>
        </p15:guide>
        <p15:guide id="3"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000" y="740833"/>
            <a:ext cx="6668019" cy="634667"/>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sz="quarter" idx="11"/>
          </p:nvPr>
        </p:nvSpPr>
        <p:spPr>
          <a:xfrm>
            <a:off x="827584" y="1612800"/>
            <a:ext cx="6726844" cy="4108103"/>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667" y="1676938"/>
            <a:ext cx="3167583"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666" y="740833"/>
            <a:ext cx="655265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738" y="1676938"/>
            <a:ext cx="3167583"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622766"/>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121" y="740833"/>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899121" y="1632141"/>
            <a:ext cx="3167583"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10" name="Text Placeholder 5"/>
          <p:cNvSpPr>
            <a:spLocks noGrp="1"/>
          </p:cNvSpPr>
          <p:nvPr>
            <p:ph type="body" sz="quarter" idx="12" hasCustomPrompt="1"/>
          </p:nvPr>
        </p:nvSpPr>
        <p:spPr>
          <a:xfrm>
            <a:off x="4213202" y="1632141"/>
            <a:ext cx="3239119"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096" y="749531"/>
            <a:ext cx="6553224"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899121" y="1632001"/>
            <a:ext cx="3167583"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10" name="Text Placeholder 5"/>
          <p:cNvSpPr>
            <a:spLocks noGrp="1"/>
          </p:cNvSpPr>
          <p:nvPr>
            <p:ph type="body" sz="quarter" idx="12" hasCustomPrompt="1"/>
          </p:nvPr>
        </p:nvSpPr>
        <p:spPr>
          <a:xfrm>
            <a:off x="4214194" y="1632001"/>
            <a:ext cx="3238126"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5" y="740833"/>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602900"/>
            <a:ext cx="6515620" cy="4322379"/>
          </a:xfrm>
          <a:prstGeom prst="rect">
            <a:avLst/>
          </a:prstGeom>
        </p:spPr>
        <p:txBody>
          <a:bodyPr/>
          <a:lstStyle/>
          <a:p>
            <a:pPr lvl="0"/>
            <a:endParaRPr lang="en-US" noProof="0"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34947"/>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8975" y="1676938"/>
            <a:ext cx="3167583" cy="415232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8973" y="740833"/>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042" y="1676940"/>
            <a:ext cx="3816350" cy="4248339"/>
          </a:xfrm>
          <a:prstGeom prst="rect">
            <a:avLst/>
          </a:prstGeom>
        </p:spPr>
        <p:txBody>
          <a:bodyPr/>
          <a:lstStyle/>
          <a:p>
            <a:pPr lvl="0"/>
            <a:endParaRPr lang="en-US" noProof="0"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148917"/>
            <a:ext cx="1079500"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11724"/>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35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90" r:id="rId15"/>
  </p:sldLayoutIdLst>
  <p:transition spd="slow">
    <p:fade/>
  </p:transition>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4"/>
            <a:ext cx="7886700" cy="4351339"/>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6CA03CDE-CFF3-4F86-8E07-D0F23D1940A0}" type="datetimeFigureOut">
              <a:rPr lang="en-GB" smtClean="0">
                <a:solidFill>
                  <a:prstClr val="black">
                    <a:tint val="75000"/>
                  </a:prstClr>
                </a:solidFill>
                <a:latin typeface="Calibri" panose="020F0502020204030204"/>
                <a:ea typeface="+mn-ea"/>
              </a:rPr>
              <a:pPr defTabSz="685800" eaLnBrk="1" fontAlgn="auto" hangingPunct="1">
                <a:spcBef>
                  <a:spcPts val="0"/>
                </a:spcBef>
                <a:spcAft>
                  <a:spcPts val="0"/>
                </a:spcAft>
              </a:pPr>
              <a:t>26/06/2019</a:t>
            </a:fld>
            <a:endParaRPr lang="en-GB" dirty="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GB" dirty="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CE02C95B-F8D4-4AAA-8554-FCE4C5721112}" type="slidenum">
              <a:rPr lang="en-GB" smtClean="0">
                <a:solidFill>
                  <a:prstClr val="black">
                    <a:tint val="75000"/>
                  </a:prstClr>
                </a:solidFill>
                <a:latin typeface="Calibri" panose="020F0502020204030204"/>
                <a:ea typeface="+mn-ea"/>
              </a:rPr>
              <a:pPr defTabSz="685800" eaLnBrk="1" fontAlgn="auto" hangingPunct="1">
                <a:spcBef>
                  <a:spcPts val="0"/>
                </a:spcBef>
                <a:spcAft>
                  <a:spcPts val="0"/>
                </a:spcAft>
              </a:pPr>
              <a:t>‹#›</a:t>
            </a:fld>
            <a:endParaRPr lang="en-GB"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508511496"/>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phe/publications/air-pollution-global-assessment/en/" TargetMode="External"/><Relationship Id="rId7" Type="http://schemas.openxmlformats.org/officeDocument/2006/relationships/hyperlink" Target="https://www.gov.uk/government/publications/clean-air-strategy-201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eca.europa.eu/en/Pages/DocItem.aspx?did=%7bAE82EA38-A430-48F1-A21E-349B2E4B5249%7d" TargetMode="External"/><Relationship Id="rId5" Type="http://schemas.openxmlformats.org/officeDocument/2006/relationships/hyperlink" Target="https://eur-lex.europa.eu/legal-content/EN/TXT/?uri=uriserv:OJ.C_.2018.324.01.0012.01.ENG&amp;toc=OJ:C:2018:324:TOC" TargetMode="External"/><Relationship Id="rId4" Type="http://schemas.openxmlformats.org/officeDocument/2006/relationships/hyperlink" Target="https://www.who.int/airpollution/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gov.uk/government/publications/25-year-environment-plan-progress-report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www.gov.uk/government/publications/25-year-environment-plan-progress-report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hyperlink" Target="https://www.gov.uk/government/publications/25-year-environment-plan-progress-reports" TargetMode="External"/><Relationship Id="rId7" Type="http://schemas.openxmlformats.org/officeDocument/2006/relationships/image" Target="../media/image7.png"/><Relationship Id="rId2" Type="http://schemas.openxmlformats.org/officeDocument/2006/relationships/hyperlink" Target="https://www.gov.uk/government/publications/25-year-environment-plan" TargetMode="External"/><Relationship Id="rId1" Type="http://schemas.openxmlformats.org/officeDocument/2006/relationships/slideLayout" Target="../slideLayouts/slideLayout3.xml"/><Relationship Id="rId6" Type="http://schemas.openxmlformats.org/officeDocument/2006/relationships/hyperlink" Target="https://www.gov.uk/government/publications/reducing-emissions-from-road-transport-road-to-zero-strategy" TargetMode="External"/><Relationship Id="rId5" Type="http://schemas.openxmlformats.org/officeDocument/2006/relationships/hyperlink" Target="https://www.gov.uk/government/publications/clean-growth-strategy" TargetMode="External"/><Relationship Id="rId10" Type="http://schemas.openxmlformats.org/officeDocument/2006/relationships/image" Target="../media/image10.png"/><Relationship Id="rId4" Type="http://schemas.openxmlformats.org/officeDocument/2006/relationships/hyperlink" Target="https://www.gov.uk/government/publications/industrial-strategy-building-a-britain-fit-for-the-future"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est tiff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671513"/>
            <a:ext cx="304958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683568" y="5085184"/>
            <a:ext cx="7783512" cy="954107"/>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GB" altLang="en-US" sz="2800" b="1" dirty="0">
                <a:solidFill>
                  <a:schemeClr val="accent5">
                    <a:lumMod val="50000"/>
                  </a:schemeClr>
                </a:solidFill>
                <a:cs typeface="Arial" charset="0"/>
              </a:rPr>
              <a:t>The University of the West of England, Bristol</a:t>
            </a:r>
          </a:p>
        </p:txBody>
      </p:sp>
    </p:spTree>
    <p:extLst>
      <p:ext uri="{BB962C8B-B14F-4D97-AF65-F5344CB8AC3E}">
        <p14:creationId xmlns:p14="http://schemas.microsoft.com/office/powerpoint/2010/main" val="31308528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BE6E3-3535-43FC-AE2B-BC26B4D6405D}"/>
              </a:ext>
            </a:extLst>
          </p:cNvPr>
          <p:cNvSpPr>
            <a:spLocks noGrp="1"/>
          </p:cNvSpPr>
          <p:nvPr>
            <p:ph type="body" sz="quarter" idx="10"/>
          </p:nvPr>
        </p:nvSpPr>
        <p:spPr>
          <a:xfrm>
            <a:off x="683568" y="404664"/>
            <a:ext cx="6812035" cy="651068"/>
          </a:xfrm>
        </p:spPr>
        <p:txBody>
          <a:bodyPr/>
          <a:lstStyle/>
          <a:p>
            <a:r>
              <a:rPr lang="en-GB" dirty="0"/>
              <a:t>A Starting Perspective </a:t>
            </a:r>
          </a:p>
        </p:txBody>
      </p:sp>
      <p:sp>
        <p:nvSpPr>
          <p:cNvPr id="3" name="Text Placeholder 2">
            <a:extLst>
              <a:ext uri="{FF2B5EF4-FFF2-40B4-BE49-F238E27FC236}">
                <a16:creationId xmlns:a16="http://schemas.microsoft.com/office/drawing/2014/main" id="{FA3763E7-92C1-4905-9FE2-2F48F578FADE}"/>
              </a:ext>
            </a:extLst>
          </p:cNvPr>
          <p:cNvSpPr>
            <a:spLocks noGrp="1"/>
          </p:cNvSpPr>
          <p:nvPr>
            <p:ph type="body" sz="quarter" idx="11"/>
          </p:nvPr>
        </p:nvSpPr>
        <p:spPr>
          <a:xfrm>
            <a:off x="323528" y="1055732"/>
            <a:ext cx="8496944" cy="5247038"/>
          </a:xfrm>
        </p:spPr>
        <p:txBody>
          <a:bodyPr/>
          <a:lstStyle/>
          <a:p>
            <a:r>
              <a:rPr lang="en-GB" b="1" dirty="0" smtClean="0"/>
              <a:t>Air </a:t>
            </a:r>
            <a:r>
              <a:rPr lang="en-GB" b="1" dirty="0"/>
              <a:t>pollution is not an accident. </a:t>
            </a:r>
            <a:endParaRPr lang="en-GB" b="1" dirty="0" smtClean="0"/>
          </a:p>
          <a:p>
            <a:endParaRPr lang="en-GB" b="1" dirty="0"/>
          </a:p>
          <a:p>
            <a:r>
              <a:rPr lang="en-GB" dirty="0" smtClean="0"/>
              <a:t>It </a:t>
            </a:r>
            <a:r>
              <a:rPr lang="en-GB" dirty="0"/>
              <a:t>results from the decision others take to shape  land use, develop transport infrastructure and to develop the economy.</a:t>
            </a:r>
          </a:p>
          <a:p>
            <a:r>
              <a:rPr lang="en-GB" dirty="0"/>
              <a:t>Air pollution results from the interactions of these processes and </a:t>
            </a:r>
            <a:r>
              <a:rPr lang="en-GB" dirty="0" smtClean="0"/>
              <a:t>the way citizens practices are conditions by the systems in which they live their lives.</a:t>
            </a:r>
          </a:p>
          <a:p>
            <a:r>
              <a:rPr lang="en-GB" dirty="0" smtClean="0"/>
              <a:t>Different </a:t>
            </a:r>
            <a:r>
              <a:rPr lang="en-GB" dirty="0"/>
              <a:t>groups in society have different experiences of pollution.</a:t>
            </a:r>
          </a:p>
          <a:p>
            <a:r>
              <a:rPr lang="en-GB" dirty="0" smtClean="0"/>
              <a:t>In </a:t>
            </a:r>
            <a:r>
              <a:rPr lang="en-GB" dirty="0"/>
              <a:t>general, the richest in society emit the most pollution and are exposed the least. </a:t>
            </a:r>
          </a:p>
          <a:p>
            <a:r>
              <a:rPr lang="en-GB" dirty="0"/>
              <a:t>In general, the  poorest </a:t>
            </a:r>
            <a:r>
              <a:rPr lang="en-US" dirty="0"/>
              <a:t>in society emit the least pollution and are exposed the most. </a:t>
            </a:r>
            <a:endParaRPr lang="en-US" dirty="0" smtClean="0"/>
          </a:p>
          <a:p>
            <a:r>
              <a:rPr lang="en-US" dirty="0" smtClean="0"/>
              <a:t>This is an environmental justice issue.</a:t>
            </a:r>
            <a:r>
              <a:rPr lang="en-GB" dirty="0"/>
              <a:t> </a:t>
            </a:r>
            <a:endParaRPr lang="en-GB" dirty="0" smtClean="0"/>
          </a:p>
          <a:p>
            <a:pPr marL="0" indent="0">
              <a:buNone/>
            </a:pPr>
            <a:endParaRPr lang="en-GB" dirty="0" smtClean="0"/>
          </a:p>
          <a:p>
            <a:r>
              <a:rPr lang="en-GB" sz="1200" dirty="0" smtClean="0"/>
              <a:t>See Barnes</a:t>
            </a:r>
            <a:r>
              <a:rPr lang="en-GB" sz="1200" dirty="0"/>
              <a:t>, J.H., </a:t>
            </a:r>
            <a:r>
              <a:rPr lang="en-GB" sz="1200" dirty="0" smtClean="0"/>
              <a:t>et al. </a:t>
            </a:r>
            <a:r>
              <a:rPr lang="en-GB" sz="1200" dirty="0"/>
              <a:t>(2019) Emissions vs exposure: Increasing injustice from road traffic-related air pollution in the United Kingdom </a:t>
            </a:r>
            <a:r>
              <a:rPr lang="en-GB" sz="1200" u="sng" dirty="0"/>
              <a:t>Transportation Research Part D: Transport and Environment </a:t>
            </a:r>
            <a:r>
              <a:rPr lang="en-GB" sz="1200" dirty="0"/>
              <a:t> 73  </a:t>
            </a:r>
            <a:r>
              <a:rPr lang="en-GB" sz="1200" dirty="0" smtClean="0"/>
              <a:t>56-66</a:t>
            </a:r>
          </a:p>
          <a:p>
            <a:endParaRPr lang="en-US" sz="1200" dirty="0"/>
          </a:p>
          <a:p>
            <a:r>
              <a:rPr lang="en-GB" i="1" dirty="0" smtClean="0"/>
              <a:t>Does the Clean Air Strategy consider environmental justice?</a:t>
            </a:r>
            <a:endParaRPr lang="en-GB" i="1" dirty="0"/>
          </a:p>
        </p:txBody>
      </p:sp>
    </p:spTree>
    <p:extLst>
      <p:ext uri="{BB962C8B-B14F-4D97-AF65-F5344CB8AC3E}">
        <p14:creationId xmlns:p14="http://schemas.microsoft.com/office/powerpoint/2010/main" val="146927243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2634" y="476672"/>
            <a:ext cx="6668019" cy="651068"/>
          </a:xfrm>
        </p:spPr>
        <p:txBody>
          <a:bodyPr/>
          <a:lstStyle/>
          <a:p>
            <a:r>
              <a:rPr lang="en-GB" dirty="0"/>
              <a:t>Times have changed</a:t>
            </a:r>
          </a:p>
        </p:txBody>
      </p:sp>
      <p:sp>
        <p:nvSpPr>
          <p:cNvPr id="2" name="Text Placeholder 1"/>
          <p:cNvSpPr>
            <a:spLocks noGrp="1"/>
          </p:cNvSpPr>
          <p:nvPr>
            <p:ph type="body" sz="quarter" idx="11"/>
          </p:nvPr>
        </p:nvSpPr>
        <p:spPr>
          <a:xfrm>
            <a:off x="771826" y="1125784"/>
            <a:ext cx="7632848" cy="4122295"/>
          </a:xfrm>
        </p:spPr>
        <p:txBody>
          <a:bodyPr/>
          <a:lstStyle/>
          <a:p>
            <a:r>
              <a:rPr lang="en-GB" sz="1800" dirty="0" smtClean="0"/>
              <a:t>We </a:t>
            </a:r>
            <a:r>
              <a:rPr lang="en-GB" sz="1800" dirty="0"/>
              <a:t>know from past experience that air pollution can be managed when there is a political will to act.</a:t>
            </a:r>
          </a:p>
          <a:p>
            <a:r>
              <a:rPr lang="en-GB" sz="1800" dirty="0"/>
              <a:t>Air pollution is a societal choice – we could reduce concentrations if we choose to do so.</a:t>
            </a:r>
          </a:p>
          <a:p>
            <a:r>
              <a:rPr lang="en-US" sz="1800" dirty="0" smtClean="0"/>
              <a:t>The </a:t>
            </a:r>
            <a:r>
              <a:rPr lang="en-US" sz="1800" dirty="0"/>
              <a:t>perspective </a:t>
            </a:r>
            <a:r>
              <a:rPr lang="en-US" sz="1800" dirty="0" smtClean="0"/>
              <a:t>on </a:t>
            </a:r>
            <a:r>
              <a:rPr lang="en-US" sz="1800" dirty="0"/>
              <a:t>air pollution will differ when considered at the national scale </a:t>
            </a:r>
            <a:r>
              <a:rPr lang="en-US" sz="1800" dirty="0" smtClean="0"/>
              <a:t>or </a:t>
            </a:r>
            <a:r>
              <a:rPr lang="en-US" sz="1800" dirty="0"/>
              <a:t>the  local </a:t>
            </a:r>
            <a:r>
              <a:rPr lang="en-US" sz="1800" dirty="0" smtClean="0"/>
              <a:t>scale.</a:t>
            </a:r>
          </a:p>
          <a:p>
            <a:r>
              <a:rPr lang="en-US" sz="1800" dirty="0" smtClean="0"/>
              <a:t>A challenge is how to connect the two spheres of government.</a:t>
            </a:r>
          </a:p>
          <a:p>
            <a:endParaRPr lang="en-US" sz="1800" dirty="0" smtClean="0"/>
          </a:p>
          <a:p>
            <a:r>
              <a:rPr lang="en-US" sz="1200" dirty="0" smtClean="0"/>
              <a:t>See </a:t>
            </a:r>
            <a:r>
              <a:rPr lang="en-GB" sz="1200" dirty="0"/>
              <a:t>Longhurst et al (2006) </a:t>
            </a:r>
            <a:r>
              <a:rPr lang="en-GB" sz="1200" u="sng" dirty="0"/>
              <a:t>Environment International</a:t>
            </a:r>
            <a:r>
              <a:rPr lang="en-GB" sz="1200" dirty="0"/>
              <a:t> 32(8) 934-947.</a:t>
            </a:r>
          </a:p>
          <a:p>
            <a:endParaRPr lang="en-US" sz="1800" dirty="0" smtClean="0"/>
          </a:p>
          <a:p>
            <a:r>
              <a:rPr lang="en-US" sz="1800" i="1" dirty="0" smtClean="0"/>
              <a:t>Does the Clean Air Strategy strengthen the link between national and local action?</a:t>
            </a:r>
            <a:endParaRPr lang="en-GB" sz="1800" i="1" dirty="0"/>
          </a:p>
          <a:p>
            <a:endParaRPr lang="en-US" sz="2400" dirty="0"/>
          </a:p>
          <a:p>
            <a:endParaRPr lang="en-US" sz="2400" dirty="0"/>
          </a:p>
          <a:p>
            <a:endParaRPr lang="en-US" sz="2400" dirty="0"/>
          </a:p>
          <a:p>
            <a:endParaRPr lang="en-GB" dirty="0"/>
          </a:p>
        </p:txBody>
      </p:sp>
    </p:spTree>
    <p:extLst>
      <p:ext uri="{BB962C8B-B14F-4D97-AF65-F5344CB8AC3E}">
        <p14:creationId xmlns:p14="http://schemas.microsoft.com/office/powerpoint/2010/main" val="272852488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592" y="476672"/>
            <a:ext cx="6668019" cy="651068"/>
          </a:xfrm>
        </p:spPr>
        <p:txBody>
          <a:bodyPr/>
          <a:lstStyle/>
          <a:p>
            <a:r>
              <a:rPr lang="en-GB" dirty="0"/>
              <a:t>The Long Term Solution</a:t>
            </a:r>
          </a:p>
        </p:txBody>
      </p:sp>
      <p:sp>
        <p:nvSpPr>
          <p:cNvPr id="7" name="Text Placeholder 6"/>
          <p:cNvSpPr>
            <a:spLocks noGrp="1"/>
          </p:cNvSpPr>
          <p:nvPr>
            <p:ph type="body" sz="quarter" idx="11"/>
          </p:nvPr>
        </p:nvSpPr>
        <p:spPr>
          <a:xfrm>
            <a:off x="827584" y="1391770"/>
            <a:ext cx="7920880" cy="4122295"/>
          </a:xfrm>
        </p:spPr>
        <p:txBody>
          <a:bodyPr/>
          <a:lstStyle/>
          <a:p>
            <a:r>
              <a:rPr lang="en-GB" sz="2400" dirty="0"/>
              <a:t>Land Use Planning </a:t>
            </a:r>
            <a:r>
              <a:rPr lang="en-GB" sz="2400" dirty="0" smtClean="0"/>
              <a:t>including Agriculture </a:t>
            </a:r>
            <a:endParaRPr lang="en-GB" sz="2400" dirty="0"/>
          </a:p>
          <a:p>
            <a:r>
              <a:rPr lang="en-GB" sz="2400" dirty="0"/>
              <a:t>Transport Infrastructure </a:t>
            </a:r>
            <a:r>
              <a:rPr lang="en-GB" sz="2400" dirty="0" smtClean="0"/>
              <a:t>Planning</a:t>
            </a:r>
          </a:p>
          <a:p>
            <a:r>
              <a:rPr lang="en-GB" sz="2400" dirty="0" smtClean="0"/>
              <a:t>Industrial and Economic Planning</a:t>
            </a:r>
            <a:endParaRPr lang="en-GB" sz="2400" dirty="0"/>
          </a:p>
          <a:p>
            <a:r>
              <a:rPr lang="en-GB" sz="2400" dirty="0"/>
              <a:t>The problem is that the beneficial </a:t>
            </a:r>
            <a:r>
              <a:rPr lang="en-GB" sz="2400" dirty="0" smtClean="0"/>
              <a:t>air quality impacts arising  </a:t>
            </a:r>
            <a:r>
              <a:rPr lang="en-GB" sz="2400" dirty="0"/>
              <a:t>from </a:t>
            </a:r>
            <a:r>
              <a:rPr lang="en-GB" sz="2400" dirty="0" smtClean="0"/>
              <a:t>systematic planning </a:t>
            </a:r>
            <a:r>
              <a:rPr lang="en-GB" sz="2400" dirty="0"/>
              <a:t>processes  </a:t>
            </a:r>
            <a:r>
              <a:rPr lang="en-GB" sz="2400" dirty="0" smtClean="0"/>
              <a:t>are  </a:t>
            </a:r>
            <a:r>
              <a:rPr lang="en-GB" sz="2400" dirty="0"/>
              <a:t>long term whilst the problems of air </a:t>
            </a:r>
            <a:r>
              <a:rPr lang="en-GB" sz="2400" dirty="0" smtClean="0"/>
              <a:t>pollution and the impact of policy change  </a:t>
            </a:r>
            <a:r>
              <a:rPr lang="en-GB" sz="2400" dirty="0"/>
              <a:t>are immediate and near term. </a:t>
            </a:r>
          </a:p>
          <a:p>
            <a:r>
              <a:rPr lang="en-US" sz="2400" i="1" dirty="0" smtClean="0"/>
              <a:t>Does </a:t>
            </a:r>
            <a:r>
              <a:rPr lang="en-US" sz="2400" i="1" dirty="0"/>
              <a:t>the Clean Air Strategy </a:t>
            </a:r>
            <a:r>
              <a:rPr lang="en-GB" sz="2400" i="1" dirty="0" smtClean="0"/>
              <a:t>address the long term solutions through planning processes?</a:t>
            </a:r>
          </a:p>
          <a:p>
            <a:endParaRPr lang="en-GB" sz="2400" dirty="0"/>
          </a:p>
          <a:p>
            <a:pPr marL="541338" lvl="2" indent="0">
              <a:lnSpc>
                <a:spcPct val="115000"/>
              </a:lnSpc>
              <a:spcAft>
                <a:spcPts val="0"/>
              </a:spcAft>
              <a:buNone/>
            </a:pPr>
            <a:r>
              <a:rPr lang="en-GB" sz="1200" dirty="0" smtClean="0">
                <a:solidFill>
                  <a:prstClr val="black"/>
                </a:solidFill>
              </a:rPr>
              <a:t>See </a:t>
            </a:r>
            <a:r>
              <a:rPr lang="en-GB" sz="1200" dirty="0">
                <a:solidFill>
                  <a:prstClr val="black"/>
                </a:solidFill>
              </a:rPr>
              <a:t>Longhurst et al   (2016) </a:t>
            </a:r>
            <a:r>
              <a:rPr lang="en-GB" sz="1200" u="sng" dirty="0" smtClean="0">
                <a:solidFill>
                  <a:prstClr val="black"/>
                </a:solidFill>
              </a:rPr>
              <a:t>Sustainable </a:t>
            </a:r>
            <a:r>
              <a:rPr lang="en-GB" sz="1200" u="sng" dirty="0">
                <a:solidFill>
                  <a:prstClr val="black"/>
                </a:solidFill>
              </a:rPr>
              <a:t>Development &amp; Planning</a:t>
            </a:r>
            <a:r>
              <a:rPr lang="en-GB" sz="1200" dirty="0">
                <a:solidFill>
                  <a:prstClr val="black"/>
                </a:solidFill>
              </a:rPr>
              <a:t>   11 (4)  491–499</a:t>
            </a:r>
            <a:endParaRPr lang="en-GB" sz="1200" dirty="0"/>
          </a:p>
          <a:p>
            <a:pPr marL="541338" lvl="2" indent="0">
              <a:buNone/>
            </a:pPr>
            <a:r>
              <a:rPr lang="en-US" sz="1200" dirty="0">
                <a:solidFill>
                  <a:prstClr val="black"/>
                </a:solidFill>
              </a:rPr>
              <a:t>See Longhurst et al  (1996) </a:t>
            </a:r>
            <a:r>
              <a:rPr lang="en-US" sz="1200" u="sng" dirty="0">
                <a:solidFill>
                  <a:prstClr val="black"/>
                </a:solidFill>
              </a:rPr>
              <a:t>Atmospheric Environment</a:t>
            </a:r>
            <a:r>
              <a:rPr lang="en-US" sz="1200" dirty="0">
                <a:solidFill>
                  <a:prstClr val="black"/>
                </a:solidFill>
              </a:rPr>
              <a:t>. 30 (23) 3975-3985</a:t>
            </a:r>
          </a:p>
          <a:p>
            <a:pPr lvl="0"/>
            <a:endParaRPr lang="en-US" sz="1400" dirty="0">
              <a:solidFill>
                <a:prstClr val="black"/>
              </a:solidFill>
            </a:endParaRPr>
          </a:p>
          <a:p>
            <a:pPr lvl="0"/>
            <a:endParaRPr lang="en-US" sz="2400" dirty="0">
              <a:solidFill>
                <a:prstClr val="black"/>
              </a:solidFill>
            </a:endParaRPr>
          </a:p>
          <a:p>
            <a:endParaRPr lang="en-GB" sz="2400" dirty="0"/>
          </a:p>
          <a:p>
            <a:endParaRPr lang="en-GB" sz="2400" dirty="0"/>
          </a:p>
        </p:txBody>
      </p:sp>
    </p:spTree>
    <p:extLst>
      <p:ext uri="{BB962C8B-B14F-4D97-AF65-F5344CB8AC3E}">
        <p14:creationId xmlns:p14="http://schemas.microsoft.com/office/powerpoint/2010/main" val="100968573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3"/>
          <p:cNvSpPr>
            <a:spLocks noGrp="1"/>
          </p:cNvSpPr>
          <p:nvPr>
            <p:ph type="body" sz="quarter" idx="10"/>
          </p:nvPr>
        </p:nvSpPr>
        <p:spPr bwMode="auto">
          <a:xfrm>
            <a:off x="546100" y="317500"/>
            <a:ext cx="7535863" cy="65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latin typeface="Georgia" panose="02040502050405020303" pitchFamily="18" charset="0"/>
                <a:ea typeface="ＭＳ Ｐゴシック" panose="020B0600070205080204" pitchFamily="34" charset="-128"/>
              </a:rPr>
              <a:t>The World’s Biggest Environmental Health Risk</a:t>
            </a:r>
          </a:p>
        </p:txBody>
      </p:sp>
      <p:sp>
        <p:nvSpPr>
          <p:cNvPr id="23555" name="Text Placeholder 1"/>
          <p:cNvSpPr>
            <a:spLocks noGrp="1"/>
          </p:cNvSpPr>
          <p:nvPr>
            <p:ph type="body" sz="quarter" idx="11"/>
          </p:nvPr>
        </p:nvSpPr>
        <p:spPr bwMode="auto">
          <a:xfrm>
            <a:off x="323528" y="1340768"/>
            <a:ext cx="8496622" cy="5184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r>
              <a:rPr lang="en-GB" altLang="en-US" sz="1500" dirty="0" smtClean="0">
                <a:solidFill>
                  <a:srgbClr val="000000"/>
                </a:solidFill>
                <a:ea typeface="ＭＳ Ｐゴシック" panose="020B0600070205080204" pitchFamily="34" charset="-128"/>
              </a:rPr>
              <a:t>The WHO estimates that 4.2 million people die prematurely each year as a result of exposure to ambient air pollution and that 91% of the world’s population lives in places where air quality exceeds WHO guidelines. The WHO describes air pollution as “</a:t>
            </a:r>
            <a:r>
              <a:rPr lang="en-GB" altLang="en-US" sz="1500" i="1" dirty="0" smtClean="0">
                <a:solidFill>
                  <a:srgbClr val="000000"/>
                </a:solidFill>
                <a:ea typeface="ＭＳ Ｐゴシック" panose="020B0600070205080204" pitchFamily="34" charset="-128"/>
              </a:rPr>
              <a:t>the world’s biggest environmental health risk</a:t>
            </a:r>
            <a:r>
              <a:rPr lang="en-GB" altLang="en-US" sz="1500" dirty="0" smtClean="0">
                <a:solidFill>
                  <a:srgbClr val="000000"/>
                </a:solidFill>
                <a:ea typeface="ＭＳ Ｐゴシック" panose="020B0600070205080204" pitchFamily="34" charset="-128"/>
              </a:rPr>
              <a:t>”.  </a:t>
            </a:r>
            <a:r>
              <a:rPr lang="en-GB" altLang="en-US" sz="1000" dirty="0" smtClean="0">
                <a:solidFill>
                  <a:srgbClr val="000000"/>
                </a:solidFill>
                <a:ea typeface="ＭＳ Ｐゴシック" panose="020B0600070205080204" pitchFamily="34" charset="-128"/>
                <a:hlinkClick r:id="rId3"/>
              </a:rPr>
              <a:t>https://www.who.int/phe/publications/air-pollution-global-assessment/en/</a:t>
            </a:r>
            <a:r>
              <a:rPr lang="en-GB" altLang="en-US" sz="1000" dirty="0" smtClean="0">
                <a:solidFill>
                  <a:srgbClr val="000000"/>
                </a:solidFill>
                <a:ea typeface="ＭＳ Ｐゴシック" panose="020B0600070205080204" pitchFamily="34" charset="-128"/>
              </a:rPr>
              <a:t> and </a:t>
            </a:r>
            <a:r>
              <a:rPr lang="en-GB" altLang="en-US" sz="1000" dirty="0" smtClean="0">
                <a:solidFill>
                  <a:srgbClr val="000000"/>
                </a:solidFill>
                <a:ea typeface="ＭＳ Ｐゴシック" panose="020B0600070205080204" pitchFamily="34" charset="-128"/>
                <a:hlinkClick r:id="rId4"/>
              </a:rPr>
              <a:t>https://www.who.int/airpollution/en/</a:t>
            </a:r>
            <a:r>
              <a:rPr lang="en-GB" altLang="en-US" sz="1000" dirty="0" smtClean="0">
                <a:solidFill>
                  <a:srgbClr val="000000"/>
                </a:solidFill>
                <a:ea typeface="ＭＳ Ｐゴシック" panose="020B0600070205080204" pitchFamily="34" charset="-128"/>
              </a:rPr>
              <a:t> </a:t>
            </a:r>
          </a:p>
          <a:p>
            <a:pPr defTabSz="914400" eaLnBrk="1" hangingPunct="1"/>
            <a:endParaRPr lang="en-GB" altLang="en-US" sz="1000" dirty="0" smtClean="0">
              <a:solidFill>
                <a:srgbClr val="000000"/>
              </a:solidFill>
              <a:ea typeface="ＭＳ Ｐゴシック" panose="020B0600070205080204" pitchFamily="34" charset="-128"/>
            </a:endParaRPr>
          </a:p>
          <a:p>
            <a:pPr defTabSz="914400" eaLnBrk="1" hangingPunct="1"/>
            <a:r>
              <a:rPr lang="en-GB" altLang="en-US" sz="1500" dirty="0" smtClean="0">
                <a:solidFill>
                  <a:srgbClr val="000000"/>
                </a:solidFill>
                <a:ea typeface="ＭＳ Ｐゴシック" panose="020B0600070205080204" pitchFamily="34" charset="-128"/>
              </a:rPr>
              <a:t>Air Pollution is the Biggest Environmental Risk to Health in the European Union. European Court of Auditors,  September 2018   “air pollution causes about 400 000 premature deaths in the EU and hundreds of billions of euros in health-related external costs.”  </a:t>
            </a:r>
            <a:r>
              <a:rPr lang="en-GB" altLang="en-US" sz="1000" dirty="0" smtClean="0">
                <a:solidFill>
                  <a:srgbClr val="000000"/>
                </a:solidFill>
                <a:ea typeface="ＭＳ Ｐゴシック" panose="020B0600070205080204" pitchFamily="34" charset="-128"/>
                <a:hlinkClick r:id="rId5"/>
              </a:rPr>
              <a:t>Special Report No 23/2018 ,“Air pollution: Our health still insufficiently protected”, JOUE C 324 of 13 September 2018</a:t>
            </a:r>
            <a:r>
              <a:rPr lang="en-GB" altLang="en-US" sz="1000" dirty="0" smtClean="0">
                <a:solidFill>
                  <a:srgbClr val="000000"/>
                </a:solidFill>
                <a:ea typeface="ＭＳ Ｐゴシック" panose="020B0600070205080204" pitchFamily="34" charset="-128"/>
              </a:rPr>
              <a:t> and </a:t>
            </a:r>
            <a:r>
              <a:rPr lang="en-GB" altLang="en-US" sz="1000" u="sng" dirty="0" smtClean="0">
                <a:ea typeface="ＭＳ Ｐゴシック" panose="020B0600070205080204" pitchFamily="34" charset="-128"/>
                <a:hlinkClick r:id="rId6"/>
              </a:rPr>
              <a:t>https://www.eca.europa.eu/en/Pages/DocItem.aspx?did={AE82EA38-A430-48F1-A21E-349B2E4B5249}</a:t>
            </a:r>
            <a:endParaRPr lang="en-GB" altLang="en-US" sz="1000" dirty="0" smtClean="0">
              <a:solidFill>
                <a:srgbClr val="000000"/>
              </a:solidFill>
              <a:ea typeface="ＭＳ Ｐゴシック" panose="020B0600070205080204" pitchFamily="34" charset="-128"/>
            </a:endParaRPr>
          </a:p>
          <a:p>
            <a:pPr defTabSz="914400" eaLnBrk="1" hangingPunct="1"/>
            <a:endParaRPr lang="en-GB" altLang="en-US" sz="1000" dirty="0" smtClean="0">
              <a:solidFill>
                <a:srgbClr val="000000"/>
              </a:solidFill>
              <a:ea typeface="ＭＳ Ｐゴシック" panose="020B0600070205080204" pitchFamily="34" charset="-128"/>
            </a:endParaRPr>
          </a:p>
          <a:p>
            <a:pPr defTabSz="914400" eaLnBrk="1" hangingPunct="1"/>
            <a:r>
              <a:rPr lang="en-GB" altLang="en-US" sz="1500" dirty="0" smtClean="0">
                <a:solidFill>
                  <a:srgbClr val="000000"/>
                </a:solidFill>
                <a:ea typeface="ＭＳ Ｐゴシック" panose="020B0600070205080204" pitchFamily="34" charset="-128"/>
              </a:rPr>
              <a:t>In the UK estimates vary as to the annual death toll associated with exposure to air pollution with the most recent data suggesting that 28 000 – 36 000  premature  deaths  per  year are associated with exposure to fine particles and nitrogen dioxide. </a:t>
            </a:r>
            <a:r>
              <a:rPr lang="en-GB" altLang="en-US" sz="1000" dirty="0" smtClean="0">
                <a:solidFill>
                  <a:srgbClr val="000000"/>
                </a:solidFill>
                <a:ea typeface="ＭＳ Ｐゴシック" panose="020B0600070205080204" pitchFamily="34" charset="-128"/>
                <a:hlinkClick r:id="rId7"/>
              </a:rPr>
              <a:t>https://www.gov.uk/government/publications/clean-air-strategy-2019</a:t>
            </a:r>
            <a:r>
              <a:rPr lang="en-GB" altLang="en-US" sz="1000" dirty="0" smtClean="0">
                <a:solidFill>
                  <a:srgbClr val="000000"/>
                </a:solidFill>
                <a:ea typeface="ＭＳ Ｐゴシック" panose="020B0600070205080204" pitchFamily="34" charset="-128"/>
              </a:rPr>
              <a:t> </a:t>
            </a:r>
          </a:p>
          <a:p>
            <a:pPr defTabSz="914400" eaLnBrk="1" hangingPunct="1"/>
            <a:endParaRPr lang="en-GB" altLang="en-US" sz="1500" dirty="0" smtClean="0">
              <a:solidFill>
                <a:srgbClr val="000000"/>
              </a:solidFill>
              <a:ea typeface="ＭＳ Ｐゴシック" panose="020B0600070205080204" pitchFamily="34" charset="-128"/>
            </a:endParaRPr>
          </a:p>
          <a:p>
            <a:pPr defTabSz="914400" eaLnBrk="1" hangingPunct="1"/>
            <a:r>
              <a:rPr lang="en-GB" altLang="en-US" sz="1500" dirty="0" smtClean="0">
                <a:solidFill>
                  <a:srgbClr val="000000"/>
                </a:solidFill>
                <a:ea typeface="ＭＳ Ｐゴシック" panose="020B0600070205080204" pitchFamily="34" charset="-128"/>
              </a:rPr>
              <a:t>Estimated annual cost of £18.6 billion to health and social care  services by 2035 </a:t>
            </a:r>
            <a:r>
              <a:rPr lang="en-GB" altLang="en-US" dirty="0" smtClean="0">
                <a:ea typeface="ＭＳ Ｐゴシック" panose="020B0600070205080204" pitchFamily="34" charset="-128"/>
              </a:rPr>
              <a:t> </a:t>
            </a:r>
            <a:r>
              <a:rPr lang="en-GB" altLang="en-US" sz="1000" u="sng" dirty="0" smtClean="0">
                <a:ea typeface="ＭＳ Ｐゴシック" panose="020B0600070205080204" pitchFamily="34" charset="-128"/>
                <a:hlinkClick r:id="rId7"/>
              </a:rPr>
              <a:t>https://www.gov.uk/government/publications/clean-air-strategy-2019</a:t>
            </a:r>
            <a:r>
              <a:rPr lang="en-GB" altLang="en-US" sz="1500" dirty="0" smtClean="0">
                <a:solidFill>
                  <a:srgbClr val="000000"/>
                </a:solidFill>
                <a:ea typeface="ＭＳ Ｐゴシック" panose="020B0600070205080204" pitchFamily="34" charset="-128"/>
              </a:rPr>
              <a:t>. </a:t>
            </a:r>
            <a:endParaRPr lang="en-GB" altLang="en-US" sz="1500" dirty="0" smtClean="0">
              <a:solidFill>
                <a:srgbClr val="000000"/>
              </a:solidFill>
              <a:ea typeface="ＭＳ Ｐゴシック" panose="020B0600070205080204" pitchFamily="34" charset="-128"/>
            </a:endParaRPr>
          </a:p>
          <a:p>
            <a:pPr defTabSz="914400" eaLnBrk="1" hangingPunct="1"/>
            <a:r>
              <a:rPr lang="en-GB" altLang="en-US" sz="1500" dirty="0" smtClean="0">
                <a:solidFill>
                  <a:srgbClr val="000000"/>
                </a:solidFill>
                <a:ea typeface="ＭＳ Ｐゴシック" panose="020B0600070205080204" pitchFamily="34" charset="-128"/>
              </a:rPr>
              <a:t>Including lost productivity in the calculation the House of Commons Environmental Audit Committee  estimated the health </a:t>
            </a:r>
            <a:r>
              <a:rPr lang="en-GB" altLang="en-US" sz="1500" dirty="0">
                <a:solidFill>
                  <a:srgbClr val="000000"/>
                </a:solidFill>
                <a:ea typeface="ＭＳ Ｐゴシック" panose="020B0600070205080204" pitchFamily="34" charset="-128"/>
              </a:rPr>
              <a:t>and economic costs </a:t>
            </a:r>
            <a:r>
              <a:rPr lang="en-GB" altLang="en-US" sz="1500" dirty="0" smtClean="0">
                <a:solidFill>
                  <a:srgbClr val="000000"/>
                </a:solidFill>
                <a:ea typeface="ＭＳ Ｐゴシック" panose="020B0600070205080204" pitchFamily="34" charset="-128"/>
              </a:rPr>
              <a:t> today to be £20 billion </a:t>
            </a:r>
            <a:endParaRPr lang="en-GB" altLang="en-US" sz="1500" dirty="0" smtClean="0">
              <a:solidFill>
                <a:srgbClr val="000000"/>
              </a:solidFill>
              <a:ea typeface="ＭＳ Ｐゴシック" panose="020B0600070205080204" pitchFamily="34" charset="-128"/>
            </a:endParaRPr>
          </a:p>
          <a:p>
            <a:pPr defTabSz="914400"/>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15836539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Managing UK Air Quality</a:t>
            </a:r>
          </a:p>
        </p:txBody>
      </p:sp>
      <p:sp>
        <p:nvSpPr>
          <p:cNvPr id="3" name="Text Placeholder 2"/>
          <p:cNvSpPr>
            <a:spLocks noGrp="1"/>
          </p:cNvSpPr>
          <p:nvPr>
            <p:ph type="body" sz="quarter" idx="11"/>
          </p:nvPr>
        </p:nvSpPr>
        <p:spPr>
          <a:xfrm>
            <a:off x="899594" y="1409552"/>
            <a:ext cx="7784367" cy="4608512"/>
          </a:xfrm>
        </p:spPr>
        <p:txBody>
          <a:bodyPr/>
          <a:lstStyle/>
          <a:p>
            <a:r>
              <a:rPr lang="en-GB" sz="1800" dirty="0"/>
              <a:t>Three  regimes – mostly disconnected although seeking similar outcomes in terms of managing air quality</a:t>
            </a:r>
          </a:p>
          <a:p>
            <a:r>
              <a:rPr lang="en-GB" sz="1800" dirty="0"/>
              <a:t>International law – the UNECE Convention on LRTAP  - UK and EU are parties</a:t>
            </a:r>
          </a:p>
          <a:p>
            <a:r>
              <a:rPr lang="en-GB" sz="1800" dirty="0"/>
              <a:t>European legislation on emissions and concentrations – applies to the whole of the UK</a:t>
            </a:r>
          </a:p>
          <a:p>
            <a:r>
              <a:rPr lang="en-GB" sz="1800" dirty="0"/>
              <a:t>Local Air Quality Management – a devolved responsibility for governments in the UK who   set  policy and technical guidance for implementation by local authorities. </a:t>
            </a:r>
          </a:p>
          <a:p>
            <a:r>
              <a:rPr lang="en-GB" sz="1800" dirty="0"/>
              <a:t>Specifics differ across the UK space dependent upon the requirements of devolved administrations in Scotland, Wales, Northern Ireland as well as the Mayor of London and Secretary of State for Defra.</a:t>
            </a:r>
          </a:p>
          <a:p>
            <a:pPr>
              <a:lnSpc>
                <a:spcPct val="115000"/>
              </a:lnSpc>
              <a:spcAft>
                <a:spcPts val="1000"/>
              </a:spcAft>
            </a:pPr>
            <a:r>
              <a:rPr lang="en-GB" dirty="0"/>
              <a:t> </a:t>
            </a:r>
            <a:r>
              <a:rPr lang="en-GB" sz="1400" dirty="0"/>
              <a:t>See Longhurst et al (2009) </a:t>
            </a:r>
            <a:r>
              <a:rPr lang="en-GB" sz="1400" u="sng" dirty="0"/>
              <a:t>Atmospheric Environment</a:t>
            </a:r>
            <a:r>
              <a:rPr lang="en-GB" sz="1400" dirty="0"/>
              <a:t>   43 (1) 64-78</a:t>
            </a:r>
          </a:p>
          <a:p>
            <a:r>
              <a:rPr lang="en-US" i="1" dirty="0"/>
              <a:t>Does the Clean Air Strategy </a:t>
            </a:r>
            <a:r>
              <a:rPr lang="en-US" i="1" dirty="0" smtClean="0"/>
              <a:t>propose better integration of the </a:t>
            </a:r>
            <a:r>
              <a:rPr lang="en-US" i="1" dirty="0" smtClean="0"/>
              <a:t>horizontal and </a:t>
            </a:r>
            <a:r>
              <a:rPr lang="en-US" i="1" dirty="0" smtClean="0"/>
              <a:t>vertical legislative regimes?</a:t>
            </a:r>
            <a:endParaRPr lang="en-GB" i="1" dirty="0"/>
          </a:p>
        </p:txBody>
      </p:sp>
    </p:spTree>
    <p:extLst>
      <p:ext uri="{BB962C8B-B14F-4D97-AF65-F5344CB8AC3E}">
        <p14:creationId xmlns:p14="http://schemas.microsoft.com/office/powerpoint/2010/main" val="163350315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848870" cy="651068"/>
          </a:xfrm>
        </p:spPr>
        <p:txBody>
          <a:bodyPr/>
          <a:lstStyle/>
          <a:p>
            <a:r>
              <a:rPr lang="en-GB" dirty="0"/>
              <a:t>It’s Not for the Want of Legislation</a:t>
            </a:r>
          </a:p>
        </p:txBody>
      </p:sp>
      <p:sp>
        <p:nvSpPr>
          <p:cNvPr id="3" name="Text Placeholder 2"/>
          <p:cNvSpPr>
            <a:spLocks noGrp="1"/>
          </p:cNvSpPr>
          <p:nvPr>
            <p:ph type="body" sz="quarter" idx="11"/>
          </p:nvPr>
        </p:nvSpPr>
        <p:spPr>
          <a:xfrm>
            <a:off x="827584" y="1610962"/>
            <a:ext cx="7920880" cy="4122295"/>
          </a:xfrm>
        </p:spPr>
        <p:txBody>
          <a:bodyPr/>
          <a:lstStyle/>
          <a:p>
            <a:r>
              <a:rPr lang="en-GB" sz="2400" dirty="0"/>
              <a:t>We have had plenty in the UK. </a:t>
            </a:r>
          </a:p>
          <a:p>
            <a:r>
              <a:rPr lang="en-GB" sz="2400" dirty="0"/>
              <a:t>In the </a:t>
            </a:r>
            <a:r>
              <a:rPr lang="en-GB" sz="2400" dirty="0" smtClean="0"/>
              <a:t>63 </a:t>
            </a:r>
            <a:r>
              <a:rPr lang="en-GB" sz="2400" dirty="0"/>
              <a:t>years since the 1956 Clean Air Act we have many, many acts that directly or indirectly relate to air pollution.</a:t>
            </a:r>
          </a:p>
          <a:p>
            <a:r>
              <a:rPr lang="en-GB" sz="2400" dirty="0"/>
              <a:t>Perhaps not always as effective and hard hitting as we might want </a:t>
            </a:r>
          </a:p>
          <a:p>
            <a:r>
              <a:rPr lang="en-GB" sz="2400" dirty="0"/>
              <a:t>Often the intent has been watered down by special interest lobbying  </a:t>
            </a:r>
            <a:endParaRPr lang="en-GB" sz="2400" dirty="0" smtClean="0"/>
          </a:p>
          <a:p>
            <a:r>
              <a:rPr lang="en-US" sz="2400" i="1" dirty="0" smtClean="0"/>
              <a:t>Does </a:t>
            </a:r>
            <a:r>
              <a:rPr lang="en-US" sz="2400" i="1" dirty="0"/>
              <a:t>the Clean Air Strategy </a:t>
            </a:r>
            <a:r>
              <a:rPr lang="en-GB" sz="2400" i="1" dirty="0" smtClean="0"/>
              <a:t>propose new legislation and regulation?</a:t>
            </a:r>
            <a:endParaRPr lang="en-GB" sz="2400" i="1" dirty="0"/>
          </a:p>
          <a:p>
            <a:endParaRPr lang="en-GB" sz="2400" dirty="0"/>
          </a:p>
          <a:p>
            <a:endParaRPr lang="en-GB" sz="1800" dirty="0"/>
          </a:p>
        </p:txBody>
      </p:sp>
    </p:spTree>
    <p:extLst>
      <p:ext uri="{BB962C8B-B14F-4D97-AF65-F5344CB8AC3E}">
        <p14:creationId xmlns:p14="http://schemas.microsoft.com/office/powerpoint/2010/main" val="346087185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noChangeArrowheads="1"/>
          </p:cNvSpPr>
          <p:nvPr>
            <p:ph type="body" sz="quarter" idx="10"/>
          </p:nvPr>
        </p:nvSpPr>
        <p:spPr bwMode="auto">
          <a:xfrm>
            <a:off x="900112" y="741363"/>
            <a:ext cx="7416303" cy="65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dirty="0">
                <a:latin typeface="Georgia" panose="02040502050405020303" pitchFamily="18" charset="0"/>
                <a:ea typeface="MS PGothic" panose="020B0600070205080204" pitchFamily="34" charset="-128"/>
              </a:rPr>
              <a:t>Regulation and Enforcement</a:t>
            </a:r>
          </a:p>
          <a:p>
            <a:endParaRPr lang="en-GB" altLang="en-US" dirty="0">
              <a:latin typeface="Georgia" panose="02040502050405020303" pitchFamily="18" charset="0"/>
              <a:ea typeface="MS PGothic" panose="020B0600070205080204" pitchFamily="34" charset="-128"/>
            </a:endParaRPr>
          </a:p>
        </p:txBody>
      </p:sp>
      <p:sp>
        <p:nvSpPr>
          <p:cNvPr id="3" name="Text Placeholder 2"/>
          <p:cNvSpPr>
            <a:spLocks noGrp="1"/>
          </p:cNvSpPr>
          <p:nvPr>
            <p:ph type="body" sz="quarter" idx="11"/>
          </p:nvPr>
        </p:nvSpPr>
        <p:spPr>
          <a:xfrm>
            <a:off x="827088" y="1392238"/>
            <a:ext cx="6740525" cy="4121150"/>
          </a:xfrm>
        </p:spPr>
        <p:txBody>
          <a:bodyPr/>
          <a:lstStyle/>
          <a:p>
            <a:pPr defTabSz="606410">
              <a:buFont typeface="Arial" charset="0"/>
              <a:buChar char="•"/>
              <a:defRPr/>
            </a:pPr>
            <a:endParaRPr lang="en-US" sz="2000" dirty="0"/>
          </a:p>
          <a:p>
            <a:pPr defTabSz="606410">
              <a:buFont typeface="Arial" charset="0"/>
              <a:buChar char="•"/>
              <a:defRPr/>
            </a:pPr>
            <a:r>
              <a:rPr lang="en-US" sz="2000" dirty="0"/>
              <a:t>To conceive and execute environmental protection responsibilities National and Local Authorities require an effective  regulatory  framework and a well trained  and efficient enforcement capability. </a:t>
            </a:r>
          </a:p>
          <a:p>
            <a:pPr defTabSz="606410">
              <a:buFont typeface="Arial" charset="0"/>
              <a:buChar char="•"/>
              <a:defRPr/>
            </a:pPr>
            <a:r>
              <a:rPr lang="en-US" sz="2000" dirty="0"/>
              <a:t>Both most be present to deliver effective environmental protection</a:t>
            </a:r>
            <a:r>
              <a:rPr lang="en-US" sz="2000" dirty="0" smtClean="0"/>
              <a:t>.</a:t>
            </a:r>
          </a:p>
          <a:p>
            <a:pPr defTabSz="606410">
              <a:buFont typeface="Arial" charset="0"/>
              <a:buChar char="•"/>
              <a:defRPr/>
            </a:pPr>
            <a:endParaRPr lang="en-US" sz="2000" dirty="0"/>
          </a:p>
          <a:p>
            <a:pPr>
              <a:defRPr/>
            </a:pPr>
            <a:r>
              <a:rPr lang="en-US" sz="2000" i="1" dirty="0" smtClean="0"/>
              <a:t>Does the Clean Air Strategy recognise the importance of a capable enforcement agency? </a:t>
            </a:r>
            <a:endParaRPr lang="en-US" sz="2000" i="1" dirty="0"/>
          </a:p>
          <a:p>
            <a:pPr defTabSz="606410">
              <a:buFont typeface="Arial" charset="0"/>
              <a:buChar char="•"/>
              <a:defRPr/>
            </a:pPr>
            <a:endParaRPr lang="en-GB" sz="2000" dirty="0"/>
          </a:p>
        </p:txBody>
      </p:sp>
    </p:spTree>
    <p:extLst>
      <p:ext uri="{BB962C8B-B14F-4D97-AF65-F5344CB8AC3E}">
        <p14:creationId xmlns:p14="http://schemas.microsoft.com/office/powerpoint/2010/main" val="321972297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3568" y="188640"/>
            <a:ext cx="7488830" cy="651068"/>
          </a:xfrm>
        </p:spPr>
        <p:txBody>
          <a:bodyPr/>
          <a:lstStyle/>
          <a:p>
            <a:r>
              <a:rPr lang="en-GB" sz="3200" dirty="0"/>
              <a:t>The Increasing Evidence of Policy Failure  </a:t>
            </a:r>
          </a:p>
        </p:txBody>
      </p:sp>
      <p:sp>
        <p:nvSpPr>
          <p:cNvPr id="5" name="Text Placeholder 4"/>
          <p:cNvSpPr>
            <a:spLocks noGrp="1"/>
          </p:cNvSpPr>
          <p:nvPr>
            <p:ph type="body" sz="quarter" idx="4294967295"/>
          </p:nvPr>
        </p:nvSpPr>
        <p:spPr>
          <a:xfrm>
            <a:off x="395536" y="980728"/>
            <a:ext cx="8352928" cy="5256584"/>
          </a:xfrm>
          <a:prstGeom prst="rect">
            <a:avLst/>
          </a:prstGeom>
        </p:spPr>
        <p:txBody>
          <a:bodyPr>
            <a:normAutofit fontScale="85000" lnSpcReduction="20000"/>
          </a:bodyPr>
          <a:lstStyle/>
          <a:p>
            <a:pPr lvl="0"/>
            <a:r>
              <a:rPr lang="en-GB" sz="2000" dirty="0" smtClean="0">
                <a:latin typeface="Tahoma" panose="020B0604030504040204" pitchFamily="34" charset="0"/>
                <a:ea typeface="Tahoma" panose="020B0604030504040204" pitchFamily="34" charset="0"/>
                <a:cs typeface="Tahoma" panose="020B0604030504040204" pitchFamily="34" charset="0"/>
              </a:rPr>
              <a:t>1995 </a:t>
            </a:r>
            <a:r>
              <a:rPr lang="en-GB" sz="2000" dirty="0">
                <a:latin typeface="Tahoma" panose="020B0604030504040204" pitchFamily="34" charset="0"/>
                <a:ea typeface="Tahoma" panose="020B0604030504040204" pitchFamily="34" charset="0"/>
                <a:cs typeface="Tahoma" panose="020B0604030504040204" pitchFamily="34" charset="0"/>
              </a:rPr>
              <a:t>Environment Act </a:t>
            </a:r>
            <a:r>
              <a:rPr lang="en-GB" sz="2000" b="1" dirty="0">
                <a:latin typeface="Tahoma" panose="020B0604030504040204" pitchFamily="34" charset="0"/>
                <a:ea typeface="Tahoma" panose="020B0604030504040204" pitchFamily="34" charset="0"/>
                <a:cs typeface="Tahoma" panose="020B0604030504040204" pitchFamily="34" charset="0"/>
              </a:rPr>
              <a:t>and</a:t>
            </a:r>
            <a:r>
              <a:rPr lang="en-GB" sz="2000" dirty="0">
                <a:latin typeface="Tahoma" panose="020B0604030504040204" pitchFamily="34" charset="0"/>
                <a:ea typeface="Tahoma" panose="020B0604030504040204" pitchFamily="34" charset="0"/>
                <a:cs typeface="Tahoma" panose="020B0604030504040204" pitchFamily="34" charset="0"/>
              </a:rPr>
              <a:t> UK Air Quality Strategy set domestic annual mean AQ Objective for NO</a:t>
            </a:r>
            <a:r>
              <a:rPr lang="en-GB" sz="2000" baseline="-25000" dirty="0">
                <a:latin typeface="Tahoma" panose="020B0604030504040204" pitchFamily="34" charset="0"/>
                <a:ea typeface="Tahoma" panose="020B0604030504040204" pitchFamily="34" charset="0"/>
                <a:cs typeface="Tahoma" panose="020B0604030504040204" pitchFamily="34" charset="0"/>
              </a:rPr>
              <a:t>2</a:t>
            </a:r>
            <a:r>
              <a:rPr lang="en-GB" sz="2000" dirty="0">
                <a:latin typeface="Tahoma" panose="020B0604030504040204" pitchFamily="34" charset="0"/>
                <a:ea typeface="Tahoma" panose="020B0604030504040204" pitchFamily="34" charset="0"/>
                <a:cs typeface="Tahoma" panose="020B0604030504040204" pitchFamily="34" charset="0"/>
              </a:rPr>
              <a:t> of 40</a:t>
            </a:r>
            <a:r>
              <a:rPr lang="el-GR" sz="2000" dirty="0">
                <a:latin typeface="Tahoma" panose="020B0604030504040204" pitchFamily="34" charset="0"/>
                <a:ea typeface="Tahoma" panose="020B0604030504040204" pitchFamily="34" charset="0"/>
                <a:cs typeface="Tahoma" panose="020B0604030504040204" pitchFamily="34" charset="0"/>
              </a:rPr>
              <a:t>μ</a:t>
            </a:r>
            <a:r>
              <a:rPr lang="en-GB" sz="2000" dirty="0">
                <a:latin typeface="Tahoma" panose="020B0604030504040204" pitchFamily="34" charset="0"/>
                <a:ea typeface="Tahoma" panose="020B0604030504040204" pitchFamily="34" charset="0"/>
                <a:cs typeface="Tahoma" panose="020B0604030504040204" pitchFamily="34" charset="0"/>
              </a:rPr>
              <a:t>g/m</a:t>
            </a:r>
            <a:r>
              <a:rPr lang="en-GB" sz="2000" baseline="30000" dirty="0">
                <a:latin typeface="Tahoma" panose="020B0604030504040204" pitchFamily="34" charset="0"/>
                <a:ea typeface="Tahoma" panose="020B0604030504040204" pitchFamily="34" charset="0"/>
                <a:cs typeface="Tahoma" panose="020B0604030504040204" pitchFamily="34" charset="0"/>
              </a:rPr>
              <a:t>3</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b="1" dirty="0">
                <a:latin typeface="Tahoma" panose="020B0604030504040204" pitchFamily="34" charset="0"/>
                <a:ea typeface="Tahoma" panose="020B0604030504040204" pitchFamily="34" charset="0"/>
                <a:cs typeface="Tahoma" panose="020B0604030504040204" pitchFamily="34" charset="0"/>
              </a:rPr>
              <a:t>to be achieved by </a:t>
            </a:r>
            <a:r>
              <a:rPr lang="en-GB" sz="2000" b="1" dirty="0" smtClean="0">
                <a:latin typeface="Tahoma" panose="020B0604030504040204" pitchFamily="34" charset="0"/>
                <a:ea typeface="Tahoma" panose="020B0604030504040204" pitchFamily="34" charset="0"/>
                <a:cs typeface="Tahoma" panose="020B0604030504040204" pitchFamily="34" charset="0"/>
              </a:rPr>
              <a:t>2005</a:t>
            </a:r>
          </a:p>
          <a:p>
            <a:pPr lvl="0"/>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It </a:t>
            </a: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was expected that there would be “</a:t>
            </a:r>
            <a:r>
              <a:rPr lang="en-GB" sz="2000" i="1" dirty="0">
                <a:solidFill>
                  <a:prstClr val="black"/>
                </a:solidFill>
                <a:latin typeface="Tahoma" panose="020B0604030504040204" pitchFamily="34" charset="0"/>
                <a:ea typeface="Tahoma" panose="020B0604030504040204" pitchFamily="34" charset="0"/>
                <a:cs typeface="Tahoma" panose="020B0604030504040204" pitchFamily="34" charset="0"/>
              </a:rPr>
              <a:t>a handful of AQMAs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in large cities and metropolitan areas</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buNone/>
            </a:pP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GB" sz="2000" b="1" dirty="0" smtClean="0">
                <a:latin typeface="Tahoma" panose="020B0604030504040204" pitchFamily="34" charset="0"/>
                <a:ea typeface="Tahoma" panose="020B0604030504040204" pitchFamily="34" charset="0"/>
                <a:cs typeface="Tahoma" panose="020B0604030504040204" pitchFamily="34" charset="0"/>
              </a:rPr>
              <a:t>2004 </a:t>
            </a:r>
            <a:r>
              <a:rPr lang="en-GB" sz="2000" dirty="0" smtClean="0">
                <a:latin typeface="Tahoma" panose="020B0604030504040204" pitchFamily="34" charset="0"/>
                <a:ea typeface="Tahoma" panose="020B0604030504040204" pitchFamily="34" charset="0"/>
                <a:cs typeface="Tahoma" panose="020B0604030504040204" pitchFamily="34" charset="0"/>
              </a:rPr>
              <a:t>  more than one </a:t>
            </a:r>
            <a:r>
              <a:rPr lang="en-GB" sz="2000" dirty="0">
                <a:latin typeface="Tahoma" panose="020B0604030504040204" pitchFamily="34" charset="0"/>
                <a:ea typeface="Tahoma" panose="020B0604030504040204" pitchFamily="34" charset="0"/>
                <a:cs typeface="Tahoma" panose="020B0604030504040204" pitchFamily="34" charset="0"/>
              </a:rPr>
              <a:t>hundred local authorities </a:t>
            </a:r>
            <a:r>
              <a:rPr lang="en-GB" sz="2000" dirty="0" smtClean="0">
                <a:latin typeface="Tahoma" panose="020B0604030504040204" pitchFamily="34" charset="0"/>
                <a:ea typeface="Tahoma" panose="020B0604030504040204" pitchFamily="34" charset="0"/>
                <a:cs typeface="Tahoma" panose="020B0604030504040204" pitchFamily="34" charset="0"/>
              </a:rPr>
              <a:t> have  </a:t>
            </a:r>
            <a:r>
              <a:rPr lang="en-GB" sz="2000" dirty="0">
                <a:latin typeface="Tahoma" panose="020B0604030504040204" pitchFamily="34" charset="0"/>
                <a:ea typeface="Tahoma" panose="020B0604030504040204" pitchFamily="34" charset="0"/>
                <a:cs typeface="Tahoma" panose="020B0604030504040204" pitchFamily="34" charset="0"/>
              </a:rPr>
              <a:t>AQMAs for NO</a:t>
            </a:r>
            <a:r>
              <a:rPr lang="en-GB" sz="2000" baseline="-25000" dirty="0">
                <a:latin typeface="Tahoma" panose="020B0604030504040204" pitchFamily="34" charset="0"/>
                <a:ea typeface="Tahoma" panose="020B0604030504040204" pitchFamily="34" charset="0"/>
                <a:cs typeface="Tahoma" panose="020B0604030504040204" pitchFamily="34" charset="0"/>
              </a:rPr>
              <a:t>2</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p>
          <a:p>
            <a:r>
              <a:rPr lang="en-GB" sz="2000" b="1" dirty="0" smtClean="0">
                <a:latin typeface="Tahoma" panose="020B0604030504040204" pitchFamily="34" charset="0"/>
                <a:ea typeface="Tahoma" panose="020B0604030504040204" pitchFamily="34" charset="0"/>
                <a:cs typeface="Tahoma" panose="020B0604030504040204" pitchFamily="34" charset="0"/>
              </a:rPr>
              <a:t>2008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225 LAs (52%) had AQMAs (≈500 AQMAs in total)</a:t>
            </a:r>
          </a:p>
          <a:p>
            <a:r>
              <a:rPr lang="en-GB" sz="2000" b="1" dirty="0" smtClean="0">
                <a:latin typeface="Tahoma" panose="020B0604030504040204" pitchFamily="34" charset="0"/>
                <a:ea typeface="Tahoma" panose="020B0604030504040204" pitchFamily="34" charset="0"/>
                <a:cs typeface="Tahoma" panose="020B0604030504040204" pitchFamily="34" charset="0"/>
              </a:rPr>
              <a:t>2016</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259 /389  LAs  with AQMAs (613 AQMAs in total)</a:t>
            </a:r>
          </a:p>
          <a:p>
            <a:r>
              <a:rPr lang="en-GB" sz="2000" b="1" dirty="0" smtClean="0">
                <a:latin typeface="Tahoma" panose="020B0604030504040204" pitchFamily="34" charset="0"/>
                <a:ea typeface="Tahoma" panose="020B0604030504040204" pitchFamily="34" charset="0"/>
                <a:cs typeface="Tahoma" panose="020B0604030504040204" pitchFamily="34" charset="0"/>
              </a:rPr>
              <a:t>July 2018</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264/391 Local Authorities – 68% of those in the UK – have one or more AQMAs. </a:t>
            </a:r>
            <a:r>
              <a:rPr lang="en-GB" sz="2000" dirty="0" smtClean="0">
                <a:latin typeface="Tahoma" panose="020B0604030504040204" pitchFamily="34" charset="0"/>
                <a:ea typeface="Tahoma" panose="020B0604030504040204" pitchFamily="34" charset="0"/>
                <a:cs typeface="Tahoma" panose="020B0604030504040204" pitchFamily="34" charset="0"/>
              </a:rPr>
              <a:t> </a:t>
            </a:r>
          </a:p>
          <a:p>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These are not ‘localised hotspots’ they are local manifestations of a systemic national problem </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A problem that </a:t>
            </a:r>
            <a:r>
              <a:rPr lang="en-GB" sz="2000" dirty="0" smtClean="0">
                <a:latin typeface="Tahoma" panose="020B0604030504040204" pitchFamily="34" charset="0"/>
                <a:ea typeface="Tahoma" panose="020B0604030504040204" pitchFamily="34" charset="0"/>
                <a:cs typeface="Tahoma" panose="020B0604030504040204" pitchFamily="34" charset="0"/>
              </a:rPr>
              <a:t>has proved  </a:t>
            </a:r>
            <a:r>
              <a:rPr lang="en-GB" sz="2000" dirty="0">
                <a:latin typeface="Tahoma" panose="020B0604030504040204" pitchFamily="34" charset="0"/>
                <a:ea typeface="Tahoma" panose="020B0604030504040204" pitchFamily="34" charset="0"/>
                <a:cs typeface="Tahoma" panose="020B0604030504040204" pitchFamily="34" charset="0"/>
              </a:rPr>
              <a:t>strongly resistant to the current policy prescriptions for management </a:t>
            </a: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266700" lvl="0" indent="-266700">
              <a:buClr>
                <a:srgbClr val="16818D"/>
              </a:buCl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See Longhurst et al  (1996) </a:t>
            </a:r>
            <a:r>
              <a:rPr lang="en-US" sz="1200" u="sng" dirty="0">
                <a:solidFill>
                  <a:prstClr val="black"/>
                </a:solidFill>
                <a:latin typeface="Tahoma" panose="020B0604030504040204" pitchFamily="34" charset="0"/>
                <a:ea typeface="Tahoma" panose="020B0604030504040204" pitchFamily="34" charset="0"/>
                <a:cs typeface="Tahoma" panose="020B0604030504040204" pitchFamily="34" charset="0"/>
              </a:rPr>
              <a:t>Atmospheric Environment</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30 (23) 3975-3985</a:t>
            </a:r>
            <a:r>
              <a:rPr lang="en-GB"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66700" lvl="0" indent="-266700">
              <a:buClr>
                <a:srgbClr val="16818D"/>
              </a:buClr>
            </a:pPr>
            <a:r>
              <a:rPr lang="en-GB" sz="1200" dirty="0">
                <a:solidFill>
                  <a:prstClr val="black"/>
                </a:solidFill>
                <a:latin typeface="Tahoma" panose="020B0604030504040204" pitchFamily="34" charset="0"/>
                <a:ea typeface="Tahoma" panose="020B0604030504040204" pitchFamily="34" charset="0"/>
                <a:cs typeface="Tahoma" panose="020B0604030504040204" pitchFamily="34" charset="0"/>
              </a:rPr>
              <a:t>Longhurst et al (2009) </a:t>
            </a:r>
            <a:r>
              <a:rPr lang="en-GB" sz="1200" u="sng" dirty="0">
                <a:solidFill>
                  <a:prstClr val="black"/>
                </a:solidFill>
                <a:latin typeface="Tahoma" panose="020B0604030504040204" pitchFamily="34" charset="0"/>
                <a:ea typeface="Tahoma" panose="020B0604030504040204" pitchFamily="34" charset="0"/>
                <a:cs typeface="Tahoma" panose="020B0604030504040204" pitchFamily="34" charset="0"/>
              </a:rPr>
              <a:t>Atmospheric Environment</a:t>
            </a:r>
            <a:r>
              <a:rPr lang="en-GB" sz="1200" dirty="0">
                <a:solidFill>
                  <a:prstClr val="black"/>
                </a:solidFill>
                <a:latin typeface="Tahoma" panose="020B0604030504040204" pitchFamily="34" charset="0"/>
                <a:ea typeface="Tahoma" panose="020B0604030504040204" pitchFamily="34" charset="0"/>
                <a:cs typeface="Tahoma" panose="020B0604030504040204" pitchFamily="34" charset="0"/>
              </a:rPr>
              <a:t>   43 (1) 64-78</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66700" lvl="0" indent="-266700">
              <a:buClr>
                <a:srgbClr val="16818D"/>
              </a:buClr>
            </a:pPr>
            <a:r>
              <a:rPr lang="fr-FR" sz="1200" dirty="0">
                <a:solidFill>
                  <a:prstClr val="black"/>
                </a:solidFill>
                <a:latin typeface="Tahoma" panose="020B0604030504040204" pitchFamily="34" charset="0"/>
                <a:ea typeface="Tahoma" panose="020B0604030504040204" pitchFamily="34" charset="0"/>
                <a:cs typeface="Tahoma" panose="020B0604030504040204" pitchFamily="34" charset="0"/>
              </a:rPr>
              <a:t>Barnes, J. et al    (2013)   </a:t>
            </a:r>
            <a:r>
              <a:rPr lang="fr-FR" sz="1200" u="sng" dirty="0">
                <a:solidFill>
                  <a:prstClr val="black"/>
                </a:solidFill>
                <a:latin typeface="Tahoma" panose="020B0604030504040204" pitchFamily="34" charset="0"/>
                <a:ea typeface="Tahoma" panose="020B0604030504040204" pitchFamily="34" charset="0"/>
                <a:cs typeface="Tahoma" panose="020B0604030504040204" pitchFamily="34" charset="0"/>
              </a:rPr>
              <a:t>Environmental Planning and Management </a:t>
            </a:r>
            <a:r>
              <a:rPr lang="fr-FR" sz="1200" dirty="0">
                <a:solidFill>
                  <a:prstClr val="black"/>
                </a:solidFill>
                <a:latin typeface="Tahoma" panose="020B0604030504040204" pitchFamily="34" charset="0"/>
                <a:ea typeface="Tahoma" panose="020B0604030504040204" pitchFamily="34" charset="0"/>
                <a:cs typeface="Tahoma" panose="020B0604030504040204" pitchFamily="34" charset="0"/>
              </a:rPr>
              <a:t>57 (5). pp. 660-681. </a:t>
            </a:r>
            <a:endParaRPr lang="fr-FR" sz="1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66700" lvl="0" indent="-266700">
              <a:buClr>
                <a:srgbClr val="16818D"/>
              </a:buClr>
            </a:pPr>
            <a:r>
              <a:rPr lang="fr-F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Barnes</a:t>
            </a:r>
            <a:r>
              <a:rPr lang="fr-FR" sz="1200" dirty="0">
                <a:solidFill>
                  <a:prstClr val="black"/>
                </a:solidFill>
                <a:latin typeface="Tahoma" panose="020B0604030504040204" pitchFamily="34" charset="0"/>
                <a:ea typeface="Tahoma" panose="020B0604030504040204" pitchFamily="34" charset="0"/>
                <a:cs typeface="Tahoma" panose="020B0604030504040204" pitchFamily="34" charset="0"/>
              </a:rPr>
              <a:t>, J. et al    (2018)    </a:t>
            </a:r>
            <a:r>
              <a:rPr lang="fr-FR" sz="1200" u="sng" dirty="0">
                <a:solidFill>
                  <a:prstClr val="black"/>
                </a:solidFill>
                <a:latin typeface="Tahoma" panose="020B0604030504040204" pitchFamily="34" charset="0"/>
                <a:ea typeface="Tahoma" panose="020B0604030504040204" pitchFamily="34" charset="0"/>
                <a:cs typeface="Tahoma" panose="020B0604030504040204" pitchFamily="34" charset="0"/>
              </a:rPr>
              <a:t>Environmental Science &amp; Policy</a:t>
            </a:r>
            <a:r>
              <a:rPr lang="fr-FR" sz="1200" dirty="0">
                <a:solidFill>
                  <a:prstClr val="black"/>
                </a:solidFill>
                <a:latin typeface="Tahoma" panose="020B0604030504040204" pitchFamily="34" charset="0"/>
                <a:ea typeface="Tahoma" panose="020B0604030504040204" pitchFamily="34" charset="0"/>
                <a:cs typeface="Tahoma" panose="020B0604030504040204" pitchFamily="34" charset="0"/>
              </a:rPr>
              <a:t>   85, pp 28–39 </a:t>
            </a:r>
          </a:p>
          <a:p>
            <a:pPr marL="266700" lvl="0" indent="-266700">
              <a:buClr>
                <a:srgbClr val="16818D"/>
              </a:buClr>
            </a:pP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66700" lvl="0" indent="-266700">
              <a:buClr>
                <a:srgbClr val="16818D"/>
              </a:buClr>
            </a:pP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2100" i="1" dirty="0">
                <a:solidFill>
                  <a:prstClr val="black"/>
                </a:solidFill>
                <a:latin typeface="Tahoma" panose="020B0604030504040204" pitchFamily="34" charset="0"/>
                <a:ea typeface="Tahoma" panose="020B0604030504040204" pitchFamily="34" charset="0"/>
                <a:cs typeface="Tahoma" panose="020B0604030504040204" pitchFamily="34" charset="0"/>
              </a:rPr>
              <a:t>Does the Clean Air Strategy </a:t>
            </a:r>
            <a:r>
              <a:rPr lang="en-GB" sz="2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address this issue?</a:t>
            </a:r>
            <a:endParaRPr lang="en-US" sz="2100"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a:extLst>
              <a:ext uri="{FF2B5EF4-FFF2-40B4-BE49-F238E27FC236}">
                <a16:creationId xmlns:a16="http://schemas.microsoft.com/office/drawing/2014/main" id="{1B3A1E33-3585-4AF6-9DC9-FE8BDFF29F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843695"/>
            <a:ext cx="1404365" cy="198884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280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785D97-FA7C-4246-BD70-EE2B944806E3}"/>
              </a:ext>
            </a:extLst>
          </p:cNvPr>
          <p:cNvSpPr>
            <a:spLocks noGrp="1"/>
          </p:cNvSpPr>
          <p:nvPr>
            <p:ph type="body" sz="quarter" idx="10"/>
          </p:nvPr>
        </p:nvSpPr>
        <p:spPr>
          <a:xfrm>
            <a:off x="899591" y="689700"/>
            <a:ext cx="7200801" cy="651068"/>
          </a:xfrm>
        </p:spPr>
        <p:txBody>
          <a:bodyPr/>
          <a:lstStyle/>
          <a:p>
            <a:r>
              <a:rPr lang="en-US" dirty="0"/>
              <a:t>The Air Quality Strategy, 2000 </a:t>
            </a:r>
            <a:endParaRPr lang="en-GB" dirty="0"/>
          </a:p>
          <a:p>
            <a:endParaRPr lang="en-GB" dirty="0"/>
          </a:p>
        </p:txBody>
      </p:sp>
      <p:sp>
        <p:nvSpPr>
          <p:cNvPr id="3" name="Text Placeholder 2">
            <a:extLst>
              <a:ext uri="{FF2B5EF4-FFF2-40B4-BE49-F238E27FC236}">
                <a16:creationId xmlns:a16="http://schemas.microsoft.com/office/drawing/2014/main" id="{4A1622B8-DB24-4867-90B8-CAE8FDE73EFF}"/>
              </a:ext>
            </a:extLst>
          </p:cNvPr>
          <p:cNvSpPr>
            <a:spLocks noGrp="1"/>
          </p:cNvSpPr>
          <p:nvPr>
            <p:ph type="body" sz="quarter" idx="11"/>
          </p:nvPr>
        </p:nvSpPr>
        <p:spPr>
          <a:xfrm>
            <a:off x="719571" y="1484784"/>
            <a:ext cx="7560840" cy="4122295"/>
          </a:xfrm>
        </p:spPr>
        <p:txBody>
          <a:bodyPr/>
          <a:lstStyle/>
          <a:p>
            <a:r>
              <a:rPr lang="en-US" sz="2800" i="1" dirty="0" smtClean="0"/>
              <a:t>“Clean </a:t>
            </a:r>
            <a:r>
              <a:rPr lang="en-US" sz="2800" i="1" dirty="0"/>
              <a:t>air is an essential ingredient of a good quality of life. People have the right to expect that the air they breathe will not harm them</a:t>
            </a:r>
            <a:r>
              <a:rPr lang="en-US" sz="2800" i="1" dirty="0" smtClean="0"/>
              <a:t>”.</a:t>
            </a:r>
          </a:p>
          <a:p>
            <a:endParaRPr lang="en-US" sz="3600" i="1" dirty="0"/>
          </a:p>
          <a:p>
            <a:r>
              <a:rPr lang="en-US" sz="2400" i="1" dirty="0" smtClean="0"/>
              <a:t>Does the Clean Air Strategy  2019 commit to a right to Clean Air?</a:t>
            </a:r>
            <a:endParaRPr lang="en-GB" sz="2400" dirty="0"/>
          </a:p>
        </p:txBody>
      </p:sp>
    </p:spTree>
    <p:extLst>
      <p:ext uri="{BB962C8B-B14F-4D97-AF65-F5344CB8AC3E}">
        <p14:creationId xmlns:p14="http://schemas.microsoft.com/office/powerpoint/2010/main" val="284435620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560" y="257652"/>
            <a:ext cx="8352928" cy="651068"/>
          </a:xfrm>
        </p:spPr>
        <p:txBody>
          <a:bodyPr/>
          <a:lstStyle/>
          <a:p>
            <a:r>
              <a:rPr lang="en-GB" sz="3600" dirty="0" smtClean="0"/>
              <a:t>What is in the </a:t>
            </a:r>
            <a:r>
              <a:rPr lang="en-GB" sz="3600" dirty="0"/>
              <a:t>Clean Air Strategy </a:t>
            </a:r>
            <a:r>
              <a:rPr lang="en-GB" sz="3600" dirty="0" smtClean="0"/>
              <a:t>2019</a:t>
            </a:r>
            <a:endParaRPr lang="en-GB" sz="3600" dirty="0"/>
          </a:p>
          <a:p>
            <a:endParaRPr lang="en-GB" dirty="0"/>
          </a:p>
        </p:txBody>
      </p:sp>
      <p:sp>
        <p:nvSpPr>
          <p:cNvPr id="3" name="Text Placeholder 2"/>
          <p:cNvSpPr>
            <a:spLocks noGrp="1"/>
          </p:cNvSpPr>
          <p:nvPr>
            <p:ph type="body" sz="quarter" idx="11"/>
          </p:nvPr>
        </p:nvSpPr>
        <p:spPr>
          <a:xfrm>
            <a:off x="611560" y="1052736"/>
            <a:ext cx="7416824" cy="5184576"/>
          </a:xfrm>
        </p:spPr>
        <p:txBody>
          <a:bodyPr/>
          <a:lstStyle/>
          <a:p>
            <a:r>
              <a:rPr lang="en-GB" sz="2000" dirty="0" smtClean="0"/>
              <a:t>The strategy is organised in 10 chapters </a:t>
            </a:r>
          </a:p>
          <a:p>
            <a:endParaRPr lang="en-GB" sz="2000" dirty="0" smtClean="0"/>
          </a:p>
          <a:p>
            <a:pPr lvl="2"/>
            <a:r>
              <a:rPr lang="en-GB" sz="2000" dirty="0" smtClean="0"/>
              <a:t>Understanding the Problem, </a:t>
            </a:r>
          </a:p>
          <a:p>
            <a:pPr lvl="2"/>
            <a:r>
              <a:rPr lang="en-GB" sz="2000" dirty="0" smtClean="0"/>
              <a:t>Protecting Health, </a:t>
            </a:r>
          </a:p>
          <a:p>
            <a:pPr lvl="2"/>
            <a:r>
              <a:rPr lang="en-GB" sz="2000" dirty="0" smtClean="0"/>
              <a:t>Protecting the Environment, </a:t>
            </a:r>
          </a:p>
          <a:p>
            <a:pPr lvl="2"/>
            <a:r>
              <a:rPr lang="en-GB" sz="2000" dirty="0" smtClean="0"/>
              <a:t>Securing Clean Growth </a:t>
            </a:r>
          </a:p>
          <a:p>
            <a:pPr lvl="2"/>
            <a:r>
              <a:rPr lang="en-GB" sz="2000" dirty="0" smtClean="0"/>
              <a:t>Actions to reduce emissions from Transport, </a:t>
            </a:r>
          </a:p>
          <a:p>
            <a:pPr lvl="2"/>
            <a:r>
              <a:rPr lang="en-GB" sz="2000" dirty="0"/>
              <a:t>Actions to reduce emissions from </a:t>
            </a:r>
            <a:r>
              <a:rPr lang="en-GB" sz="2000" dirty="0" smtClean="0"/>
              <a:t>Homes, </a:t>
            </a:r>
          </a:p>
          <a:p>
            <a:pPr lvl="2"/>
            <a:r>
              <a:rPr lang="en-GB" sz="2000" dirty="0"/>
              <a:t>Actions to reduce emissions from </a:t>
            </a:r>
            <a:r>
              <a:rPr lang="en-GB" sz="2000" dirty="0" smtClean="0"/>
              <a:t>Farming, </a:t>
            </a:r>
          </a:p>
          <a:p>
            <a:pPr lvl="2"/>
            <a:r>
              <a:rPr lang="en-GB" sz="2000" dirty="0"/>
              <a:t>Actions to reduce emissions from </a:t>
            </a:r>
            <a:r>
              <a:rPr lang="en-GB" sz="2000" dirty="0" smtClean="0"/>
              <a:t>Industry, </a:t>
            </a:r>
          </a:p>
          <a:p>
            <a:pPr lvl="2"/>
            <a:r>
              <a:rPr lang="en-GB" sz="2000" dirty="0" smtClean="0"/>
              <a:t>Leadership, </a:t>
            </a:r>
          </a:p>
          <a:p>
            <a:pPr lvl="2"/>
            <a:r>
              <a:rPr lang="en-GB" sz="2000" dirty="0" smtClean="0"/>
              <a:t>Progress towards our goals. </a:t>
            </a:r>
            <a:endParaRPr lang="en-GB" sz="2000" dirty="0"/>
          </a:p>
          <a:p>
            <a:endParaRPr lang="en-GB" dirty="0"/>
          </a:p>
        </p:txBody>
      </p:sp>
    </p:spTree>
    <p:extLst>
      <p:ext uri="{BB962C8B-B14F-4D97-AF65-F5344CB8AC3E}">
        <p14:creationId xmlns:p14="http://schemas.microsoft.com/office/powerpoint/2010/main" val="235859122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1979712" y="787347"/>
            <a:ext cx="6768751" cy="4248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GB" sz="3600" i="1" dirty="0"/>
              <a:t>The </a:t>
            </a:r>
            <a:r>
              <a:rPr lang="en-GB" sz="3600" i="1" dirty="0" smtClean="0"/>
              <a:t>UK Clean Air Strategy 2019. </a:t>
            </a:r>
          </a:p>
          <a:p>
            <a:pPr algn="ctr"/>
            <a:r>
              <a:rPr lang="en-GB" sz="3600" i="1" dirty="0" smtClean="0"/>
              <a:t>Is this a new start for the management of air quality?</a:t>
            </a:r>
          </a:p>
          <a:p>
            <a:endParaRPr lang="en-GB" sz="3600" i="1" dirty="0"/>
          </a:p>
          <a:p>
            <a:pPr algn="ctr">
              <a:lnSpc>
                <a:spcPct val="150000"/>
              </a:lnSpc>
            </a:pPr>
            <a:r>
              <a:rPr lang="en-GB" sz="2000" i="1" dirty="0" smtClean="0"/>
              <a:t>27</a:t>
            </a:r>
            <a:r>
              <a:rPr lang="en-GB" sz="2000" i="1" baseline="30000" dirty="0" smtClean="0"/>
              <a:t>th</a:t>
            </a:r>
            <a:r>
              <a:rPr lang="en-GB" sz="2000" i="1" dirty="0" smtClean="0"/>
              <a:t> International Conference on </a:t>
            </a:r>
          </a:p>
          <a:p>
            <a:pPr algn="ctr">
              <a:lnSpc>
                <a:spcPct val="150000"/>
              </a:lnSpc>
            </a:pPr>
            <a:r>
              <a:rPr lang="en-GB" sz="2000" i="1" dirty="0" smtClean="0"/>
              <a:t>Modelling, Monitoring and Management  </a:t>
            </a:r>
          </a:p>
          <a:p>
            <a:pPr algn="ctr">
              <a:lnSpc>
                <a:spcPct val="150000"/>
              </a:lnSpc>
            </a:pPr>
            <a:r>
              <a:rPr lang="en-GB" sz="2000" i="1" dirty="0" smtClean="0"/>
              <a:t>of Air Pollution</a:t>
            </a:r>
          </a:p>
          <a:p>
            <a:pPr algn="ctr">
              <a:lnSpc>
                <a:spcPct val="150000"/>
              </a:lnSpc>
            </a:pPr>
            <a:r>
              <a:rPr lang="en-GB" sz="2000" i="1" dirty="0" smtClean="0"/>
              <a:t>University of Aveiro, Portugal</a:t>
            </a:r>
          </a:p>
          <a:p>
            <a:pPr algn="ctr">
              <a:lnSpc>
                <a:spcPct val="150000"/>
              </a:lnSpc>
            </a:pPr>
            <a:r>
              <a:rPr lang="en-GB" sz="2000" i="1" dirty="0" smtClean="0"/>
              <a:t>26</a:t>
            </a:r>
            <a:r>
              <a:rPr lang="en-GB" sz="2000" i="1" baseline="30000" dirty="0" smtClean="0"/>
              <a:t>th</a:t>
            </a:r>
            <a:r>
              <a:rPr lang="en-GB" sz="2000" i="1" dirty="0" smtClean="0"/>
              <a:t> – 28</a:t>
            </a:r>
            <a:r>
              <a:rPr lang="en-GB" sz="2000" i="1" baseline="30000" dirty="0" smtClean="0"/>
              <a:t>th</a:t>
            </a:r>
            <a:r>
              <a:rPr lang="en-GB" sz="2000" i="1" dirty="0" smtClean="0"/>
              <a:t> June 2019</a:t>
            </a:r>
            <a:endParaRPr lang="en-GB" sz="2000" dirty="0"/>
          </a:p>
          <a:p>
            <a:pPr eaLnBrk="1" hangingPunct="1">
              <a:lnSpc>
                <a:spcPts val="2900"/>
              </a:lnSpc>
              <a:spcBef>
                <a:spcPct val="0"/>
              </a:spcBef>
            </a:pPr>
            <a:endParaRPr lang="en-GB" altLang="en-US" sz="2400" dirty="0">
              <a:ea typeface="ＭＳ Ｐゴシック" charset="-128"/>
            </a:endParaRPr>
          </a:p>
          <a:p>
            <a:pPr eaLnBrk="1" hangingPunct="1">
              <a:lnSpc>
                <a:spcPts val="2900"/>
              </a:lnSpc>
              <a:spcBef>
                <a:spcPct val="0"/>
              </a:spcBef>
            </a:pPr>
            <a:r>
              <a:rPr lang="en-GB" altLang="en-US" sz="2400" dirty="0" smtClean="0">
                <a:ea typeface="ＭＳ Ｐゴシック" charset="-128"/>
              </a:rPr>
              <a:t> </a:t>
            </a:r>
            <a:endParaRPr lang="en-GB" altLang="en-US" sz="2400" dirty="0">
              <a:ea typeface="ＭＳ Ｐゴシック" charset="-128"/>
            </a:endParaRPr>
          </a:p>
        </p:txBody>
      </p:sp>
      <p:sp>
        <p:nvSpPr>
          <p:cNvPr id="13314" name="Text Placeholder 2"/>
          <p:cNvSpPr>
            <a:spLocks noGrp="1"/>
          </p:cNvSpPr>
          <p:nvPr>
            <p:ph type="body" sz="quarter" idx="15"/>
          </p:nvPr>
        </p:nvSpPr>
        <p:spPr bwMode="auto">
          <a:xfrm>
            <a:off x="107503" y="836282"/>
            <a:ext cx="1320465"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xfrm>
            <a:off x="107503" y="1180980"/>
            <a:ext cx="1608496" cy="28911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1600" dirty="0">
                <a:ea typeface="ＭＳ Ｐゴシック" charset="-128"/>
              </a:rPr>
              <a:t>Professor Jim  </a:t>
            </a:r>
          </a:p>
          <a:p>
            <a:pPr>
              <a:spcBef>
                <a:spcPct val="0"/>
              </a:spcBef>
            </a:pPr>
            <a:r>
              <a:rPr lang="en-US" altLang="en-US" sz="1600" dirty="0" smtClean="0">
                <a:ea typeface="ＭＳ Ｐゴシック" charset="-128"/>
              </a:rPr>
              <a:t>Longhurst</a:t>
            </a:r>
          </a:p>
          <a:p>
            <a:pPr>
              <a:spcBef>
                <a:spcPct val="0"/>
              </a:spcBef>
            </a:pPr>
            <a:endParaRPr lang="en-US" altLang="en-US" sz="1600" dirty="0" smtClean="0">
              <a:ea typeface="ＭＳ Ｐゴシック" charset="-128"/>
            </a:endParaRPr>
          </a:p>
          <a:p>
            <a:pPr>
              <a:spcBef>
                <a:spcPct val="0"/>
              </a:spcBef>
            </a:pPr>
            <a:r>
              <a:rPr lang="en-US" altLang="en-US" sz="1600" dirty="0" smtClean="0">
                <a:ea typeface="ＭＳ Ｐゴシック" charset="-128"/>
              </a:rPr>
              <a:t>Dr Jo Barnes</a:t>
            </a:r>
          </a:p>
          <a:p>
            <a:pPr>
              <a:spcBef>
                <a:spcPct val="0"/>
              </a:spcBef>
            </a:pPr>
            <a:endParaRPr lang="en-US" altLang="en-US" sz="1600" dirty="0">
              <a:ea typeface="ＭＳ Ｐゴシック" charset="-128"/>
            </a:endParaRPr>
          </a:p>
          <a:p>
            <a:pPr>
              <a:spcBef>
                <a:spcPct val="0"/>
              </a:spcBef>
            </a:pPr>
            <a:r>
              <a:rPr lang="en-US" altLang="en-US" sz="1600" dirty="0" smtClean="0">
                <a:ea typeface="ＭＳ Ｐゴシック" charset="-128"/>
              </a:rPr>
              <a:t>Professor Enda Hayes</a:t>
            </a:r>
          </a:p>
          <a:p>
            <a:pPr>
              <a:spcBef>
                <a:spcPct val="0"/>
              </a:spcBef>
            </a:pPr>
            <a:endParaRPr lang="en-US" altLang="en-US" sz="1600" dirty="0">
              <a:ea typeface="ＭＳ Ｐゴシック" charset="-128"/>
            </a:endParaRPr>
          </a:p>
          <a:p>
            <a:pPr>
              <a:spcBef>
                <a:spcPct val="0"/>
              </a:spcBef>
            </a:pPr>
            <a:r>
              <a:rPr lang="en-US" altLang="en-US" sz="1600" dirty="0" smtClean="0">
                <a:ea typeface="ＭＳ Ｐゴシック" charset="-128"/>
              </a:rPr>
              <a:t>Dr Laura De Vito</a:t>
            </a:r>
          </a:p>
          <a:p>
            <a:pPr>
              <a:spcBef>
                <a:spcPct val="0"/>
              </a:spcBef>
            </a:pPr>
            <a:endParaRPr lang="en-US" altLang="en-US" sz="1600" dirty="0">
              <a:ea typeface="ＭＳ Ｐゴシック" charset="-128"/>
            </a:endParaRPr>
          </a:p>
          <a:p>
            <a:pPr>
              <a:spcBef>
                <a:spcPct val="0"/>
              </a:spcBef>
            </a:pPr>
            <a:r>
              <a:rPr lang="en-US" altLang="en-US" sz="1600" dirty="0" smtClean="0">
                <a:ea typeface="ＭＳ Ｐゴシック" charset="-128"/>
              </a:rPr>
              <a:t>Dr  Ben Williams</a:t>
            </a:r>
          </a:p>
          <a:p>
            <a:pPr>
              <a:spcBef>
                <a:spcPct val="0"/>
              </a:spcBef>
            </a:pPr>
            <a:endParaRPr lang="en-US" altLang="en-US" sz="1600" dirty="0" smtClean="0">
              <a:ea typeface="ＭＳ Ｐゴシック" charset="-128"/>
            </a:endParaRPr>
          </a:p>
          <a:p>
            <a:pPr>
              <a:spcBef>
                <a:spcPct val="0"/>
              </a:spcBef>
            </a:pPr>
            <a:r>
              <a:rPr lang="en-US" altLang="en-US" sz="1600" dirty="0" smtClean="0">
                <a:ea typeface="ＭＳ Ｐゴシック" charset="-128"/>
              </a:rPr>
              <a:t>Air Quality Management Centre </a:t>
            </a:r>
          </a:p>
          <a:p>
            <a:pPr>
              <a:spcBef>
                <a:spcPct val="0"/>
              </a:spcBef>
            </a:pPr>
            <a:endParaRPr lang="en-US" altLang="en-US" sz="1600" dirty="0">
              <a:ea typeface="ＭＳ Ｐゴシック" charset="-128"/>
            </a:endParaRPr>
          </a:p>
          <a:p>
            <a:pPr>
              <a:spcBef>
                <a:spcPct val="0"/>
              </a:spcBef>
            </a:pPr>
            <a:r>
              <a:rPr lang="en-US" altLang="en-US" sz="1600" dirty="0" smtClean="0">
                <a:ea typeface="ＭＳ Ｐゴシック" charset="-128"/>
              </a:rPr>
              <a:t>UWE Bristol</a:t>
            </a:r>
          </a:p>
          <a:p>
            <a:pPr>
              <a:spcBef>
                <a:spcPct val="0"/>
              </a:spcBef>
            </a:pPr>
            <a:endParaRPr lang="en-US" altLang="en-US" sz="1600" dirty="0">
              <a:ea typeface="ＭＳ Ｐゴシック" charset="-128"/>
            </a:endParaRPr>
          </a:p>
          <a:p>
            <a:pPr>
              <a:spcBef>
                <a:spcPct val="0"/>
              </a:spcBef>
            </a:pPr>
            <a:endParaRPr lang="en-US" altLang="en-US" sz="1600" dirty="0">
              <a:ea typeface="ＭＳ Ｐゴシック" charset="-128"/>
            </a:endParaRPr>
          </a:p>
        </p:txBody>
      </p:sp>
      <p:sp>
        <p:nvSpPr>
          <p:cNvPr id="2" name="Text Placeholder 1"/>
          <p:cNvSpPr>
            <a:spLocks noGrp="1"/>
          </p:cNvSpPr>
          <p:nvPr>
            <p:ph type="body" sz="quarter" idx="18"/>
          </p:nvPr>
        </p:nvSpPr>
        <p:spPr>
          <a:xfrm>
            <a:off x="107503" y="4664501"/>
            <a:ext cx="1608497" cy="371318"/>
          </a:xfrm>
        </p:spPr>
        <p:txBody>
          <a:bodyPr/>
          <a:lstStyle/>
          <a:p>
            <a:r>
              <a:rPr lang="en-US" dirty="0" smtClean="0"/>
              <a:t> 26</a:t>
            </a:r>
            <a:r>
              <a:rPr lang="en-US" baseline="30000" dirty="0" smtClean="0"/>
              <a:t>th</a:t>
            </a:r>
            <a:r>
              <a:rPr lang="en-US" dirty="0" smtClean="0"/>
              <a:t> June 2019</a:t>
            </a:r>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476672"/>
            <a:ext cx="7776862" cy="651068"/>
          </a:xfrm>
        </p:spPr>
        <p:txBody>
          <a:bodyPr/>
          <a:lstStyle/>
          <a:p>
            <a:r>
              <a:rPr lang="en-GB" dirty="0"/>
              <a:t>Understanding the problem</a:t>
            </a:r>
          </a:p>
          <a:p>
            <a:endParaRPr lang="en-GB" dirty="0"/>
          </a:p>
        </p:txBody>
      </p:sp>
      <p:sp>
        <p:nvSpPr>
          <p:cNvPr id="3" name="Text Placeholder 2"/>
          <p:cNvSpPr>
            <a:spLocks noGrp="1"/>
          </p:cNvSpPr>
          <p:nvPr>
            <p:ph type="body" sz="quarter" idx="11"/>
          </p:nvPr>
        </p:nvSpPr>
        <p:spPr>
          <a:xfrm>
            <a:off x="791581" y="1127740"/>
            <a:ext cx="7992888" cy="5205581"/>
          </a:xfrm>
        </p:spPr>
        <p:txBody>
          <a:bodyPr/>
          <a:lstStyle/>
          <a:p>
            <a:r>
              <a:rPr lang="en-GB" b="1" dirty="0"/>
              <a:t>Commitments in the strategy </a:t>
            </a:r>
            <a:endParaRPr lang="en-GB" b="1" dirty="0" smtClean="0"/>
          </a:p>
          <a:p>
            <a:pPr marL="0" indent="0">
              <a:buNone/>
            </a:pPr>
            <a:endParaRPr lang="en-GB" b="1" dirty="0"/>
          </a:p>
          <a:p>
            <a:r>
              <a:rPr lang="en-GB" dirty="0" smtClean="0"/>
              <a:t>Investing £10 million in improving modelling capabilities, data management, public presentation and analytical tools to give a more precise picture of current air quality and the future  impact of policy options.</a:t>
            </a:r>
          </a:p>
          <a:p>
            <a:endParaRPr lang="en-GB" dirty="0" smtClean="0"/>
          </a:p>
          <a:p>
            <a:r>
              <a:rPr lang="en-GB" dirty="0"/>
              <a:t>Emissions of all five key air pollutants in England have fallen over the latest 18 years for which annual, country-level data are </a:t>
            </a:r>
            <a:r>
              <a:rPr lang="en-GB" dirty="0" smtClean="0"/>
              <a:t>available.</a:t>
            </a:r>
          </a:p>
          <a:p>
            <a:endParaRPr lang="en-GB" dirty="0" smtClean="0"/>
          </a:p>
          <a:p>
            <a:r>
              <a:rPr lang="en-GB" dirty="0" smtClean="0"/>
              <a:t>Emissions </a:t>
            </a:r>
            <a:r>
              <a:rPr lang="en-GB" dirty="0"/>
              <a:t>of </a:t>
            </a:r>
            <a:r>
              <a:rPr lang="en-GB" dirty="0" smtClean="0"/>
              <a:t> SO</a:t>
            </a:r>
            <a:r>
              <a:rPr lang="en-GB" baseline="-25000" dirty="0" smtClean="0"/>
              <a:t>2</a:t>
            </a:r>
            <a:r>
              <a:rPr lang="en-GB" dirty="0" smtClean="0"/>
              <a:t> have </a:t>
            </a:r>
            <a:r>
              <a:rPr lang="en-GB" dirty="0"/>
              <a:t>seen the greatest reductions, falling by over 90% between 1998 and 2016. </a:t>
            </a:r>
            <a:endParaRPr lang="en-GB" dirty="0" smtClean="0"/>
          </a:p>
          <a:p>
            <a:r>
              <a:rPr lang="en-GB" dirty="0" smtClean="0"/>
              <a:t>Emissions </a:t>
            </a:r>
            <a:r>
              <a:rPr lang="en-GB" dirty="0"/>
              <a:t>of </a:t>
            </a:r>
            <a:r>
              <a:rPr lang="en-GB" dirty="0" smtClean="0"/>
              <a:t> NOx and  NMVOCs  </a:t>
            </a:r>
            <a:r>
              <a:rPr lang="en-GB" dirty="0"/>
              <a:t>have fallen by over 60</a:t>
            </a:r>
            <a:r>
              <a:rPr lang="en-GB" dirty="0" smtClean="0"/>
              <a:t>%.</a:t>
            </a:r>
          </a:p>
          <a:p>
            <a:r>
              <a:rPr lang="en-GB" dirty="0" smtClean="0"/>
              <a:t>Emissions </a:t>
            </a:r>
            <a:r>
              <a:rPr lang="en-GB" dirty="0"/>
              <a:t>of </a:t>
            </a:r>
            <a:r>
              <a:rPr lang="en-GB" dirty="0" smtClean="0"/>
              <a:t> PM</a:t>
            </a:r>
            <a:r>
              <a:rPr lang="en-GB" baseline="-25000" dirty="0" smtClean="0"/>
              <a:t>2.5</a:t>
            </a:r>
            <a:r>
              <a:rPr lang="en-GB" dirty="0" smtClean="0"/>
              <a:t>  and   NH</a:t>
            </a:r>
            <a:r>
              <a:rPr lang="en-GB" baseline="-25000" dirty="0" smtClean="0"/>
              <a:t>3</a:t>
            </a:r>
            <a:r>
              <a:rPr lang="en-GB" dirty="0" smtClean="0"/>
              <a:t> have </a:t>
            </a:r>
            <a:r>
              <a:rPr lang="en-GB" dirty="0"/>
              <a:t>fallen by 32% and 12% respectively.</a:t>
            </a:r>
            <a:endParaRPr lang="en-GB" dirty="0" smtClean="0"/>
          </a:p>
          <a:p>
            <a:pPr marL="0" indent="0">
              <a:buNone/>
            </a:pPr>
            <a:endParaRPr lang="en-GB" b="1" dirty="0" smtClean="0"/>
          </a:p>
          <a:p>
            <a:r>
              <a:rPr lang="en-GB" sz="1200" dirty="0" smtClean="0">
                <a:hlinkClick r:id="rId2"/>
              </a:rPr>
              <a:t>https</a:t>
            </a:r>
            <a:r>
              <a:rPr lang="en-GB" sz="1200" dirty="0">
                <a:hlinkClick r:id="rId2"/>
              </a:rPr>
              <a:t>://www.gov.uk/government/publications/25-year-environment-plan-progress-reports</a:t>
            </a:r>
            <a:r>
              <a:rPr lang="en-GB" sz="1200" dirty="0"/>
              <a:t> </a:t>
            </a:r>
          </a:p>
          <a:p>
            <a:endParaRPr lang="en-GB" dirty="0"/>
          </a:p>
        </p:txBody>
      </p:sp>
    </p:spTree>
    <p:extLst>
      <p:ext uri="{BB962C8B-B14F-4D97-AF65-F5344CB8AC3E}">
        <p14:creationId xmlns:p14="http://schemas.microsoft.com/office/powerpoint/2010/main" val="42915854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476672"/>
            <a:ext cx="7776862" cy="651068"/>
          </a:xfrm>
        </p:spPr>
        <p:txBody>
          <a:bodyPr/>
          <a:lstStyle/>
          <a:p>
            <a:r>
              <a:rPr lang="en-GB" dirty="0"/>
              <a:t>Understanding the problem</a:t>
            </a:r>
          </a:p>
          <a:p>
            <a:endParaRPr lang="en-GB" dirty="0"/>
          </a:p>
        </p:txBody>
      </p:sp>
      <p:sp>
        <p:nvSpPr>
          <p:cNvPr id="3" name="Text Placeholder 2"/>
          <p:cNvSpPr>
            <a:spLocks noGrp="1"/>
          </p:cNvSpPr>
          <p:nvPr>
            <p:ph type="body" sz="quarter" idx="11"/>
          </p:nvPr>
        </p:nvSpPr>
        <p:spPr>
          <a:xfrm>
            <a:off x="791581" y="1127740"/>
            <a:ext cx="7992888" cy="5205581"/>
          </a:xfrm>
        </p:spPr>
        <p:txBody>
          <a:bodyPr/>
          <a:lstStyle/>
          <a:p>
            <a:pPr marL="0" indent="0">
              <a:buNone/>
            </a:pPr>
            <a:endParaRPr lang="en-GB" b="1" dirty="0" smtClean="0"/>
          </a:p>
          <a:p>
            <a:r>
              <a:rPr lang="en-GB" b="1" dirty="0" smtClean="0"/>
              <a:t>Emissions for five air pollutants in England, 1998 to 2016 </a:t>
            </a:r>
          </a:p>
          <a:p>
            <a:r>
              <a:rPr lang="en-GB" sz="1200" dirty="0" smtClean="0">
                <a:hlinkClick r:id="rId2"/>
              </a:rPr>
              <a:t>https</a:t>
            </a:r>
            <a:r>
              <a:rPr lang="en-GB" sz="1200" dirty="0">
                <a:hlinkClick r:id="rId2"/>
              </a:rPr>
              <a:t>://www.gov.uk/government/publications/25-year-environment-plan-progress-reports</a:t>
            </a:r>
            <a:r>
              <a:rPr lang="en-GB" sz="1200" dirty="0"/>
              <a:t> </a:t>
            </a:r>
          </a:p>
          <a:p>
            <a:endParaRPr lang="en-GB"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106" y="2708920"/>
            <a:ext cx="6308190" cy="3024336"/>
          </a:xfrm>
          <a:prstGeom prst="rect">
            <a:avLst/>
          </a:prstGeom>
          <a:noFill/>
          <a:ln>
            <a:noFill/>
          </a:ln>
        </p:spPr>
      </p:pic>
    </p:spTree>
    <p:extLst>
      <p:ext uri="{BB962C8B-B14F-4D97-AF65-F5344CB8AC3E}">
        <p14:creationId xmlns:p14="http://schemas.microsoft.com/office/powerpoint/2010/main" val="80935223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Protecting </a:t>
            </a:r>
            <a:r>
              <a:rPr lang="en-GB" dirty="0" smtClean="0"/>
              <a:t>health </a:t>
            </a:r>
            <a:endParaRPr lang="en-GB" dirty="0"/>
          </a:p>
        </p:txBody>
      </p:sp>
      <p:sp>
        <p:nvSpPr>
          <p:cNvPr id="3" name="Text Placeholder 2"/>
          <p:cNvSpPr>
            <a:spLocks noGrp="1"/>
          </p:cNvSpPr>
          <p:nvPr>
            <p:ph type="body" sz="quarter" idx="11"/>
          </p:nvPr>
        </p:nvSpPr>
        <p:spPr>
          <a:xfrm>
            <a:off x="539552" y="1391770"/>
            <a:ext cx="8208912" cy="4557510"/>
          </a:xfrm>
        </p:spPr>
        <p:txBody>
          <a:bodyPr/>
          <a:lstStyle/>
          <a:p>
            <a:r>
              <a:rPr lang="en-GB" b="1" dirty="0"/>
              <a:t>Commitments in the strategy </a:t>
            </a:r>
            <a:endParaRPr lang="en-GB" b="1" dirty="0" smtClean="0"/>
          </a:p>
          <a:p>
            <a:pPr marL="0" indent="0">
              <a:buNone/>
            </a:pPr>
            <a:endParaRPr lang="en-GB" b="1" dirty="0"/>
          </a:p>
          <a:p>
            <a:r>
              <a:rPr lang="en-GB" sz="1800" dirty="0" smtClean="0"/>
              <a:t>A new, </a:t>
            </a:r>
            <a:r>
              <a:rPr lang="en-GB" sz="1800" dirty="0"/>
              <a:t>long-term target to reduce </a:t>
            </a:r>
            <a:r>
              <a:rPr lang="en-GB" sz="1800" dirty="0" smtClean="0"/>
              <a:t> exposure </a:t>
            </a:r>
            <a:r>
              <a:rPr lang="en-GB" sz="1800" dirty="0"/>
              <a:t>to PM</a:t>
            </a:r>
            <a:r>
              <a:rPr lang="en-GB" sz="1800" baseline="-25000" dirty="0"/>
              <a:t>2.5</a:t>
            </a:r>
            <a:r>
              <a:rPr lang="en-GB" sz="1800" dirty="0"/>
              <a:t> </a:t>
            </a:r>
            <a:endParaRPr lang="en-GB" sz="1800" dirty="0" smtClean="0"/>
          </a:p>
          <a:p>
            <a:r>
              <a:rPr lang="en-GB" sz="1800" dirty="0" smtClean="0"/>
              <a:t>A commitment to  examine </a:t>
            </a:r>
            <a:r>
              <a:rPr lang="en-GB" sz="1800" dirty="0"/>
              <a:t>what action would be needed to meet the WHO annual mean guideline limit of 10 μg/m3</a:t>
            </a:r>
            <a:r>
              <a:rPr lang="en-GB" sz="1800" dirty="0" smtClean="0"/>
              <a:t>. </a:t>
            </a:r>
          </a:p>
          <a:p>
            <a:r>
              <a:rPr lang="en-GB" sz="1800" dirty="0" smtClean="0"/>
              <a:t>Reduce </a:t>
            </a:r>
            <a:r>
              <a:rPr lang="en-GB" sz="1800" dirty="0"/>
              <a:t>PM</a:t>
            </a:r>
            <a:r>
              <a:rPr lang="en-GB" sz="1800" baseline="-25000" dirty="0"/>
              <a:t>2.5</a:t>
            </a:r>
            <a:r>
              <a:rPr lang="en-GB" sz="1800" dirty="0"/>
              <a:t> concentrations across the UK, so that the number of people living in locations above the WHO guideline level of 10 μg/m3 is reduced by 50% by 2025</a:t>
            </a:r>
            <a:r>
              <a:rPr lang="en-GB" sz="1800" dirty="0" smtClean="0"/>
              <a:t>.</a:t>
            </a:r>
          </a:p>
          <a:p>
            <a:r>
              <a:rPr lang="en-GB" sz="1800" dirty="0" smtClean="0"/>
              <a:t>A  </a:t>
            </a:r>
            <a:r>
              <a:rPr lang="en-GB" sz="1800" dirty="0"/>
              <a:t>personal air quality messaging system to inform the </a:t>
            </a:r>
            <a:r>
              <a:rPr lang="en-GB" sz="1800" dirty="0" smtClean="0"/>
              <a:t>public</a:t>
            </a:r>
            <a:r>
              <a:rPr lang="en-GB" sz="1800" dirty="0"/>
              <a:t> </a:t>
            </a:r>
            <a:r>
              <a:rPr lang="en-GB" sz="1800" dirty="0" smtClean="0"/>
              <a:t> </a:t>
            </a:r>
            <a:r>
              <a:rPr lang="en-GB" sz="1800" dirty="0"/>
              <a:t>about the air quality forecast, providing clearer information on air pollution episodes and accessible health advice. </a:t>
            </a:r>
          </a:p>
          <a:p>
            <a:r>
              <a:rPr lang="en-GB" sz="1800" dirty="0" smtClean="0"/>
              <a:t>New powers to </a:t>
            </a:r>
            <a:r>
              <a:rPr lang="en-GB" sz="1800" dirty="0"/>
              <a:t>enable targeted local action in areas with an air pollution </a:t>
            </a:r>
            <a:r>
              <a:rPr lang="en-GB" sz="1800" dirty="0" smtClean="0"/>
              <a:t>problem.</a:t>
            </a:r>
          </a:p>
          <a:p>
            <a:r>
              <a:rPr lang="en-GB" sz="1800" dirty="0" smtClean="0"/>
              <a:t>New appraisal </a:t>
            </a:r>
            <a:r>
              <a:rPr lang="en-GB" sz="1800" dirty="0"/>
              <a:t>tools and accompanying guidance to enable the health impacts of air pollution to be considered in every relevant policy </a:t>
            </a:r>
            <a:r>
              <a:rPr lang="en-GB" sz="1800" dirty="0" smtClean="0"/>
              <a:t>decision.</a:t>
            </a:r>
            <a:endParaRPr lang="en-GB" sz="1800" dirty="0"/>
          </a:p>
        </p:txBody>
      </p:sp>
    </p:spTree>
    <p:extLst>
      <p:ext uri="{BB962C8B-B14F-4D97-AF65-F5344CB8AC3E}">
        <p14:creationId xmlns:p14="http://schemas.microsoft.com/office/powerpoint/2010/main" val="426137409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056782" cy="651068"/>
          </a:xfrm>
        </p:spPr>
        <p:txBody>
          <a:bodyPr/>
          <a:lstStyle/>
          <a:p>
            <a:r>
              <a:rPr lang="en-GB" dirty="0"/>
              <a:t>Protecting the e</a:t>
            </a:r>
            <a:r>
              <a:rPr lang="en-GB" dirty="0" smtClean="0"/>
              <a:t>nvironment </a:t>
            </a:r>
            <a:endParaRPr lang="en-GB" dirty="0"/>
          </a:p>
          <a:p>
            <a:endParaRPr lang="en-GB" dirty="0"/>
          </a:p>
        </p:txBody>
      </p:sp>
      <p:sp>
        <p:nvSpPr>
          <p:cNvPr id="3" name="Text Placeholder 2"/>
          <p:cNvSpPr>
            <a:spLocks noGrp="1"/>
          </p:cNvSpPr>
          <p:nvPr>
            <p:ph type="body" sz="quarter" idx="11"/>
          </p:nvPr>
        </p:nvSpPr>
        <p:spPr>
          <a:xfrm>
            <a:off x="827584" y="1391770"/>
            <a:ext cx="7488832" cy="4122295"/>
          </a:xfrm>
        </p:spPr>
        <p:txBody>
          <a:bodyPr/>
          <a:lstStyle/>
          <a:p>
            <a:r>
              <a:rPr lang="en-GB" b="1" dirty="0" smtClean="0"/>
              <a:t>Commitments in the strategy </a:t>
            </a:r>
          </a:p>
          <a:p>
            <a:pPr marL="0" indent="0">
              <a:buNone/>
            </a:pPr>
            <a:endParaRPr lang="en-GB" b="1" dirty="0" smtClean="0"/>
          </a:p>
          <a:p>
            <a:r>
              <a:rPr lang="en-GB" sz="1800" dirty="0" smtClean="0"/>
              <a:t>A new </a:t>
            </a:r>
            <a:r>
              <a:rPr lang="en-GB" sz="1800" dirty="0"/>
              <a:t>target for the reduction of </a:t>
            </a:r>
            <a:r>
              <a:rPr lang="en-GB" sz="1800" dirty="0" smtClean="0"/>
              <a:t> </a:t>
            </a:r>
            <a:r>
              <a:rPr lang="en-GB" sz="1800" dirty="0"/>
              <a:t>reactive forms of nitrogen and </a:t>
            </a:r>
            <a:r>
              <a:rPr lang="en-GB" sz="1800" dirty="0" smtClean="0"/>
              <a:t>to review </a:t>
            </a:r>
            <a:r>
              <a:rPr lang="en-GB" sz="1800" dirty="0"/>
              <a:t>what longer term targets should be to further tackle the environmental </a:t>
            </a:r>
            <a:r>
              <a:rPr lang="en-GB" sz="1800" dirty="0" smtClean="0"/>
              <a:t>impacts. </a:t>
            </a:r>
            <a:endParaRPr lang="en-GB" sz="1800" dirty="0"/>
          </a:p>
          <a:p>
            <a:r>
              <a:rPr lang="en-GB" sz="1800" dirty="0" smtClean="0"/>
              <a:t>Reporting annually on the  impacts </a:t>
            </a:r>
            <a:r>
              <a:rPr lang="en-GB" sz="1800" dirty="0"/>
              <a:t>of air pollution on natural habitats and report annually </a:t>
            </a:r>
            <a:r>
              <a:rPr lang="en-GB" sz="1800" dirty="0" smtClean="0"/>
              <a:t>to chart progress.   </a:t>
            </a:r>
            <a:endParaRPr lang="en-GB" sz="1800" dirty="0"/>
          </a:p>
          <a:p>
            <a:r>
              <a:rPr lang="en-GB" sz="1800" dirty="0" smtClean="0"/>
              <a:t>Guidance </a:t>
            </a:r>
            <a:r>
              <a:rPr lang="en-GB" sz="1800" dirty="0"/>
              <a:t>for local authorities explaining how cumulative impacts of nitrogen deposition on natural habitats should be mitigated and assessed through the planning system. </a:t>
            </a:r>
          </a:p>
          <a:p>
            <a:endParaRPr lang="en-GB" dirty="0"/>
          </a:p>
        </p:txBody>
      </p:sp>
    </p:spTree>
    <p:extLst>
      <p:ext uri="{BB962C8B-B14F-4D97-AF65-F5344CB8AC3E}">
        <p14:creationId xmlns:p14="http://schemas.microsoft.com/office/powerpoint/2010/main" val="2381013815"/>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6096" y="476672"/>
            <a:ext cx="7992886" cy="651068"/>
          </a:xfrm>
        </p:spPr>
        <p:txBody>
          <a:bodyPr/>
          <a:lstStyle/>
          <a:p>
            <a:r>
              <a:rPr lang="en-GB" dirty="0" smtClean="0"/>
              <a:t>Clean </a:t>
            </a:r>
            <a:r>
              <a:rPr lang="en-GB" dirty="0"/>
              <a:t>growth </a:t>
            </a:r>
            <a:r>
              <a:rPr lang="en-GB" dirty="0" smtClean="0"/>
              <a:t>and innovation</a:t>
            </a:r>
            <a:endParaRPr lang="en-GB" dirty="0"/>
          </a:p>
          <a:p>
            <a:endParaRPr lang="en-GB" dirty="0"/>
          </a:p>
        </p:txBody>
      </p:sp>
      <p:sp>
        <p:nvSpPr>
          <p:cNvPr id="3" name="Text Placeholder 2"/>
          <p:cNvSpPr>
            <a:spLocks noGrp="1"/>
          </p:cNvSpPr>
          <p:nvPr>
            <p:ph type="body" sz="quarter" idx="11"/>
          </p:nvPr>
        </p:nvSpPr>
        <p:spPr>
          <a:xfrm>
            <a:off x="683568" y="1268760"/>
            <a:ext cx="7776864" cy="4554342"/>
          </a:xfrm>
        </p:spPr>
        <p:txBody>
          <a:bodyPr/>
          <a:lstStyle/>
          <a:p>
            <a:r>
              <a:rPr lang="en-GB" b="1" dirty="0"/>
              <a:t>Commitments in the strategy </a:t>
            </a:r>
            <a:endParaRPr lang="en-GB" b="1" dirty="0" smtClean="0"/>
          </a:p>
          <a:p>
            <a:r>
              <a:rPr lang="en-GB" sz="1800" dirty="0" smtClean="0"/>
              <a:t>Support for  UK </a:t>
            </a:r>
            <a:r>
              <a:rPr lang="en-GB" sz="1800" dirty="0"/>
              <a:t>industry </a:t>
            </a:r>
            <a:r>
              <a:rPr lang="en-GB" sz="1800" dirty="0" smtClean="0"/>
              <a:t>to engage with  development</a:t>
            </a:r>
            <a:r>
              <a:rPr lang="en-GB" sz="1800" dirty="0"/>
              <a:t>, manufacture and use of technologies, systems and services that tackle air pollution. </a:t>
            </a:r>
          </a:p>
          <a:p>
            <a:r>
              <a:rPr lang="en-GB" sz="1800" dirty="0"/>
              <a:t>In partnership with </a:t>
            </a:r>
            <a:r>
              <a:rPr lang="en-GB" sz="1800" dirty="0" smtClean="0"/>
              <a:t>UKRI support  </a:t>
            </a:r>
            <a:r>
              <a:rPr lang="en-GB" sz="1800" dirty="0"/>
              <a:t>investment in Clean Air innovation. </a:t>
            </a:r>
            <a:r>
              <a:rPr lang="en-GB" sz="1800" dirty="0" smtClean="0"/>
              <a:t>A £19.6 </a:t>
            </a:r>
            <a:r>
              <a:rPr lang="en-GB" sz="1800" dirty="0"/>
              <a:t>million </a:t>
            </a:r>
            <a:r>
              <a:rPr lang="en-GB" sz="1800" dirty="0" smtClean="0"/>
              <a:t>R &amp; D programme to  develop cleaner technologies and new </a:t>
            </a:r>
            <a:r>
              <a:rPr lang="en-GB" sz="1800" dirty="0" smtClean="0"/>
              <a:t>research insights</a:t>
            </a:r>
            <a:r>
              <a:rPr lang="en-GB" sz="1800" dirty="0" smtClean="0"/>
              <a:t>.   </a:t>
            </a:r>
            <a:endParaRPr lang="en-GB" sz="1800" dirty="0"/>
          </a:p>
          <a:p>
            <a:r>
              <a:rPr lang="en-GB" sz="1800" dirty="0" smtClean="0"/>
              <a:t>Phasing </a:t>
            </a:r>
            <a:r>
              <a:rPr lang="en-GB" sz="1800" dirty="0"/>
              <a:t>out coal-fired power stations, improving energy efficiency, and shifting to cleaner power </a:t>
            </a:r>
            <a:r>
              <a:rPr lang="en-GB" sz="1800" dirty="0" smtClean="0"/>
              <a:t>sources. </a:t>
            </a:r>
          </a:p>
          <a:p>
            <a:r>
              <a:rPr lang="en-GB" sz="1800" dirty="0" smtClean="0"/>
              <a:t>Strengthen </a:t>
            </a:r>
            <a:r>
              <a:rPr lang="en-GB" sz="1800" dirty="0"/>
              <a:t>the collaboration between Defra and BEIS, </a:t>
            </a:r>
            <a:r>
              <a:rPr lang="en-GB" sz="1800" dirty="0" smtClean="0"/>
              <a:t> to articulate </a:t>
            </a:r>
            <a:r>
              <a:rPr lang="en-GB" sz="1800" dirty="0"/>
              <a:t>the trade-offs between energy and public health when developing strategies to meet air quality and carbon targets. </a:t>
            </a:r>
          </a:p>
          <a:p>
            <a:r>
              <a:rPr lang="en-GB" sz="1800" dirty="0" smtClean="0"/>
              <a:t>Minimise the </a:t>
            </a:r>
            <a:r>
              <a:rPr lang="en-GB" sz="1800" dirty="0"/>
              <a:t>air quality impacts of the Renewable Heat Incentive Scheme and tackle non-compliance. </a:t>
            </a:r>
            <a:r>
              <a:rPr lang="en-GB" sz="1800" dirty="0" smtClean="0"/>
              <a:t>  </a:t>
            </a:r>
            <a:endParaRPr lang="en-GB" sz="1800" dirty="0"/>
          </a:p>
          <a:p>
            <a:endParaRPr lang="en-GB" dirty="0"/>
          </a:p>
        </p:txBody>
      </p:sp>
      <p:pic>
        <p:nvPicPr>
          <p:cNvPr id="4" name="Picture 3"/>
          <p:cNvPicPr>
            <a:picLocks noChangeAspect="1"/>
          </p:cNvPicPr>
          <p:nvPr/>
        </p:nvPicPr>
        <p:blipFill>
          <a:blip r:embed="rId2"/>
          <a:stretch>
            <a:fillRect/>
          </a:stretch>
        </p:blipFill>
        <p:spPr>
          <a:xfrm>
            <a:off x="2555776" y="5447998"/>
            <a:ext cx="924876" cy="1212565"/>
          </a:xfrm>
          <a:prstGeom prst="rect">
            <a:avLst/>
          </a:prstGeom>
        </p:spPr>
      </p:pic>
      <p:pic>
        <p:nvPicPr>
          <p:cNvPr id="5" name="Picture 4"/>
          <p:cNvPicPr>
            <a:picLocks noChangeAspect="1"/>
          </p:cNvPicPr>
          <p:nvPr/>
        </p:nvPicPr>
        <p:blipFill>
          <a:blip r:embed="rId3"/>
          <a:stretch>
            <a:fillRect/>
          </a:stretch>
        </p:blipFill>
        <p:spPr>
          <a:xfrm>
            <a:off x="5724128" y="5446972"/>
            <a:ext cx="934583" cy="1213591"/>
          </a:xfrm>
          <a:prstGeom prst="rect">
            <a:avLst/>
          </a:prstGeom>
        </p:spPr>
      </p:pic>
    </p:spTree>
    <p:extLst>
      <p:ext uri="{BB962C8B-B14F-4D97-AF65-F5344CB8AC3E}">
        <p14:creationId xmlns:p14="http://schemas.microsoft.com/office/powerpoint/2010/main" val="332437555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5576" y="260648"/>
            <a:ext cx="8064894" cy="651068"/>
          </a:xfrm>
        </p:spPr>
        <p:txBody>
          <a:bodyPr/>
          <a:lstStyle/>
          <a:p>
            <a:r>
              <a:rPr lang="en-GB" sz="3200" dirty="0" smtClean="0"/>
              <a:t>Action to reduce </a:t>
            </a:r>
            <a:r>
              <a:rPr lang="en-GB" sz="3200" dirty="0"/>
              <a:t>emissions from transport </a:t>
            </a:r>
          </a:p>
          <a:p>
            <a:endParaRPr lang="en-GB" dirty="0"/>
          </a:p>
        </p:txBody>
      </p:sp>
      <p:sp>
        <p:nvSpPr>
          <p:cNvPr id="3" name="Text Placeholder 2"/>
          <p:cNvSpPr>
            <a:spLocks noGrp="1"/>
          </p:cNvSpPr>
          <p:nvPr>
            <p:ph type="body" sz="quarter" idx="11"/>
          </p:nvPr>
        </p:nvSpPr>
        <p:spPr>
          <a:xfrm>
            <a:off x="611560" y="980728"/>
            <a:ext cx="7992888" cy="4122295"/>
          </a:xfrm>
        </p:spPr>
        <p:txBody>
          <a:bodyPr/>
          <a:lstStyle/>
          <a:p>
            <a:r>
              <a:rPr lang="en-GB" b="1" dirty="0"/>
              <a:t>Commitments in the strategy </a:t>
            </a:r>
          </a:p>
          <a:p>
            <a:endParaRPr lang="en-GB" sz="1000" dirty="0" smtClean="0"/>
          </a:p>
          <a:p>
            <a:r>
              <a:rPr lang="en-GB" dirty="0" smtClean="0"/>
              <a:t>Road </a:t>
            </a:r>
            <a:r>
              <a:rPr lang="en-GB" dirty="0"/>
              <a:t>to </a:t>
            </a:r>
            <a:r>
              <a:rPr lang="en-GB" dirty="0" smtClean="0"/>
              <a:t>Zero  </a:t>
            </a:r>
            <a:r>
              <a:rPr lang="en-GB" dirty="0"/>
              <a:t>sets </a:t>
            </a:r>
            <a:r>
              <a:rPr lang="en-GB" dirty="0" smtClean="0"/>
              <a:t>out the Government’s plans </a:t>
            </a:r>
            <a:r>
              <a:rPr lang="en-GB" dirty="0"/>
              <a:t>to end the sale of new conventional petrol and diesel cars and vans by 2040. </a:t>
            </a:r>
            <a:endParaRPr lang="en-GB" dirty="0" smtClean="0"/>
          </a:p>
          <a:p>
            <a:r>
              <a:rPr lang="en-GB" dirty="0" smtClean="0"/>
              <a:t>Support for the development,  </a:t>
            </a:r>
            <a:r>
              <a:rPr lang="en-GB" dirty="0"/>
              <a:t>manufacture and </a:t>
            </a:r>
            <a:r>
              <a:rPr lang="en-GB" dirty="0" smtClean="0"/>
              <a:t>use of  </a:t>
            </a:r>
            <a:r>
              <a:rPr lang="en-GB" dirty="0"/>
              <a:t>zero exhaust emissions </a:t>
            </a:r>
            <a:r>
              <a:rPr lang="en-GB" dirty="0" smtClean="0"/>
              <a:t>vehicles.   </a:t>
            </a:r>
            <a:endParaRPr lang="en-GB" dirty="0"/>
          </a:p>
          <a:p>
            <a:r>
              <a:rPr lang="en-GB" dirty="0" smtClean="0"/>
              <a:t>Consultations on Aviation 2050 and Maritime 2050.  </a:t>
            </a:r>
            <a:endParaRPr lang="en-GB" dirty="0"/>
          </a:p>
          <a:p>
            <a:r>
              <a:rPr lang="en-GB" dirty="0"/>
              <a:t>New legislation </a:t>
            </a:r>
            <a:r>
              <a:rPr lang="en-GB" dirty="0" smtClean="0"/>
              <a:t>to enable </a:t>
            </a:r>
            <a:r>
              <a:rPr lang="en-GB" dirty="0"/>
              <a:t>the Transport Secretary to compel manufacturers to recall vehicles and non-road mobile machinery for any failures in their emissions control system. </a:t>
            </a:r>
            <a:endParaRPr lang="en-GB" dirty="0" smtClean="0"/>
          </a:p>
          <a:p>
            <a:r>
              <a:rPr lang="en-GB" dirty="0" smtClean="0"/>
              <a:t>Unconventional </a:t>
            </a:r>
            <a:r>
              <a:rPr lang="en-GB" dirty="0"/>
              <a:t>emission sources such as non-road mobile machinery in agriculture and construction have become a matter of policy concern. </a:t>
            </a:r>
          </a:p>
          <a:p>
            <a:r>
              <a:rPr lang="en-GB" dirty="0" smtClean="0"/>
              <a:t>Work </a:t>
            </a:r>
            <a:r>
              <a:rPr lang="en-GB" dirty="0"/>
              <a:t>with international partners to research and develop new standards for tyres and brakes to </a:t>
            </a:r>
            <a:r>
              <a:rPr lang="en-GB" dirty="0" smtClean="0"/>
              <a:t>address  non-exhaust </a:t>
            </a:r>
            <a:r>
              <a:rPr lang="en-GB" dirty="0"/>
              <a:t>particulate emissions from </a:t>
            </a:r>
            <a:r>
              <a:rPr lang="en-GB" dirty="0" smtClean="0"/>
              <a:t>vehicles.</a:t>
            </a:r>
            <a:endParaRPr lang="en-GB" dirty="0"/>
          </a:p>
          <a:p>
            <a:r>
              <a:rPr lang="en-GB" dirty="0" smtClean="0"/>
              <a:t>A  </a:t>
            </a:r>
            <a:r>
              <a:rPr lang="en-GB" dirty="0"/>
              <a:t>route map to phase out diesel-only trains by 2040.</a:t>
            </a:r>
          </a:p>
          <a:p>
            <a:r>
              <a:rPr lang="en-GB" dirty="0" smtClean="0"/>
              <a:t>Requirement for UK ports </a:t>
            </a:r>
            <a:r>
              <a:rPr lang="en-GB" dirty="0"/>
              <a:t>to </a:t>
            </a:r>
            <a:r>
              <a:rPr lang="en-GB" dirty="0" smtClean="0"/>
              <a:t>develop an Air </a:t>
            </a:r>
            <a:r>
              <a:rPr lang="en-GB" dirty="0"/>
              <a:t>Quality </a:t>
            </a:r>
            <a:r>
              <a:rPr lang="en-GB" dirty="0" smtClean="0"/>
              <a:t>Strategy  </a:t>
            </a:r>
            <a:r>
              <a:rPr lang="en-GB" dirty="0"/>
              <a:t>by the end of </a:t>
            </a:r>
            <a:r>
              <a:rPr lang="en-GB" dirty="0" smtClean="0"/>
              <a:t>2019 and covering emission reductions </a:t>
            </a:r>
            <a:r>
              <a:rPr lang="en-GB" dirty="0" smtClean="0"/>
              <a:t>form shore </a:t>
            </a:r>
            <a:r>
              <a:rPr lang="en-GB" dirty="0"/>
              <a:t>activities and visiting ships. </a:t>
            </a:r>
            <a:r>
              <a:rPr lang="en-GB" dirty="0" smtClean="0"/>
              <a:t> </a:t>
            </a:r>
            <a:endParaRPr lang="en-GB" dirty="0"/>
          </a:p>
          <a:p>
            <a:pPr marL="0" indent="0">
              <a:buNone/>
            </a:pPr>
            <a:endParaRPr lang="en-GB" dirty="0"/>
          </a:p>
        </p:txBody>
      </p:sp>
      <p:pic>
        <p:nvPicPr>
          <p:cNvPr id="4" name="Picture 3"/>
          <p:cNvPicPr/>
          <p:nvPr/>
        </p:nvPicPr>
        <p:blipFill>
          <a:blip r:embed="rId2"/>
          <a:stretch>
            <a:fillRect/>
          </a:stretch>
        </p:blipFill>
        <p:spPr>
          <a:xfrm>
            <a:off x="7517347" y="5567625"/>
            <a:ext cx="1027716" cy="1212565"/>
          </a:xfrm>
          <a:prstGeom prst="rect">
            <a:avLst/>
          </a:prstGeom>
        </p:spPr>
      </p:pic>
      <p:pic>
        <p:nvPicPr>
          <p:cNvPr id="5" name="Picture 4"/>
          <p:cNvPicPr>
            <a:picLocks noChangeAspect="1"/>
          </p:cNvPicPr>
          <p:nvPr/>
        </p:nvPicPr>
        <p:blipFill>
          <a:blip r:embed="rId3"/>
          <a:stretch>
            <a:fillRect/>
          </a:stretch>
        </p:blipFill>
        <p:spPr>
          <a:xfrm>
            <a:off x="2123728" y="5610092"/>
            <a:ext cx="1599362" cy="1078222"/>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3" y="5567625"/>
            <a:ext cx="1727349" cy="116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1430709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064" y="620688"/>
            <a:ext cx="8424936" cy="651068"/>
          </a:xfrm>
        </p:spPr>
        <p:txBody>
          <a:bodyPr/>
          <a:lstStyle/>
          <a:p>
            <a:r>
              <a:rPr lang="en-GB" sz="3600" dirty="0"/>
              <a:t>Action to reduce emissions </a:t>
            </a:r>
            <a:r>
              <a:rPr lang="en-GB" sz="3600" dirty="0" smtClean="0"/>
              <a:t>from homes </a:t>
            </a:r>
            <a:endParaRPr lang="en-GB" sz="3600" dirty="0"/>
          </a:p>
        </p:txBody>
      </p:sp>
      <p:sp>
        <p:nvSpPr>
          <p:cNvPr id="3" name="Text Placeholder 2"/>
          <p:cNvSpPr>
            <a:spLocks noGrp="1"/>
          </p:cNvSpPr>
          <p:nvPr>
            <p:ph type="body" sz="quarter" idx="11"/>
          </p:nvPr>
        </p:nvSpPr>
        <p:spPr>
          <a:xfrm>
            <a:off x="713384" y="1303784"/>
            <a:ext cx="7920880" cy="3816425"/>
          </a:xfrm>
        </p:spPr>
        <p:txBody>
          <a:bodyPr/>
          <a:lstStyle/>
          <a:p>
            <a:r>
              <a:rPr lang="en-GB" b="1" dirty="0"/>
              <a:t>Commitments in the strategy </a:t>
            </a:r>
            <a:endParaRPr lang="en-GB" b="1" dirty="0" smtClean="0"/>
          </a:p>
          <a:p>
            <a:endParaRPr lang="en-GB" b="1" dirty="0"/>
          </a:p>
          <a:p>
            <a:r>
              <a:rPr lang="en-GB" sz="1800" dirty="0" smtClean="0"/>
              <a:t>New legislation  </a:t>
            </a:r>
            <a:r>
              <a:rPr lang="en-GB" sz="1800" dirty="0"/>
              <a:t>to prohibit the sale of the most polluting </a:t>
            </a:r>
            <a:r>
              <a:rPr lang="en-GB" sz="1800" dirty="0" smtClean="0"/>
              <a:t>fuels and stoves, particularly targeted at residential </a:t>
            </a:r>
            <a:r>
              <a:rPr lang="en-GB" sz="1800" dirty="0"/>
              <a:t>wood combustion for domestic heating</a:t>
            </a:r>
            <a:r>
              <a:rPr lang="en-GB" sz="1800" dirty="0" smtClean="0"/>
              <a:t>.</a:t>
            </a:r>
            <a:endParaRPr lang="en-GB" sz="1800" dirty="0"/>
          </a:p>
          <a:p>
            <a:r>
              <a:rPr lang="en-GB" sz="1800" dirty="0" smtClean="0"/>
              <a:t>Revision to </a:t>
            </a:r>
            <a:r>
              <a:rPr lang="en-GB" sz="1800" dirty="0"/>
              <a:t>existing smoke control legislation to make it easier to </a:t>
            </a:r>
            <a:r>
              <a:rPr lang="en-GB" sz="1800" dirty="0" smtClean="0"/>
              <a:t>enforce</a:t>
            </a:r>
            <a:r>
              <a:rPr lang="en-GB" sz="1800" dirty="0"/>
              <a:t> </a:t>
            </a:r>
            <a:r>
              <a:rPr lang="en-GB" sz="1800" dirty="0" smtClean="0"/>
              <a:t>and new powers for  </a:t>
            </a:r>
            <a:r>
              <a:rPr lang="en-GB" sz="1800" dirty="0"/>
              <a:t>local authorities to take action in areas of high pollution. </a:t>
            </a:r>
          </a:p>
          <a:p>
            <a:r>
              <a:rPr lang="en-GB" sz="1800" dirty="0" smtClean="0"/>
              <a:t>Government  to </a:t>
            </a:r>
            <a:r>
              <a:rPr lang="en-GB" sz="1800" dirty="0"/>
              <a:t>align </a:t>
            </a:r>
            <a:r>
              <a:rPr lang="en-GB" sz="1800" dirty="0" smtClean="0"/>
              <a:t>  </a:t>
            </a:r>
            <a:r>
              <a:rPr lang="en-GB" sz="1800" dirty="0"/>
              <a:t>work on air quality, clean growth and fuel poverty in future policy design. </a:t>
            </a:r>
          </a:p>
          <a:p>
            <a:r>
              <a:rPr lang="en-GB" sz="1800" dirty="0" smtClean="0"/>
              <a:t>Development of  </a:t>
            </a:r>
            <a:r>
              <a:rPr lang="en-GB" sz="1800" dirty="0"/>
              <a:t>a </a:t>
            </a:r>
            <a:r>
              <a:rPr lang="en-GB" sz="1800" dirty="0" smtClean="0"/>
              <a:t>  </a:t>
            </a:r>
            <a:r>
              <a:rPr lang="en-GB" sz="1800" dirty="0"/>
              <a:t>communication campaign targeted at </a:t>
            </a:r>
            <a:r>
              <a:rPr lang="en-GB" sz="1800" dirty="0" smtClean="0"/>
              <a:t>domestic  burners. </a:t>
            </a:r>
            <a:endParaRPr lang="en-GB" sz="1800" dirty="0"/>
          </a:p>
          <a:p>
            <a:r>
              <a:rPr lang="en-GB" sz="1800" dirty="0" smtClean="0"/>
              <a:t>Revised  test </a:t>
            </a:r>
            <a:r>
              <a:rPr lang="en-GB" sz="1800" dirty="0"/>
              <a:t>standard for new solid fuels entering the market. </a:t>
            </a:r>
          </a:p>
          <a:p>
            <a:r>
              <a:rPr lang="en-GB" sz="1800" dirty="0" smtClean="0"/>
              <a:t>Consultation  </a:t>
            </a:r>
            <a:r>
              <a:rPr lang="en-GB" sz="1800" dirty="0"/>
              <a:t>on changes to Building Regulations standards for ventilation in homes and other </a:t>
            </a:r>
            <a:r>
              <a:rPr lang="en-GB" sz="1800" dirty="0" smtClean="0"/>
              <a:t>buildings.</a:t>
            </a:r>
            <a:endParaRPr lang="en-GB" sz="1800" dirty="0"/>
          </a:p>
          <a:p>
            <a:endParaRPr lang="en-GB" sz="1000" dirty="0"/>
          </a:p>
        </p:txBody>
      </p:sp>
    </p:spTree>
    <p:extLst>
      <p:ext uri="{BB962C8B-B14F-4D97-AF65-F5344CB8AC3E}">
        <p14:creationId xmlns:p14="http://schemas.microsoft.com/office/powerpoint/2010/main" val="183782676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6" y="257652"/>
            <a:ext cx="7848870" cy="651068"/>
          </a:xfrm>
        </p:spPr>
        <p:txBody>
          <a:bodyPr/>
          <a:lstStyle/>
          <a:p>
            <a:r>
              <a:rPr lang="en-GB" sz="3200" dirty="0"/>
              <a:t>Action to reduce emissions from farming</a:t>
            </a:r>
          </a:p>
        </p:txBody>
      </p:sp>
      <p:sp>
        <p:nvSpPr>
          <p:cNvPr id="3" name="Text Placeholder 2"/>
          <p:cNvSpPr>
            <a:spLocks noGrp="1"/>
          </p:cNvSpPr>
          <p:nvPr>
            <p:ph type="body" sz="quarter" idx="11"/>
          </p:nvPr>
        </p:nvSpPr>
        <p:spPr>
          <a:xfrm>
            <a:off x="683568" y="908720"/>
            <a:ext cx="7992888" cy="4122295"/>
          </a:xfrm>
        </p:spPr>
        <p:txBody>
          <a:bodyPr/>
          <a:lstStyle/>
          <a:p>
            <a:r>
              <a:rPr lang="en-GB" b="1" dirty="0"/>
              <a:t>Commitments in the strategy </a:t>
            </a:r>
          </a:p>
          <a:p>
            <a:r>
              <a:rPr lang="en-GB" dirty="0" smtClean="0"/>
              <a:t>New national </a:t>
            </a:r>
            <a:r>
              <a:rPr lang="en-GB" dirty="0"/>
              <a:t>code of good agricultural practice (COGAP) to reduce ammonia emissions. </a:t>
            </a:r>
          </a:p>
          <a:p>
            <a:r>
              <a:rPr lang="en-GB" dirty="0" smtClean="0"/>
              <a:t>A nitrogen </a:t>
            </a:r>
            <a:r>
              <a:rPr lang="en-GB" dirty="0"/>
              <a:t>deposition target </a:t>
            </a:r>
            <a:r>
              <a:rPr lang="en-GB" dirty="0" smtClean="0"/>
              <a:t>protecting </a:t>
            </a:r>
            <a:r>
              <a:rPr lang="en-GB" dirty="0"/>
              <a:t>an additional 200,000 hectares of natural habitat from excessive nitrogen deposition </a:t>
            </a:r>
          </a:p>
          <a:p>
            <a:r>
              <a:rPr lang="en-GB" dirty="0" smtClean="0"/>
              <a:t>A </a:t>
            </a:r>
            <a:r>
              <a:rPr lang="en-GB" dirty="0"/>
              <a:t>17% cut in nitrogen emissions. </a:t>
            </a:r>
          </a:p>
          <a:p>
            <a:r>
              <a:rPr lang="en-GB" dirty="0" smtClean="0"/>
              <a:t>Support for farmers </a:t>
            </a:r>
            <a:r>
              <a:rPr lang="en-GB" dirty="0"/>
              <a:t>to make </a:t>
            </a:r>
            <a:r>
              <a:rPr lang="en-GB" dirty="0" smtClean="0"/>
              <a:t>emission reduction investments.</a:t>
            </a:r>
            <a:endParaRPr lang="en-GB" dirty="0"/>
          </a:p>
          <a:p>
            <a:r>
              <a:rPr lang="en-GB" dirty="0" smtClean="0"/>
              <a:t>New environmental </a:t>
            </a:r>
            <a:r>
              <a:rPr lang="en-GB" dirty="0"/>
              <a:t>land management </a:t>
            </a:r>
            <a:r>
              <a:rPr lang="en-GB" dirty="0" smtClean="0"/>
              <a:t>system proposed to  </a:t>
            </a:r>
            <a:r>
              <a:rPr lang="en-GB" dirty="0"/>
              <a:t>fund targeted action to protect habitats impacted by ammonia.</a:t>
            </a:r>
          </a:p>
          <a:p>
            <a:r>
              <a:rPr lang="en-GB" dirty="0" smtClean="0"/>
              <a:t>Work </a:t>
            </a:r>
            <a:r>
              <a:rPr lang="en-GB" dirty="0"/>
              <a:t>with the agriculture sector to ensure the ammonia inventory reflects existing farming practice and the latest evidence on emissions.</a:t>
            </a:r>
          </a:p>
          <a:p>
            <a:r>
              <a:rPr lang="en-GB" dirty="0" smtClean="0"/>
              <a:t>New  regulation  </a:t>
            </a:r>
            <a:r>
              <a:rPr lang="en-GB" dirty="0"/>
              <a:t>to reduce ammonia emissions from farming by requiring adoption of low emissions farming </a:t>
            </a:r>
            <a:r>
              <a:rPr lang="en-GB" dirty="0" smtClean="0"/>
              <a:t>techniques.</a:t>
            </a:r>
          </a:p>
          <a:p>
            <a:r>
              <a:rPr lang="en-GB" dirty="0" smtClean="0"/>
              <a:t>Environmental permitting extended  </a:t>
            </a:r>
            <a:r>
              <a:rPr lang="en-GB" dirty="0"/>
              <a:t>to the dairy and intensive beef sectors. </a:t>
            </a:r>
          </a:p>
          <a:p>
            <a:r>
              <a:rPr lang="en-GB" dirty="0" smtClean="0"/>
              <a:t>New regulation  </a:t>
            </a:r>
            <a:r>
              <a:rPr lang="en-GB" dirty="0"/>
              <a:t>to minimise pollution from fertiliser use, seeking advice from an expert group on the optimal policy approach.</a:t>
            </a:r>
          </a:p>
          <a:p>
            <a:endParaRPr lang="en-GB" dirty="0"/>
          </a:p>
        </p:txBody>
      </p:sp>
      <p:pic>
        <p:nvPicPr>
          <p:cNvPr id="4" name="Picture 3"/>
          <p:cNvPicPr>
            <a:picLocks noChangeAspect="1"/>
          </p:cNvPicPr>
          <p:nvPr/>
        </p:nvPicPr>
        <p:blipFill>
          <a:blip r:embed="rId2"/>
          <a:stretch>
            <a:fillRect/>
          </a:stretch>
        </p:blipFill>
        <p:spPr>
          <a:xfrm>
            <a:off x="7236296" y="5470704"/>
            <a:ext cx="1303334" cy="1335446"/>
          </a:xfrm>
          <a:prstGeom prst="rect">
            <a:avLst/>
          </a:prstGeom>
        </p:spPr>
      </p:pic>
      <p:pic>
        <p:nvPicPr>
          <p:cNvPr id="5" name="Picture 4"/>
          <p:cNvPicPr>
            <a:picLocks noChangeAspect="1"/>
          </p:cNvPicPr>
          <p:nvPr/>
        </p:nvPicPr>
        <p:blipFill>
          <a:blip r:embed="rId3"/>
          <a:stretch>
            <a:fillRect/>
          </a:stretch>
        </p:blipFill>
        <p:spPr>
          <a:xfrm>
            <a:off x="4173956" y="5645806"/>
            <a:ext cx="1870244" cy="1212194"/>
          </a:xfrm>
          <a:prstGeom prst="rect">
            <a:avLst/>
          </a:prstGeom>
        </p:spPr>
      </p:pic>
      <p:pic>
        <p:nvPicPr>
          <p:cNvPr id="6" name="Picture 5"/>
          <p:cNvPicPr>
            <a:picLocks noChangeAspect="1"/>
          </p:cNvPicPr>
          <p:nvPr/>
        </p:nvPicPr>
        <p:blipFill>
          <a:blip r:embed="rId4"/>
          <a:stretch>
            <a:fillRect/>
          </a:stretch>
        </p:blipFill>
        <p:spPr>
          <a:xfrm>
            <a:off x="2067381" y="5644791"/>
            <a:ext cx="914479" cy="1213209"/>
          </a:xfrm>
          <a:prstGeom prst="rect">
            <a:avLst/>
          </a:prstGeom>
        </p:spPr>
      </p:pic>
    </p:spTree>
    <p:extLst>
      <p:ext uri="{BB962C8B-B14F-4D97-AF65-F5344CB8AC3E}">
        <p14:creationId xmlns:p14="http://schemas.microsoft.com/office/powerpoint/2010/main" val="184533470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4" y="404664"/>
            <a:ext cx="7848870" cy="651068"/>
          </a:xfrm>
        </p:spPr>
        <p:txBody>
          <a:bodyPr/>
          <a:lstStyle/>
          <a:p>
            <a:r>
              <a:rPr lang="en-GB" sz="3200" dirty="0"/>
              <a:t>Action to reduce emissions from industry</a:t>
            </a:r>
          </a:p>
        </p:txBody>
      </p:sp>
      <p:sp>
        <p:nvSpPr>
          <p:cNvPr id="3" name="Text Placeholder 2"/>
          <p:cNvSpPr>
            <a:spLocks noGrp="1"/>
          </p:cNvSpPr>
          <p:nvPr>
            <p:ph type="body" sz="quarter" idx="11"/>
          </p:nvPr>
        </p:nvSpPr>
        <p:spPr>
          <a:xfrm>
            <a:off x="860998" y="1055732"/>
            <a:ext cx="7455417" cy="4122295"/>
          </a:xfrm>
        </p:spPr>
        <p:txBody>
          <a:bodyPr/>
          <a:lstStyle/>
          <a:p>
            <a:r>
              <a:rPr lang="en-GB" b="1" dirty="0"/>
              <a:t>Commitments in the strategy </a:t>
            </a:r>
            <a:endParaRPr lang="en-GB" b="1" dirty="0" smtClean="0"/>
          </a:p>
          <a:p>
            <a:endParaRPr lang="en-GB" b="1" dirty="0"/>
          </a:p>
          <a:p>
            <a:r>
              <a:rPr lang="en-GB" sz="1800" dirty="0" smtClean="0"/>
              <a:t>Clear </a:t>
            </a:r>
            <a:r>
              <a:rPr lang="en-GB" sz="1800" dirty="0"/>
              <a:t>process for determining future UK Best Available Techniques for industrial emissions. </a:t>
            </a:r>
          </a:p>
          <a:p>
            <a:r>
              <a:rPr lang="en-GB" sz="1800" dirty="0" smtClean="0"/>
              <a:t>Work </a:t>
            </a:r>
            <a:r>
              <a:rPr lang="en-GB" sz="1800" dirty="0"/>
              <a:t>with industrial sectors to develop a series of  clean technology  sector roadmaps </a:t>
            </a:r>
            <a:r>
              <a:rPr lang="en-GB" sz="1800" dirty="0" smtClean="0"/>
              <a:t>for UK industry.   </a:t>
            </a:r>
            <a:endParaRPr lang="en-GB" sz="1800" dirty="0"/>
          </a:p>
          <a:p>
            <a:r>
              <a:rPr lang="en-GB" sz="1800" dirty="0" smtClean="0"/>
              <a:t>Closing </a:t>
            </a:r>
            <a:r>
              <a:rPr lang="en-GB" sz="1800" dirty="0"/>
              <a:t>the regulatory gap between the current Ecodesign and medium combustion plant regulations to tackle emissions from plants in the 500kW to 1MW thermal input range. </a:t>
            </a:r>
            <a:endParaRPr lang="en-GB" sz="1800" dirty="0" smtClean="0"/>
          </a:p>
          <a:p>
            <a:r>
              <a:rPr lang="en-GB" sz="1800" dirty="0" smtClean="0"/>
              <a:t>Consideration of  </a:t>
            </a:r>
            <a:r>
              <a:rPr lang="en-GB" sz="1800" dirty="0"/>
              <a:t>the case for tighter emissions standards </a:t>
            </a:r>
            <a:r>
              <a:rPr lang="en-GB" sz="1800" dirty="0" smtClean="0"/>
              <a:t> on medium combustion </a:t>
            </a:r>
            <a:r>
              <a:rPr lang="en-GB" sz="1800" dirty="0" smtClean="0"/>
              <a:t>plant.</a:t>
            </a:r>
            <a:endParaRPr lang="en-GB" sz="1800" dirty="0"/>
          </a:p>
          <a:p>
            <a:endParaRPr lang="en-GB" dirty="0"/>
          </a:p>
        </p:txBody>
      </p:sp>
      <p:pic>
        <p:nvPicPr>
          <p:cNvPr id="4" name="Picture 3"/>
          <p:cNvPicPr>
            <a:picLocks noChangeAspect="1"/>
          </p:cNvPicPr>
          <p:nvPr/>
        </p:nvPicPr>
        <p:blipFill>
          <a:blip r:embed="rId2"/>
          <a:stretch>
            <a:fillRect/>
          </a:stretch>
        </p:blipFill>
        <p:spPr>
          <a:xfrm>
            <a:off x="5436096" y="5487013"/>
            <a:ext cx="934583" cy="1213591"/>
          </a:xfrm>
          <a:prstGeom prst="rect">
            <a:avLst/>
          </a:prstGeom>
        </p:spPr>
      </p:pic>
      <p:pic>
        <p:nvPicPr>
          <p:cNvPr id="5" name="Picture 4"/>
          <p:cNvPicPr>
            <a:picLocks noChangeAspect="1"/>
          </p:cNvPicPr>
          <p:nvPr/>
        </p:nvPicPr>
        <p:blipFill>
          <a:blip r:embed="rId3"/>
          <a:stretch>
            <a:fillRect/>
          </a:stretch>
        </p:blipFill>
        <p:spPr>
          <a:xfrm>
            <a:off x="2483768" y="5488039"/>
            <a:ext cx="924876" cy="1212565"/>
          </a:xfrm>
          <a:prstGeom prst="rect">
            <a:avLst/>
          </a:prstGeom>
        </p:spPr>
      </p:pic>
    </p:spTree>
    <p:extLst>
      <p:ext uri="{BB962C8B-B14F-4D97-AF65-F5344CB8AC3E}">
        <p14:creationId xmlns:p14="http://schemas.microsoft.com/office/powerpoint/2010/main" val="76023996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260648"/>
            <a:ext cx="6668019" cy="651068"/>
          </a:xfrm>
        </p:spPr>
        <p:txBody>
          <a:bodyPr/>
          <a:lstStyle/>
          <a:p>
            <a:r>
              <a:rPr lang="en-GB" dirty="0"/>
              <a:t>Leadership at all levels </a:t>
            </a:r>
          </a:p>
        </p:txBody>
      </p:sp>
      <p:sp>
        <p:nvSpPr>
          <p:cNvPr id="3" name="Text Placeholder 2"/>
          <p:cNvSpPr>
            <a:spLocks noGrp="1"/>
          </p:cNvSpPr>
          <p:nvPr>
            <p:ph type="body" sz="quarter" idx="11"/>
          </p:nvPr>
        </p:nvSpPr>
        <p:spPr>
          <a:xfrm>
            <a:off x="611560" y="911716"/>
            <a:ext cx="8208911" cy="4752528"/>
          </a:xfrm>
        </p:spPr>
        <p:txBody>
          <a:bodyPr/>
          <a:lstStyle/>
          <a:p>
            <a:r>
              <a:rPr lang="en-GB" b="1" dirty="0"/>
              <a:t>Commitments in the strategy </a:t>
            </a:r>
            <a:endParaRPr lang="en-GB" b="1" dirty="0" smtClean="0"/>
          </a:p>
          <a:p>
            <a:r>
              <a:rPr lang="en-GB" sz="1800" dirty="0" smtClean="0"/>
              <a:t>Commitment </a:t>
            </a:r>
            <a:r>
              <a:rPr lang="en-GB" sz="1800" dirty="0"/>
              <a:t>to cut </a:t>
            </a:r>
            <a:r>
              <a:rPr lang="en-GB" sz="1800" dirty="0" smtClean="0"/>
              <a:t>  </a:t>
            </a:r>
            <a:r>
              <a:rPr lang="en-GB" sz="1800" dirty="0"/>
              <a:t>national emissions to reduce population exposure. </a:t>
            </a:r>
            <a:r>
              <a:rPr lang="en-GB" sz="1800" dirty="0" smtClean="0"/>
              <a:t>  Alongside </a:t>
            </a:r>
            <a:r>
              <a:rPr lang="en-GB" sz="1800" dirty="0"/>
              <a:t>this, the UK will continue to play an active, leading role in international action to improve air quality. </a:t>
            </a:r>
          </a:p>
          <a:p>
            <a:r>
              <a:rPr lang="en-GB" sz="1800" dirty="0" smtClean="0"/>
              <a:t>New  Office </a:t>
            </a:r>
            <a:r>
              <a:rPr lang="en-GB" sz="1800" dirty="0"/>
              <a:t>for Environmental </a:t>
            </a:r>
            <a:r>
              <a:rPr lang="en-GB" sz="1800" dirty="0" smtClean="0"/>
              <a:t>Protection. </a:t>
            </a:r>
            <a:endParaRPr lang="en-GB" sz="1800" dirty="0" smtClean="0"/>
          </a:p>
          <a:p>
            <a:r>
              <a:rPr lang="en-GB" sz="1800" dirty="0" smtClean="0"/>
              <a:t>Introduce </a:t>
            </a:r>
            <a:r>
              <a:rPr lang="en-GB" sz="1800" dirty="0"/>
              <a:t>a set of environmental principles that will be used to guide future government policy </a:t>
            </a:r>
            <a:r>
              <a:rPr lang="en-GB" sz="1800" dirty="0" smtClean="0"/>
              <a:t> </a:t>
            </a:r>
            <a:r>
              <a:rPr lang="en-GB" sz="1800" dirty="0" smtClean="0"/>
              <a:t>and </a:t>
            </a:r>
            <a:r>
              <a:rPr lang="en-GB" sz="1800" dirty="0"/>
              <a:t>place </a:t>
            </a:r>
            <a:r>
              <a:rPr lang="en-GB" sz="1800" dirty="0" smtClean="0"/>
              <a:t>the  </a:t>
            </a:r>
            <a:r>
              <a:rPr lang="en-GB" sz="1800" dirty="0"/>
              <a:t>25 year environment plan on a statutory footing. </a:t>
            </a:r>
          </a:p>
          <a:p>
            <a:r>
              <a:rPr lang="en-GB" sz="1800" dirty="0" smtClean="0"/>
              <a:t>New provisions </a:t>
            </a:r>
            <a:r>
              <a:rPr lang="en-GB" sz="1800" dirty="0"/>
              <a:t>on air quality in </a:t>
            </a:r>
            <a:r>
              <a:rPr lang="en-GB" sz="1800" dirty="0" smtClean="0"/>
              <a:t>2019 including  a new legislative </a:t>
            </a:r>
            <a:r>
              <a:rPr lang="en-GB" sz="1800" dirty="0"/>
              <a:t>framework for tackling air pollution at national and local level, tying this into the development of the new environmental principles and governance framework to be outlined in </a:t>
            </a:r>
            <a:r>
              <a:rPr lang="en-GB" sz="1800" dirty="0" smtClean="0"/>
              <a:t>an Environment </a:t>
            </a:r>
            <a:r>
              <a:rPr lang="en-GB" sz="1800" dirty="0"/>
              <a:t>Bill. </a:t>
            </a:r>
          </a:p>
          <a:p>
            <a:endParaRPr lang="en-GB" dirty="0"/>
          </a:p>
        </p:txBody>
      </p:sp>
      <p:pic>
        <p:nvPicPr>
          <p:cNvPr id="5" name="Picture 4"/>
          <p:cNvPicPr>
            <a:picLocks noChangeAspect="1"/>
          </p:cNvPicPr>
          <p:nvPr/>
        </p:nvPicPr>
        <p:blipFill>
          <a:blip r:embed="rId2"/>
          <a:stretch>
            <a:fillRect/>
          </a:stretch>
        </p:blipFill>
        <p:spPr>
          <a:xfrm>
            <a:off x="6444208" y="5645435"/>
            <a:ext cx="914538" cy="1212565"/>
          </a:xfrm>
          <a:prstGeom prst="rect">
            <a:avLst/>
          </a:prstGeom>
        </p:spPr>
      </p:pic>
      <p:pic>
        <p:nvPicPr>
          <p:cNvPr id="6" name="Picture 5"/>
          <p:cNvPicPr/>
          <p:nvPr/>
        </p:nvPicPr>
        <p:blipFill>
          <a:blip r:embed="rId3"/>
          <a:stretch>
            <a:fillRect/>
          </a:stretch>
        </p:blipFill>
        <p:spPr>
          <a:xfrm>
            <a:off x="2771800" y="5664244"/>
            <a:ext cx="818082" cy="1250628"/>
          </a:xfrm>
          <a:prstGeom prst="rect">
            <a:avLst/>
          </a:prstGeom>
        </p:spPr>
      </p:pic>
    </p:spTree>
    <p:extLst>
      <p:ext uri="{BB962C8B-B14F-4D97-AF65-F5344CB8AC3E}">
        <p14:creationId xmlns:p14="http://schemas.microsoft.com/office/powerpoint/2010/main" val="135341705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Structure of Presentation</a:t>
            </a:r>
            <a:endParaRPr lang="en-GB" dirty="0"/>
          </a:p>
        </p:txBody>
      </p:sp>
      <p:sp>
        <p:nvSpPr>
          <p:cNvPr id="3" name="Text Placeholder 2"/>
          <p:cNvSpPr>
            <a:spLocks noGrp="1"/>
          </p:cNvSpPr>
          <p:nvPr>
            <p:ph type="body" sz="quarter" idx="11"/>
          </p:nvPr>
        </p:nvSpPr>
        <p:spPr>
          <a:xfrm>
            <a:off x="869468" y="1556792"/>
            <a:ext cx="7632848" cy="4108103"/>
          </a:xfrm>
        </p:spPr>
        <p:txBody>
          <a:bodyPr/>
          <a:lstStyle/>
          <a:p>
            <a:endParaRPr lang="en-GB" sz="2400" dirty="0" smtClean="0"/>
          </a:p>
          <a:p>
            <a:r>
              <a:rPr lang="en-GB" sz="2400" dirty="0" smtClean="0"/>
              <a:t> Introduction and context</a:t>
            </a:r>
            <a:endParaRPr lang="en-GB" sz="2400" dirty="0"/>
          </a:p>
          <a:p>
            <a:r>
              <a:rPr lang="en-GB" sz="2400" dirty="0" smtClean="0"/>
              <a:t> </a:t>
            </a:r>
            <a:r>
              <a:rPr lang="en-GB" sz="2400" dirty="0"/>
              <a:t>A brief overview of the UK’s air pollution problem</a:t>
            </a:r>
            <a:endParaRPr lang="en-GB" sz="2400" dirty="0" smtClean="0"/>
          </a:p>
          <a:p>
            <a:r>
              <a:rPr lang="en-GB" sz="2400" dirty="0" smtClean="0"/>
              <a:t> The Clean Air Strategy 2019 – aims and intentions</a:t>
            </a:r>
          </a:p>
          <a:p>
            <a:r>
              <a:rPr lang="en-GB" sz="2400" dirty="0" smtClean="0"/>
              <a:t> Evaluating the Strategy</a:t>
            </a:r>
            <a:endParaRPr lang="en-GB" sz="2400" dirty="0"/>
          </a:p>
          <a:p>
            <a:r>
              <a:rPr lang="en-GB" sz="2400" dirty="0" smtClean="0"/>
              <a:t> Conclusions </a:t>
            </a:r>
          </a:p>
          <a:p>
            <a:pPr marL="0" indent="0">
              <a:buNone/>
            </a:pPr>
            <a:endParaRPr lang="en-GB" sz="2400" dirty="0" smtClean="0"/>
          </a:p>
          <a:p>
            <a:endParaRPr lang="en-GB" dirty="0" smtClean="0"/>
          </a:p>
          <a:p>
            <a:endParaRPr lang="en-GB" dirty="0"/>
          </a:p>
        </p:txBody>
      </p:sp>
    </p:spTree>
    <p:extLst>
      <p:ext uri="{BB962C8B-B14F-4D97-AF65-F5344CB8AC3E}">
        <p14:creationId xmlns:p14="http://schemas.microsoft.com/office/powerpoint/2010/main" val="177767007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260648"/>
            <a:ext cx="6668019" cy="651068"/>
          </a:xfrm>
        </p:spPr>
        <p:txBody>
          <a:bodyPr/>
          <a:lstStyle/>
          <a:p>
            <a:r>
              <a:rPr lang="en-GB" dirty="0"/>
              <a:t>Leadership at all levels </a:t>
            </a:r>
          </a:p>
        </p:txBody>
      </p:sp>
      <p:sp>
        <p:nvSpPr>
          <p:cNvPr id="3" name="Text Placeholder 2"/>
          <p:cNvSpPr>
            <a:spLocks noGrp="1"/>
          </p:cNvSpPr>
          <p:nvPr>
            <p:ph type="body" sz="quarter" idx="11"/>
          </p:nvPr>
        </p:nvSpPr>
        <p:spPr>
          <a:xfrm>
            <a:off x="611560" y="911716"/>
            <a:ext cx="8208911" cy="4752528"/>
          </a:xfrm>
        </p:spPr>
        <p:txBody>
          <a:bodyPr/>
          <a:lstStyle/>
          <a:p>
            <a:r>
              <a:rPr lang="en-GB" b="1" dirty="0"/>
              <a:t>Commitments in the strategy </a:t>
            </a:r>
            <a:endParaRPr lang="en-GB" b="1" dirty="0" smtClean="0"/>
          </a:p>
          <a:p>
            <a:r>
              <a:rPr lang="en-GB" sz="1800" dirty="0" smtClean="0"/>
              <a:t>To   </a:t>
            </a:r>
            <a:r>
              <a:rPr lang="en-GB" sz="1800" dirty="0"/>
              <a:t>enable greater local action on air </a:t>
            </a:r>
            <a:r>
              <a:rPr lang="en-GB" sz="1800" dirty="0" smtClean="0"/>
              <a:t>pollution responsibility for action  will   </a:t>
            </a:r>
            <a:r>
              <a:rPr lang="en-GB" sz="1800" dirty="0"/>
              <a:t>sits at the right tier of local government and </a:t>
            </a:r>
            <a:r>
              <a:rPr lang="en-GB" sz="1800" dirty="0" smtClean="0"/>
              <a:t>will be backed  </a:t>
            </a:r>
            <a:r>
              <a:rPr lang="en-GB" sz="1800" dirty="0"/>
              <a:t>up with new powers </a:t>
            </a:r>
            <a:r>
              <a:rPr lang="en-GB" sz="1800" dirty="0" smtClean="0"/>
              <a:t>  </a:t>
            </a:r>
            <a:r>
              <a:rPr lang="en-GB" sz="1800" dirty="0"/>
              <a:t>Neighbouring local authorities and other public bodies will work collectively to tackle air pollution. </a:t>
            </a:r>
          </a:p>
          <a:p>
            <a:r>
              <a:rPr lang="en-GB" sz="1800" dirty="0"/>
              <a:t>I</a:t>
            </a:r>
            <a:r>
              <a:rPr lang="en-GB" sz="1800" dirty="0" smtClean="0"/>
              <a:t>nternational </a:t>
            </a:r>
            <a:r>
              <a:rPr lang="en-GB" sz="1800" dirty="0"/>
              <a:t>air quality commitments </a:t>
            </a:r>
            <a:r>
              <a:rPr lang="en-GB" sz="1800" dirty="0" smtClean="0"/>
              <a:t>will continue to be   agreed </a:t>
            </a:r>
            <a:r>
              <a:rPr lang="en-GB" sz="1800" dirty="0"/>
              <a:t>at a UK level. </a:t>
            </a:r>
            <a:endParaRPr lang="en-GB" sz="1800" dirty="0" smtClean="0"/>
          </a:p>
          <a:p>
            <a:r>
              <a:rPr lang="en-GB" sz="1800" dirty="0" smtClean="0"/>
              <a:t>However</a:t>
            </a:r>
            <a:r>
              <a:rPr lang="en-GB" sz="1800" dirty="0"/>
              <a:t>, air quality is a substantially devolved policy area. Scotland has already produced its own Air Quality Strategy, and Wales and Northern Ireland are currently in the process of drafting their own </a:t>
            </a:r>
            <a:r>
              <a:rPr lang="en-GB" sz="1800" dirty="0" smtClean="0"/>
              <a:t>.</a:t>
            </a:r>
            <a:endParaRPr lang="en-GB" sz="1800" dirty="0"/>
          </a:p>
          <a:p>
            <a:r>
              <a:rPr lang="en-GB" sz="1800" dirty="0"/>
              <a:t>The UK government will work in partnership with the governments of Scotland, Wales and Northern Ireland to develop a National Air Pollution Control Programme as required under the National Emissions Ceilings Directive for publication in 2019.</a:t>
            </a:r>
          </a:p>
          <a:p>
            <a:endParaRPr lang="en-GB" dirty="0"/>
          </a:p>
        </p:txBody>
      </p:sp>
      <p:pic>
        <p:nvPicPr>
          <p:cNvPr id="5" name="Picture 4"/>
          <p:cNvPicPr>
            <a:picLocks noChangeAspect="1"/>
          </p:cNvPicPr>
          <p:nvPr/>
        </p:nvPicPr>
        <p:blipFill>
          <a:blip r:embed="rId2"/>
          <a:stretch>
            <a:fillRect/>
          </a:stretch>
        </p:blipFill>
        <p:spPr>
          <a:xfrm>
            <a:off x="6444208" y="5645435"/>
            <a:ext cx="914538" cy="1212565"/>
          </a:xfrm>
          <a:prstGeom prst="rect">
            <a:avLst/>
          </a:prstGeom>
        </p:spPr>
      </p:pic>
      <p:pic>
        <p:nvPicPr>
          <p:cNvPr id="6" name="Picture 5"/>
          <p:cNvPicPr/>
          <p:nvPr/>
        </p:nvPicPr>
        <p:blipFill>
          <a:blip r:embed="rId3"/>
          <a:stretch>
            <a:fillRect/>
          </a:stretch>
        </p:blipFill>
        <p:spPr>
          <a:xfrm>
            <a:off x="2771800" y="5664244"/>
            <a:ext cx="818082" cy="1250628"/>
          </a:xfrm>
          <a:prstGeom prst="rect">
            <a:avLst/>
          </a:prstGeom>
        </p:spPr>
      </p:pic>
    </p:spTree>
    <p:extLst>
      <p:ext uri="{BB962C8B-B14F-4D97-AF65-F5344CB8AC3E}">
        <p14:creationId xmlns:p14="http://schemas.microsoft.com/office/powerpoint/2010/main" val="271475999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Leadership </a:t>
            </a:r>
            <a:endParaRPr lang="en-GB" dirty="0"/>
          </a:p>
        </p:txBody>
      </p:sp>
      <p:sp>
        <p:nvSpPr>
          <p:cNvPr id="3" name="Text Placeholder 2"/>
          <p:cNvSpPr>
            <a:spLocks noGrp="1"/>
          </p:cNvSpPr>
          <p:nvPr>
            <p:ph type="body" sz="quarter" idx="11"/>
          </p:nvPr>
        </p:nvSpPr>
        <p:spPr/>
        <p:txBody>
          <a:bodyPr/>
          <a:lstStyle/>
          <a:p>
            <a:r>
              <a:rPr lang="en-GB" dirty="0"/>
              <a:t>This Strategy sets out the comprehensive action that is required from across all parts of government and society to meet these goals. </a:t>
            </a:r>
            <a:r>
              <a:rPr lang="en-GB" b="1" dirty="0"/>
              <a:t>New legislation will create a stronger and more coherent framework for action to tackle air pollution. </a:t>
            </a:r>
            <a:endParaRPr lang="en-GB" b="1" dirty="0" smtClean="0"/>
          </a:p>
          <a:p>
            <a:endParaRPr lang="en-GB" b="1" dirty="0"/>
          </a:p>
          <a:p>
            <a:r>
              <a:rPr lang="en-GB" dirty="0" smtClean="0"/>
              <a:t>This </a:t>
            </a:r>
            <a:r>
              <a:rPr lang="en-GB" dirty="0"/>
              <a:t>will be underpinned by </a:t>
            </a:r>
            <a:r>
              <a:rPr lang="en-GB" b="1" dirty="0"/>
              <a:t>new England-wide powers </a:t>
            </a:r>
            <a:r>
              <a:rPr lang="en-GB" dirty="0"/>
              <a:t>to control major sources of air pollution, in line with the risk they pose to public health and the environment, </a:t>
            </a:r>
            <a:r>
              <a:rPr lang="en-GB" b="1" dirty="0"/>
              <a:t>plus new local powers </a:t>
            </a:r>
            <a:r>
              <a:rPr lang="en-GB" dirty="0"/>
              <a:t>to take action in areas with an air pollution problem. </a:t>
            </a:r>
            <a:endParaRPr lang="en-GB" dirty="0" smtClean="0"/>
          </a:p>
          <a:p>
            <a:endParaRPr lang="en-GB" dirty="0"/>
          </a:p>
          <a:p>
            <a:r>
              <a:rPr lang="en-GB" dirty="0" smtClean="0"/>
              <a:t>These </a:t>
            </a:r>
            <a:r>
              <a:rPr lang="en-GB" dirty="0"/>
              <a:t>will support the creation of </a:t>
            </a:r>
            <a:r>
              <a:rPr lang="en-GB" b="1" dirty="0"/>
              <a:t>Clean Air Zones to lower emissions from all sources of air pollution</a:t>
            </a:r>
            <a:r>
              <a:rPr lang="en-GB" dirty="0"/>
              <a:t>, backed up with clear enforcement mechanisms.</a:t>
            </a:r>
          </a:p>
          <a:p>
            <a:endParaRPr lang="en-GB" dirty="0"/>
          </a:p>
        </p:txBody>
      </p:sp>
    </p:spTree>
    <p:extLst>
      <p:ext uri="{BB962C8B-B14F-4D97-AF65-F5344CB8AC3E}">
        <p14:creationId xmlns:p14="http://schemas.microsoft.com/office/powerpoint/2010/main" val="1176580956"/>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560838" cy="651068"/>
          </a:xfrm>
        </p:spPr>
        <p:txBody>
          <a:bodyPr/>
          <a:lstStyle/>
          <a:p>
            <a:r>
              <a:rPr lang="en-GB" dirty="0" smtClean="0"/>
              <a:t>Evaluating the Clean Air Strategy</a:t>
            </a:r>
            <a:endParaRPr lang="en-GB" dirty="0"/>
          </a:p>
        </p:txBody>
      </p:sp>
      <p:sp>
        <p:nvSpPr>
          <p:cNvPr id="3" name="Text Placeholder 2"/>
          <p:cNvSpPr>
            <a:spLocks noGrp="1"/>
          </p:cNvSpPr>
          <p:nvPr>
            <p:ph type="body" sz="quarter" idx="11"/>
          </p:nvPr>
        </p:nvSpPr>
        <p:spPr>
          <a:xfrm>
            <a:off x="892576" y="1391770"/>
            <a:ext cx="7999904" cy="4554342"/>
          </a:xfrm>
        </p:spPr>
        <p:txBody>
          <a:bodyPr/>
          <a:lstStyle/>
          <a:p>
            <a:r>
              <a:rPr lang="en-GB" b="1" dirty="0" smtClean="0"/>
              <a:t>A Policy Document not an Act of Parliament. </a:t>
            </a:r>
          </a:p>
          <a:p>
            <a:endParaRPr lang="en-GB" dirty="0"/>
          </a:p>
          <a:p>
            <a:r>
              <a:rPr lang="en-GB" dirty="0" smtClean="0"/>
              <a:t>Its content  sets out a policy framework and is a suite of intentions. Until enshrined  in law by Parliament it remains good intentions.</a:t>
            </a:r>
          </a:p>
          <a:p>
            <a:endParaRPr lang="en-GB" dirty="0" smtClean="0"/>
          </a:p>
          <a:p>
            <a:r>
              <a:rPr lang="en-GB" dirty="0" smtClean="0"/>
              <a:t>To be a published document the Strategy has met three tests</a:t>
            </a:r>
          </a:p>
          <a:p>
            <a:endParaRPr lang="en-GB" dirty="0"/>
          </a:p>
          <a:p>
            <a:r>
              <a:rPr lang="en-GB" b="1" dirty="0" smtClean="0"/>
              <a:t>Technical Feasibility </a:t>
            </a:r>
            <a:r>
              <a:rPr lang="en-GB" dirty="0" smtClean="0"/>
              <a:t>– are the measures technical feasible now or in the near future?</a:t>
            </a:r>
          </a:p>
          <a:p>
            <a:endParaRPr lang="en-GB" dirty="0" smtClean="0"/>
          </a:p>
          <a:p>
            <a:r>
              <a:rPr lang="en-GB" b="1" dirty="0" smtClean="0"/>
              <a:t>Economic Impact</a:t>
            </a:r>
            <a:r>
              <a:rPr lang="en-GB" dirty="0" smtClean="0"/>
              <a:t> – are the direct and indirect economic impacts – positive and negative – acceptable to the Treasury</a:t>
            </a:r>
            <a:r>
              <a:rPr lang="en-GB" dirty="0"/>
              <a:t>?</a:t>
            </a:r>
            <a:endParaRPr lang="en-GB" dirty="0" smtClean="0"/>
          </a:p>
          <a:p>
            <a:endParaRPr lang="en-GB" dirty="0" smtClean="0"/>
          </a:p>
          <a:p>
            <a:r>
              <a:rPr lang="en-GB" b="1" dirty="0" smtClean="0"/>
              <a:t>Political Acceptability </a:t>
            </a:r>
            <a:r>
              <a:rPr lang="en-GB" dirty="0" smtClean="0"/>
              <a:t>– are the measures consistent with the ideology of the governing party and will they be acceptable to the electorate?  A component of this will be an assessment of the impact on different demographics within the electorate.</a:t>
            </a:r>
          </a:p>
          <a:p>
            <a:endParaRPr lang="en-GB" dirty="0"/>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4206131078"/>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488830" cy="651068"/>
          </a:xfrm>
        </p:spPr>
        <p:txBody>
          <a:bodyPr/>
          <a:lstStyle/>
          <a:p>
            <a:r>
              <a:rPr lang="en-GB" dirty="0" smtClean="0"/>
              <a:t>Evaluating the Clean Air Strategy</a:t>
            </a:r>
            <a:endParaRPr lang="en-GB" dirty="0"/>
          </a:p>
        </p:txBody>
      </p:sp>
      <p:sp>
        <p:nvSpPr>
          <p:cNvPr id="3" name="Text Placeholder 2"/>
          <p:cNvSpPr>
            <a:spLocks noGrp="1"/>
          </p:cNvSpPr>
          <p:nvPr>
            <p:ph type="body" sz="quarter" idx="11"/>
          </p:nvPr>
        </p:nvSpPr>
        <p:spPr>
          <a:xfrm>
            <a:off x="827584" y="1610962"/>
            <a:ext cx="7776864" cy="4122295"/>
          </a:xfrm>
        </p:spPr>
        <p:txBody>
          <a:bodyPr/>
          <a:lstStyle/>
          <a:p>
            <a:pPr marL="0" indent="0">
              <a:buNone/>
            </a:pPr>
            <a:r>
              <a:rPr lang="en-GB" b="1" dirty="0" smtClean="0"/>
              <a:t>Key tests  </a:t>
            </a:r>
          </a:p>
          <a:p>
            <a:pPr marL="0" indent="0">
              <a:buNone/>
            </a:pPr>
            <a:endParaRPr lang="en-GB" b="1" dirty="0" smtClean="0"/>
          </a:p>
          <a:p>
            <a:r>
              <a:rPr lang="en-GB" dirty="0" smtClean="0"/>
              <a:t>How efficient will be the resources deployed to secure the intended  outcomes?   </a:t>
            </a:r>
          </a:p>
          <a:p>
            <a:r>
              <a:rPr lang="en-GB" dirty="0" smtClean="0"/>
              <a:t>How </a:t>
            </a:r>
            <a:r>
              <a:rPr lang="en-GB" dirty="0"/>
              <a:t>effective </a:t>
            </a:r>
            <a:r>
              <a:rPr lang="en-GB" dirty="0" smtClean="0"/>
              <a:t>will </a:t>
            </a:r>
            <a:r>
              <a:rPr lang="en-GB" dirty="0"/>
              <a:t>be the </a:t>
            </a:r>
            <a:r>
              <a:rPr lang="en-GB" dirty="0" smtClean="0"/>
              <a:t>measures be in securing the intended  outcomes?</a:t>
            </a:r>
            <a:endParaRPr lang="en-GB" dirty="0"/>
          </a:p>
          <a:p>
            <a:endParaRPr lang="en-GB" dirty="0" smtClean="0"/>
          </a:p>
          <a:p>
            <a:pPr marL="0" indent="0">
              <a:buNone/>
            </a:pPr>
            <a:r>
              <a:rPr lang="en-GB" b="1" dirty="0" smtClean="0"/>
              <a:t>Implementing Authorities</a:t>
            </a:r>
          </a:p>
          <a:p>
            <a:pPr marL="0" indent="0">
              <a:buNone/>
            </a:pPr>
            <a:endParaRPr lang="en-GB" b="1" dirty="0"/>
          </a:p>
          <a:p>
            <a:r>
              <a:rPr lang="en-GB" dirty="0" smtClean="0"/>
              <a:t>Do they have the capability to achieve the intended outcomes within the available resources and timescale?</a:t>
            </a:r>
            <a:endParaRPr lang="en-GB" dirty="0"/>
          </a:p>
          <a:p>
            <a:r>
              <a:rPr lang="en-GB" dirty="0"/>
              <a:t>Do they have the capacity to achieve the </a:t>
            </a:r>
            <a:r>
              <a:rPr lang="en-GB" dirty="0" smtClean="0"/>
              <a:t>intended outcomes?</a:t>
            </a:r>
            <a:endParaRPr lang="en-GB" dirty="0"/>
          </a:p>
          <a:p>
            <a:r>
              <a:rPr lang="en-GB" dirty="0" smtClean="0"/>
              <a:t>Do </a:t>
            </a:r>
            <a:r>
              <a:rPr lang="en-GB" dirty="0"/>
              <a:t>they have the </a:t>
            </a:r>
            <a:r>
              <a:rPr lang="en-GB" dirty="0" smtClean="0"/>
              <a:t>necessary competency to </a:t>
            </a:r>
            <a:r>
              <a:rPr lang="en-GB" dirty="0"/>
              <a:t>achieve the intended </a:t>
            </a:r>
            <a:r>
              <a:rPr lang="en-GB" dirty="0" smtClean="0"/>
              <a:t>outcomes at the required standard? </a:t>
            </a:r>
            <a:endParaRPr lang="en-GB" dirty="0"/>
          </a:p>
          <a:p>
            <a:endParaRPr lang="en-GB" dirty="0"/>
          </a:p>
        </p:txBody>
      </p:sp>
    </p:spTree>
    <p:extLst>
      <p:ext uri="{BB962C8B-B14F-4D97-AF65-F5344CB8AC3E}">
        <p14:creationId xmlns:p14="http://schemas.microsoft.com/office/powerpoint/2010/main" val="1208376853"/>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4" y="764704"/>
            <a:ext cx="8064896" cy="651068"/>
          </a:xfrm>
        </p:spPr>
        <p:txBody>
          <a:bodyPr/>
          <a:lstStyle/>
          <a:p>
            <a:r>
              <a:rPr lang="en-GB" dirty="0"/>
              <a:t>Evaluating the Clean Air Strategy</a:t>
            </a:r>
          </a:p>
          <a:p>
            <a:endParaRPr lang="en-GB" dirty="0"/>
          </a:p>
        </p:txBody>
      </p:sp>
      <p:sp>
        <p:nvSpPr>
          <p:cNvPr id="3" name="Text Placeholder 2"/>
          <p:cNvSpPr>
            <a:spLocks noGrp="1"/>
          </p:cNvSpPr>
          <p:nvPr>
            <p:ph type="body" sz="quarter" idx="11"/>
          </p:nvPr>
        </p:nvSpPr>
        <p:spPr/>
        <p:txBody>
          <a:bodyPr/>
          <a:lstStyle/>
          <a:p>
            <a:r>
              <a:rPr lang="en-GB" b="1" dirty="0" smtClean="0"/>
              <a:t>Are the following addressed?</a:t>
            </a:r>
          </a:p>
          <a:p>
            <a:endParaRPr lang="en-GB" dirty="0"/>
          </a:p>
          <a:p>
            <a:r>
              <a:rPr lang="en-GB" dirty="0" smtClean="0"/>
              <a:t>Rights – to Clean Air</a:t>
            </a:r>
          </a:p>
          <a:p>
            <a:endParaRPr lang="en-GB" dirty="0"/>
          </a:p>
          <a:p>
            <a:r>
              <a:rPr lang="en-GB" dirty="0" smtClean="0"/>
              <a:t>Responsibilities -  of  Governments,   economic actors, citizens</a:t>
            </a:r>
          </a:p>
          <a:p>
            <a:endParaRPr lang="en-GB" dirty="0"/>
          </a:p>
          <a:p>
            <a:r>
              <a:rPr lang="en-GB" dirty="0" smtClean="0"/>
              <a:t>Obligations - of Governments</a:t>
            </a:r>
            <a:r>
              <a:rPr lang="en-GB" dirty="0"/>
              <a:t>, </a:t>
            </a:r>
            <a:r>
              <a:rPr lang="en-GB" dirty="0" smtClean="0"/>
              <a:t>economic </a:t>
            </a:r>
            <a:r>
              <a:rPr lang="en-GB" dirty="0"/>
              <a:t>actors, citizens</a:t>
            </a:r>
            <a:endParaRPr lang="en-GB" dirty="0" smtClean="0"/>
          </a:p>
          <a:p>
            <a:endParaRPr lang="en-GB" dirty="0" smtClean="0"/>
          </a:p>
          <a:p>
            <a:r>
              <a:rPr lang="en-GB" dirty="0" smtClean="0"/>
              <a:t>Requirements  -  enshrined in law </a:t>
            </a:r>
          </a:p>
          <a:p>
            <a:endParaRPr lang="en-GB" dirty="0"/>
          </a:p>
          <a:p>
            <a:r>
              <a:rPr lang="en-GB" dirty="0" smtClean="0"/>
              <a:t>Responsibilities, obligations and requirements are present in the Clean air Strategy 2019.</a:t>
            </a:r>
            <a:endParaRPr lang="en-GB" dirty="0"/>
          </a:p>
        </p:txBody>
      </p:sp>
    </p:spTree>
    <p:extLst>
      <p:ext uri="{BB962C8B-B14F-4D97-AF65-F5344CB8AC3E}">
        <p14:creationId xmlns:p14="http://schemas.microsoft.com/office/powerpoint/2010/main" val="573374151"/>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Right to Clean Air</a:t>
            </a:r>
            <a:endParaRPr lang="en-GB" dirty="0"/>
          </a:p>
        </p:txBody>
      </p:sp>
      <p:sp>
        <p:nvSpPr>
          <p:cNvPr id="3" name="Text Placeholder 2"/>
          <p:cNvSpPr>
            <a:spLocks noGrp="1"/>
          </p:cNvSpPr>
          <p:nvPr>
            <p:ph type="body" sz="quarter" idx="11"/>
          </p:nvPr>
        </p:nvSpPr>
        <p:spPr/>
        <p:txBody>
          <a:bodyPr/>
          <a:lstStyle/>
          <a:p>
            <a:r>
              <a:rPr lang="en-GB" b="1" dirty="0"/>
              <a:t>European Court of Justice </a:t>
            </a:r>
            <a:endParaRPr lang="en-GB" b="1" dirty="0" smtClean="0"/>
          </a:p>
          <a:p>
            <a:r>
              <a:rPr lang="en-GB" dirty="0" smtClean="0"/>
              <a:t>Judgment </a:t>
            </a:r>
            <a:r>
              <a:rPr lang="en-GB" dirty="0"/>
              <a:t>of the Court (Second Chamber) on the 25th of July 2008, confirmed the enforceable “right to clean air” for all EU citizens.  </a:t>
            </a:r>
            <a:endParaRPr lang="en-GB" dirty="0" smtClean="0"/>
          </a:p>
          <a:p>
            <a:r>
              <a:rPr lang="en-GB" dirty="0" smtClean="0"/>
              <a:t>The </a:t>
            </a:r>
            <a:r>
              <a:rPr lang="en-GB" dirty="0"/>
              <a:t>Court, </a:t>
            </a:r>
            <a:r>
              <a:rPr lang="en-GB" dirty="0" smtClean="0"/>
              <a:t> interpreted  </a:t>
            </a:r>
            <a:r>
              <a:rPr lang="en-GB" dirty="0"/>
              <a:t>Article 7(3) of Council Directive 96/62/EC of 27 September 1996 on ambient air quality assessment and </a:t>
            </a:r>
            <a:r>
              <a:rPr lang="en-GB" dirty="0" smtClean="0"/>
              <a:t>management.</a:t>
            </a:r>
          </a:p>
          <a:p>
            <a:r>
              <a:rPr lang="en-GB" dirty="0" smtClean="0"/>
              <a:t>Confirmed </a:t>
            </a:r>
            <a:r>
              <a:rPr lang="en-GB" dirty="0"/>
              <a:t>the entitlement of a third party whose health is impaired to have an action plan drawn up as provided for by the Directive, where that third party is entitled under national law to bring legal proceedings for measures to prevent the value limits of particulate matter being exceeded</a:t>
            </a:r>
            <a:r>
              <a:rPr lang="en-GB" dirty="0" smtClean="0"/>
              <a:t>.</a:t>
            </a:r>
          </a:p>
          <a:p>
            <a:endParaRPr lang="en-GB" dirty="0"/>
          </a:p>
          <a:p>
            <a:r>
              <a:rPr lang="en-GB" dirty="0" smtClean="0"/>
              <a:t>Rights appear to be missing from the Clean Air Strategy.</a:t>
            </a:r>
            <a:endParaRPr lang="en-GB" dirty="0"/>
          </a:p>
          <a:p>
            <a:endParaRPr lang="en-GB" dirty="0"/>
          </a:p>
        </p:txBody>
      </p:sp>
    </p:spTree>
    <p:extLst>
      <p:ext uri="{BB962C8B-B14F-4D97-AF65-F5344CB8AC3E}">
        <p14:creationId xmlns:p14="http://schemas.microsoft.com/office/powerpoint/2010/main" val="1426285981"/>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1600" y="260648"/>
            <a:ext cx="7632846" cy="651068"/>
          </a:xfrm>
        </p:spPr>
        <p:txBody>
          <a:bodyPr/>
          <a:lstStyle/>
          <a:p>
            <a:r>
              <a:rPr lang="en-GB" dirty="0"/>
              <a:t>Evaluating the Clean Air Strategy</a:t>
            </a:r>
          </a:p>
          <a:p>
            <a:endParaRPr lang="en-GB" dirty="0"/>
          </a:p>
        </p:txBody>
      </p:sp>
      <p:sp>
        <p:nvSpPr>
          <p:cNvPr id="3" name="Text Placeholder 2"/>
          <p:cNvSpPr>
            <a:spLocks noGrp="1"/>
          </p:cNvSpPr>
          <p:nvPr>
            <p:ph type="body" sz="quarter" idx="11"/>
          </p:nvPr>
        </p:nvSpPr>
        <p:spPr>
          <a:xfrm>
            <a:off x="632490" y="911716"/>
            <a:ext cx="8259989" cy="4122295"/>
          </a:xfrm>
        </p:spPr>
        <p:txBody>
          <a:bodyPr/>
          <a:lstStyle/>
          <a:p>
            <a:r>
              <a:rPr lang="en-GB" b="1" dirty="0" smtClean="0"/>
              <a:t>Applying the Design Principles </a:t>
            </a:r>
            <a:r>
              <a:rPr lang="en-GB" b="1" dirty="0"/>
              <a:t>of the National Air Quality Strategy, 1997</a:t>
            </a:r>
          </a:p>
          <a:p>
            <a:r>
              <a:rPr lang="en-GB" sz="1800" dirty="0" smtClean="0"/>
              <a:t>Application </a:t>
            </a:r>
            <a:r>
              <a:rPr lang="en-GB" sz="1800" dirty="0"/>
              <a:t>of sound science to decision-making</a:t>
            </a:r>
          </a:p>
          <a:p>
            <a:r>
              <a:rPr lang="en-GB" sz="1800" dirty="0"/>
              <a:t>Human health effects-based assessments and control actions</a:t>
            </a:r>
          </a:p>
          <a:p>
            <a:r>
              <a:rPr lang="en-GB" sz="1800" dirty="0"/>
              <a:t>Cost-effectiveness of actions to control issues of </a:t>
            </a:r>
            <a:r>
              <a:rPr lang="en-GB" sz="1800" dirty="0" smtClean="0"/>
              <a:t>concern</a:t>
            </a:r>
          </a:p>
          <a:p>
            <a:r>
              <a:rPr lang="en-GB" sz="1800" dirty="0" smtClean="0"/>
              <a:t>Polluter pays</a:t>
            </a:r>
            <a:endParaRPr lang="en-GB" sz="1800" dirty="0"/>
          </a:p>
          <a:p>
            <a:r>
              <a:rPr lang="en-GB" sz="1800" dirty="0"/>
              <a:t>Proportionality of response to identified problems</a:t>
            </a:r>
          </a:p>
          <a:p>
            <a:r>
              <a:rPr lang="en-GB" sz="1800" dirty="0"/>
              <a:t>Sustainability of the control action</a:t>
            </a:r>
          </a:p>
          <a:p>
            <a:r>
              <a:rPr lang="en-GB" sz="1800" dirty="0"/>
              <a:t>Application of the precautionary principle in the formulation and application of </a:t>
            </a:r>
            <a:r>
              <a:rPr lang="en-GB" sz="1800" dirty="0" smtClean="0"/>
              <a:t>the assessment </a:t>
            </a:r>
            <a:r>
              <a:rPr lang="en-GB" sz="1800" dirty="0"/>
              <a:t>and control measures</a:t>
            </a:r>
          </a:p>
          <a:p>
            <a:r>
              <a:rPr lang="en-GB" sz="1800" dirty="0"/>
              <a:t>Application of assessment methodologies at the appropriate spatial </a:t>
            </a:r>
            <a:r>
              <a:rPr lang="en-GB" sz="1800" dirty="0" smtClean="0"/>
              <a:t>scale  (</a:t>
            </a:r>
            <a:r>
              <a:rPr lang="en-GB" sz="1800" dirty="0"/>
              <a:t>subsidiarity</a:t>
            </a:r>
            <a:r>
              <a:rPr lang="en-GB" sz="1800" dirty="0" smtClean="0"/>
              <a:t>)</a:t>
            </a:r>
            <a:r>
              <a:rPr lang="en-GB" sz="1800" dirty="0"/>
              <a:t> </a:t>
            </a:r>
            <a:endParaRPr lang="en-GB" sz="1800" dirty="0" smtClean="0"/>
          </a:p>
          <a:p>
            <a:endParaRPr lang="en-GB" sz="1800" dirty="0"/>
          </a:p>
          <a:p>
            <a:r>
              <a:rPr lang="en-GB" sz="1800" dirty="0" smtClean="0"/>
              <a:t>These design principles do appear to have guided the 2019 Clean Air </a:t>
            </a:r>
            <a:r>
              <a:rPr lang="en-GB" sz="1800" dirty="0" smtClean="0"/>
              <a:t>Strategy.</a:t>
            </a:r>
            <a:endParaRPr lang="en-GB" dirty="0" smtClean="0"/>
          </a:p>
          <a:p>
            <a:r>
              <a:rPr lang="en-GB" sz="1100" dirty="0"/>
              <a:t>Department of the Environment, Scottish Office, Welsh Office, 1997. The </a:t>
            </a:r>
            <a:r>
              <a:rPr lang="en-GB" sz="1100" dirty="0" smtClean="0"/>
              <a:t>United Kingdom </a:t>
            </a:r>
            <a:r>
              <a:rPr lang="en-GB" sz="1100" dirty="0"/>
              <a:t>National Air Quality Strategy. CM3587. The Stationery Office Ltd</a:t>
            </a:r>
            <a:r>
              <a:rPr lang="en-GB" sz="1100" dirty="0" smtClean="0"/>
              <a:t>., London</a:t>
            </a:r>
            <a:r>
              <a:rPr lang="en-GB" sz="1100" dirty="0"/>
              <a:t>.</a:t>
            </a:r>
          </a:p>
          <a:p>
            <a:r>
              <a:rPr lang="en-GB" sz="1100" dirty="0" smtClean="0"/>
              <a:t>Longhurst</a:t>
            </a:r>
            <a:r>
              <a:rPr lang="en-GB" sz="1100" dirty="0"/>
              <a:t>, J.W.S., Irwin, J.G., Chatterton, T.J,  Hayes, E.T. Leksmono, N.S., &amp; Symons, J.K., (2009). The development of effects based air quality management regime.  </a:t>
            </a:r>
            <a:r>
              <a:rPr lang="en-GB" sz="1100" u="sng" dirty="0"/>
              <a:t>Atmospheric Environment</a:t>
            </a:r>
            <a:r>
              <a:rPr lang="en-GB" sz="1100" dirty="0"/>
              <a:t>   43 (1) 64-78. </a:t>
            </a:r>
          </a:p>
          <a:p>
            <a:endParaRPr lang="en-GB" dirty="0"/>
          </a:p>
        </p:txBody>
      </p:sp>
    </p:spTree>
    <p:extLst>
      <p:ext uri="{BB962C8B-B14F-4D97-AF65-F5344CB8AC3E}">
        <p14:creationId xmlns:p14="http://schemas.microsoft.com/office/powerpoint/2010/main" val="970582238"/>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776862" cy="651068"/>
          </a:xfrm>
        </p:spPr>
        <p:txBody>
          <a:bodyPr/>
          <a:lstStyle/>
          <a:p>
            <a:r>
              <a:rPr lang="en-GB" dirty="0"/>
              <a:t>Evaluating the Clean Air Strategy</a:t>
            </a:r>
          </a:p>
        </p:txBody>
      </p:sp>
      <p:sp>
        <p:nvSpPr>
          <p:cNvPr id="3" name="Text Placeholder 2"/>
          <p:cNvSpPr>
            <a:spLocks noGrp="1"/>
          </p:cNvSpPr>
          <p:nvPr>
            <p:ph type="body" sz="quarter" idx="11"/>
          </p:nvPr>
        </p:nvSpPr>
        <p:spPr>
          <a:xfrm>
            <a:off x="827584" y="1610962"/>
            <a:ext cx="7632848" cy="4122295"/>
          </a:xfrm>
        </p:spPr>
        <p:txBody>
          <a:bodyPr/>
          <a:lstStyle/>
          <a:p>
            <a:r>
              <a:rPr lang="en-GB" dirty="0" smtClean="0"/>
              <a:t>In addition to the original principles it is now necessary to add three  further principles</a:t>
            </a:r>
          </a:p>
          <a:p>
            <a:endParaRPr lang="en-GB" dirty="0"/>
          </a:p>
          <a:p>
            <a:r>
              <a:rPr lang="en-GB" dirty="0" smtClean="0"/>
              <a:t>Globally </a:t>
            </a:r>
            <a:r>
              <a:rPr lang="en-GB" dirty="0" smtClean="0"/>
              <a:t>and nationally  connected</a:t>
            </a:r>
            <a:endParaRPr lang="en-GB" dirty="0"/>
          </a:p>
          <a:p>
            <a:pPr marL="0" indent="0">
              <a:buNone/>
            </a:pPr>
            <a:endParaRPr lang="en-GB" dirty="0"/>
          </a:p>
          <a:p>
            <a:r>
              <a:rPr lang="en-GB" dirty="0"/>
              <a:t>Environmental </a:t>
            </a:r>
            <a:r>
              <a:rPr lang="en-GB" dirty="0" smtClean="0"/>
              <a:t>Justice</a:t>
            </a:r>
          </a:p>
          <a:p>
            <a:endParaRPr lang="en-GB" dirty="0"/>
          </a:p>
          <a:p>
            <a:r>
              <a:rPr lang="en-GB" dirty="0" smtClean="0"/>
              <a:t>Better regulation</a:t>
            </a:r>
          </a:p>
          <a:p>
            <a:endParaRPr lang="en-GB" dirty="0"/>
          </a:p>
          <a:p>
            <a:pPr marL="0" indent="0">
              <a:buNone/>
            </a:pPr>
            <a:r>
              <a:rPr lang="en-GB" dirty="0" smtClean="0"/>
              <a:t>These are assessed in the next slides. </a:t>
            </a:r>
            <a:endParaRPr lang="en-GB" dirty="0"/>
          </a:p>
          <a:p>
            <a:endParaRPr lang="en-GB" dirty="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642794910"/>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1296" y="548680"/>
            <a:ext cx="7632846" cy="651068"/>
          </a:xfrm>
        </p:spPr>
        <p:txBody>
          <a:bodyPr/>
          <a:lstStyle/>
          <a:p>
            <a:r>
              <a:rPr lang="en-GB" dirty="0"/>
              <a:t>Evaluating the Clean Air Strategy</a:t>
            </a:r>
          </a:p>
          <a:p>
            <a:endParaRPr lang="en-GB" dirty="0"/>
          </a:p>
        </p:txBody>
      </p:sp>
      <p:sp>
        <p:nvSpPr>
          <p:cNvPr id="3" name="Text Placeholder 2"/>
          <p:cNvSpPr>
            <a:spLocks noGrp="1"/>
          </p:cNvSpPr>
          <p:nvPr>
            <p:ph type="body" sz="quarter" idx="11"/>
          </p:nvPr>
        </p:nvSpPr>
        <p:spPr>
          <a:xfrm>
            <a:off x="539552" y="1124744"/>
            <a:ext cx="8110616" cy="4413494"/>
          </a:xfrm>
        </p:spPr>
        <p:txBody>
          <a:bodyPr/>
          <a:lstStyle/>
          <a:p>
            <a:pPr marL="0" lvl="0" indent="0">
              <a:buNone/>
            </a:pPr>
            <a:endParaRPr lang="en-GB" sz="1000" dirty="0"/>
          </a:p>
          <a:p>
            <a:pPr lvl="0"/>
            <a:r>
              <a:rPr lang="en-GB" i="1" dirty="0"/>
              <a:t>Does the Clean Air Strategy </a:t>
            </a:r>
            <a:r>
              <a:rPr lang="en-GB" i="1" dirty="0" smtClean="0"/>
              <a:t> encourage integrated thinking?</a:t>
            </a:r>
          </a:p>
          <a:p>
            <a:pPr lvl="0"/>
            <a:r>
              <a:rPr lang="en-GB" b="1" dirty="0" smtClean="0"/>
              <a:t>Yes. Spatial and temporal integration is carefully considered.</a:t>
            </a:r>
            <a:endParaRPr lang="en-GB" b="1" dirty="0"/>
          </a:p>
          <a:p>
            <a:r>
              <a:rPr lang="en-GB" dirty="0"/>
              <a:t> </a:t>
            </a:r>
          </a:p>
          <a:p>
            <a:r>
              <a:rPr lang="en-GB" i="1" dirty="0" smtClean="0"/>
              <a:t>Does </a:t>
            </a:r>
            <a:r>
              <a:rPr lang="en-GB" i="1" dirty="0"/>
              <a:t>the Clean Air Strategy address </a:t>
            </a:r>
            <a:r>
              <a:rPr lang="en-GB" i="1" dirty="0" smtClean="0"/>
              <a:t>the fact that concentrations are not </a:t>
            </a:r>
            <a:r>
              <a:rPr lang="en-GB" i="1" dirty="0"/>
              <a:t>falling in line with </a:t>
            </a:r>
            <a:r>
              <a:rPr lang="en-GB" i="1" dirty="0" smtClean="0"/>
              <a:t>emission reductions?</a:t>
            </a:r>
          </a:p>
          <a:p>
            <a:r>
              <a:rPr lang="en-GB" b="1" dirty="0" smtClean="0"/>
              <a:t>Yes. The Strategy makes clear the </a:t>
            </a:r>
            <a:r>
              <a:rPr lang="en-GB" b="1" dirty="0"/>
              <a:t>current legislative framework has not driven sufficient action at a local level. In the Environment Bill, associated secondary legislation and statutory </a:t>
            </a:r>
            <a:r>
              <a:rPr lang="en-GB" b="1" dirty="0" smtClean="0"/>
              <a:t>guidance this is to be addressed Proposals   are made to ensure </a:t>
            </a:r>
            <a:r>
              <a:rPr lang="en-GB" b="1" dirty="0"/>
              <a:t>accountability sits at the right </a:t>
            </a:r>
            <a:r>
              <a:rPr lang="en-GB" b="1" dirty="0" smtClean="0"/>
              <a:t>tier of </a:t>
            </a:r>
            <a:r>
              <a:rPr lang="en-GB" b="1" dirty="0"/>
              <a:t>the local government </a:t>
            </a:r>
            <a:r>
              <a:rPr lang="en-GB" b="1" dirty="0" smtClean="0"/>
              <a:t>structure </a:t>
            </a:r>
          </a:p>
          <a:p>
            <a:pPr marL="0" indent="0">
              <a:buNone/>
            </a:pPr>
            <a:endParaRPr lang="en-GB" b="1" dirty="0"/>
          </a:p>
          <a:p>
            <a:r>
              <a:rPr lang="en-GB" b="1" dirty="0" smtClean="0"/>
              <a:t>The Strategy seeks to shift  </a:t>
            </a:r>
            <a:r>
              <a:rPr lang="en-GB" b="1" dirty="0"/>
              <a:t>the focus towards prevention</a:t>
            </a:r>
            <a:r>
              <a:rPr lang="en-GB" b="1" dirty="0" smtClean="0"/>
              <a:t>, promoting </a:t>
            </a:r>
            <a:r>
              <a:rPr lang="en-GB" b="1" dirty="0"/>
              <a:t>greater action to </a:t>
            </a:r>
            <a:r>
              <a:rPr lang="en-GB" b="1" dirty="0" smtClean="0"/>
              <a:t>avoid exceedances</a:t>
            </a:r>
            <a:r>
              <a:rPr lang="en-GB" b="1" dirty="0"/>
              <a:t>, rather than tackling </a:t>
            </a:r>
            <a:r>
              <a:rPr lang="en-GB" b="1" dirty="0" smtClean="0"/>
              <a:t>air pollution </a:t>
            </a:r>
            <a:r>
              <a:rPr lang="en-GB" b="1" dirty="0"/>
              <a:t>only when limits are </a:t>
            </a:r>
            <a:r>
              <a:rPr lang="en-GB" b="1" dirty="0" smtClean="0"/>
              <a:t>surpassed. </a:t>
            </a:r>
          </a:p>
          <a:p>
            <a:endParaRPr lang="en-GB" b="1" dirty="0"/>
          </a:p>
          <a:p>
            <a:r>
              <a:rPr lang="en-GB" b="1" dirty="0" smtClean="0"/>
              <a:t>The Strategy proposes  new guidance </a:t>
            </a:r>
            <a:r>
              <a:rPr lang="en-GB" b="1" dirty="0"/>
              <a:t>on </a:t>
            </a:r>
            <a:r>
              <a:rPr lang="en-GB" b="1" dirty="0" smtClean="0"/>
              <a:t>how Air Quality Management Areas, Smoke Control Areas and  </a:t>
            </a:r>
            <a:r>
              <a:rPr lang="en-GB" b="1" dirty="0"/>
              <a:t>Clean Air Zones  </a:t>
            </a:r>
            <a:r>
              <a:rPr lang="en-GB" b="1" dirty="0" smtClean="0"/>
              <a:t>interrelate </a:t>
            </a:r>
            <a:r>
              <a:rPr lang="en-GB" b="1" dirty="0"/>
              <a:t>and how they can be used by </a:t>
            </a:r>
            <a:r>
              <a:rPr lang="en-GB" b="1" dirty="0" smtClean="0"/>
              <a:t>local government </a:t>
            </a:r>
            <a:r>
              <a:rPr lang="en-GB" b="1" dirty="0"/>
              <a:t>to tackle air pollution</a:t>
            </a:r>
          </a:p>
          <a:p>
            <a:endParaRPr lang="en-GB" dirty="0"/>
          </a:p>
          <a:p>
            <a:endParaRPr lang="en-GB" sz="1000" dirty="0"/>
          </a:p>
        </p:txBody>
      </p:sp>
    </p:spTree>
    <p:extLst>
      <p:ext uri="{BB962C8B-B14F-4D97-AF65-F5344CB8AC3E}">
        <p14:creationId xmlns:p14="http://schemas.microsoft.com/office/powerpoint/2010/main" val="4091107479"/>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560" y="476672"/>
            <a:ext cx="7632846" cy="651068"/>
          </a:xfrm>
        </p:spPr>
        <p:txBody>
          <a:bodyPr/>
          <a:lstStyle/>
          <a:p>
            <a:r>
              <a:rPr lang="en-GB" dirty="0"/>
              <a:t>Evaluating the Clean Air Strategy</a:t>
            </a:r>
          </a:p>
          <a:p>
            <a:endParaRPr lang="en-GB" dirty="0"/>
          </a:p>
        </p:txBody>
      </p:sp>
      <p:sp>
        <p:nvSpPr>
          <p:cNvPr id="3" name="Text Placeholder 2"/>
          <p:cNvSpPr>
            <a:spLocks noGrp="1"/>
          </p:cNvSpPr>
          <p:nvPr>
            <p:ph type="body" sz="quarter" idx="11"/>
          </p:nvPr>
        </p:nvSpPr>
        <p:spPr>
          <a:xfrm>
            <a:off x="395536" y="1148338"/>
            <a:ext cx="8352928" cy="4944958"/>
          </a:xfrm>
        </p:spPr>
        <p:txBody>
          <a:bodyPr/>
          <a:lstStyle/>
          <a:p>
            <a:r>
              <a:rPr lang="en-GB" sz="1400" i="1" dirty="0" smtClean="0"/>
              <a:t>Does </a:t>
            </a:r>
            <a:r>
              <a:rPr lang="en-GB" sz="1400" i="1" dirty="0"/>
              <a:t>the Clean Air Strategy consider environmental justice</a:t>
            </a:r>
            <a:r>
              <a:rPr lang="en-GB" sz="1400" i="1" dirty="0" smtClean="0"/>
              <a:t>?</a:t>
            </a:r>
          </a:p>
          <a:p>
            <a:r>
              <a:rPr lang="en-GB" sz="1400" b="1" dirty="0" smtClean="0"/>
              <a:t>No. Not explicitly and the term is not present in the Strategy</a:t>
            </a:r>
            <a:endParaRPr lang="en-GB" sz="1400" b="1" dirty="0"/>
          </a:p>
          <a:p>
            <a:pPr marL="0" indent="0">
              <a:buNone/>
            </a:pPr>
            <a:endParaRPr lang="en-GB" sz="1400" dirty="0"/>
          </a:p>
          <a:p>
            <a:r>
              <a:rPr lang="en-GB" sz="1400" i="1" dirty="0"/>
              <a:t>Does the Clean Air Strategy strengthen the link between national and local action</a:t>
            </a:r>
            <a:r>
              <a:rPr lang="en-GB" sz="1400" i="1" dirty="0" smtClean="0"/>
              <a:t>?</a:t>
            </a:r>
          </a:p>
          <a:p>
            <a:r>
              <a:rPr lang="en-GB" sz="1400" b="1" dirty="0" smtClean="0"/>
              <a:t>Yes. The link is made and the need to strengthen it is made clear</a:t>
            </a:r>
            <a:endParaRPr lang="en-GB" sz="1400" b="1" dirty="0"/>
          </a:p>
          <a:p>
            <a:pPr marL="0" indent="0">
              <a:buNone/>
            </a:pPr>
            <a:endParaRPr lang="en-GB" sz="1400" dirty="0"/>
          </a:p>
          <a:p>
            <a:r>
              <a:rPr lang="en-GB" sz="1400" i="1" dirty="0"/>
              <a:t>Does the Clean Air Strategy propose better integration of </a:t>
            </a:r>
            <a:r>
              <a:rPr lang="en-GB" sz="1400" i="1" dirty="0" smtClean="0"/>
              <a:t>the horizontal  and </a:t>
            </a:r>
            <a:r>
              <a:rPr lang="en-GB" sz="1400" i="1" dirty="0"/>
              <a:t>vertical legislative regimes</a:t>
            </a:r>
            <a:r>
              <a:rPr lang="en-GB" sz="1400" i="1" dirty="0"/>
              <a:t>? </a:t>
            </a:r>
            <a:endParaRPr lang="en-GB" sz="1400" i="1" dirty="0" smtClean="0"/>
          </a:p>
          <a:p>
            <a:r>
              <a:rPr lang="en-GB" sz="1400" b="1" i="1" dirty="0" smtClean="0"/>
              <a:t>Yes</a:t>
            </a:r>
            <a:r>
              <a:rPr lang="en-GB" sz="1400" b="1" i="1" dirty="0" smtClean="0"/>
              <a:t>. The  strategy is clear about the need to properly integrate UK wide and devolved responsibilities in an effective manner. Equally, it is clear that the UK’s international air quality commitments remain in place.</a:t>
            </a:r>
            <a:endParaRPr lang="en-GB" sz="1400" b="1" i="1" dirty="0"/>
          </a:p>
          <a:p>
            <a:pPr marL="0" indent="0">
              <a:buNone/>
            </a:pPr>
            <a:r>
              <a:rPr lang="en-GB" sz="1400" dirty="0"/>
              <a:t> </a:t>
            </a:r>
          </a:p>
          <a:p>
            <a:r>
              <a:rPr lang="en-GB" sz="1400" i="1" dirty="0"/>
              <a:t>Does the Clean Air Strategy address the long term solutions through planning processes</a:t>
            </a:r>
            <a:r>
              <a:rPr lang="en-GB" sz="1400" i="1" dirty="0" smtClean="0"/>
              <a:t>?</a:t>
            </a:r>
          </a:p>
          <a:p>
            <a:r>
              <a:rPr lang="en-GB" sz="1400" b="1" dirty="0" smtClean="0"/>
              <a:t>Yes. </a:t>
            </a:r>
            <a:r>
              <a:rPr lang="en-GB" sz="1400" b="1" dirty="0"/>
              <a:t>The need to </a:t>
            </a:r>
            <a:r>
              <a:rPr lang="en-GB" sz="1400" b="1" dirty="0" smtClean="0"/>
              <a:t>assess and mitigate air pollution through </a:t>
            </a:r>
            <a:r>
              <a:rPr lang="en-GB" sz="1400" b="1" dirty="0"/>
              <a:t>the </a:t>
            </a:r>
            <a:r>
              <a:rPr lang="en-GB" sz="1400" b="1" dirty="0" smtClean="0"/>
              <a:t>land use planning system is </a:t>
            </a:r>
            <a:r>
              <a:rPr lang="en-GB" sz="1400" b="1" dirty="0"/>
              <a:t>recognised</a:t>
            </a:r>
            <a:r>
              <a:rPr lang="en-GB" sz="1400" b="1" dirty="0" smtClean="0"/>
              <a:t>. Avoiding the creation of  </a:t>
            </a:r>
            <a:r>
              <a:rPr lang="en-GB" sz="1400" b="1" dirty="0"/>
              <a:t>air </a:t>
            </a:r>
            <a:r>
              <a:rPr lang="en-GB" sz="1400" b="1" dirty="0" smtClean="0"/>
              <a:t>pollution problems is central to the thrust </a:t>
            </a:r>
            <a:r>
              <a:rPr lang="en-GB" sz="1400" b="1" dirty="0"/>
              <a:t>of Strategy and </a:t>
            </a:r>
            <a:r>
              <a:rPr lang="en-GB" sz="1400" b="1" dirty="0" smtClean="0"/>
              <a:t>interdepartmental work </a:t>
            </a:r>
            <a:r>
              <a:rPr lang="en-GB" sz="1400" b="1" dirty="0"/>
              <a:t>with </a:t>
            </a:r>
            <a:r>
              <a:rPr lang="en-GB" sz="1400" b="1" dirty="0" smtClean="0"/>
              <a:t>the Ministry of Housing, Communities and Local Government is identified  to  strengthen </a:t>
            </a:r>
            <a:r>
              <a:rPr lang="en-GB" sz="1400" b="1" dirty="0"/>
              <a:t>the planning practice </a:t>
            </a:r>
            <a:r>
              <a:rPr lang="en-GB" sz="1400" b="1" dirty="0" smtClean="0"/>
              <a:t>guidance on </a:t>
            </a:r>
            <a:r>
              <a:rPr lang="en-GB" sz="1400" b="1" dirty="0"/>
              <a:t>air quality to ensure planning </a:t>
            </a:r>
            <a:r>
              <a:rPr lang="en-GB" sz="1400" b="1" dirty="0" smtClean="0"/>
              <a:t>decisions help </a:t>
            </a:r>
            <a:r>
              <a:rPr lang="en-GB" sz="1400" b="1" dirty="0"/>
              <a:t>to drive improvements in air </a:t>
            </a:r>
            <a:r>
              <a:rPr lang="en-GB" sz="1400" b="1" dirty="0" smtClean="0"/>
              <a:t>quality.</a:t>
            </a:r>
            <a:endParaRPr lang="en-GB" sz="1400" b="1" dirty="0"/>
          </a:p>
          <a:p>
            <a:endParaRPr lang="en-GB" sz="1400" i="1" dirty="0"/>
          </a:p>
        </p:txBody>
      </p:sp>
    </p:spTree>
    <p:extLst>
      <p:ext uri="{BB962C8B-B14F-4D97-AF65-F5344CB8AC3E}">
        <p14:creationId xmlns:p14="http://schemas.microsoft.com/office/powerpoint/2010/main" val="225721201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Clean Air Strategy 2019 </a:t>
            </a:r>
          </a:p>
        </p:txBody>
      </p:sp>
      <p:sp>
        <p:nvSpPr>
          <p:cNvPr id="3" name="Text Placeholder 2"/>
          <p:cNvSpPr>
            <a:spLocks noGrp="1"/>
          </p:cNvSpPr>
          <p:nvPr>
            <p:ph type="body" sz="quarter" idx="11"/>
          </p:nvPr>
        </p:nvSpPr>
        <p:spPr>
          <a:xfrm>
            <a:off x="869706" y="1628800"/>
            <a:ext cx="7518717" cy="4108103"/>
          </a:xfrm>
        </p:spPr>
        <p:txBody>
          <a:bodyPr/>
          <a:lstStyle/>
          <a:p>
            <a:pPr marL="285750" indent="-285750">
              <a:buFont typeface="Arial" panose="020B0604020202020204" pitchFamily="34" charset="0"/>
              <a:buChar char="•"/>
            </a:pPr>
            <a:r>
              <a:rPr lang="en-GB" dirty="0" smtClean="0"/>
              <a:t>The </a:t>
            </a:r>
            <a:r>
              <a:rPr lang="en-GB" dirty="0" smtClean="0"/>
              <a:t>new </a:t>
            </a:r>
            <a:r>
              <a:rPr lang="en-GB" dirty="0" smtClean="0"/>
              <a:t>strategy was published in January 2019.</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foreword by the Secretary of State for Environment, Food and Rural affairs (Defra</a:t>
            </a:r>
            <a:r>
              <a:rPr lang="en-GB" dirty="0"/>
              <a:t>) </a:t>
            </a:r>
            <a:r>
              <a:rPr lang="en-GB" dirty="0" smtClean="0"/>
              <a:t>identifies air </a:t>
            </a:r>
            <a:r>
              <a:rPr lang="en-GB" dirty="0"/>
              <a:t>pollution </a:t>
            </a:r>
            <a:r>
              <a:rPr lang="en-GB" dirty="0" smtClean="0"/>
              <a:t>as </a:t>
            </a:r>
            <a:r>
              <a:rPr lang="en-GB" dirty="0"/>
              <a:t>the top environmental </a:t>
            </a:r>
            <a:r>
              <a:rPr lang="en-GB" dirty="0" smtClean="0"/>
              <a:t>risk to </a:t>
            </a:r>
            <a:r>
              <a:rPr lang="en-GB" dirty="0"/>
              <a:t>human health in the </a:t>
            </a:r>
            <a:r>
              <a:rPr lang="en-GB" dirty="0" smtClean="0"/>
              <a:t>UK. </a:t>
            </a:r>
          </a:p>
          <a:p>
            <a:pPr marL="0" indent="0">
              <a:buNone/>
            </a:pPr>
            <a:endParaRPr lang="en-GB" dirty="0" smtClean="0"/>
          </a:p>
          <a:p>
            <a:pPr marL="285750" indent="-285750">
              <a:buFont typeface="Arial" panose="020B0604020202020204" pitchFamily="34" charset="0"/>
              <a:buChar char="•"/>
            </a:pPr>
            <a:r>
              <a:rPr lang="en-GB" dirty="0"/>
              <a:t>The Clean Air Strategy sets out the case for action  to improve UK air quality.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strategy is focused on tackling air pollution in England but </a:t>
            </a:r>
            <a:r>
              <a:rPr lang="en-GB" dirty="0" smtClean="0"/>
              <a:t>also highlights </a:t>
            </a:r>
            <a:r>
              <a:rPr lang="en-GB" dirty="0"/>
              <a:t>action being  taken in Northern Ireland, Scotland and Wales.</a:t>
            </a:r>
          </a:p>
          <a:p>
            <a:pPr marL="285750" indent="-285750">
              <a:buFont typeface="Arial" panose="020B0604020202020204" pitchFamily="34" charset="0"/>
              <a:buChar char="•"/>
            </a:pPr>
            <a:endParaRPr lang="en-GB" dirty="0"/>
          </a:p>
        </p:txBody>
      </p:sp>
      <p:pic>
        <p:nvPicPr>
          <p:cNvPr id="4" name="Picture 3"/>
          <p:cNvPicPr/>
          <p:nvPr/>
        </p:nvPicPr>
        <p:blipFill>
          <a:blip r:embed="rId2"/>
          <a:stretch>
            <a:fillRect/>
          </a:stretch>
        </p:blipFill>
        <p:spPr>
          <a:xfrm>
            <a:off x="6132995" y="4658691"/>
            <a:ext cx="1404155" cy="1973338"/>
          </a:xfrm>
          <a:prstGeom prst="rect">
            <a:avLst/>
          </a:prstGeom>
        </p:spPr>
      </p:pic>
      <p:pic>
        <p:nvPicPr>
          <p:cNvPr id="7" name="Picture 6"/>
          <p:cNvPicPr>
            <a:picLocks noChangeAspect="1"/>
          </p:cNvPicPr>
          <p:nvPr/>
        </p:nvPicPr>
        <p:blipFill>
          <a:blip r:embed="rId3"/>
          <a:stretch>
            <a:fillRect/>
          </a:stretch>
        </p:blipFill>
        <p:spPr>
          <a:xfrm>
            <a:off x="2411760" y="4657028"/>
            <a:ext cx="1455222" cy="1963395"/>
          </a:xfrm>
          <a:prstGeom prst="rect">
            <a:avLst/>
          </a:prstGeom>
        </p:spPr>
      </p:pic>
    </p:spTree>
    <p:extLst>
      <p:ext uri="{BB962C8B-B14F-4D97-AF65-F5344CB8AC3E}">
        <p14:creationId xmlns:p14="http://schemas.microsoft.com/office/powerpoint/2010/main" val="1254679552"/>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3568" y="404664"/>
            <a:ext cx="7632846" cy="651068"/>
          </a:xfrm>
        </p:spPr>
        <p:txBody>
          <a:bodyPr/>
          <a:lstStyle/>
          <a:p>
            <a:r>
              <a:rPr lang="en-GB" dirty="0"/>
              <a:t>Evaluating the Clean Air Strategy</a:t>
            </a:r>
          </a:p>
          <a:p>
            <a:endParaRPr lang="en-GB" dirty="0"/>
          </a:p>
        </p:txBody>
      </p:sp>
      <p:sp>
        <p:nvSpPr>
          <p:cNvPr id="3" name="Text Placeholder 2"/>
          <p:cNvSpPr>
            <a:spLocks noGrp="1"/>
          </p:cNvSpPr>
          <p:nvPr>
            <p:ph type="body" sz="quarter" idx="11"/>
          </p:nvPr>
        </p:nvSpPr>
        <p:spPr>
          <a:xfrm>
            <a:off x="467544" y="1124744"/>
            <a:ext cx="8352928" cy="4773534"/>
          </a:xfrm>
        </p:spPr>
        <p:txBody>
          <a:bodyPr/>
          <a:lstStyle/>
          <a:p>
            <a:pPr marL="0" indent="0">
              <a:buNone/>
            </a:pPr>
            <a:r>
              <a:rPr lang="en-GB" sz="1200" dirty="0"/>
              <a:t> </a:t>
            </a:r>
          </a:p>
          <a:p>
            <a:r>
              <a:rPr lang="en-GB" i="1" dirty="0" smtClean="0"/>
              <a:t>Does the Clean Air Strategy propose new legislation and regulation?</a:t>
            </a:r>
          </a:p>
          <a:p>
            <a:endParaRPr lang="en-GB" i="1" dirty="0" smtClean="0"/>
          </a:p>
          <a:p>
            <a:r>
              <a:rPr lang="en-GB" b="1" dirty="0" smtClean="0"/>
              <a:t>Yes</a:t>
            </a:r>
            <a:r>
              <a:rPr lang="en-GB" b="1" dirty="0"/>
              <a:t>. </a:t>
            </a:r>
            <a:r>
              <a:rPr lang="en-GB" b="1" dirty="0" smtClean="0"/>
              <a:t> New </a:t>
            </a:r>
            <a:r>
              <a:rPr lang="en-GB" b="1" dirty="0"/>
              <a:t>legislation </a:t>
            </a:r>
            <a:r>
              <a:rPr lang="en-GB" b="1" dirty="0" smtClean="0"/>
              <a:t>is proposed to  </a:t>
            </a:r>
            <a:r>
              <a:rPr lang="en-GB" b="1" dirty="0"/>
              <a:t>create a stronger and more </a:t>
            </a:r>
            <a:r>
              <a:rPr lang="en-GB" b="1" dirty="0" smtClean="0"/>
              <a:t>coherent framework </a:t>
            </a:r>
            <a:r>
              <a:rPr lang="en-GB" b="1" dirty="0"/>
              <a:t>for action to tackle air pollution. </a:t>
            </a:r>
            <a:endParaRPr lang="en-GB" b="1" dirty="0" smtClean="0"/>
          </a:p>
          <a:p>
            <a:endParaRPr lang="en-GB" b="1" dirty="0" smtClean="0"/>
          </a:p>
          <a:p>
            <a:r>
              <a:rPr lang="en-GB" b="1" dirty="0" smtClean="0"/>
              <a:t>New England-wide </a:t>
            </a:r>
            <a:r>
              <a:rPr lang="en-GB" b="1" dirty="0"/>
              <a:t>powers to control major </a:t>
            </a:r>
            <a:r>
              <a:rPr lang="en-GB" b="1" dirty="0" smtClean="0"/>
              <a:t>sources of </a:t>
            </a:r>
            <a:r>
              <a:rPr lang="en-GB" b="1" dirty="0"/>
              <a:t>air pollution, in line with the risk they pose to public health and </a:t>
            </a:r>
            <a:r>
              <a:rPr lang="en-GB" b="1" dirty="0" smtClean="0"/>
              <a:t>the environment</a:t>
            </a:r>
            <a:r>
              <a:rPr lang="en-GB" b="1" dirty="0"/>
              <a:t>, plus new local powers to take action in areas with </a:t>
            </a:r>
            <a:r>
              <a:rPr lang="en-GB" b="1" dirty="0" smtClean="0"/>
              <a:t>an air </a:t>
            </a:r>
            <a:r>
              <a:rPr lang="en-GB" b="1" dirty="0"/>
              <a:t>pollution problem. </a:t>
            </a:r>
            <a:endParaRPr lang="en-GB" b="1" dirty="0" smtClean="0"/>
          </a:p>
          <a:p>
            <a:endParaRPr lang="en-GB" b="1" dirty="0" smtClean="0"/>
          </a:p>
          <a:p>
            <a:r>
              <a:rPr lang="en-GB" b="1" dirty="0" smtClean="0"/>
              <a:t>These </a:t>
            </a:r>
            <a:r>
              <a:rPr lang="en-GB" b="1" dirty="0"/>
              <a:t>will support the creation of Clean </a:t>
            </a:r>
            <a:r>
              <a:rPr lang="en-GB" b="1" dirty="0" smtClean="0"/>
              <a:t>Air Zones </a:t>
            </a:r>
            <a:r>
              <a:rPr lang="en-GB" b="1" dirty="0"/>
              <a:t>to lower emissions from all sources of air pollution, </a:t>
            </a:r>
            <a:r>
              <a:rPr lang="en-GB" b="1" dirty="0" smtClean="0"/>
              <a:t>backed up </a:t>
            </a:r>
            <a:r>
              <a:rPr lang="en-GB" b="1" dirty="0"/>
              <a:t>with clear enforcement mechanisms</a:t>
            </a:r>
            <a:r>
              <a:rPr lang="en-GB" b="1" dirty="0" smtClean="0"/>
              <a:t>.  </a:t>
            </a:r>
          </a:p>
          <a:p>
            <a:endParaRPr lang="en-GB" b="1" dirty="0" smtClean="0"/>
          </a:p>
          <a:p>
            <a:r>
              <a:rPr lang="en-GB" b="1" dirty="0" smtClean="0"/>
              <a:t>The Strategy proposes new legislate to ensure that major sources of air pollution are subject to proportionate controls that reflect the risk they pose to public health and the environment.</a:t>
            </a:r>
          </a:p>
          <a:p>
            <a:pPr marL="0" indent="0">
              <a:buNone/>
            </a:pPr>
            <a:r>
              <a:rPr lang="en-GB" sz="1400" b="1" dirty="0" smtClean="0"/>
              <a:t> </a:t>
            </a:r>
          </a:p>
          <a:p>
            <a:endParaRPr lang="en-GB" sz="1400" dirty="0"/>
          </a:p>
        </p:txBody>
      </p:sp>
    </p:spTree>
    <p:extLst>
      <p:ext uri="{BB962C8B-B14F-4D97-AF65-F5344CB8AC3E}">
        <p14:creationId xmlns:p14="http://schemas.microsoft.com/office/powerpoint/2010/main" val="4027668228"/>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3568" y="404664"/>
            <a:ext cx="7632846" cy="651068"/>
          </a:xfrm>
        </p:spPr>
        <p:txBody>
          <a:bodyPr/>
          <a:lstStyle/>
          <a:p>
            <a:r>
              <a:rPr lang="en-GB" dirty="0"/>
              <a:t>Evaluating the Clean Air Strategy</a:t>
            </a:r>
          </a:p>
          <a:p>
            <a:endParaRPr lang="en-GB" dirty="0"/>
          </a:p>
        </p:txBody>
      </p:sp>
      <p:sp>
        <p:nvSpPr>
          <p:cNvPr id="3" name="Text Placeholder 2"/>
          <p:cNvSpPr>
            <a:spLocks noGrp="1"/>
          </p:cNvSpPr>
          <p:nvPr>
            <p:ph type="body" sz="quarter" idx="11"/>
          </p:nvPr>
        </p:nvSpPr>
        <p:spPr>
          <a:xfrm>
            <a:off x="467544" y="1124744"/>
            <a:ext cx="8352928" cy="4773534"/>
          </a:xfrm>
        </p:spPr>
        <p:txBody>
          <a:bodyPr/>
          <a:lstStyle/>
          <a:p>
            <a:pPr marL="0" indent="0">
              <a:buNone/>
            </a:pPr>
            <a:r>
              <a:rPr lang="en-GB" sz="1200" dirty="0"/>
              <a:t> </a:t>
            </a:r>
            <a:r>
              <a:rPr lang="en-GB" sz="1400" b="1" dirty="0" smtClean="0"/>
              <a:t> </a:t>
            </a:r>
          </a:p>
          <a:p>
            <a:r>
              <a:rPr lang="en-GB" i="1" dirty="0" smtClean="0"/>
              <a:t>Does </a:t>
            </a:r>
            <a:r>
              <a:rPr lang="en-GB" i="1" dirty="0"/>
              <a:t>the Clean Air Strategy recognise the importance of a capable enforcement agency</a:t>
            </a:r>
            <a:r>
              <a:rPr lang="en-GB" i="1" dirty="0" smtClean="0"/>
              <a:t>? </a:t>
            </a:r>
          </a:p>
          <a:p>
            <a:endParaRPr lang="en-GB" i="1" dirty="0"/>
          </a:p>
          <a:p>
            <a:r>
              <a:rPr lang="en-GB" b="1" dirty="0" smtClean="0"/>
              <a:t>Yes. Local  authorities will have  flexible</a:t>
            </a:r>
            <a:r>
              <a:rPr lang="en-GB" b="1" dirty="0"/>
              <a:t>, proportionate enforcement powers. </a:t>
            </a:r>
            <a:r>
              <a:rPr lang="en-GB" b="1" dirty="0" smtClean="0"/>
              <a:t>The role of the Environment Agency in England is referenced at places in the Strategy.</a:t>
            </a:r>
          </a:p>
          <a:p>
            <a:endParaRPr lang="en-GB" b="1" dirty="0"/>
          </a:p>
          <a:p>
            <a:r>
              <a:rPr lang="en-GB" i="1" dirty="0"/>
              <a:t>Does the Clean Air Strategy </a:t>
            </a:r>
            <a:r>
              <a:rPr lang="en-GB" i="1" dirty="0" smtClean="0"/>
              <a:t>address the failure of Air Quality Management Areas?</a:t>
            </a:r>
          </a:p>
          <a:p>
            <a:endParaRPr lang="en-GB" i="1" dirty="0" smtClean="0"/>
          </a:p>
          <a:p>
            <a:r>
              <a:rPr lang="en-GB" b="1" dirty="0" smtClean="0"/>
              <a:t>Yes. New legislation, powers for local authorities and guidance proposed to address hot spots alongside a shift  in  </a:t>
            </a:r>
            <a:r>
              <a:rPr lang="en-GB" b="1" dirty="0"/>
              <a:t>focus towards prevention, promoting greater action to avoid exceedances, rather than tackling air pollution only when limits are surpassed. </a:t>
            </a:r>
          </a:p>
          <a:p>
            <a:r>
              <a:rPr lang="en-GB" dirty="0"/>
              <a:t> </a:t>
            </a:r>
          </a:p>
          <a:p>
            <a:pPr lvl="0"/>
            <a:r>
              <a:rPr lang="en-US" i="1" dirty="0"/>
              <a:t>Does the Clean Air Strategy  2019 </a:t>
            </a:r>
            <a:r>
              <a:rPr lang="en-US" i="1" dirty="0" smtClean="0"/>
              <a:t>reaffirm the right </a:t>
            </a:r>
            <a:r>
              <a:rPr lang="en-US" i="1" dirty="0"/>
              <a:t>to Clean </a:t>
            </a:r>
            <a:r>
              <a:rPr lang="en-US" i="1" dirty="0" smtClean="0"/>
              <a:t>Air first outlined in 2000? </a:t>
            </a:r>
          </a:p>
          <a:p>
            <a:pPr lvl="0"/>
            <a:endParaRPr lang="en-US" i="1" dirty="0" smtClean="0"/>
          </a:p>
          <a:p>
            <a:pPr lvl="0"/>
            <a:r>
              <a:rPr lang="en-US" b="1" i="1" dirty="0" smtClean="0"/>
              <a:t>No.  There is no reference to rights in the Strategy</a:t>
            </a:r>
            <a:endParaRPr lang="en-GB" b="1" dirty="0"/>
          </a:p>
          <a:p>
            <a:endParaRPr lang="en-GB" dirty="0"/>
          </a:p>
        </p:txBody>
      </p:sp>
    </p:spTree>
    <p:extLst>
      <p:ext uri="{BB962C8B-B14F-4D97-AF65-F5344CB8AC3E}">
        <p14:creationId xmlns:p14="http://schemas.microsoft.com/office/powerpoint/2010/main" val="244677037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99594" y="332656"/>
            <a:ext cx="6984774" cy="720080"/>
          </a:xfrm>
        </p:spPr>
        <p:txBody>
          <a:bodyPr/>
          <a:lstStyle/>
          <a:p>
            <a:r>
              <a:rPr lang="en-GB" dirty="0"/>
              <a:t>The Air Quality Problem </a:t>
            </a:r>
          </a:p>
        </p:txBody>
      </p:sp>
      <p:sp>
        <p:nvSpPr>
          <p:cNvPr id="7" name="Text Placeholder 6"/>
          <p:cNvSpPr>
            <a:spLocks noGrp="1"/>
          </p:cNvSpPr>
          <p:nvPr>
            <p:ph type="body" sz="quarter" idx="4294967295"/>
          </p:nvPr>
        </p:nvSpPr>
        <p:spPr>
          <a:xfrm>
            <a:off x="539552" y="908720"/>
            <a:ext cx="8352928" cy="5419291"/>
          </a:xfrm>
          <a:prstGeom prst="rect">
            <a:avLst/>
          </a:prstGeom>
        </p:spPr>
        <p:txBody>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In </a:t>
            </a:r>
            <a:r>
              <a:rPr lang="en-GB" sz="2400" dirty="0">
                <a:latin typeface="Tahoma" panose="020B0604030504040204" pitchFamily="34" charset="0"/>
                <a:ea typeface="Tahoma" panose="020B0604030504040204" pitchFamily="34" charset="0"/>
                <a:cs typeface="Tahoma" panose="020B0604030504040204" pitchFamily="34" charset="0"/>
              </a:rPr>
              <a:t>the </a:t>
            </a:r>
            <a:r>
              <a:rPr lang="en-GB" sz="2400" dirty="0" smtClean="0">
                <a:latin typeface="Tahoma" panose="020B0604030504040204" pitchFamily="34" charset="0"/>
                <a:ea typeface="Tahoma" panose="020B0604030504040204" pitchFamily="34" charset="0"/>
                <a:cs typeface="Tahoma" panose="020B0604030504040204" pitchFamily="34" charset="0"/>
              </a:rPr>
              <a:t>last 25 years there </a:t>
            </a:r>
            <a:r>
              <a:rPr lang="en-GB" sz="2400" dirty="0">
                <a:latin typeface="Tahoma" panose="020B0604030504040204" pitchFamily="34" charset="0"/>
                <a:ea typeface="Tahoma" panose="020B0604030504040204" pitchFamily="34" charset="0"/>
                <a:cs typeface="Tahoma" panose="020B0604030504040204" pitchFamily="34" charset="0"/>
              </a:rPr>
              <a:t>has been lots </a:t>
            </a:r>
            <a:r>
              <a:rPr lang="en-GB" sz="2400" dirty="0" smtClean="0">
                <a:latin typeface="Tahoma" panose="020B0604030504040204" pitchFamily="34" charset="0"/>
                <a:ea typeface="Tahoma" panose="020B0604030504040204" pitchFamily="34" charset="0"/>
                <a:cs typeface="Tahoma" panose="020B0604030504040204" pitchFamily="34" charset="0"/>
              </a:rPr>
              <a:t>of management  activity,  </a:t>
            </a:r>
            <a:r>
              <a:rPr lang="en-GB" sz="2400" dirty="0">
                <a:latin typeface="Tahoma" panose="020B0604030504040204" pitchFamily="34" charset="0"/>
                <a:ea typeface="Tahoma" panose="020B0604030504040204" pitchFamily="34" charset="0"/>
                <a:cs typeface="Tahoma" panose="020B0604030504040204" pitchFamily="34" charset="0"/>
              </a:rPr>
              <a:t>especially at the local authority </a:t>
            </a:r>
            <a:r>
              <a:rPr lang="en-GB" sz="2400" dirty="0" smtClean="0">
                <a:latin typeface="Tahoma" panose="020B0604030504040204" pitchFamily="34" charset="0"/>
                <a:ea typeface="Tahoma" panose="020B0604030504040204" pitchFamily="34" charset="0"/>
                <a:cs typeface="Tahoma" panose="020B0604030504040204" pitchFamily="34" charset="0"/>
              </a:rPr>
              <a:t>level, </a:t>
            </a:r>
            <a:r>
              <a:rPr lang="en-GB" sz="2400" dirty="0">
                <a:latin typeface="Tahoma" panose="020B0604030504040204" pitchFamily="34" charset="0"/>
                <a:ea typeface="Tahoma" panose="020B0604030504040204" pitchFamily="34" charset="0"/>
                <a:cs typeface="Tahoma" panose="020B0604030504040204" pitchFamily="34" charset="0"/>
              </a:rPr>
              <a:t>but very little success in achieving  cleaner air</a:t>
            </a:r>
            <a:r>
              <a:rPr lang="en-GB" sz="2400" dirty="0" smtClean="0">
                <a:latin typeface="Tahoma" panose="020B0604030504040204" pitchFamily="34" charset="0"/>
                <a:ea typeface="Tahoma" panose="020B0604030504040204" pitchFamily="34" charset="0"/>
                <a:cs typeface="Tahoma" panose="020B0604030504040204" pitchFamily="34" charset="0"/>
              </a:rPr>
              <a:t>!</a:t>
            </a:r>
          </a:p>
          <a:p>
            <a:r>
              <a:rPr lang="en-GB" sz="2400" dirty="0" smtClean="0">
                <a:latin typeface="Tahoma" panose="020B0604030504040204" pitchFamily="34" charset="0"/>
                <a:ea typeface="Tahoma" panose="020B0604030504040204" pitchFamily="34" charset="0"/>
                <a:cs typeface="Tahoma" panose="020B0604030504040204" pitchFamily="34" charset="0"/>
              </a:rPr>
              <a:t>The good intentions have been overwhelmed by societal </a:t>
            </a:r>
            <a:r>
              <a:rPr lang="en-GB" sz="2400" dirty="0" smtClean="0">
                <a:latin typeface="Tahoma" panose="020B0604030504040204" pitchFamily="34" charset="0"/>
                <a:ea typeface="Tahoma" panose="020B0604030504040204" pitchFamily="34" charset="0"/>
                <a:cs typeface="Tahoma" panose="020B0604030504040204" pitchFamily="34" charset="0"/>
              </a:rPr>
              <a:t>and structural changes</a:t>
            </a:r>
            <a:r>
              <a:rPr lang="en-GB" sz="2400" dirty="0" smtClean="0">
                <a:latin typeface="Tahoma" panose="020B0604030504040204" pitchFamily="34" charset="0"/>
                <a:ea typeface="Tahoma" panose="020B0604030504040204" pitchFamily="34" charset="0"/>
                <a:cs typeface="Tahoma" panose="020B0604030504040204" pitchFamily="34" charset="0"/>
              </a:rPr>
              <a:t>. New </a:t>
            </a:r>
            <a:r>
              <a:rPr lang="en-GB" sz="2400" dirty="0">
                <a:latin typeface="Tahoma" panose="020B0604030504040204" pitchFamily="34" charset="0"/>
                <a:ea typeface="Tahoma" panose="020B0604030504040204" pitchFamily="34" charset="0"/>
                <a:cs typeface="Tahoma" panose="020B0604030504040204" pitchFamily="34" charset="0"/>
              </a:rPr>
              <a:t>thinking is </a:t>
            </a:r>
            <a:r>
              <a:rPr lang="en-GB" sz="2400" dirty="0" smtClean="0">
                <a:latin typeface="Tahoma" panose="020B0604030504040204" pitchFamily="34" charset="0"/>
                <a:ea typeface="Tahoma" panose="020B0604030504040204" pitchFamily="34" charset="0"/>
                <a:cs typeface="Tahoma" panose="020B0604030504040204" pitchFamily="34" charset="0"/>
              </a:rPr>
              <a:t>required.</a:t>
            </a:r>
          </a:p>
          <a:p>
            <a:r>
              <a:rPr lang="en-GB" sz="2400" dirty="0" smtClean="0">
                <a:latin typeface="Tahoma" panose="020B0604030504040204" pitchFamily="34" charset="0"/>
                <a:ea typeface="Tahoma" panose="020B0604030504040204" pitchFamily="34" charset="0"/>
                <a:cs typeface="Tahoma" panose="020B0604030504040204" pitchFamily="34" charset="0"/>
              </a:rPr>
              <a:t>Recognise</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rPr>
              <a:t>multiple causes – structural, social and technical - and </a:t>
            </a:r>
            <a:r>
              <a:rPr lang="en-US" sz="2400" dirty="0">
                <a:latin typeface="Tahoma" panose="020B0604030504040204" pitchFamily="34" charset="0"/>
                <a:ea typeface="Tahoma" panose="020B0604030504040204" pitchFamily="34" charset="0"/>
                <a:cs typeface="Tahoma" panose="020B0604030504040204" pitchFamily="34" charset="0"/>
              </a:rPr>
              <a:t>solutions to air  </a:t>
            </a:r>
            <a:r>
              <a:rPr lang="en-US" sz="2400" dirty="0" smtClean="0">
                <a:latin typeface="Tahoma" panose="020B0604030504040204" pitchFamily="34" charset="0"/>
                <a:ea typeface="Tahoma" panose="020B0604030504040204" pitchFamily="34" charset="0"/>
                <a:cs typeface="Tahoma" panose="020B0604030504040204" pitchFamily="34" charset="0"/>
              </a:rPr>
              <a:t>pollution.</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Address the social and structural inequalities related to both the cause of air pollution and its </a:t>
            </a:r>
            <a:r>
              <a:rPr lang="en-US" sz="2400" dirty="0" smtClean="0">
                <a:latin typeface="Tahoma" panose="020B0604030504040204" pitchFamily="34" charset="0"/>
                <a:ea typeface="Tahoma" panose="020B0604030504040204" pitchFamily="34" charset="0"/>
                <a:cs typeface="Tahoma" panose="020B0604030504040204" pitchFamily="34" charset="0"/>
              </a:rPr>
              <a:t>impacts.</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Enable widespread emission reductions - not just hotspot </a:t>
            </a:r>
            <a:r>
              <a:rPr lang="en-US" sz="2400" dirty="0" smtClean="0">
                <a:latin typeface="Tahoma" panose="020B0604030504040204" pitchFamily="34" charset="0"/>
                <a:ea typeface="Tahoma" panose="020B0604030504040204" pitchFamily="34" charset="0"/>
                <a:cs typeface="Tahoma" panose="020B0604030504040204" pitchFamily="34" charset="0"/>
              </a:rPr>
              <a:t>management.  </a:t>
            </a:r>
          </a:p>
          <a:p>
            <a:r>
              <a:rPr lang="en-US" sz="2400" dirty="0" smtClean="0">
                <a:latin typeface="Tahoma" panose="020B0604030504040204" pitchFamily="34" charset="0"/>
                <a:ea typeface="Tahoma" panose="020B0604030504040204" pitchFamily="34" charset="0"/>
                <a:cs typeface="Tahoma" panose="020B0604030504040204" pitchFamily="34" charset="0"/>
              </a:rPr>
              <a:t>The Clean Air Strategy promises a new start for the management of air quality.</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GB" sz="2400" dirty="0">
              <a:latin typeface="Tahoma" panose="020B0604030504040204" pitchFamily="34" charset="0"/>
              <a:ea typeface="Tahoma" panose="020B0604030504040204" pitchFamily="34" charset="0"/>
              <a:cs typeface="Tahoma" panose="020B0604030504040204" pitchFamily="34" charset="0"/>
            </a:endParaRPr>
          </a:p>
          <a:p>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3106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1"/>
          <p:cNvSpPr>
            <a:spLocks noGrp="1"/>
          </p:cNvSpPr>
          <p:nvPr>
            <p:ph type="body" sz="quarter" idx="14"/>
          </p:nvPr>
        </p:nvSpPr>
        <p:spPr bwMode="auto">
          <a:xfrm>
            <a:off x="1979712" y="404664"/>
            <a:ext cx="6264696" cy="41917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smtClean="0">
                <a:latin typeface="Georgia" panose="02040502050405020303" pitchFamily="18" charset="0"/>
                <a:ea typeface="ＭＳ Ｐゴシック" panose="020B0600070205080204" pitchFamily="34" charset="-128"/>
              </a:rPr>
              <a:t>Air Pollution 27</a:t>
            </a:r>
          </a:p>
          <a:p>
            <a:pPr eaLnBrk="1" hangingPunct="1">
              <a:spcBef>
                <a:spcPct val="0"/>
              </a:spcBef>
            </a:pPr>
            <a:endParaRPr lang="en-GB" altLang="en-US" dirty="0">
              <a:latin typeface="Georgia" panose="02040502050405020303" pitchFamily="18" charset="0"/>
              <a:ea typeface="ＭＳ Ｐゴシック" panose="020B0600070205080204" pitchFamily="34" charset="-128"/>
            </a:endParaRPr>
          </a:p>
          <a:p>
            <a:pPr eaLnBrk="1" hangingPunct="1">
              <a:spcBef>
                <a:spcPct val="0"/>
              </a:spcBef>
            </a:pPr>
            <a:r>
              <a:rPr lang="en-GB" altLang="en-US" dirty="0" smtClean="0">
                <a:latin typeface="Georgia" panose="02040502050405020303" pitchFamily="18" charset="0"/>
                <a:ea typeface="ＭＳ Ｐゴシック" panose="020B0600070205080204" pitchFamily="34" charset="-128"/>
              </a:rPr>
              <a:t>Thank you </a:t>
            </a:r>
          </a:p>
        </p:txBody>
      </p:sp>
      <p:sp>
        <p:nvSpPr>
          <p:cNvPr id="52227" name="Text Placeholder 3"/>
          <p:cNvSpPr>
            <a:spLocks noGrp="1"/>
          </p:cNvSpPr>
          <p:nvPr>
            <p:ph type="body" sz="quarter" idx="16"/>
          </p:nvPr>
        </p:nvSpPr>
        <p:spPr bwMode="auto">
          <a:xfrm>
            <a:off x="1979712" y="3004616"/>
            <a:ext cx="4961382" cy="288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25000" lnSpcReduction="20000"/>
          </a:bodyPr>
          <a:lstStyle/>
          <a:p>
            <a:pPr>
              <a:spcBef>
                <a:spcPct val="0"/>
              </a:spcBef>
            </a:pPr>
            <a:r>
              <a:rPr lang="en-US" altLang="en-US" sz="6400" b="0" dirty="0" smtClean="0">
                <a:latin typeface="Tahoma" panose="020B0604030504040204" pitchFamily="34" charset="0"/>
                <a:ea typeface="ＭＳ Ｐゴシック" panose="020B0600070205080204" pitchFamily="34" charset="-128"/>
                <a:cs typeface="Tahoma" panose="020B0604030504040204" pitchFamily="34" charset="0"/>
              </a:rPr>
              <a:t>Professor Jim Longhurst </a:t>
            </a:r>
          </a:p>
          <a:p>
            <a:pPr>
              <a:spcBef>
                <a:spcPct val="0"/>
              </a:spcBef>
            </a:pPr>
            <a:endParaRPr lang="en-US" altLang="en-US" sz="6400" b="0" dirty="0" smtClean="0">
              <a:latin typeface="Tahoma" panose="020B0604030504040204" pitchFamily="34" charset="0"/>
              <a:ea typeface="ＭＳ Ｐゴシック" panose="020B0600070205080204" pitchFamily="34" charset="-128"/>
              <a:cs typeface="Tahoma" panose="020B0604030504040204" pitchFamily="34" charset="0"/>
            </a:endParaRPr>
          </a:p>
          <a:p>
            <a:pPr>
              <a:spcBef>
                <a:spcPct val="0"/>
              </a:spcBef>
            </a:pPr>
            <a:r>
              <a:rPr lang="en-US" altLang="en-US" sz="6400" b="0" dirty="0" smtClean="0">
                <a:latin typeface="Tahoma" panose="020B0604030504040204" pitchFamily="34" charset="0"/>
                <a:ea typeface="ＭＳ Ｐゴシック" panose="020B0600070205080204" pitchFamily="34" charset="-128"/>
                <a:cs typeface="Tahoma" panose="020B0604030504040204" pitchFamily="34" charset="0"/>
              </a:rPr>
              <a:t>Air Quality Management Resource Centre</a:t>
            </a:r>
          </a:p>
          <a:p>
            <a:pPr>
              <a:spcBef>
                <a:spcPct val="0"/>
              </a:spcBef>
            </a:pPr>
            <a:endParaRPr lang="en-US" altLang="en-US" sz="1400" b="0" dirty="0" smtClean="0">
              <a:latin typeface="Tahoma" panose="020B0604030504040204" pitchFamily="34" charset="0"/>
              <a:ea typeface="ＭＳ Ｐゴシック" panose="020B0600070205080204" pitchFamily="34" charset="-128"/>
              <a:cs typeface="Tahoma" panose="020B0604030504040204" pitchFamily="34" charset="0"/>
            </a:endParaRPr>
          </a:p>
          <a:p>
            <a:pPr eaLnBrk="1" hangingPunct="1">
              <a:lnSpc>
                <a:spcPct val="100000"/>
              </a:lnSpc>
              <a:spcBef>
                <a:spcPct val="0"/>
              </a:spcBef>
            </a:pPr>
            <a:r>
              <a:rPr lang="en-US" altLang="de-DE" sz="6400" b="0" dirty="0" smtClean="0">
                <a:latin typeface="Tahoma" panose="020B0604030504040204" pitchFamily="34" charset="0"/>
                <a:ea typeface="ＭＳ Ｐゴシック" panose="020B0600070205080204" pitchFamily="34" charset="-128"/>
                <a:cs typeface="Tahoma" panose="020B0604030504040204" pitchFamily="34" charset="0"/>
              </a:rPr>
              <a:t>University of the West of England, </a:t>
            </a:r>
          </a:p>
          <a:p>
            <a:pPr eaLnBrk="1" hangingPunct="1">
              <a:lnSpc>
                <a:spcPct val="100000"/>
              </a:lnSpc>
              <a:spcBef>
                <a:spcPct val="0"/>
              </a:spcBef>
            </a:pPr>
            <a:r>
              <a:rPr lang="en-US" altLang="de-DE" sz="6400" b="0" dirty="0" smtClean="0">
                <a:latin typeface="Tahoma" panose="020B0604030504040204" pitchFamily="34" charset="0"/>
                <a:ea typeface="ＭＳ Ｐゴシック" panose="020B0600070205080204" pitchFamily="34" charset="-128"/>
                <a:cs typeface="Tahoma" panose="020B0604030504040204" pitchFamily="34" charset="0"/>
              </a:rPr>
              <a:t>Bristol,  </a:t>
            </a:r>
          </a:p>
          <a:p>
            <a:pPr eaLnBrk="1" hangingPunct="1">
              <a:lnSpc>
                <a:spcPct val="100000"/>
              </a:lnSpc>
              <a:spcBef>
                <a:spcPct val="0"/>
              </a:spcBef>
            </a:pPr>
            <a:r>
              <a:rPr lang="en-US" altLang="de-DE" sz="6400" b="0" dirty="0" smtClean="0">
                <a:latin typeface="Tahoma" panose="020B0604030504040204" pitchFamily="34" charset="0"/>
                <a:ea typeface="ＭＳ Ｐゴシック" panose="020B0600070205080204" pitchFamily="34" charset="-128"/>
                <a:cs typeface="Tahoma" panose="020B0604030504040204" pitchFamily="34" charset="0"/>
              </a:rPr>
              <a:t>BS16 1QY </a:t>
            </a:r>
          </a:p>
          <a:p>
            <a:pPr eaLnBrk="1" hangingPunct="1">
              <a:lnSpc>
                <a:spcPct val="100000"/>
              </a:lnSpc>
              <a:spcBef>
                <a:spcPct val="0"/>
              </a:spcBef>
            </a:pPr>
            <a:r>
              <a:rPr lang="en-US" altLang="de-DE" sz="6400" b="0" dirty="0" smtClean="0">
                <a:latin typeface="Tahoma" panose="020B0604030504040204" pitchFamily="34" charset="0"/>
                <a:ea typeface="ＭＳ Ｐゴシック" panose="020B0600070205080204" pitchFamily="34" charset="-128"/>
                <a:cs typeface="Tahoma" panose="020B0604030504040204" pitchFamily="34" charset="0"/>
              </a:rPr>
              <a:t>UK</a:t>
            </a:r>
          </a:p>
          <a:p>
            <a:pPr eaLnBrk="1" hangingPunct="1">
              <a:lnSpc>
                <a:spcPct val="100000"/>
              </a:lnSpc>
              <a:spcBef>
                <a:spcPct val="0"/>
              </a:spcBef>
            </a:pPr>
            <a:endParaRPr lang="en-US" altLang="de-DE" sz="6400" b="0" dirty="0" smtClean="0">
              <a:latin typeface="Tahoma" panose="020B0604030504040204" pitchFamily="34" charset="0"/>
              <a:ea typeface="ＭＳ Ｐゴシック" panose="020B0600070205080204" pitchFamily="34" charset="-128"/>
              <a:cs typeface="Tahoma" panose="020B0604030504040204" pitchFamily="34" charset="0"/>
            </a:endParaRPr>
          </a:p>
          <a:p>
            <a:pPr eaLnBrk="1" hangingPunct="1">
              <a:lnSpc>
                <a:spcPct val="100000"/>
              </a:lnSpc>
              <a:spcBef>
                <a:spcPct val="0"/>
              </a:spcBef>
            </a:pPr>
            <a:endParaRPr lang="en-US" altLang="de-DE" sz="6400" b="0" dirty="0" smtClean="0">
              <a:latin typeface="Tahoma" panose="020B0604030504040204" pitchFamily="34" charset="0"/>
              <a:ea typeface="ＭＳ Ｐゴシック" panose="020B0600070205080204" pitchFamily="34" charset="-128"/>
              <a:cs typeface="Tahoma" panose="020B0604030504040204" pitchFamily="34" charset="0"/>
            </a:endParaRPr>
          </a:p>
          <a:p>
            <a:pPr eaLnBrk="1" hangingPunct="1">
              <a:lnSpc>
                <a:spcPct val="100000"/>
              </a:lnSpc>
              <a:spcBef>
                <a:spcPct val="0"/>
              </a:spcBef>
            </a:pPr>
            <a:r>
              <a:rPr lang="en-US" altLang="de-DE" sz="6400" b="0" dirty="0" smtClean="0">
                <a:latin typeface="Tahoma" panose="020B0604030504040204" pitchFamily="34" charset="0"/>
                <a:ea typeface="ＭＳ Ｐゴシック" panose="020B0600070205080204" pitchFamily="34" charset="-128"/>
                <a:cs typeface="Tahoma" panose="020B0604030504040204" pitchFamily="34" charset="0"/>
              </a:rPr>
              <a:t>Email James.Longhurst@uwe.ac.uk</a:t>
            </a:r>
          </a:p>
          <a:p>
            <a:pPr>
              <a:spcBef>
                <a:spcPct val="0"/>
              </a:spcBef>
            </a:pPr>
            <a:endParaRPr lang="en-US" altLang="en-US" dirty="0" smtClean="0">
              <a:latin typeface="Tahoma" panose="020B0604030504040204" pitchFamily="34" charset="0"/>
              <a:ea typeface="ＭＳ Ｐゴシック" panose="020B0600070205080204" pitchFamily="34" charset="-128"/>
              <a:cs typeface="Tahoma" panose="020B0604030504040204" pitchFamily="34" charset="0"/>
            </a:endParaRPr>
          </a:p>
          <a:p>
            <a:pPr>
              <a:spcBef>
                <a:spcPct val="0"/>
              </a:spcBef>
            </a:pPr>
            <a:endParaRPr lang="en-US" altLang="en-US" dirty="0" smtClean="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181768878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Clean Air Strategy </a:t>
            </a:r>
            <a:endParaRPr lang="en-GB" dirty="0"/>
          </a:p>
        </p:txBody>
      </p:sp>
      <p:sp>
        <p:nvSpPr>
          <p:cNvPr id="3" name="Text Placeholder 2"/>
          <p:cNvSpPr>
            <a:spLocks noGrp="1"/>
          </p:cNvSpPr>
          <p:nvPr>
            <p:ph type="body" sz="quarter" idx="11"/>
          </p:nvPr>
        </p:nvSpPr>
        <p:spPr>
          <a:xfrm>
            <a:off x="827584" y="1610962"/>
            <a:ext cx="7560840" cy="4122295"/>
          </a:xfrm>
        </p:spPr>
        <p:txBody>
          <a:bodyPr/>
          <a:lstStyle/>
          <a:p>
            <a:pPr marL="0" indent="0">
              <a:buNone/>
            </a:pPr>
            <a:endParaRPr lang="en-GB" dirty="0" smtClean="0"/>
          </a:p>
          <a:p>
            <a:r>
              <a:rPr lang="en-GB" sz="2000" dirty="0" smtClean="0"/>
              <a:t>The </a:t>
            </a:r>
            <a:r>
              <a:rPr lang="en-GB" sz="2000" dirty="0" smtClean="0"/>
              <a:t>Strategy sets</a:t>
            </a:r>
            <a:r>
              <a:rPr lang="en-GB" sz="2000" dirty="0" smtClean="0"/>
              <a:t> </a:t>
            </a:r>
            <a:r>
              <a:rPr lang="en-GB" sz="2000" dirty="0"/>
              <a:t>“</a:t>
            </a:r>
            <a:r>
              <a:rPr lang="en-GB" sz="2000" i="1" dirty="0"/>
              <a:t>ambitious goals to reduce people’s exposure to  nitrogen oxides, ammonia, particulate matter, non-methane volatile organic compounds and sulphur dioxide</a:t>
            </a:r>
            <a:r>
              <a:rPr lang="en-GB" sz="2000" dirty="0"/>
              <a:t>”. </a:t>
            </a:r>
          </a:p>
          <a:p>
            <a:endParaRPr lang="en-GB" sz="2000" dirty="0" smtClean="0"/>
          </a:p>
          <a:p>
            <a:r>
              <a:rPr lang="en-GB" sz="2000" dirty="0" smtClean="0"/>
              <a:t>It </a:t>
            </a:r>
            <a:r>
              <a:rPr lang="en-GB" sz="2000" dirty="0" smtClean="0"/>
              <a:t>estimates </a:t>
            </a:r>
            <a:r>
              <a:rPr lang="en-GB" sz="2000" dirty="0"/>
              <a:t>that the actions outlined  could cut the costs of air pollution to society by £1.7 billion every year by 2020, rising to £5.3 billion every year from 2030. </a:t>
            </a:r>
          </a:p>
          <a:p>
            <a:endParaRPr lang="en-GB" sz="2000" dirty="0"/>
          </a:p>
          <a:p>
            <a:r>
              <a:rPr lang="en-GB" sz="2000" dirty="0" smtClean="0"/>
              <a:t>The </a:t>
            </a:r>
            <a:r>
              <a:rPr lang="en-GB" sz="2000" dirty="0"/>
              <a:t>traditional focus on  road transport and industrial emissions is  supplemented by a need to tackle other sources of air pollutants  including  agricultural and domestic sources. </a:t>
            </a:r>
          </a:p>
          <a:p>
            <a:endParaRPr lang="en-GB" dirty="0"/>
          </a:p>
          <a:p>
            <a:endParaRPr lang="en-GB" dirty="0"/>
          </a:p>
        </p:txBody>
      </p:sp>
    </p:spTree>
    <p:extLst>
      <p:ext uri="{BB962C8B-B14F-4D97-AF65-F5344CB8AC3E}">
        <p14:creationId xmlns:p14="http://schemas.microsoft.com/office/powerpoint/2010/main" val="202926492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560" y="257652"/>
            <a:ext cx="6668019" cy="651068"/>
          </a:xfrm>
        </p:spPr>
        <p:txBody>
          <a:bodyPr/>
          <a:lstStyle/>
          <a:p>
            <a:r>
              <a:rPr lang="en-GB" dirty="0"/>
              <a:t>The Clean Air Strategy </a:t>
            </a:r>
          </a:p>
          <a:p>
            <a:endParaRPr lang="en-GB" dirty="0"/>
          </a:p>
        </p:txBody>
      </p:sp>
      <p:sp>
        <p:nvSpPr>
          <p:cNvPr id="3" name="Text Placeholder 2"/>
          <p:cNvSpPr>
            <a:spLocks noGrp="1"/>
          </p:cNvSpPr>
          <p:nvPr>
            <p:ph type="body" sz="quarter" idx="11"/>
          </p:nvPr>
        </p:nvSpPr>
        <p:spPr>
          <a:xfrm>
            <a:off x="539552" y="908720"/>
            <a:ext cx="8424936" cy="5184576"/>
          </a:xfrm>
        </p:spPr>
        <p:txBody>
          <a:bodyPr/>
          <a:lstStyle/>
          <a:p>
            <a:pPr marL="541338" lvl="2" indent="0">
              <a:buNone/>
            </a:pPr>
            <a:endParaRPr lang="en-GB" dirty="0" smtClean="0"/>
          </a:p>
          <a:p>
            <a:r>
              <a:rPr lang="en-GB" dirty="0" smtClean="0"/>
              <a:t>The Clean Air Strategy should be seen as part of a suite of policy documents including</a:t>
            </a:r>
          </a:p>
          <a:p>
            <a:pPr marL="0" indent="0">
              <a:buNone/>
            </a:pPr>
            <a:r>
              <a:rPr lang="en-GB" dirty="0" smtClean="0"/>
              <a:t> </a:t>
            </a:r>
          </a:p>
          <a:p>
            <a:r>
              <a:rPr lang="en-GB" dirty="0" smtClean="0"/>
              <a:t>The 25 Year </a:t>
            </a:r>
            <a:r>
              <a:rPr lang="en-GB" dirty="0"/>
              <a:t>Environment </a:t>
            </a:r>
            <a:r>
              <a:rPr lang="en-GB" dirty="0" smtClean="0"/>
              <a:t>Plan,  </a:t>
            </a:r>
            <a:r>
              <a:rPr lang="en-GB" sz="1200" dirty="0" smtClean="0">
                <a:hlinkClick r:id="rId2"/>
              </a:rPr>
              <a:t>https</a:t>
            </a:r>
            <a:r>
              <a:rPr lang="en-GB" sz="1200" dirty="0">
                <a:hlinkClick r:id="rId2"/>
              </a:rPr>
              <a:t>://</a:t>
            </a:r>
            <a:r>
              <a:rPr lang="en-GB" sz="1200" dirty="0" smtClean="0">
                <a:hlinkClick r:id="rId2"/>
              </a:rPr>
              <a:t>www.gov.uk/government/publications/25-year-environment-plan</a:t>
            </a:r>
            <a:r>
              <a:rPr lang="en-GB" sz="1200" dirty="0" smtClean="0"/>
              <a:t> </a:t>
            </a:r>
          </a:p>
          <a:p>
            <a:endParaRPr lang="en-GB" sz="1200" dirty="0" smtClean="0"/>
          </a:p>
          <a:p>
            <a:r>
              <a:rPr lang="en-GB" dirty="0" smtClean="0"/>
              <a:t>25 </a:t>
            </a:r>
            <a:r>
              <a:rPr lang="en-GB" dirty="0"/>
              <a:t>Year Environment Plan progress report: January 2018 to March </a:t>
            </a:r>
            <a:r>
              <a:rPr lang="en-GB" dirty="0" smtClean="0"/>
              <a:t>2019</a:t>
            </a:r>
          </a:p>
          <a:p>
            <a:r>
              <a:rPr lang="en-GB" dirty="0"/>
              <a:t> </a:t>
            </a:r>
            <a:r>
              <a:rPr lang="en-GB" sz="1200" dirty="0">
                <a:hlinkClick r:id="rId3"/>
              </a:rPr>
              <a:t>https://</a:t>
            </a:r>
            <a:r>
              <a:rPr lang="en-GB" sz="1200" dirty="0" smtClean="0">
                <a:hlinkClick r:id="rId3"/>
              </a:rPr>
              <a:t>www.gov.uk/government/publications/25-year-environment-plan-progress-reports</a:t>
            </a:r>
            <a:r>
              <a:rPr lang="en-GB" sz="1200" dirty="0"/>
              <a:t> </a:t>
            </a:r>
            <a:endParaRPr lang="en-GB" sz="1200" dirty="0" smtClean="0"/>
          </a:p>
          <a:p>
            <a:endParaRPr lang="en-GB" sz="1200" dirty="0"/>
          </a:p>
          <a:p>
            <a:r>
              <a:rPr lang="en-GB" dirty="0" smtClean="0"/>
              <a:t>The </a:t>
            </a:r>
            <a:r>
              <a:rPr lang="en-GB" dirty="0"/>
              <a:t>Industrial </a:t>
            </a:r>
            <a:r>
              <a:rPr lang="en-GB" dirty="0" smtClean="0"/>
              <a:t>Strategy, November 2017 updated June 2018 </a:t>
            </a:r>
          </a:p>
          <a:p>
            <a:r>
              <a:rPr lang="en-GB" sz="1200" dirty="0" smtClean="0">
                <a:hlinkClick r:id="rId4"/>
              </a:rPr>
              <a:t>https</a:t>
            </a:r>
            <a:r>
              <a:rPr lang="en-GB" sz="1200" dirty="0">
                <a:hlinkClick r:id="rId4"/>
              </a:rPr>
              <a:t>://</a:t>
            </a:r>
            <a:r>
              <a:rPr lang="en-GB" sz="1200" dirty="0" smtClean="0">
                <a:hlinkClick r:id="rId4"/>
              </a:rPr>
              <a:t>www.gov.uk/government/publications/industrial-strategy-building-a-britain-fit-for-the-future</a:t>
            </a:r>
            <a:r>
              <a:rPr lang="en-GB" sz="1200" dirty="0" smtClean="0"/>
              <a:t> </a:t>
            </a:r>
          </a:p>
          <a:p>
            <a:pPr marL="0" indent="0">
              <a:buNone/>
            </a:pPr>
            <a:endParaRPr lang="en-GB" sz="1200" dirty="0" smtClean="0"/>
          </a:p>
          <a:p>
            <a:r>
              <a:rPr lang="en-GB" dirty="0" smtClean="0"/>
              <a:t>Clean Growth Strategy, October 2017 </a:t>
            </a:r>
          </a:p>
          <a:p>
            <a:r>
              <a:rPr lang="en-GB" sz="1200" dirty="0">
                <a:hlinkClick r:id="rId5"/>
              </a:rPr>
              <a:t>https://</a:t>
            </a:r>
            <a:r>
              <a:rPr lang="en-GB" sz="1200" dirty="0" smtClean="0">
                <a:hlinkClick r:id="rId5"/>
              </a:rPr>
              <a:t>www.gov.uk/government/publications/clean-growth-strategy</a:t>
            </a:r>
            <a:endParaRPr lang="en-GB" sz="1200" dirty="0" smtClean="0"/>
          </a:p>
          <a:p>
            <a:endParaRPr lang="en-GB" sz="1200" dirty="0" smtClean="0"/>
          </a:p>
          <a:p>
            <a:r>
              <a:rPr lang="en-GB" dirty="0" smtClean="0"/>
              <a:t>The Road to Zero, July 2018</a:t>
            </a:r>
          </a:p>
          <a:p>
            <a:r>
              <a:rPr lang="en-GB" sz="1200" dirty="0">
                <a:hlinkClick r:id="rId6"/>
              </a:rPr>
              <a:t>https://</a:t>
            </a:r>
            <a:r>
              <a:rPr lang="en-GB" sz="1200" dirty="0" smtClean="0">
                <a:hlinkClick r:id="rId6"/>
              </a:rPr>
              <a:t>www.gov.uk/government/publications/reducing-emissions-from-road-transport-road-to-zero-strategy</a:t>
            </a:r>
            <a:r>
              <a:rPr lang="en-GB" sz="1200" dirty="0" smtClean="0"/>
              <a:t> </a:t>
            </a:r>
          </a:p>
          <a:p>
            <a:endParaRPr lang="en-GB" dirty="0"/>
          </a:p>
          <a:p>
            <a:endParaRPr lang="en-GB" dirty="0"/>
          </a:p>
        </p:txBody>
      </p:sp>
      <p:pic>
        <p:nvPicPr>
          <p:cNvPr id="4" name="Picture 3"/>
          <p:cNvPicPr/>
          <p:nvPr/>
        </p:nvPicPr>
        <p:blipFill>
          <a:blip r:embed="rId7"/>
          <a:stretch>
            <a:fillRect/>
          </a:stretch>
        </p:blipFill>
        <p:spPr>
          <a:xfrm>
            <a:off x="5128460" y="5487013"/>
            <a:ext cx="1027716" cy="1212565"/>
          </a:xfrm>
          <a:prstGeom prst="rect">
            <a:avLst/>
          </a:prstGeom>
        </p:spPr>
      </p:pic>
      <p:pic>
        <p:nvPicPr>
          <p:cNvPr id="5" name="Picture 4"/>
          <p:cNvPicPr>
            <a:picLocks noChangeAspect="1"/>
          </p:cNvPicPr>
          <p:nvPr/>
        </p:nvPicPr>
        <p:blipFill>
          <a:blip r:embed="rId8"/>
          <a:stretch>
            <a:fillRect/>
          </a:stretch>
        </p:blipFill>
        <p:spPr>
          <a:xfrm>
            <a:off x="3518398" y="5487013"/>
            <a:ext cx="934583" cy="1213591"/>
          </a:xfrm>
          <a:prstGeom prst="rect">
            <a:avLst/>
          </a:prstGeom>
        </p:spPr>
      </p:pic>
      <p:pic>
        <p:nvPicPr>
          <p:cNvPr id="6" name="Picture 5"/>
          <p:cNvPicPr>
            <a:picLocks noChangeAspect="1"/>
          </p:cNvPicPr>
          <p:nvPr/>
        </p:nvPicPr>
        <p:blipFill>
          <a:blip r:embed="rId9"/>
          <a:stretch>
            <a:fillRect/>
          </a:stretch>
        </p:blipFill>
        <p:spPr>
          <a:xfrm>
            <a:off x="6865369" y="5487013"/>
            <a:ext cx="914538" cy="1212565"/>
          </a:xfrm>
          <a:prstGeom prst="rect">
            <a:avLst/>
          </a:prstGeom>
        </p:spPr>
      </p:pic>
      <p:pic>
        <p:nvPicPr>
          <p:cNvPr id="7" name="Picture 6"/>
          <p:cNvPicPr>
            <a:picLocks noChangeAspect="1"/>
          </p:cNvPicPr>
          <p:nvPr/>
        </p:nvPicPr>
        <p:blipFill>
          <a:blip r:embed="rId10"/>
          <a:stretch>
            <a:fillRect/>
          </a:stretch>
        </p:blipFill>
        <p:spPr>
          <a:xfrm>
            <a:off x="1877314" y="5487013"/>
            <a:ext cx="924876" cy="1212565"/>
          </a:xfrm>
          <a:prstGeom prst="rect">
            <a:avLst/>
          </a:prstGeom>
        </p:spPr>
      </p:pic>
    </p:spTree>
    <p:extLst>
      <p:ext uri="{BB962C8B-B14F-4D97-AF65-F5344CB8AC3E}">
        <p14:creationId xmlns:p14="http://schemas.microsoft.com/office/powerpoint/2010/main" val="229804594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1520" y="620688"/>
            <a:ext cx="8892480" cy="651068"/>
          </a:xfrm>
        </p:spPr>
        <p:txBody>
          <a:bodyPr/>
          <a:lstStyle/>
          <a:p>
            <a:r>
              <a:rPr lang="en-GB" dirty="0" smtClean="0"/>
              <a:t>A Challenge to </a:t>
            </a:r>
            <a:r>
              <a:rPr lang="en-GB" dirty="0"/>
              <a:t>C</a:t>
            </a:r>
            <a:r>
              <a:rPr lang="en-GB" dirty="0" smtClean="0"/>
              <a:t>onventional Thinking</a:t>
            </a:r>
            <a:endParaRPr lang="en-GB" dirty="0"/>
          </a:p>
        </p:txBody>
      </p:sp>
      <p:sp>
        <p:nvSpPr>
          <p:cNvPr id="5" name="Text Placeholder 4"/>
          <p:cNvSpPr>
            <a:spLocks noGrp="1"/>
          </p:cNvSpPr>
          <p:nvPr>
            <p:ph type="body" sz="quarter" idx="11"/>
          </p:nvPr>
        </p:nvSpPr>
        <p:spPr>
          <a:xfrm>
            <a:off x="827584" y="1610962"/>
            <a:ext cx="7992888" cy="4122295"/>
          </a:xfrm>
        </p:spPr>
        <p:txBody>
          <a:bodyPr/>
          <a:lstStyle/>
          <a:p>
            <a:r>
              <a:rPr lang="en-GB" dirty="0" smtClean="0"/>
              <a:t>The easy wins </a:t>
            </a:r>
            <a:r>
              <a:rPr lang="en-GB" dirty="0"/>
              <a:t>with air quality policy </a:t>
            </a:r>
            <a:r>
              <a:rPr lang="en-GB" dirty="0" smtClean="0"/>
              <a:t>have been taken.</a:t>
            </a:r>
          </a:p>
          <a:p>
            <a:r>
              <a:rPr lang="en-GB" dirty="0" smtClean="0"/>
              <a:t>Low </a:t>
            </a:r>
            <a:r>
              <a:rPr lang="en-GB" dirty="0"/>
              <a:t>hanging fruit has been </a:t>
            </a:r>
            <a:r>
              <a:rPr lang="en-GB" dirty="0" smtClean="0"/>
              <a:t>picked</a:t>
            </a:r>
          </a:p>
          <a:p>
            <a:r>
              <a:rPr lang="en-GB" dirty="0"/>
              <a:t>The remaining challenges are deeply entrenched and resistant to change.</a:t>
            </a:r>
          </a:p>
          <a:p>
            <a:r>
              <a:rPr lang="en-GB" dirty="0" smtClean="0"/>
              <a:t>Policy implementation becoming tougher.</a:t>
            </a:r>
            <a:endParaRPr lang="en-GB" dirty="0"/>
          </a:p>
          <a:p>
            <a:r>
              <a:rPr lang="en-GB" dirty="0" smtClean="0"/>
              <a:t>The direct costs,  financial and political  of air quality improvements rising. </a:t>
            </a:r>
          </a:p>
          <a:p>
            <a:pPr marL="0" indent="0">
              <a:buNone/>
            </a:pPr>
            <a:endParaRPr lang="en-GB" dirty="0" smtClean="0"/>
          </a:p>
          <a:p>
            <a:r>
              <a:rPr lang="en-GB" dirty="0" smtClean="0"/>
              <a:t>How to respond?</a:t>
            </a:r>
          </a:p>
          <a:p>
            <a:r>
              <a:rPr lang="en-GB" dirty="0" smtClean="0"/>
              <a:t>Need to think systematically </a:t>
            </a:r>
            <a:endParaRPr lang="en-GB" dirty="0"/>
          </a:p>
          <a:p>
            <a:r>
              <a:rPr lang="en-GB" dirty="0"/>
              <a:t>I</a:t>
            </a:r>
            <a:r>
              <a:rPr lang="en-GB" dirty="0" smtClean="0"/>
              <a:t>ntegrate the science and human dimensions </a:t>
            </a:r>
          </a:p>
          <a:p>
            <a:r>
              <a:rPr lang="en-GB" dirty="0" smtClean="0"/>
              <a:t>Recognise that air </a:t>
            </a:r>
            <a:r>
              <a:rPr lang="en-GB" dirty="0"/>
              <a:t>quality is </a:t>
            </a:r>
            <a:r>
              <a:rPr lang="en-GB" dirty="0" smtClean="0"/>
              <a:t>a multifaceted, emergent  problem. </a:t>
            </a:r>
          </a:p>
          <a:p>
            <a:r>
              <a:rPr lang="en-GB" dirty="0" smtClean="0"/>
              <a:t>Encourage more </a:t>
            </a:r>
            <a:r>
              <a:rPr lang="en-GB" dirty="0"/>
              <a:t>integrated thinking. </a:t>
            </a:r>
            <a:endParaRPr lang="en-GB" dirty="0" smtClean="0"/>
          </a:p>
          <a:p>
            <a:endParaRPr lang="en-GB" dirty="0"/>
          </a:p>
          <a:p>
            <a:r>
              <a:rPr lang="en-GB" i="1" dirty="0" smtClean="0"/>
              <a:t>Does the Clean Air Strategy do this?</a:t>
            </a:r>
            <a:endParaRPr lang="en-GB" i="1" dirty="0"/>
          </a:p>
          <a:p>
            <a:endParaRPr lang="en-GB" dirty="0"/>
          </a:p>
        </p:txBody>
      </p:sp>
    </p:spTree>
    <p:extLst>
      <p:ext uri="{BB962C8B-B14F-4D97-AF65-F5344CB8AC3E}">
        <p14:creationId xmlns:p14="http://schemas.microsoft.com/office/powerpoint/2010/main" val="76197329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UK </a:t>
            </a:r>
            <a:r>
              <a:rPr lang="en-GB" dirty="0"/>
              <a:t>Air Quality Problem </a:t>
            </a:r>
          </a:p>
        </p:txBody>
      </p:sp>
      <p:sp>
        <p:nvSpPr>
          <p:cNvPr id="3" name="Text Placeholder 2"/>
          <p:cNvSpPr>
            <a:spLocks noGrp="1"/>
          </p:cNvSpPr>
          <p:nvPr>
            <p:ph type="body" sz="quarter" idx="11"/>
          </p:nvPr>
        </p:nvSpPr>
        <p:spPr/>
        <p:txBody>
          <a:bodyPr/>
          <a:lstStyle/>
          <a:p>
            <a:r>
              <a:rPr lang="en-GB" sz="4400" dirty="0" smtClean="0"/>
              <a:t>What is the problem the Clean Air Strategy is designed to fix?</a:t>
            </a:r>
            <a:endParaRPr lang="en-GB" sz="4400" dirty="0"/>
          </a:p>
        </p:txBody>
      </p:sp>
    </p:spTree>
    <p:extLst>
      <p:ext uri="{BB962C8B-B14F-4D97-AF65-F5344CB8AC3E}">
        <p14:creationId xmlns:p14="http://schemas.microsoft.com/office/powerpoint/2010/main" val="20721944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740702"/>
            <a:ext cx="7344814" cy="651068"/>
          </a:xfrm>
        </p:spPr>
        <p:txBody>
          <a:bodyPr/>
          <a:lstStyle/>
          <a:p>
            <a:r>
              <a:rPr lang="en-GB" dirty="0" smtClean="0"/>
              <a:t> The UK Air Quality Problem </a:t>
            </a:r>
            <a:endParaRPr lang="en-GB" dirty="0"/>
          </a:p>
          <a:p>
            <a:endParaRPr lang="en-GB" dirty="0"/>
          </a:p>
        </p:txBody>
      </p:sp>
      <p:sp>
        <p:nvSpPr>
          <p:cNvPr id="3" name="Text Placeholder 2"/>
          <p:cNvSpPr>
            <a:spLocks noGrp="1"/>
          </p:cNvSpPr>
          <p:nvPr>
            <p:ph type="body" sz="quarter" idx="11"/>
          </p:nvPr>
        </p:nvSpPr>
        <p:spPr>
          <a:xfrm>
            <a:off x="908584" y="1556792"/>
            <a:ext cx="7551848" cy="4122295"/>
          </a:xfrm>
        </p:spPr>
        <p:txBody>
          <a:bodyPr/>
          <a:lstStyle/>
          <a:p>
            <a:pPr marL="0" indent="0">
              <a:buNone/>
            </a:pPr>
            <a:r>
              <a:rPr lang="en-GB" sz="2000" dirty="0" smtClean="0"/>
              <a:t> </a:t>
            </a:r>
            <a:endParaRPr lang="en-US" sz="2000" dirty="0"/>
          </a:p>
          <a:p>
            <a:r>
              <a:rPr lang="en-US" sz="2000" dirty="0" smtClean="0"/>
              <a:t>Whilst national emissions   of air pollutants have fallen quite considerably  concentrations measured </a:t>
            </a:r>
            <a:r>
              <a:rPr lang="en-US" sz="2000" dirty="0"/>
              <a:t>at the local </a:t>
            </a:r>
            <a:r>
              <a:rPr lang="en-US" sz="2000" dirty="0" smtClean="0"/>
              <a:t>scale have been more resistant to change.</a:t>
            </a:r>
          </a:p>
          <a:p>
            <a:pPr marL="0" indent="0">
              <a:buNone/>
            </a:pPr>
            <a:endParaRPr lang="en-GB" sz="2000" dirty="0"/>
          </a:p>
          <a:p>
            <a:r>
              <a:rPr lang="en-GB" sz="2000" i="1" dirty="0"/>
              <a:t>Does the Clean Air Strategy </a:t>
            </a:r>
            <a:r>
              <a:rPr lang="en-GB" sz="2000" i="1" dirty="0" smtClean="0"/>
              <a:t>address  these issues?</a:t>
            </a:r>
          </a:p>
          <a:p>
            <a:endParaRPr lang="en-GB" sz="2000" i="1" dirty="0"/>
          </a:p>
          <a:p>
            <a:r>
              <a:rPr lang="en-GB" sz="1200" dirty="0" smtClean="0"/>
              <a:t>See </a:t>
            </a:r>
            <a:r>
              <a:rPr lang="en-GB" sz="1200" dirty="0"/>
              <a:t>Barnes, J. et al    (2013)   </a:t>
            </a:r>
            <a:r>
              <a:rPr lang="en-GB" sz="1200" u="sng" dirty="0"/>
              <a:t>Environmental Planning and Management</a:t>
            </a:r>
            <a:r>
              <a:rPr lang="en-GB" sz="1200" dirty="0"/>
              <a:t> 57 (5). pp. 660-681.   </a:t>
            </a:r>
            <a:endParaRPr lang="en-GB" sz="1200" dirty="0" smtClean="0"/>
          </a:p>
          <a:p>
            <a:r>
              <a:rPr lang="en-GB" sz="1200" dirty="0" smtClean="0"/>
              <a:t>Brunt</a:t>
            </a:r>
            <a:r>
              <a:rPr lang="en-GB" sz="1200" dirty="0"/>
              <a:t>, H. et al   (2016)    </a:t>
            </a:r>
            <a:r>
              <a:rPr lang="en-GB" sz="1200" u="sng" dirty="0"/>
              <a:t>Environmental Science and Policy</a:t>
            </a:r>
            <a:r>
              <a:rPr lang="en-GB" sz="1200" dirty="0"/>
              <a:t> 58 52-60. </a:t>
            </a:r>
          </a:p>
          <a:p>
            <a:r>
              <a:rPr lang="en-GB" sz="1200" dirty="0"/>
              <a:t>Barnes, J. et al    (2018)    </a:t>
            </a:r>
            <a:r>
              <a:rPr lang="en-GB" sz="1200" u="sng" dirty="0"/>
              <a:t>Environmental Science &amp; </a:t>
            </a:r>
            <a:r>
              <a:rPr lang="en-GB" sz="1200" u="sng" dirty="0" smtClean="0"/>
              <a:t>Policy</a:t>
            </a:r>
            <a:r>
              <a:rPr lang="en-GB" sz="1200" dirty="0" smtClean="0"/>
              <a:t> 85</a:t>
            </a:r>
            <a:r>
              <a:rPr lang="en-GB" sz="1200" dirty="0"/>
              <a:t>, pp 28–39 </a:t>
            </a:r>
          </a:p>
          <a:p>
            <a:endParaRPr lang="en-GB" sz="2000" dirty="0"/>
          </a:p>
        </p:txBody>
      </p:sp>
    </p:spTree>
    <p:extLst>
      <p:ext uri="{BB962C8B-B14F-4D97-AF65-F5344CB8AC3E}">
        <p14:creationId xmlns:p14="http://schemas.microsoft.com/office/powerpoint/2010/main" val="84173430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irCity PPT Template dark blue FINAL" id="{2DA291B7-FC61-4C7C-9C4D-2150B0165AEE}" vid="{B491D8E5-4232-4635-B74B-C51702D1EC5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7880</TotalTime>
  <Words>3929</Words>
  <Application>Microsoft Office PowerPoint</Application>
  <PresentationFormat>On-screen Show (4:3)</PresentationFormat>
  <Paragraphs>430</Paragraphs>
  <Slides>43</Slides>
  <Notes>4</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ＭＳ Ｐゴシック</vt:lpstr>
      <vt:lpstr>ＭＳ Ｐゴシック</vt:lpstr>
      <vt:lpstr>Arial</vt:lpstr>
      <vt:lpstr>Calibri</vt:lpstr>
      <vt:lpstr>Calibri Light</vt:lpstr>
      <vt:lpstr>Courier New</vt:lpstr>
      <vt:lpstr>Georgia</vt:lpstr>
      <vt:lpstr>Tahoma</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James Longhurst</cp:lastModifiedBy>
  <cp:revision>338</cp:revision>
  <cp:lastPrinted>2019-06-24T17:16:05Z</cp:lastPrinted>
  <dcterms:created xsi:type="dcterms:W3CDTF">2016-04-27T08:32:31Z</dcterms:created>
  <dcterms:modified xsi:type="dcterms:W3CDTF">2019-06-26T07:08:35Z</dcterms:modified>
</cp:coreProperties>
</file>