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Lst>
  <p:sldSz cx="9144000" cy="5143500" type="screen16x9"/>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0"/>
    <p:restoredTop sz="81020"/>
  </p:normalViewPr>
  <p:slideViewPr>
    <p:cSldViewPr showGuides="1">
      <p:cViewPr varScale="1">
        <p:scale>
          <a:sx n="78" d="100"/>
          <a:sy n="78" d="100"/>
        </p:scale>
        <p:origin x="1140" y="84"/>
      </p:cViewPr>
      <p:guideLst>
        <p:guide orient="horz" pos="1620"/>
        <p:guide orient="horz" pos="320"/>
        <p:guide orient="horz" pos="737"/>
        <p:guide orient="horz" pos="2879"/>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51BA2-425C-2F45-9D9C-0C891FAFFE2A}"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3D6582EB-A435-224C-A07A-0878758B4A23}">
      <dgm:prSet phldrT="[Text]" custT="1"/>
      <dgm:spPr>
        <a:solidFill>
          <a:srgbClr val="16818D"/>
        </a:solidFill>
        <a:ln>
          <a:solidFill>
            <a:srgbClr val="16818D"/>
          </a:solidFill>
        </a:ln>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Students choose</a:t>
          </a:r>
          <a:r>
            <a:rPr lang="en-US" sz="1400" baseline="0" dirty="0">
              <a:latin typeface="Tahoma" panose="020B0604030504040204" pitchFamily="34" charset="0"/>
              <a:ea typeface="Tahoma" panose="020B0604030504040204" pitchFamily="34" charset="0"/>
              <a:cs typeface="Tahoma" panose="020B0604030504040204" pitchFamily="34" charset="0"/>
            </a:rPr>
            <a:t> essay from selection</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D319F687-0736-A543-88CB-3DD393D43035}" type="parTrans" cxnId="{FDC80340-2939-9241-B67C-ED93F6242B8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58BEAD9C-1AEA-124C-BEFB-E429F616C476}" type="sibTrans" cxnId="{FDC80340-2939-9241-B67C-ED93F6242B8E}">
      <dgm:prSet custT="1"/>
      <dgm:spPr>
        <a:solidFill>
          <a:schemeClr val="bg1">
            <a:lumMod val="75000"/>
          </a:schemeClr>
        </a:solidFill>
      </dgm:spPr>
      <dgm:t>
        <a:bodyPr/>
        <a:lstStyle/>
        <a:p>
          <a:endParaRPr lang="en-US" sz="1100">
            <a:latin typeface="Tahoma" panose="020B0604030504040204" pitchFamily="34" charset="0"/>
            <a:ea typeface="Tahoma" panose="020B0604030504040204" pitchFamily="34" charset="0"/>
            <a:cs typeface="Tahoma" panose="020B0604030504040204" pitchFamily="34" charset="0"/>
          </a:endParaRPr>
        </a:p>
      </dgm:t>
    </dgm:pt>
    <dgm:pt modelId="{95DAEEDA-6BB2-354D-AD38-F922612EE632}">
      <dgm:prSet phldrT="[Text]" custT="1"/>
      <dgm:spPr>
        <a:solidFill>
          <a:srgbClr val="16818D"/>
        </a:solidFill>
        <a:ln>
          <a:solidFill>
            <a:srgbClr val="16818D"/>
          </a:solidFill>
        </a:ln>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Students</a:t>
          </a:r>
          <a:r>
            <a:rPr lang="en-US" sz="1400" baseline="0" dirty="0">
              <a:latin typeface="Tahoma" panose="020B0604030504040204" pitchFamily="34" charset="0"/>
              <a:ea typeface="Tahoma" panose="020B0604030504040204" pitchFamily="34" charset="0"/>
              <a:cs typeface="Tahoma" panose="020B0604030504040204" pitchFamily="34" charset="0"/>
            </a:rPr>
            <a:t> write draft essay</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C2149D7F-AB19-4143-9351-25C235370AEC}" type="parTrans" cxnId="{EB17984B-DF80-F648-935B-9DFB388A5A1C}">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F84AE7BB-E944-EC45-9258-ED29E24CEB51}" type="sibTrans" cxnId="{EB17984B-DF80-F648-935B-9DFB388A5A1C}">
      <dgm:prSet custT="1"/>
      <dgm:spPr>
        <a:solidFill>
          <a:schemeClr val="bg1">
            <a:lumMod val="75000"/>
          </a:schemeClr>
        </a:solidFill>
      </dgm:spPr>
      <dgm:t>
        <a:bodyPr/>
        <a:lstStyle/>
        <a:p>
          <a:endParaRPr lang="en-US" sz="1100">
            <a:latin typeface="Tahoma" panose="020B0604030504040204" pitchFamily="34" charset="0"/>
            <a:ea typeface="Tahoma" panose="020B0604030504040204" pitchFamily="34" charset="0"/>
            <a:cs typeface="Tahoma" panose="020B0604030504040204" pitchFamily="34" charset="0"/>
          </a:endParaRPr>
        </a:p>
      </dgm:t>
    </dgm:pt>
    <dgm:pt modelId="{5BF2713E-0BBF-0E43-89E9-5ED32CD4CC7C}">
      <dgm:prSet phldrT="[Text]" custT="1"/>
      <dgm:spPr>
        <a:solidFill>
          <a:srgbClr val="16818D"/>
        </a:solidFill>
        <a:ln>
          <a:solidFill>
            <a:srgbClr val="16818D"/>
          </a:solidFill>
        </a:ln>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Students submit draft and</a:t>
          </a:r>
          <a:r>
            <a:rPr lang="en-US" sz="1400" baseline="0" dirty="0">
              <a:latin typeface="Tahoma" panose="020B0604030504040204" pitchFamily="34" charset="0"/>
              <a:ea typeface="Tahoma" panose="020B0604030504040204" pitchFamily="34" charset="0"/>
              <a:cs typeface="Tahoma" panose="020B0604030504040204" pitchFamily="34" charset="0"/>
            </a:rPr>
            <a:t> attend ‘feed-forward’ meeting</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AB9DA87B-7E72-CB48-BC9C-41DF2A511FEF}" type="parTrans" cxnId="{B96486C1-03F3-174A-A60C-1DDBAD8DACD9}">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722E2E80-6DA7-2C44-802C-D609C62EAF95}" type="sibTrans" cxnId="{B96486C1-03F3-174A-A60C-1DDBAD8DACD9}">
      <dgm:prSet custT="1"/>
      <dgm:spPr>
        <a:solidFill>
          <a:schemeClr val="bg1">
            <a:lumMod val="75000"/>
          </a:schemeClr>
        </a:solidFill>
      </dgm:spPr>
      <dgm:t>
        <a:bodyPr/>
        <a:lstStyle/>
        <a:p>
          <a:endParaRPr lang="en-US" sz="1100">
            <a:latin typeface="Tahoma" panose="020B0604030504040204" pitchFamily="34" charset="0"/>
            <a:ea typeface="Tahoma" panose="020B0604030504040204" pitchFamily="34" charset="0"/>
            <a:cs typeface="Tahoma" panose="020B0604030504040204" pitchFamily="34" charset="0"/>
          </a:endParaRPr>
        </a:p>
      </dgm:t>
    </dgm:pt>
    <dgm:pt modelId="{4418599E-8495-D844-B7F2-681FCB346F95}">
      <dgm:prSet custT="1"/>
      <dgm:spPr>
        <a:solidFill>
          <a:srgbClr val="16818D"/>
        </a:solidFill>
        <a:ln>
          <a:solidFill>
            <a:srgbClr val="16818D"/>
          </a:solidFill>
        </a:ln>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Students reflect on meeting and essay </a:t>
          </a:r>
          <a:r>
            <a:rPr lang="mr-IN" sz="1400" dirty="0">
              <a:latin typeface="Tahoma" panose="020B0604030504040204" pitchFamily="34" charset="0"/>
              <a:ea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 grading their work</a:t>
          </a:r>
        </a:p>
      </dgm:t>
    </dgm:pt>
    <dgm:pt modelId="{C10304C9-3867-B344-AD75-86170D24B9E4}" type="parTrans" cxnId="{EB42CE51-76A1-7A44-8448-1A3FE6A1C7CE}">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A2504EDA-61AB-554C-9BE8-865F226F7401}" type="sibTrans" cxnId="{EB42CE51-76A1-7A44-8448-1A3FE6A1C7CE}">
      <dgm:prSet custT="1"/>
      <dgm:spPr>
        <a:solidFill>
          <a:schemeClr val="bg1">
            <a:lumMod val="75000"/>
          </a:schemeClr>
        </a:solidFill>
      </dgm:spPr>
      <dgm:t>
        <a:bodyPr/>
        <a:lstStyle/>
        <a:p>
          <a:endParaRPr lang="en-US" sz="1100">
            <a:latin typeface="Tahoma" panose="020B0604030504040204" pitchFamily="34" charset="0"/>
            <a:ea typeface="Tahoma" panose="020B0604030504040204" pitchFamily="34" charset="0"/>
            <a:cs typeface="Tahoma" panose="020B0604030504040204" pitchFamily="34" charset="0"/>
          </a:endParaRPr>
        </a:p>
      </dgm:t>
    </dgm:pt>
    <dgm:pt modelId="{4B400C3B-8B4F-B344-8E15-63EB41E56DA8}">
      <dgm:prSet custT="1"/>
      <dgm:spPr>
        <a:solidFill>
          <a:srgbClr val="16818D"/>
        </a:solidFill>
        <a:ln>
          <a:solidFill>
            <a:srgbClr val="16818D"/>
          </a:solidFill>
        </a:ln>
      </dgm:spPr>
      <dgm:t>
        <a:bodyPr/>
        <a:lstStyle/>
        <a:p>
          <a:r>
            <a:rPr lang="en-US" sz="1400" dirty="0">
              <a:latin typeface="Tahoma" panose="020B0604030504040204" pitchFamily="34" charset="0"/>
              <a:ea typeface="Tahoma" panose="020B0604030504040204" pitchFamily="34" charset="0"/>
              <a:cs typeface="Tahoma" panose="020B0604030504040204" pitchFamily="34" charset="0"/>
            </a:rPr>
            <a:t>Students complete and submit</a:t>
          </a:r>
          <a:r>
            <a:rPr lang="en-US" sz="1400" baseline="0" dirty="0">
              <a:latin typeface="Tahoma" panose="020B0604030504040204" pitchFamily="34" charset="0"/>
              <a:ea typeface="Tahoma" panose="020B0604030504040204" pitchFamily="34" charset="0"/>
              <a:cs typeface="Tahoma" panose="020B0604030504040204" pitchFamily="34" charset="0"/>
            </a:rPr>
            <a:t> final essay</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55523E79-6346-B84D-B183-4E7FFFEBB08E}" type="parTrans" cxnId="{57DAE1CF-5BD2-B744-AA76-FBB24231792B}">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E7F7CDF5-BB31-184A-A43E-B9C5DD1233B1}" type="sibTrans" cxnId="{57DAE1CF-5BD2-B744-AA76-FBB24231792B}">
      <dgm:prSet/>
      <dgm:spPr/>
      <dgm:t>
        <a:bodyPr/>
        <a:lstStyle/>
        <a:p>
          <a:endParaRPr lang="en-US" sz="1400">
            <a:latin typeface="Tahoma" panose="020B0604030504040204" pitchFamily="34" charset="0"/>
            <a:ea typeface="Tahoma" panose="020B0604030504040204" pitchFamily="34" charset="0"/>
            <a:cs typeface="Tahoma" panose="020B0604030504040204" pitchFamily="34" charset="0"/>
          </a:endParaRPr>
        </a:p>
      </dgm:t>
    </dgm:pt>
    <dgm:pt modelId="{29ECB40B-B411-9640-A054-D171D2E9550E}" type="pres">
      <dgm:prSet presAssocID="{41E51BA2-425C-2F45-9D9C-0C891FAFFE2A}" presName="Name0" presStyleCnt="0">
        <dgm:presLayoutVars>
          <dgm:dir/>
          <dgm:resizeHandles val="exact"/>
        </dgm:presLayoutVars>
      </dgm:prSet>
      <dgm:spPr/>
      <dgm:t>
        <a:bodyPr/>
        <a:lstStyle/>
        <a:p>
          <a:endParaRPr lang="en-US"/>
        </a:p>
      </dgm:t>
    </dgm:pt>
    <dgm:pt modelId="{A708573C-B5B5-5441-9450-86CFA35A743E}" type="pres">
      <dgm:prSet presAssocID="{3D6582EB-A435-224C-A07A-0878758B4A23}" presName="node" presStyleLbl="node1" presStyleIdx="0" presStyleCnt="5" custLinFactNeighborX="-2530">
        <dgm:presLayoutVars>
          <dgm:bulletEnabled val="1"/>
        </dgm:presLayoutVars>
      </dgm:prSet>
      <dgm:spPr/>
      <dgm:t>
        <a:bodyPr/>
        <a:lstStyle/>
        <a:p>
          <a:endParaRPr lang="en-US"/>
        </a:p>
      </dgm:t>
    </dgm:pt>
    <dgm:pt modelId="{8B9C75EE-8E15-D340-AED7-EF8CED116BA6}" type="pres">
      <dgm:prSet presAssocID="{58BEAD9C-1AEA-124C-BEFB-E429F616C476}" presName="sibTrans" presStyleLbl="sibTrans2D1" presStyleIdx="0" presStyleCnt="4"/>
      <dgm:spPr/>
      <dgm:t>
        <a:bodyPr/>
        <a:lstStyle/>
        <a:p>
          <a:endParaRPr lang="en-US"/>
        </a:p>
      </dgm:t>
    </dgm:pt>
    <dgm:pt modelId="{B0FC86EA-12E1-1748-A94D-E660EF00A49D}" type="pres">
      <dgm:prSet presAssocID="{58BEAD9C-1AEA-124C-BEFB-E429F616C476}" presName="connectorText" presStyleLbl="sibTrans2D1" presStyleIdx="0" presStyleCnt="4"/>
      <dgm:spPr/>
      <dgm:t>
        <a:bodyPr/>
        <a:lstStyle/>
        <a:p>
          <a:endParaRPr lang="en-US"/>
        </a:p>
      </dgm:t>
    </dgm:pt>
    <dgm:pt modelId="{A2FEB8FA-5F61-1F4B-BF87-E395E98A0617}" type="pres">
      <dgm:prSet presAssocID="{95DAEEDA-6BB2-354D-AD38-F922612EE632}" presName="node" presStyleLbl="node1" presStyleIdx="1" presStyleCnt="5">
        <dgm:presLayoutVars>
          <dgm:bulletEnabled val="1"/>
        </dgm:presLayoutVars>
      </dgm:prSet>
      <dgm:spPr/>
      <dgm:t>
        <a:bodyPr/>
        <a:lstStyle/>
        <a:p>
          <a:endParaRPr lang="en-US"/>
        </a:p>
      </dgm:t>
    </dgm:pt>
    <dgm:pt modelId="{1A4D5D41-E835-4043-AC9B-A8CCD46EF2B6}" type="pres">
      <dgm:prSet presAssocID="{F84AE7BB-E944-EC45-9258-ED29E24CEB51}" presName="sibTrans" presStyleLbl="sibTrans2D1" presStyleIdx="1" presStyleCnt="4"/>
      <dgm:spPr/>
      <dgm:t>
        <a:bodyPr/>
        <a:lstStyle/>
        <a:p>
          <a:endParaRPr lang="en-US"/>
        </a:p>
      </dgm:t>
    </dgm:pt>
    <dgm:pt modelId="{98E23788-B582-924C-B872-A476E0D8ED78}" type="pres">
      <dgm:prSet presAssocID="{F84AE7BB-E944-EC45-9258-ED29E24CEB51}" presName="connectorText" presStyleLbl="sibTrans2D1" presStyleIdx="1" presStyleCnt="4"/>
      <dgm:spPr/>
      <dgm:t>
        <a:bodyPr/>
        <a:lstStyle/>
        <a:p>
          <a:endParaRPr lang="en-US"/>
        </a:p>
      </dgm:t>
    </dgm:pt>
    <dgm:pt modelId="{9935547F-BBD4-8C4A-A3D8-A98EE1EE0D7E}" type="pres">
      <dgm:prSet presAssocID="{5BF2713E-0BBF-0E43-89E9-5ED32CD4CC7C}" presName="node" presStyleLbl="node1" presStyleIdx="2" presStyleCnt="5">
        <dgm:presLayoutVars>
          <dgm:bulletEnabled val="1"/>
        </dgm:presLayoutVars>
      </dgm:prSet>
      <dgm:spPr/>
      <dgm:t>
        <a:bodyPr/>
        <a:lstStyle/>
        <a:p>
          <a:endParaRPr lang="en-US"/>
        </a:p>
      </dgm:t>
    </dgm:pt>
    <dgm:pt modelId="{AF3A512A-739A-EE41-ADF4-646AF5AAE0EC}" type="pres">
      <dgm:prSet presAssocID="{722E2E80-6DA7-2C44-802C-D609C62EAF95}" presName="sibTrans" presStyleLbl="sibTrans2D1" presStyleIdx="2" presStyleCnt="4" custLinFactNeighborX="3195"/>
      <dgm:spPr/>
      <dgm:t>
        <a:bodyPr/>
        <a:lstStyle/>
        <a:p>
          <a:endParaRPr lang="en-US"/>
        </a:p>
      </dgm:t>
    </dgm:pt>
    <dgm:pt modelId="{6E451B97-37B2-264D-BE5A-36163C9F4054}" type="pres">
      <dgm:prSet presAssocID="{722E2E80-6DA7-2C44-802C-D609C62EAF95}" presName="connectorText" presStyleLbl="sibTrans2D1" presStyleIdx="2" presStyleCnt="4"/>
      <dgm:spPr/>
      <dgm:t>
        <a:bodyPr/>
        <a:lstStyle/>
        <a:p>
          <a:endParaRPr lang="en-US"/>
        </a:p>
      </dgm:t>
    </dgm:pt>
    <dgm:pt modelId="{F91A0349-3B90-E14D-B911-5DDF1CAE08A6}" type="pres">
      <dgm:prSet presAssocID="{4418599E-8495-D844-B7F2-681FCB346F95}" presName="node" presStyleLbl="node1" presStyleIdx="3" presStyleCnt="5" custLinFactNeighborX="10513">
        <dgm:presLayoutVars>
          <dgm:bulletEnabled val="1"/>
        </dgm:presLayoutVars>
      </dgm:prSet>
      <dgm:spPr/>
      <dgm:t>
        <a:bodyPr/>
        <a:lstStyle/>
        <a:p>
          <a:endParaRPr lang="en-US"/>
        </a:p>
      </dgm:t>
    </dgm:pt>
    <dgm:pt modelId="{97748993-D1BC-A84A-B2D0-0D14509129AA}" type="pres">
      <dgm:prSet presAssocID="{A2504EDA-61AB-554C-9BE8-865F226F7401}" presName="sibTrans" presStyleLbl="sibTrans2D1" presStyleIdx="3" presStyleCnt="4" custLinFactNeighborX="7604"/>
      <dgm:spPr/>
      <dgm:t>
        <a:bodyPr/>
        <a:lstStyle/>
        <a:p>
          <a:endParaRPr lang="en-US"/>
        </a:p>
      </dgm:t>
    </dgm:pt>
    <dgm:pt modelId="{83B43BA2-44B1-4E44-9D2A-FEC6F9D976DB}" type="pres">
      <dgm:prSet presAssocID="{A2504EDA-61AB-554C-9BE8-865F226F7401}" presName="connectorText" presStyleLbl="sibTrans2D1" presStyleIdx="3" presStyleCnt="4"/>
      <dgm:spPr/>
      <dgm:t>
        <a:bodyPr/>
        <a:lstStyle/>
        <a:p>
          <a:endParaRPr lang="en-US"/>
        </a:p>
      </dgm:t>
    </dgm:pt>
    <dgm:pt modelId="{047CBF5B-EEAD-794D-AA42-AB63200F5FE6}" type="pres">
      <dgm:prSet presAssocID="{4B400C3B-8B4F-B344-8E15-63EB41E56DA8}" presName="node" presStyleLbl="node1" presStyleIdx="4" presStyleCnt="5">
        <dgm:presLayoutVars>
          <dgm:bulletEnabled val="1"/>
        </dgm:presLayoutVars>
      </dgm:prSet>
      <dgm:spPr/>
      <dgm:t>
        <a:bodyPr/>
        <a:lstStyle/>
        <a:p>
          <a:endParaRPr lang="en-US"/>
        </a:p>
      </dgm:t>
    </dgm:pt>
  </dgm:ptLst>
  <dgm:cxnLst>
    <dgm:cxn modelId="{57A312D2-73E0-4CED-8128-FAB944F859C2}" type="presOf" srcId="{A2504EDA-61AB-554C-9BE8-865F226F7401}" destId="{97748993-D1BC-A84A-B2D0-0D14509129AA}" srcOrd="0" destOrd="0" presId="urn:microsoft.com/office/officeart/2005/8/layout/process1"/>
    <dgm:cxn modelId="{EB17984B-DF80-F648-935B-9DFB388A5A1C}" srcId="{41E51BA2-425C-2F45-9D9C-0C891FAFFE2A}" destId="{95DAEEDA-6BB2-354D-AD38-F922612EE632}" srcOrd="1" destOrd="0" parTransId="{C2149D7F-AB19-4143-9351-25C235370AEC}" sibTransId="{F84AE7BB-E944-EC45-9258-ED29E24CEB51}"/>
    <dgm:cxn modelId="{B96486C1-03F3-174A-A60C-1DDBAD8DACD9}" srcId="{41E51BA2-425C-2F45-9D9C-0C891FAFFE2A}" destId="{5BF2713E-0BBF-0E43-89E9-5ED32CD4CC7C}" srcOrd="2" destOrd="0" parTransId="{AB9DA87B-7E72-CB48-BC9C-41DF2A511FEF}" sibTransId="{722E2E80-6DA7-2C44-802C-D609C62EAF95}"/>
    <dgm:cxn modelId="{2D325585-A9A5-43E3-9BAC-3DA8800BCB03}" type="presOf" srcId="{722E2E80-6DA7-2C44-802C-D609C62EAF95}" destId="{6E451B97-37B2-264D-BE5A-36163C9F4054}" srcOrd="1" destOrd="0" presId="urn:microsoft.com/office/officeart/2005/8/layout/process1"/>
    <dgm:cxn modelId="{4113D1C0-DEF1-4898-AB14-F3A324369C9B}" type="presOf" srcId="{4418599E-8495-D844-B7F2-681FCB346F95}" destId="{F91A0349-3B90-E14D-B911-5DDF1CAE08A6}" srcOrd="0" destOrd="0" presId="urn:microsoft.com/office/officeart/2005/8/layout/process1"/>
    <dgm:cxn modelId="{57DAE1CF-5BD2-B744-AA76-FBB24231792B}" srcId="{41E51BA2-425C-2F45-9D9C-0C891FAFFE2A}" destId="{4B400C3B-8B4F-B344-8E15-63EB41E56DA8}" srcOrd="4" destOrd="0" parTransId="{55523E79-6346-B84D-B183-4E7FFFEBB08E}" sibTransId="{E7F7CDF5-BB31-184A-A43E-B9C5DD1233B1}"/>
    <dgm:cxn modelId="{BF85194D-D624-4EF0-93DB-28FBD0A82BFF}" type="presOf" srcId="{3D6582EB-A435-224C-A07A-0878758B4A23}" destId="{A708573C-B5B5-5441-9450-86CFA35A743E}" srcOrd="0" destOrd="0" presId="urn:microsoft.com/office/officeart/2005/8/layout/process1"/>
    <dgm:cxn modelId="{54E3E572-E281-46C2-B9B6-5ACD604A13C7}" type="presOf" srcId="{41E51BA2-425C-2F45-9D9C-0C891FAFFE2A}" destId="{29ECB40B-B411-9640-A054-D171D2E9550E}" srcOrd="0" destOrd="0" presId="urn:microsoft.com/office/officeart/2005/8/layout/process1"/>
    <dgm:cxn modelId="{C0EA9ED1-0FCC-424B-A982-B2D0F5917A53}" type="presOf" srcId="{F84AE7BB-E944-EC45-9258-ED29E24CEB51}" destId="{98E23788-B582-924C-B872-A476E0D8ED78}" srcOrd="1" destOrd="0" presId="urn:microsoft.com/office/officeart/2005/8/layout/process1"/>
    <dgm:cxn modelId="{AB9390E9-523E-4DFD-A10E-596258EFC51D}" type="presOf" srcId="{722E2E80-6DA7-2C44-802C-D609C62EAF95}" destId="{AF3A512A-739A-EE41-ADF4-646AF5AAE0EC}" srcOrd="0" destOrd="0" presId="urn:microsoft.com/office/officeart/2005/8/layout/process1"/>
    <dgm:cxn modelId="{693663CC-D876-4AE7-B32E-82C57A2BFBA5}" type="presOf" srcId="{95DAEEDA-6BB2-354D-AD38-F922612EE632}" destId="{A2FEB8FA-5F61-1F4B-BF87-E395E98A0617}" srcOrd="0" destOrd="0" presId="urn:microsoft.com/office/officeart/2005/8/layout/process1"/>
    <dgm:cxn modelId="{003978A9-C8FD-4D47-BD75-B7E5990C0FAB}" type="presOf" srcId="{5BF2713E-0BBF-0E43-89E9-5ED32CD4CC7C}" destId="{9935547F-BBD4-8C4A-A3D8-A98EE1EE0D7E}" srcOrd="0" destOrd="0" presId="urn:microsoft.com/office/officeart/2005/8/layout/process1"/>
    <dgm:cxn modelId="{EB42CE51-76A1-7A44-8448-1A3FE6A1C7CE}" srcId="{41E51BA2-425C-2F45-9D9C-0C891FAFFE2A}" destId="{4418599E-8495-D844-B7F2-681FCB346F95}" srcOrd="3" destOrd="0" parTransId="{C10304C9-3867-B344-AD75-86170D24B9E4}" sibTransId="{A2504EDA-61AB-554C-9BE8-865F226F7401}"/>
    <dgm:cxn modelId="{A0D3C37E-F9BB-4253-A55A-76E70B89765C}" type="presOf" srcId="{A2504EDA-61AB-554C-9BE8-865F226F7401}" destId="{83B43BA2-44B1-4E44-9D2A-FEC6F9D976DB}" srcOrd="1" destOrd="0" presId="urn:microsoft.com/office/officeart/2005/8/layout/process1"/>
    <dgm:cxn modelId="{77C7461D-32E2-4E3B-8F42-47335486B585}" type="presOf" srcId="{58BEAD9C-1AEA-124C-BEFB-E429F616C476}" destId="{B0FC86EA-12E1-1748-A94D-E660EF00A49D}" srcOrd="1" destOrd="0" presId="urn:microsoft.com/office/officeart/2005/8/layout/process1"/>
    <dgm:cxn modelId="{83E46198-119C-440B-AC9C-DC7BB8D8C46D}" type="presOf" srcId="{58BEAD9C-1AEA-124C-BEFB-E429F616C476}" destId="{8B9C75EE-8E15-D340-AED7-EF8CED116BA6}" srcOrd="0" destOrd="0" presId="urn:microsoft.com/office/officeart/2005/8/layout/process1"/>
    <dgm:cxn modelId="{8B093438-DCB7-4F61-A934-366FEC255315}" type="presOf" srcId="{4B400C3B-8B4F-B344-8E15-63EB41E56DA8}" destId="{047CBF5B-EEAD-794D-AA42-AB63200F5FE6}" srcOrd="0" destOrd="0" presId="urn:microsoft.com/office/officeart/2005/8/layout/process1"/>
    <dgm:cxn modelId="{FDC80340-2939-9241-B67C-ED93F6242B8E}" srcId="{41E51BA2-425C-2F45-9D9C-0C891FAFFE2A}" destId="{3D6582EB-A435-224C-A07A-0878758B4A23}" srcOrd="0" destOrd="0" parTransId="{D319F687-0736-A543-88CB-3DD393D43035}" sibTransId="{58BEAD9C-1AEA-124C-BEFB-E429F616C476}"/>
    <dgm:cxn modelId="{A8B668AF-ED41-4F56-B040-6011E34AC551}" type="presOf" srcId="{F84AE7BB-E944-EC45-9258-ED29E24CEB51}" destId="{1A4D5D41-E835-4043-AC9B-A8CCD46EF2B6}" srcOrd="0" destOrd="0" presId="urn:microsoft.com/office/officeart/2005/8/layout/process1"/>
    <dgm:cxn modelId="{D85F9C78-8ADD-47F1-8B51-20A9388E17A3}" type="presParOf" srcId="{29ECB40B-B411-9640-A054-D171D2E9550E}" destId="{A708573C-B5B5-5441-9450-86CFA35A743E}" srcOrd="0" destOrd="0" presId="urn:microsoft.com/office/officeart/2005/8/layout/process1"/>
    <dgm:cxn modelId="{E0DACD2A-929A-4F74-B2E9-8C7B2D54B7B1}" type="presParOf" srcId="{29ECB40B-B411-9640-A054-D171D2E9550E}" destId="{8B9C75EE-8E15-D340-AED7-EF8CED116BA6}" srcOrd="1" destOrd="0" presId="urn:microsoft.com/office/officeart/2005/8/layout/process1"/>
    <dgm:cxn modelId="{C8DAFC5D-D318-4828-AABD-A78088E281BA}" type="presParOf" srcId="{8B9C75EE-8E15-D340-AED7-EF8CED116BA6}" destId="{B0FC86EA-12E1-1748-A94D-E660EF00A49D}" srcOrd="0" destOrd="0" presId="urn:microsoft.com/office/officeart/2005/8/layout/process1"/>
    <dgm:cxn modelId="{51E3822B-9A91-49E3-BFB3-F4FD97A9306C}" type="presParOf" srcId="{29ECB40B-B411-9640-A054-D171D2E9550E}" destId="{A2FEB8FA-5F61-1F4B-BF87-E395E98A0617}" srcOrd="2" destOrd="0" presId="urn:microsoft.com/office/officeart/2005/8/layout/process1"/>
    <dgm:cxn modelId="{AE5A1F1E-4B50-4E9C-9145-D02D8CD60D43}" type="presParOf" srcId="{29ECB40B-B411-9640-A054-D171D2E9550E}" destId="{1A4D5D41-E835-4043-AC9B-A8CCD46EF2B6}" srcOrd="3" destOrd="0" presId="urn:microsoft.com/office/officeart/2005/8/layout/process1"/>
    <dgm:cxn modelId="{FE7EC52A-6036-4BFF-A392-CC99D86101B2}" type="presParOf" srcId="{1A4D5D41-E835-4043-AC9B-A8CCD46EF2B6}" destId="{98E23788-B582-924C-B872-A476E0D8ED78}" srcOrd="0" destOrd="0" presId="urn:microsoft.com/office/officeart/2005/8/layout/process1"/>
    <dgm:cxn modelId="{35C3994B-552B-4993-8F33-AC04A3DF4BE9}" type="presParOf" srcId="{29ECB40B-B411-9640-A054-D171D2E9550E}" destId="{9935547F-BBD4-8C4A-A3D8-A98EE1EE0D7E}" srcOrd="4" destOrd="0" presId="urn:microsoft.com/office/officeart/2005/8/layout/process1"/>
    <dgm:cxn modelId="{BE2DED4D-D0BC-42C7-A3E1-453CBC9FB8FA}" type="presParOf" srcId="{29ECB40B-B411-9640-A054-D171D2E9550E}" destId="{AF3A512A-739A-EE41-ADF4-646AF5AAE0EC}" srcOrd="5" destOrd="0" presId="urn:microsoft.com/office/officeart/2005/8/layout/process1"/>
    <dgm:cxn modelId="{54048E56-5FA0-4A76-85A1-6D125B4F67FD}" type="presParOf" srcId="{AF3A512A-739A-EE41-ADF4-646AF5AAE0EC}" destId="{6E451B97-37B2-264D-BE5A-36163C9F4054}" srcOrd="0" destOrd="0" presId="urn:microsoft.com/office/officeart/2005/8/layout/process1"/>
    <dgm:cxn modelId="{5D2F7AC5-7610-4520-B1BE-595EA2721593}" type="presParOf" srcId="{29ECB40B-B411-9640-A054-D171D2E9550E}" destId="{F91A0349-3B90-E14D-B911-5DDF1CAE08A6}" srcOrd="6" destOrd="0" presId="urn:microsoft.com/office/officeart/2005/8/layout/process1"/>
    <dgm:cxn modelId="{64BE536C-2A19-49AF-A2D8-99B123A5EC03}" type="presParOf" srcId="{29ECB40B-B411-9640-A054-D171D2E9550E}" destId="{97748993-D1BC-A84A-B2D0-0D14509129AA}" srcOrd="7" destOrd="0" presId="urn:microsoft.com/office/officeart/2005/8/layout/process1"/>
    <dgm:cxn modelId="{262748B8-8A94-4720-AB75-8FB153E73AC8}" type="presParOf" srcId="{97748993-D1BC-A84A-B2D0-0D14509129AA}" destId="{83B43BA2-44B1-4E44-9D2A-FEC6F9D976DB}" srcOrd="0" destOrd="0" presId="urn:microsoft.com/office/officeart/2005/8/layout/process1"/>
    <dgm:cxn modelId="{A9628454-CC87-4DBB-A79C-17C5396CF099}" type="presParOf" srcId="{29ECB40B-B411-9640-A054-D171D2E9550E}" destId="{047CBF5B-EEAD-794D-AA42-AB63200F5FE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573C-B5B5-5441-9450-86CFA35A743E}">
      <dsp:nvSpPr>
        <dsp:cNvPr id="0" name=""/>
        <dsp:cNvSpPr/>
      </dsp:nvSpPr>
      <dsp:spPr>
        <a:xfrm>
          <a:off x="0" y="82090"/>
          <a:ext cx="1275258" cy="1347988"/>
        </a:xfrm>
        <a:prstGeom prst="roundRect">
          <a:avLst>
            <a:gd name="adj" fmla="val 10000"/>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ahoma" panose="020B0604030504040204" pitchFamily="34" charset="0"/>
              <a:ea typeface="Tahoma" panose="020B0604030504040204" pitchFamily="34" charset="0"/>
              <a:cs typeface="Tahoma" panose="020B0604030504040204" pitchFamily="34" charset="0"/>
            </a:rPr>
            <a:t>Students choose</a:t>
          </a:r>
          <a:r>
            <a:rPr lang="en-US" sz="1400" kern="1200" baseline="0" dirty="0">
              <a:latin typeface="Tahoma" panose="020B0604030504040204" pitchFamily="34" charset="0"/>
              <a:ea typeface="Tahoma" panose="020B0604030504040204" pitchFamily="34" charset="0"/>
              <a:cs typeface="Tahoma" panose="020B0604030504040204" pitchFamily="34" charset="0"/>
            </a:rPr>
            <a:t> essay from selection</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7351" y="119441"/>
        <a:ext cx="1200556" cy="1273286"/>
      </dsp:txXfrm>
    </dsp:sp>
    <dsp:sp modelId="{8B9C75EE-8E15-D340-AED7-EF8CED116BA6}">
      <dsp:nvSpPr>
        <dsp:cNvPr id="0" name=""/>
        <dsp:cNvSpPr/>
      </dsp:nvSpPr>
      <dsp:spPr>
        <a:xfrm>
          <a:off x="1403813" y="597952"/>
          <a:ext cx="272535" cy="31626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ahoma" panose="020B0604030504040204" pitchFamily="34" charset="0"/>
            <a:ea typeface="Tahoma" panose="020B0604030504040204" pitchFamily="34" charset="0"/>
            <a:cs typeface="Tahoma" panose="020B0604030504040204" pitchFamily="34" charset="0"/>
          </a:endParaRPr>
        </a:p>
      </dsp:txBody>
      <dsp:txXfrm>
        <a:off x="1403813" y="661205"/>
        <a:ext cx="190775" cy="189758"/>
      </dsp:txXfrm>
    </dsp:sp>
    <dsp:sp modelId="{A2FEB8FA-5F61-1F4B-BF87-E395E98A0617}">
      <dsp:nvSpPr>
        <dsp:cNvPr id="0" name=""/>
        <dsp:cNvSpPr/>
      </dsp:nvSpPr>
      <dsp:spPr>
        <a:xfrm>
          <a:off x="1789476" y="82090"/>
          <a:ext cx="1275258" cy="1347988"/>
        </a:xfrm>
        <a:prstGeom prst="roundRect">
          <a:avLst>
            <a:gd name="adj" fmla="val 10000"/>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ahoma" panose="020B0604030504040204" pitchFamily="34" charset="0"/>
              <a:ea typeface="Tahoma" panose="020B0604030504040204" pitchFamily="34" charset="0"/>
              <a:cs typeface="Tahoma" panose="020B0604030504040204" pitchFamily="34" charset="0"/>
            </a:rPr>
            <a:t>Students</a:t>
          </a:r>
          <a:r>
            <a:rPr lang="en-US" sz="1400" kern="1200" baseline="0" dirty="0">
              <a:latin typeface="Tahoma" panose="020B0604030504040204" pitchFamily="34" charset="0"/>
              <a:ea typeface="Tahoma" panose="020B0604030504040204" pitchFamily="34" charset="0"/>
              <a:cs typeface="Tahoma" panose="020B0604030504040204" pitchFamily="34" charset="0"/>
            </a:rPr>
            <a:t> write draft essay</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1826827" y="119441"/>
        <a:ext cx="1200556" cy="1273286"/>
      </dsp:txXfrm>
    </dsp:sp>
    <dsp:sp modelId="{1A4D5D41-E835-4043-AC9B-A8CCD46EF2B6}">
      <dsp:nvSpPr>
        <dsp:cNvPr id="0" name=""/>
        <dsp:cNvSpPr/>
      </dsp:nvSpPr>
      <dsp:spPr>
        <a:xfrm>
          <a:off x="3192260" y="597952"/>
          <a:ext cx="270354" cy="31626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ahoma" panose="020B0604030504040204" pitchFamily="34" charset="0"/>
            <a:ea typeface="Tahoma" panose="020B0604030504040204" pitchFamily="34" charset="0"/>
            <a:cs typeface="Tahoma" panose="020B0604030504040204" pitchFamily="34" charset="0"/>
          </a:endParaRPr>
        </a:p>
      </dsp:txBody>
      <dsp:txXfrm>
        <a:off x="3192260" y="661205"/>
        <a:ext cx="189248" cy="189758"/>
      </dsp:txXfrm>
    </dsp:sp>
    <dsp:sp modelId="{9935547F-BBD4-8C4A-A3D8-A98EE1EE0D7E}">
      <dsp:nvSpPr>
        <dsp:cNvPr id="0" name=""/>
        <dsp:cNvSpPr/>
      </dsp:nvSpPr>
      <dsp:spPr>
        <a:xfrm>
          <a:off x="3574838" y="82090"/>
          <a:ext cx="1275258" cy="1347988"/>
        </a:xfrm>
        <a:prstGeom prst="roundRect">
          <a:avLst>
            <a:gd name="adj" fmla="val 10000"/>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ahoma" panose="020B0604030504040204" pitchFamily="34" charset="0"/>
              <a:ea typeface="Tahoma" panose="020B0604030504040204" pitchFamily="34" charset="0"/>
              <a:cs typeface="Tahoma" panose="020B0604030504040204" pitchFamily="34" charset="0"/>
            </a:rPr>
            <a:t>Students submit draft and</a:t>
          </a:r>
          <a:r>
            <a:rPr lang="en-US" sz="1400" kern="1200" baseline="0" dirty="0">
              <a:latin typeface="Tahoma" panose="020B0604030504040204" pitchFamily="34" charset="0"/>
              <a:ea typeface="Tahoma" panose="020B0604030504040204" pitchFamily="34" charset="0"/>
              <a:cs typeface="Tahoma" panose="020B0604030504040204" pitchFamily="34" charset="0"/>
            </a:rPr>
            <a:t> attend ‘feed-forward’ meeting</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3612189" y="119441"/>
        <a:ext cx="1200556" cy="1273286"/>
      </dsp:txXfrm>
    </dsp:sp>
    <dsp:sp modelId="{AF3A512A-739A-EE41-ADF4-646AF5AAE0EC}">
      <dsp:nvSpPr>
        <dsp:cNvPr id="0" name=""/>
        <dsp:cNvSpPr/>
      </dsp:nvSpPr>
      <dsp:spPr>
        <a:xfrm>
          <a:off x="5000576" y="597952"/>
          <a:ext cx="298777" cy="31626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ahoma" panose="020B0604030504040204" pitchFamily="34" charset="0"/>
            <a:ea typeface="Tahoma" panose="020B0604030504040204" pitchFamily="34" charset="0"/>
            <a:cs typeface="Tahoma" panose="020B0604030504040204" pitchFamily="34" charset="0"/>
          </a:endParaRPr>
        </a:p>
      </dsp:txBody>
      <dsp:txXfrm>
        <a:off x="5000576" y="661205"/>
        <a:ext cx="209144" cy="189758"/>
      </dsp:txXfrm>
    </dsp:sp>
    <dsp:sp modelId="{F91A0349-3B90-E14D-B911-5DDF1CAE08A6}">
      <dsp:nvSpPr>
        <dsp:cNvPr id="0" name=""/>
        <dsp:cNvSpPr/>
      </dsp:nvSpPr>
      <dsp:spPr>
        <a:xfrm>
          <a:off x="5413828" y="82090"/>
          <a:ext cx="1275258" cy="1347988"/>
        </a:xfrm>
        <a:prstGeom prst="roundRect">
          <a:avLst>
            <a:gd name="adj" fmla="val 10000"/>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ahoma" panose="020B0604030504040204" pitchFamily="34" charset="0"/>
              <a:ea typeface="Tahoma" panose="020B0604030504040204" pitchFamily="34" charset="0"/>
              <a:cs typeface="Tahoma" panose="020B0604030504040204" pitchFamily="34" charset="0"/>
            </a:rPr>
            <a:t>Students reflect on meeting and essay </a:t>
          </a:r>
          <a:r>
            <a:rPr lang="mr-IN" sz="1400" kern="1200" dirty="0">
              <a:latin typeface="Tahoma" panose="020B0604030504040204" pitchFamily="34" charset="0"/>
              <a:ea typeface="Tahoma" panose="020B0604030504040204" pitchFamily="34" charset="0"/>
            </a:rPr>
            <a:t>–</a:t>
          </a:r>
          <a:r>
            <a:rPr lang="en-US" sz="1400" kern="1200" dirty="0">
              <a:latin typeface="Tahoma" panose="020B0604030504040204" pitchFamily="34" charset="0"/>
              <a:ea typeface="Tahoma" panose="020B0604030504040204" pitchFamily="34" charset="0"/>
              <a:cs typeface="Tahoma" panose="020B0604030504040204" pitchFamily="34" charset="0"/>
            </a:rPr>
            <a:t> grading their work</a:t>
          </a:r>
        </a:p>
      </dsp:txBody>
      <dsp:txXfrm>
        <a:off x="5451179" y="119441"/>
        <a:ext cx="1200556" cy="1273286"/>
      </dsp:txXfrm>
    </dsp:sp>
    <dsp:sp modelId="{97748993-D1BC-A84A-B2D0-0D14509129AA}">
      <dsp:nvSpPr>
        <dsp:cNvPr id="0" name=""/>
        <dsp:cNvSpPr/>
      </dsp:nvSpPr>
      <dsp:spPr>
        <a:xfrm>
          <a:off x="6821602" y="597952"/>
          <a:ext cx="241932" cy="31626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ahoma" panose="020B0604030504040204" pitchFamily="34" charset="0"/>
            <a:ea typeface="Tahoma" panose="020B0604030504040204" pitchFamily="34" charset="0"/>
            <a:cs typeface="Tahoma" panose="020B0604030504040204" pitchFamily="34" charset="0"/>
          </a:endParaRPr>
        </a:p>
      </dsp:txBody>
      <dsp:txXfrm>
        <a:off x="6821602" y="661205"/>
        <a:ext cx="169352" cy="189758"/>
      </dsp:txXfrm>
    </dsp:sp>
    <dsp:sp modelId="{047CBF5B-EEAD-794D-AA42-AB63200F5FE6}">
      <dsp:nvSpPr>
        <dsp:cNvPr id="0" name=""/>
        <dsp:cNvSpPr/>
      </dsp:nvSpPr>
      <dsp:spPr>
        <a:xfrm>
          <a:off x="7145563" y="82090"/>
          <a:ext cx="1275258" cy="1347988"/>
        </a:xfrm>
        <a:prstGeom prst="roundRect">
          <a:avLst>
            <a:gd name="adj" fmla="val 10000"/>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ahoma" panose="020B0604030504040204" pitchFamily="34" charset="0"/>
              <a:ea typeface="Tahoma" panose="020B0604030504040204" pitchFamily="34" charset="0"/>
              <a:cs typeface="Tahoma" panose="020B0604030504040204" pitchFamily="34" charset="0"/>
            </a:rPr>
            <a:t>Students complete and submit</a:t>
          </a:r>
          <a:r>
            <a:rPr lang="en-US" sz="1400" kern="1200" baseline="0" dirty="0">
              <a:latin typeface="Tahoma" panose="020B0604030504040204" pitchFamily="34" charset="0"/>
              <a:ea typeface="Tahoma" panose="020B0604030504040204" pitchFamily="34" charset="0"/>
              <a:cs typeface="Tahoma" panose="020B0604030504040204" pitchFamily="34" charset="0"/>
            </a:rPr>
            <a:t> final essay</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7182914" y="119441"/>
        <a:ext cx="1200556" cy="12732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1.uwe.ac.uk/students/healthandwellbeing/wellbeingservice/self-helpresources.aspx" TargetMode="External"/><Relationship Id="rId3" Type="http://schemas.openxmlformats.org/officeDocument/2006/relationships/hyperlink" Target="https://www1.uwe.ac.uk/students/studysupport/studyskills.aspx" TargetMode="External"/><Relationship Id="rId7" Type="http://schemas.openxmlformats.org/officeDocument/2006/relationships/hyperlink" Target="https://www1.uwe.ac.uk/students/healthandwellbeing/wellbeingservice/resilience.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1.uwe.ac.uk/students/academicadvice/studentsupportadvisers.aspx" TargetMode="External"/><Relationship Id="rId5" Type="http://schemas.openxmlformats.org/officeDocument/2006/relationships/hyperlink" Target="https://issuu.com/uwesu/docs/academic_survival_guide_2018" TargetMode="External"/><Relationship Id="rId4" Type="http://schemas.openxmlformats.org/officeDocument/2006/relationships/hyperlink" Target="https://www1.uwe.ac.uk/students/studysupport/disabilityservice.aspx" TargetMode="External"/><Relationship Id="rId9" Type="http://schemas.openxmlformats.org/officeDocument/2006/relationships/hyperlink" Target="https://www1.uwe.ac.uk/students/feesandfunding/fundingandscholarships/uwebursary/uwecares.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1. Introduction and context – 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Franklin Gothic Book" panose="020B0503020102020204" pitchFamily="34" charset="0"/>
              </a:rPr>
              <a:t>Academic pressure is cited as the primary cause of stress for student</a:t>
            </a:r>
            <a:r>
              <a:rPr lang="en-GB" sz="1200" baseline="0" dirty="0">
                <a:latin typeface="Franklin Gothic Book" panose="020B0503020102020204" pitchFamily="34" charset="0"/>
              </a:rPr>
              <a:t> </a:t>
            </a:r>
            <a:r>
              <a:rPr lang="en-GB" sz="1200" dirty="0">
                <a:latin typeface="Franklin Gothic Book" panose="020B0503020102020204" pitchFamily="34" charset="0"/>
              </a:rPr>
              <a:t>(YouGov, 2016). Finding a job after university is the second highest cause of stress</a:t>
            </a:r>
            <a:r>
              <a:rPr lang="en-GB" sz="1200" baseline="0" dirty="0">
                <a:latin typeface="Franklin Gothic Book" panose="020B0503020102020204" pitchFamily="34" charset="0"/>
              </a:rPr>
              <a:t> </a:t>
            </a:r>
            <a:r>
              <a:rPr lang="en-GB" sz="1200" dirty="0">
                <a:latin typeface="Franklin Gothic Book" panose="020B0503020102020204" pitchFamily="34" charset="0"/>
              </a:rPr>
              <a:t>(YouGov, 2014).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Arial" charset="0"/>
                <a:ea typeface="ＭＳ Ｐゴシック" charset="0"/>
                <a:cs typeface="ＭＳ Ｐゴシック" charset="0"/>
              </a:rPr>
              <a:t>Also: living independently, financial challenges established by high tuition and living fees, social media, social pressures (</a:t>
            </a:r>
            <a:r>
              <a:rPr lang="en-GB" sz="1200" kern="1200" dirty="0" err="1">
                <a:solidFill>
                  <a:schemeClr val="tx1"/>
                </a:solidFill>
                <a:effectLst/>
                <a:latin typeface="Arial" charset="0"/>
                <a:ea typeface="ＭＳ Ｐゴシック" charset="0"/>
                <a:cs typeface="ＭＳ Ｐゴシック" charset="0"/>
              </a:rPr>
              <a:t>Anthoney</a:t>
            </a:r>
            <a:r>
              <a:rPr lang="en-GB" sz="1200" kern="1200" dirty="0">
                <a:solidFill>
                  <a:schemeClr val="tx1"/>
                </a:solidFill>
                <a:effectLst/>
                <a:latin typeface="Arial" charset="0"/>
                <a:ea typeface="ＭＳ Ｐゴシック" charset="0"/>
                <a:cs typeface="ＭＳ Ｐゴシック" charset="0"/>
              </a:rPr>
              <a:t> et al., 2017).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Arial" charset="0"/>
              <a:ea typeface="ＭＳ Ｐゴシック" charset="0"/>
              <a:cs typeface="ＭＳ Ｐゴシック" charset="0"/>
            </a:endParaRPr>
          </a:p>
          <a:p>
            <a:r>
              <a:rPr lang="en-GB" sz="1200" dirty="0">
                <a:latin typeface="Franklin Gothic Book" panose="020B0503020102020204" pitchFamily="34" charset="0"/>
              </a:rPr>
              <a:t>Students with between 30 and 39 hours of workload per week report greater happiness, greater feelings that their lives are worthwhile and less anxiety than others, </a:t>
            </a:r>
            <a:r>
              <a:rPr lang="en-GB" sz="1100" dirty="0">
                <a:latin typeface="Franklin Gothic Book" panose="020B0503020102020204" pitchFamily="34" charset="0"/>
              </a:rPr>
              <a:t>The 2016 </a:t>
            </a:r>
            <a:r>
              <a:rPr lang="en-GB" sz="1100" i="1" dirty="0">
                <a:latin typeface="Franklin Gothic Book" panose="020B0503020102020204" pitchFamily="34" charset="0"/>
              </a:rPr>
              <a:t>HEPI / HEA Student Experience Survey</a:t>
            </a:r>
            <a:endParaRPr lang="en-GB" sz="11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232221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95150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1851932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endParaRPr lang="en-GB" dirty="0"/>
          </a:p>
          <a:p>
            <a:r>
              <a:rPr lang="en-GB" dirty="0"/>
              <a:t>Developed resilient academic</a:t>
            </a:r>
            <a:r>
              <a:rPr lang="en-GB" baseline="0" dirty="0"/>
              <a:t> behaviours – facilitate wellbeing</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378344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Franklin Gothic Book" panose="020B0503020102020204" pitchFamily="34" charset="0"/>
              </a:rPr>
              <a:t>Consciously encountering emotion within assessment can move students from negative feelings towards positive emotions, attitudes and learning behaviours, building their resilience and wellbeing. Also raises their satisfaction and performance.</a:t>
            </a:r>
          </a:p>
          <a:p>
            <a:endParaRPr lang="en-GB" sz="600" dirty="0">
              <a:solidFill>
                <a:schemeClr val="tx1"/>
              </a:solidFill>
            </a:endParaRPr>
          </a:p>
          <a:p>
            <a:r>
              <a:rPr lang="en-GB" sz="1200" kern="1200" dirty="0">
                <a:solidFill>
                  <a:schemeClr val="tx1"/>
                </a:solidFill>
                <a:effectLst/>
                <a:latin typeface="Arial" charset="0"/>
                <a:ea typeface="ＭＳ Ｐゴシック" charset="0"/>
                <a:cs typeface="ＭＳ Ｐゴシック" charset="0"/>
              </a:rPr>
              <a:t>Through open dialogue with students, academic staff can expose their own struggles with learning and normalise the emotions that underlie the development of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Franklin Gothic Book" panose="020B05030201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152612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pPr marL="0" indent="0">
              <a:buNone/>
            </a:pPr>
            <a:endParaRPr lang="en-US" sz="1200" b="0" i="0" u="none" strike="noStrike" kern="1200" baseline="0" dirty="0">
              <a:solidFill>
                <a:schemeClr val="tx1"/>
              </a:solidFill>
              <a:latin typeface="Arial" charset="0"/>
              <a:ea typeface="ＭＳ Ｐゴシック" charset="0"/>
              <a:cs typeface="ＭＳ Ｐゴシック" charset="0"/>
            </a:endParaRPr>
          </a:p>
          <a:p>
            <a:pPr marL="0" indent="0">
              <a:buNone/>
            </a:pPr>
            <a:r>
              <a:rPr lang="en-US" sz="1200" b="0" i="0" u="none" strike="noStrike" kern="1200" baseline="0" dirty="0">
                <a:solidFill>
                  <a:schemeClr val="tx1"/>
                </a:solidFill>
                <a:latin typeface="Arial" charset="0"/>
                <a:ea typeface="ＭＳ Ｐゴシック" charset="0"/>
                <a:cs typeface="ＭＳ Ｐゴシック" charset="0"/>
              </a:rPr>
              <a:t>This process works with ‘productive failure’ – you don’t have to be afraid to fail or fall short – it becomes part of learning – dare to fail.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Professor</a:t>
            </a:r>
            <a:r>
              <a:rPr lang="en-GB" sz="1200" kern="1200" baseline="0" dirty="0">
                <a:solidFill>
                  <a:schemeClr val="tx1"/>
                </a:solidFill>
                <a:effectLst/>
                <a:latin typeface="Arial" charset="0"/>
                <a:ea typeface="ＭＳ Ｐゴシック" charset="0"/>
                <a:cs typeface="ＭＳ Ｐゴシック" charset="0"/>
              </a:rPr>
              <a:t> Laura Ritchie (Chichester – music): </a:t>
            </a:r>
            <a:r>
              <a:rPr lang="en-GB" sz="1200" kern="1200" dirty="0">
                <a:solidFill>
                  <a:schemeClr val="tx1"/>
                </a:solidFill>
                <a:effectLst/>
                <a:latin typeface="Arial" charset="0"/>
                <a:ea typeface="ＭＳ Ｐゴシック" charset="0"/>
                <a:cs typeface="ＭＳ Ｐゴシック" charset="0"/>
              </a:rPr>
              <a:t>Learning is about taking a risk – going to the edge, doing what’s uncomfortable, accepting  the ‘I don’t know’ with one another.</a:t>
            </a:r>
          </a:p>
          <a:p>
            <a:endParaRPr lang="en-US" sz="1200" b="1" i="1" kern="1200" dirty="0">
              <a:solidFill>
                <a:schemeClr val="tx1"/>
              </a:solidFill>
              <a:effectLst/>
              <a:latin typeface="Arial" charset="0"/>
              <a:ea typeface="ＭＳ Ｐゴシック" charset="0"/>
              <a:cs typeface="ＭＳ Ｐゴシック" charset="0"/>
            </a:endParaRPr>
          </a:p>
          <a:p>
            <a:r>
              <a:rPr lang="en-US" sz="1200" b="1" i="1" kern="1200" dirty="0">
                <a:solidFill>
                  <a:schemeClr val="tx1"/>
                </a:solidFill>
                <a:effectLst/>
                <a:latin typeface="Arial" charset="0"/>
                <a:ea typeface="ＭＳ Ｐゴシック" charset="0"/>
                <a:cs typeface="ＭＳ Ｐゴシック" charset="0"/>
              </a:rPr>
              <a:t>IF YOU’RE NOT FALLING OFF IT, YOU’RE REALLY NOT EXPLORING THE EDGE</a:t>
            </a:r>
            <a:r>
              <a:rPr lang="en-US" sz="1200" i="1" kern="1200" dirty="0">
                <a:solidFill>
                  <a:schemeClr val="tx1"/>
                </a:solidFill>
                <a:effectLst/>
                <a:latin typeface="Arial" charset="0"/>
                <a:ea typeface="ＭＳ Ｐゴシック" charset="0"/>
                <a:cs typeface="ＭＳ Ｐゴシック" charset="0"/>
              </a:rPr>
              <a:t> </a:t>
            </a:r>
            <a:endParaRPr lang="en-GB" sz="1200" kern="1200" dirty="0">
              <a:solidFill>
                <a:schemeClr val="tx1"/>
              </a:solidFill>
              <a:effectLst/>
              <a:latin typeface="Arial" charset="0"/>
              <a:ea typeface="ＭＳ Ｐゴシック" charset="0"/>
              <a:cs typeface="ＭＳ Ｐゴシック" charset="0"/>
            </a:endParaRPr>
          </a:p>
          <a:p>
            <a:r>
              <a:rPr lang="en-US" sz="1200" i="1" kern="1200" dirty="0">
                <a:solidFill>
                  <a:schemeClr val="tx1"/>
                </a:solidFill>
                <a:effectLst/>
                <a:latin typeface="Arial" charset="0"/>
                <a:ea typeface="ＭＳ Ｐゴシック" charset="0"/>
                <a:cs typeface="ＭＳ Ｐゴシック" charset="0"/>
              </a:rPr>
              <a:t>Laura Ritchie blog</a:t>
            </a:r>
            <a:endParaRPr lang="en-GB" sz="1200" kern="1200" dirty="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371699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4. Wellbeing audit in</a:t>
            </a:r>
            <a:r>
              <a:rPr lang="en-GB" sz="1200" b="1" baseline="0" dirty="0"/>
              <a:t> your context – 30 minutes</a:t>
            </a: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144640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4. Wellbeing audit in</a:t>
            </a:r>
            <a:r>
              <a:rPr lang="en-GB" sz="1200" b="1" baseline="0" dirty="0"/>
              <a:t> your context – 30 minutes</a:t>
            </a:r>
          </a:p>
          <a:p>
            <a:endParaRPr lang="en-GB" b="1" dirty="0"/>
          </a:p>
          <a:p>
            <a:r>
              <a:rPr lang="en-GB" b="1" dirty="0"/>
              <a:t>Begin considering on your own – but feel free to buddy up and share ideas</a:t>
            </a:r>
            <a:r>
              <a:rPr lang="en-GB" b="1" baseline="0" dirty="0"/>
              <a:t> in pairs to help you with your thinking – 15 mins</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10 minutes and 5 for debrief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At </a:t>
            </a:r>
            <a:r>
              <a:rPr lang="en-GB" sz="1200" kern="1200" dirty="0">
                <a:solidFill>
                  <a:schemeClr val="tx1"/>
                </a:solidFill>
                <a:latin typeface="Arial" charset="0"/>
                <a:ea typeface="ＭＳ Ｐゴシック" charset="0"/>
                <a:cs typeface="ＭＳ Ｐゴシック" charset="0"/>
              </a:rPr>
              <a:t>UWE we have: </a:t>
            </a:r>
            <a:r>
              <a:rPr lang="en-GB" sz="1200" kern="1200" dirty="0">
                <a:solidFill>
                  <a:schemeClr val="tx1"/>
                </a:solidFill>
                <a:latin typeface="Arial" charset="0"/>
                <a:ea typeface="ＭＳ Ｐゴシック" charset="0"/>
                <a:cs typeface="ＭＳ Ｐゴシック" charset="0"/>
                <a:hlinkClick r:id="rId3"/>
              </a:rPr>
              <a:t>study skills advice &amp; support</a:t>
            </a:r>
            <a:r>
              <a:rPr lang="en-GB" sz="1200" kern="1200" dirty="0">
                <a:solidFill>
                  <a:schemeClr val="tx1"/>
                </a:solidFill>
                <a:latin typeface="Arial" charset="0"/>
                <a:ea typeface="ＭＳ Ｐゴシック" charset="0"/>
                <a:cs typeface="ＭＳ Ｐゴシック" charset="0"/>
              </a:rPr>
              <a:t>,</a:t>
            </a:r>
            <a:r>
              <a:rPr lang="en-GB" b="1" baseline="0" dirty="0"/>
              <a:t> </a:t>
            </a:r>
            <a:r>
              <a:rPr lang="en-GB" sz="1200" kern="1200" dirty="0">
                <a:solidFill>
                  <a:schemeClr val="tx1"/>
                </a:solidFill>
                <a:latin typeface="Arial" charset="0"/>
                <a:ea typeface="ＭＳ Ｐゴシック" charset="0"/>
                <a:cs typeface="ＭＳ Ｐゴシック" charset="0"/>
              </a:rPr>
              <a:t>UWE's </a:t>
            </a:r>
            <a:r>
              <a:rPr lang="en-GB" sz="1200" kern="1200" dirty="0">
                <a:solidFill>
                  <a:schemeClr val="tx1"/>
                </a:solidFill>
                <a:latin typeface="Arial" charset="0"/>
                <a:ea typeface="ＭＳ Ｐゴシック" charset="0"/>
                <a:cs typeface="ＭＳ Ｐゴシック" charset="0"/>
                <a:hlinkClick r:id="rId4"/>
              </a:rPr>
              <a:t>Disability Service</a:t>
            </a:r>
            <a:r>
              <a:rPr lang="en-GB" sz="1200" kern="1200" dirty="0">
                <a:solidFill>
                  <a:schemeClr val="tx1"/>
                </a:solidFill>
                <a:latin typeface="Arial" charset="0"/>
                <a:ea typeface="ＭＳ Ｐゴシック" charset="0"/>
                <a:cs typeface="ＭＳ Ｐゴシック" charset="0"/>
              </a:rPr>
              <a:t>, UWE Student Union’s </a:t>
            </a:r>
            <a:r>
              <a:rPr lang="en-GB" sz="1200" kern="1200" dirty="0">
                <a:solidFill>
                  <a:schemeClr val="tx1"/>
                </a:solidFill>
                <a:latin typeface="Arial" charset="0"/>
                <a:ea typeface="ＭＳ Ｐゴシック" charset="0"/>
                <a:cs typeface="ＭＳ Ｐゴシック" charset="0"/>
                <a:hlinkClick r:id="rId5"/>
              </a:rPr>
              <a:t>Academic Survival Guide</a:t>
            </a:r>
            <a:r>
              <a:rPr lang="en-GB" sz="1200" kern="1200" dirty="0">
                <a:solidFill>
                  <a:schemeClr val="tx1"/>
                </a:solidFill>
                <a:latin typeface="Arial" charset="0"/>
                <a:ea typeface="ＭＳ Ｐゴシック" charset="0"/>
                <a:cs typeface="ＭＳ Ｐゴシック" charset="0"/>
              </a:rPr>
              <a:t>,</a:t>
            </a:r>
            <a:r>
              <a:rPr lang="en-GB" sz="1200" kern="1200" baseline="0" dirty="0">
                <a:solidFill>
                  <a:schemeClr val="tx1"/>
                </a:solidFill>
                <a:latin typeface="Arial" charset="0"/>
                <a:ea typeface="ＭＳ Ｐゴシック" charset="0"/>
                <a:cs typeface="ＭＳ Ｐゴシック" charset="0"/>
              </a:rPr>
              <a:t> </a:t>
            </a:r>
            <a:r>
              <a:rPr lang="en-GB" sz="1200" kern="1200" dirty="0">
                <a:solidFill>
                  <a:schemeClr val="tx1"/>
                </a:solidFill>
                <a:latin typeface="Arial" charset="0"/>
                <a:ea typeface="ＭＳ Ｐゴシック" charset="0"/>
                <a:cs typeface="ＭＳ Ｐゴシック" charset="0"/>
                <a:hlinkClick r:id="rId6"/>
              </a:rPr>
              <a:t>Student Support Adviser</a:t>
            </a:r>
            <a:r>
              <a:rPr lang="en-GB" sz="1200" kern="1200" dirty="0">
                <a:solidFill>
                  <a:schemeClr val="tx1"/>
                </a:solidFill>
                <a:latin typeface="Arial" charset="0"/>
                <a:ea typeface="ＭＳ Ｐゴシック" charset="0"/>
                <a:cs typeface="ＭＳ Ｐゴシック" charset="0"/>
              </a:rPr>
              <a:t>,</a:t>
            </a:r>
            <a:r>
              <a:rPr lang="en-GB" b="1" baseline="0" dirty="0"/>
              <a:t> </a:t>
            </a:r>
            <a:r>
              <a:rPr lang="en-GB" sz="1200" kern="1200" dirty="0">
                <a:solidFill>
                  <a:schemeClr val="tx1"/>
                </a:solidFill>
                <a:latin typeface="Arial" charset="0"/>
                <a:ea typeface="ＭＳ Ｐゴシック" charset="0"/>
                <a:cs typeface="ＭＳ Ｐゴシック" charset="0"/>
              </a:rPr>
              <a:t>UWE Library’s </a:t>
            </a:r>
            <a:r>
              <a:rPr lang="en-GB" sz="1200" kern="1200" dirty="0">
                <a:solidFill>
                  <a:schemeClr val="tx1"/>
                </a:solidFill>
                <a:latin typeface="Arial" charset="0"/>
                <a:ea typeface="ＭＳ Ｐゴシック" charset="0"/>
                <a:cs typeface="ＭＳ Ｐゴシック" charset="0"/>
                <a:hlinkClick r:id="rId3"/>
              </a:rPr>
              <a:t>study skills workshops / online tutorials</a:t>
            </a:r>
            <a:r>
              <a:rPr lang="en-GB" sz="1200" kern="1200" dirty="0">
                <a:solidFill>
                  <a:schemeClr val="tx1"/>
                </a:solidFill>
                <a:latin typeface="Arial" charset="0"/>
                <a:ea typeface="ＭＳ Ｐゴシック" charset="0"/>
                <a:cs typeface="ＭＳ Ｐゴシック" charset="0"/>
              </a:rPr>
              <a:t>, </a:t>
            </a:r>
            <a:r>
              <a:rPr lang="en-GB" sz="1200" kern="1200" dirty="0">
                <a:solidFill>
                  <a:schemeClr val="tx1"/>
                </a:solidFill>
                <a:latin typeface="Arial" charset="0"/>
                <a:ea typeface="ＭＳ Ｐゴシック" charset="0"/>
                <a:cs typeface="ＭＳ Ｐゴシック" charset="0"/>
                <a:hlinkClick r:id="rId3"/>
              </a:rPr>
              <a:t>Espresso maths/programming</a:t>
            </a:r>
            <a:r>
              <a:rPr lang="en-GB" sz="1200" kern="1200" dirty="0">
                <a:solidFill>
                  <a:schemeClr val="tx1"/>
                </a:solidFill>
                <a:latin typeface="Arial" charset="0"/>
                <a:ea typeface="ＭＳ Ｐゴシック" charset="0"/>
                <a:cs typeface="ＭＳ Ｐゴシック" charset="0"/>
              </a:rPr>
              <a:t>, </a:t>
            </a:r>
            <a:r>
              <a:rPr lang="en-GB" sz="1200" kern="1200" dirty="0">
                <a:solidFill>
                  <a:schemeClr val="tx1"/>
                </a:solidFill>
                <a:latin typeface="Arial" charset="0"/>
                <a:ea typeface="ＭＳ Ｐゴシック" charset="0"/>
                <a:cs typeface="ＭＳ Ｐゴシック" charset="0"/>
                <a:hlinkClick r:id="rId7"/>
              </a:rPr>
              <a:t>Resilient U</a:t>
            </a:r>
            <a:r>
              <a:rPr lang="en-GB" sz="1200" kern="1200" dirty="0">
                <a:solidFill>
                  <a:schemeClr val="tx1"/>
                </a:solidFill>
                <a:latin typeface="Arial" charset="0"/>
                <a:ea typeface="ＭＳ Ｐゴシック" charset="0"/>
                <a:cs typeface="ＭＳ Ｐゴシック" charset="0"/>
              </a:rPr>
              <a:t> workshops, </a:t>
            </a:r>
            <a:r>
              <a:rPr lang="en-GB" sz="1200" kern="1200" dirty="0">
                <a:solidFill>
                  <a:schemeClr val="tx1"/>
                </a:solidFill>
                <a:latin typeface="Arial" charset="0"/>
                <a:ea typeface="ＭＳ Ｐゴシック" charset="0"/>
                <a:cs typeface="ＭＳ Ｐゴシック" charset="0"/>
                <a:hlinkClick r:id="rId8"/>
              </a:rPr>
              <a:t>Wellbeing service</a:t>
            </a:r>
            <a:r>
              <a:rPr lang="en-GB" sz="1200" kern="1200" dirty="0">
                <a:solidFill>
                  <a:schemeClr val="tx1"/>
                </a:solidFill>
                <a:latin typeface="Arial" charset="0"/>
                <a:ea typeface="ＭＳ Ｐゴシック" charset="0"/>
                <a:cs typeface="ＭＳ Ｐゴシック"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PAL workshops:</a:t>
            </a:r>
            <a:r>
              <a:rPr lang="en-GB" baseline="0" dirty="0"/>
              <a:t> </a:t>
            </a:r>
            <a:r>
              <a:rPr lang="en-GB" sz="1200" kern="1200" dirty="0">
                <a:solidFill>
                  <a:schemeClr val="tx1"/>
                </a:solidFill>
                <a:latin typeface="Arial" charset="0"/>
                <a:ea typeface="ＭＳ Ｐゴシック" charset="0"/>
                <a:cs typeface="ＭＳ Ｐゴシック" charset="0"/>
                <a:hlinkClick r:id="rId7"/>
              </a:rPr>
              <a:t>Resilient U</a:t>
            </a:r>
            <a:r>
              <a:rPr lang="en-GB" sz="1200" kern="1200" dirty="0">
                <a:solidFill>
                  <a:schemeClr val="tx1"/>
                </a:solidFill>
                <a:latin typeface="Arial" charset="0"/>
                <a:ea typeface="ＭＳ Ｐゴシック" charset="0"/>
                <a:cs typeface="ＭＳ Ｐゴシック" charset="0"/>
              </a:rPr>
              <a:t> (see</a:t>
            </a:r>
            <a:r>
              <a:rPr lang="en-GB" sz="1200" kern="1200" baseline="0" dirty="0">
                <a:solidFill>
                  <a:schemeClr val="tx1"/>
                </a:solidFill>
                <a:latin typeface="Arial" charset="0"/>
                <a:ea typeface="ＭＳ Ｐゴシック" charset="0"/>
                <a:cs typeface="ＭＳ Ｐゴシック" charset="0"/>
              </a:rPr>
              <a:t> video:</a:t>
            </a:r>
            <a:r>
              <a:rPr lang="en-GB" sz="1200" kern="1200" dirty="0">
                <a:solidFill>
                  <a:schemeClr val="tx1"/>
                </a:solidFill>
                <a:latin typeface="Arial" charset="0"/>
                <a:ea typeface="ＭＳ Ｐゴシック" charset="0"/>
                <a:cs typeface="ＭＳ Ｐゴシック" charset="0"/>
              </a:rPr>
              <a:t> https://</a:t>
            </a:r>
            <a:r>
              <a:rPr lang="en-GB" sz="1200" kern="1200" dirty="0" err="1">
                <a:solidFill>
                  <a:schemeClr val="tx1"/>
                </a:solidFill>
                <a:latin typeface="Arial" charset="0"/>
                <a:ea typeface="ＭＳ Ｐゴシック" charset="0"/>
                <a:cs typeface="ＭＳ Ｐゴシック" charset="0"/>
              </a:rPr>
              <a:t>www.youtube.com</a:t>
            </a:r>
            <a:r>
              <a:rPr lang="en-GB" sz="1200" kern="1200" dirty="0">
                <a:solidFill>
                  <a:schemeClr val="tx1"/>
                </a:solidFill>
                <a:latin typeface="Arial" charset="0"/>
                <a:ea typeface="ＭＳ Ｐゴシック" charset="0"/>
                <a:cs typeface="ＭＳ Ｐゴシック" charset="0"/>
              </a:rPr>
              <a:t>/</a:t>
            </a:r>
            <a:r>
              <a:rPr lang="en-GB" sz="1200" kern="1200" dirty="0" err="1">
                <a:solidFill>
                  <a:schemeClr val="tx1"/>
                </a:solidFill>
                <a:latin typeface="Arial" charset="0"/>
                <a:ea typeface="ＭＳ Ｐゴシック" charset="0"/>
                <a:cs typeface="ＭＳ Ｐゴシック" charset="0"/>
              </a:rPr>
              <a:t>watch?v</a:t>
            </a:r>
            <a:r>
              <a:rPr lang="en-GB" sz="1200" kern="1200" dirty="0">
                <a:solidFill>
                  <a:schemeClr val="tx1"/>
                </a:solidFill>
                <a:latin typeface="Arial" charset="0"/>
                <a:ea typeface="ＭＳ Ｐゴシック" charset="0"/>
                <a:cs typeface="ＭＳ Ｐゴシック" charset="0"/>
              </a:rPr>
              <a:t>=LX_FsKbwa6w&amp;list=PLdxx_CsFYRDTQjnY0SjN77hdPOCKHjXkx&amp;index=6)</a:t>
            </a:r>
            <a:endParaRPr lang="en-GB" sz="1200" b="0" i="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PAL</a:t>
            </a:r>
            <a:r>
              <a:rPr lang="en-GB" sz="1200" b="0" i="0" kern="1200" dirty="0">
                <a:solidFill>
                  <a:schemeClr val="tx1"/>
                </a:solidFill>
                <a:effectLst/>
                <a:latin typeface="Arial" charset="0"/>
                <a:ea typeface="ＭＳ Ｐゴシック" charset="0"/>
                <a:cs typeface="ＭＳ Ｐゴシック" charset="0"/>
              </a:rPr>
              <a:t> Mentoring:</a:t>
            </a:r>
            <a:r>
              <a:rPr lang="en-GB" sz="1200" b="0" i="0" kern="1200" baseline="0" dirty="0">
                <a:solidFill>
                  <a:schemeClr val="tx1"/>
                </a:solidFill>
                <a:effectLst/>
                <a:latin typeface="Arial" charset="0"/>
                <a:ea typeface="ＭＳ Ｐゴシック" charset="0"/>
                <a:cs typeface="ＭＳ Ｐゴシック" charset="0"/>
              </a:rPr>
              <a:t> </a:t>
            </a:r>
            <a:r>
              <a:rPr lang="en-GB" sz="1200" b="0" i="0" u="sng" kern="1200" dirty="0">
                <a:solidFill>
                  <a:schemeClr val="tx1"/>
                </a:solidFill>
                <a:effectLst/>
                <a:latin typeface="Arial" charset="0"/>
                <a:ea typeface="ＭＳ Ｐゴシック" charset="0"/>
                <a:cs typeface="ＭＳ Ｐゴシック" charset="0"/>
                <a:hlinkClick r:id="rId9"/>
              </a:rPr>
              <a:t>UWE Cares</a:t>
            </a:r>
            <a:r>
              <a:rPr lang="en-GB" sz="1200" b="0" i="0" kern="1200" dirty="0">
                <a:solidFill>
                  <a:schemeClr val="tx1"/>
                </a:solidFill>
                <a:effectLst/>
                <a:latin typeface="Arial" charset="0"/>
                <a:ea typeface="ＭＳ Ｐゴシック" charset="0"/>
                <a:cs typeface="ＭＳ Ｐゴシック"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charset="0"/>
                <a:ea typeface="ＭＳ Ｐゴシック" charset="0"/>
                <a:cs typeface="ＭＳ Ｐゴシック" charset="0"/>
              </a:rPr>
              <a:t>Library Academic skills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charset="0"/>
                <a:ea typeface="ＭＳ Ｐゴシック" charset="0"/>
                <a:cs typeface="ＭＳ Ｐゴシック" charset="0"/>
              </a:rPr>
              <a:t>See</a:t>
            </a:r>
            <a:r>
              <a:rPr lang="en-GB" sz="1200" b="0" i="0" kern="1200" baseline="0" dirty="0">
                <a:solidFill>
                  <a:schemeClr val="tx1"/>
                </a:solidFill>
                <a:effectLst/>
                <a:latin typeface="Arial" charset="0"/>
                <a:ea typeface="ＭＳ Ｐゴシック" charset="0"/>
                <a:cs typeface="ＭＳ Ｐゴシック" charset="0"/>
              </a:rPr>
              <a:t> also l</a:t>
            </a:r>
            <a:r>
              <a:rPr lang="en-GB" sz="1200" b="0" i="0" kern="1200" dirty="0">
                <a:solidFill>
                  <a:schemeClr val="tx1"/>
                </a:solidFill>
                <a:effectLst/>
                <a:latin typeface="Arial" charset="0"/>
                <a:ea typeface="ＭＳ Ｐゴシック" charset="0"/>
                <a:cs typeface="ＭＳ Ｐゴシック" charset="0"/>
              </a:rPr>
              <a:t>ibrary study skills web pages: https://www1.uwe.ac.uk/students/</a:t>
            </a:r>
            <a:r>
              <a:rPr lang="en-GB" sz="1200" b="0" i="0" kern="1200" dirty="0" err="1">
                <a:solidFill>
                  <a:schemeClr val="tx1"/>
                </a:solidFill>
                <a:effectLst/>
                <a:latin typeface="Arial" charset="0"/>
                <a:ea typeface="ＭＳ Ｐゴシック" charset="0"/>
                <a:cs typeface="ＭＳ Ｐゴシック" charset="0"/>
              </a:rPr>
              <a:t>studysupport</a:t>
            </a:r>
            <a:r>
              <a:rPr lang="en-GB" sz="1200" b="0" i="0" kern="1200" dirty="0">
                <a:solidFill>
                  <a:schemeClr val="tx1"/>
                </a:solidFill>
                <a:effectLst/>
                <a:latin typeface="Arial" charset="0"/>
                <a:ea typeface="ＭＳ Ｐゴシック" charset="0"/>
                <a:cs typeface="ＭＳ Ｐゴシック" charset="0"/>
              </a:rPr>
              <a:t>/</a:t>
            </a:r>
            <a:r>
              <a:rPr lang="en-GB" sz="1200" b="0" i="0" kern="1200" dirty="0" err="1">
                <a:solidFill>
                  <a:schemeClr val="tx1"/>
                </a:solidFill>
                <a:effectLst/>
                <a:latin typeface="Arial" charset="0"/>
                <a:ea typeface="ＭＳ Ｐゴシック" charset="0"/>
                <a:cs typeface="ＭＳ Ｐゴシック" charset="0"/>
              </a:rPr>
              <a:t>studyskills.aspx</a:t>
            </a:r>
            <a:endParaRPr lang="en-GB" sz="1200" b="0" i="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charset="0"/>
                <a:ea typeface="ＭＳ Ｐゴシック" charset="0"/>
                <a:cs typeface="ＭＳ Ｐゴシック" charset="0"/>
              </a:rPr>
              <a:t>How can you empower the students to help themselves? Plan for and with them.</a:t>
            </a:r>
            <a:r>
              <a:rPr lang="en-GB" sz="1200" kern="1200" baseline="0" dirty="0">
                <a:solidFill>
                  <a:schemeClr val="tx1"/>
                </a:solidFill>
                <a:latin typeface="Arial" charset="0"/>
                <a:ea typeface="ＭＳ Ｐゴシック" charset="0"/>
                <a:cs typeface="ＭＳ Ｐゴシック" charset="0"/>
              </a:rPr>
              <a:t> What do you need the students to do for you to help the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Arial" charset="0"/>
                <a:ea typeface="ＭＳ Ｐゴシック" charset="0"/>
                <a:cs typeface="ＭＳ Ｐゴシック" charset="0"/>
              </a:rPr>
              <a:t>Induction – culture shock – 6 months to hit home and 48 months thereafter to mastery – role for student-</a:t>
            </a:r>
            <a:r>
              <a:rPr lang="en-GB" sz="1200" kern="1200" baseline="0" dirty="0" err="1">
                <a:solidFill>
                  <a:schemeClr val="tx1"/>
                </a:solidFill>
                <a:latin typeface="Arial" charset="0"/>
                <a:ea typeface="ＭＳ Ｐゴシック" charset="0"/>
                <a:cs typeface="ＭＳ Ｐゴシック" charset="0"/>
              </a:rPr>
              <a:t>geneated</a:t>
            </a:r>
            <a:r>
              <a:rPr lang="en-GB" sz="1200" kern="1200" baseline="0" dirty="0">
                <a:solidFill>
                  <a:schemeClr val="tx1"/>
                </a:solidFill>
                <a:latin typeface="Arial" charset="0"/>
                <a:ea typeface="ＭＳ Ｐゴシック" charset="0"/>
                <a:cs typeface="ＭＳ Ｐゴシック" charset="0"/>
              </a:rPr>
              <a:t> induction here. See Nicholas </a:t>
            </a:r>
            <a:r>
              <a:rPr lang="en-GB" sz="1200" kern="1200" baseline="0" dirty="0" err="1">
                <a:solidFill>
                  <a:schemeClr val="tx1"/>
                </a:solidFill>
                <a:latin typeface="Arial" charset="0"/>
                <a:ea typeface="ＭＳ Ｐゴシック" charset="0"/>
                <a:cs typeface="ＭＳ Ｐゴシック" charset="0"/>
              </a:rPr>
              <a:t>Bowskill</a:t>
            </a:r>
            <a:r>
              <a:rPr lang="en-GB" sz="1200" kern="1200" baseline="0" dirty="0">
                <a:solidFill>
                  <a:schemeClr val="tx1"/>
                </a:solidFill>
                <a:latin typeface="Arial" charset="0"/>
                <a:ea typeface="ＭＳ Ｐゴシック" charset="0"/>
                <a:cs typeface="ＭＳ Ｐゴシック" charset="0"/>
              </a:rPr>
              <a:t> (2013) </a:t>
            </a:r>
            <a:r>
              <a:rPr lang="en-US" sz="1200" b="1" i="0" kern="1200" dirty="0">
                <a:solidFill>
                  <a:schemeClr val="tx1"/>
                </a:solidFill>
                <a:effectLst/>
                <a:latin typeface="Arial" charset="0"/>
                <a:ea typeface="ＭＳ Ｐゴシック" charset="0"/>
                <a:cs typeface="ＭＳ Ｐゴシック" charset="0"/>
              </a:rPr>
              <a:t>Student-Generated Induction: A Social Identity Approach: A Staff Development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Arial" charset="0"/>
                <a:ea typeface="ＭＳ Ｐゴシック" charset="0"/>
                <a:cs typeface="ＭＳ Ｐゴシック" charset="0"/>
              </a:rPr>
              <a:t>Role of APT? </a:t>
            </a:r>
            <a:endParaRPr lang="en-GB" b="1"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17</a:t>
            </a:fld>
            <a:endParaRPr lang="en-US" altLang="en-US"/>
          </a:p>
        </p:txBody>
      </p:sp>
    </p:spTree>
    <p:extLst>
      <p:ext uri="{BB962C8B-B14F-4D97-AF65-F5344CB8AC3E}">
        <p14:creationId xmlns:p14="http://schemas.microsoft.com/office/powerpoint/2010/main" val="92414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4. Wellbeing audit in</a:t>
            </a:r>
            <a:r>
              <a:rPr lang="en-GB" sz="1200" b="1" baseline="0" dirty="0"/>
              <a:t> your context – 30 minutes</a:t>
            </a: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18</a:t>
            </a:fld>
            <a:endParaRPr lang="en-US" altLang="en-US"/>
          </a:p>
        </p:txBody>
      </p:sp>
    </p:spTree>
    <p:extLst>
      <p:ext uri="{BB962C8B-B14F-4D97-AF65-F5344CB8AC3E}">
        <p14:creationId xmlns:p14="http://schemas.microsoft.com/office/powerpoint/2010/main" val="2466965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4. Wellbeing audit in</a:t>
            </a:r>
            <a:r>
              <a:rPr lang="en-GB" sz="1200" b="1" baseline="0" dirty="0"/>
              <a:t> your context – 30 minutes</a:t>
            </a:r>
          </a:p>
          <a:p>
            <a:endParaRPr lang="en-GB"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A hospitable and compassionate pedagogy argues for staff to engage in reflexive dialogue with their students to elicit new insights and create meaning together. This can help foster personalised and inclusive learning environments.</a:t>
            </a:r>
          </a:p>
          <a:p>
            <a:r>
              <a:rPr lang="en-GB" sz="1200" kern="1200" dirty="0">
                <a:solidFill>
                  <a:schemeClr val="tx1"/>
                </a:solidFill>
                <a:effectLst/>
                <a:latin typeface="Arial" charset="0"/>
                <a:ea typeface="ＭＳ Ｐゴシック" charset="0"/>
                <a:cs typeface="ＭＳ Ｐゴシック" charset="0"/>
              </a:rPr>
              <a:t>Contemplative pedagogy aims to connect students to the lived, embodied experiences of their learning. Also </a:t>
            </a:r>
            <a:r>
              <a:rPr lang="en-US" sz="1200" b="0" i="0" u="none" strike="noStrike" kern="1200" baseline="0" dirty="0">
                <a:solidFill>
                  <a:schemeClr val="tx1"/>
                </a:solidFill>
                <a:latin typeface="Arial" charset="0"/>
                <a:ea typeface="ＭＳ Ｐゴシック" charset="0"/>
                <a:cs typeface="ＭＳ Ｐゴシック" charset="0"/>
              </a:rPr>
              <a:t>conveys that academic staff value their students not only in their capacity as learners but holistically. </a:t>
            </a:r>
            <a:r>
              <a:rPr lang="en-GB" sz="1200" kern="1200" dirty="0">
                <a:solidFill>
                  <a:schemeClr val="tx1"/>
                </a:solidFill>
                <a:effectLst/>
                <a:latin typeface="Arial" charset="0"/>
                <a:ea typeface="ＭＳ Ｐゴシック" charset="0"/>
                <a:cs typeface="ＭＳ Ｐゴシック"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Arial" charset="0"/>
                <a:ea typeface="ＭＳ Ｐゴシック" charset="0"/>
                <a:cs typeface="ＭＳ Ｐゴシック" charset="0"/>
              </a:rPr>
              <a:t>Students are known by their peers and teachers, they feel welcomed, recognised and valued, and their aspirations to learn are encouraged and facilitated.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Arial" charset="0"/>
                <a:ea typeface="ＭＳ Ｐゴシック" charset="0"/>
                <a:cs typeface="ＭＳ Ｐゴシック" charset="0"/>
              </a:rPr>
              <a:t>Collaboration and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Arial" charset="0"/>
                <a:ea typeface="ＭＳ Ｐゴシック" charset="0"/>
                <a:cs typeface="ＭＳ Ｐゴシック" charset="0"/>
              </a:rPr>
              <a:t>UWE student quotes here from Gemma and Sophie</a:t>
            </a:r>
            <a:endParaRPr lang="en-GB" sz="1200" kern="1200" dirty="0">
              <a:solidFill>
                <a:schemeClr val="tx1"/>
              </a:solidFill>
              <a:effectLst/>
              <a:latin typeface="Arial" charset="0"/>
              <a:ea typeface="ＭＳ Ｐゴシック" charset="0"/>
              <a:cs typeface="ＭＳ Ｐゴシック" charset="0"/>
            </a:endParaRP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19</a:t>
            </a:fld>
            <a:endParaRPr lang="en-US" altLang="en-US"/>
          </a:p>
        </p:txBody>
      </p:sp>
    </p:spTree>
    <p:extLst>
      <p:ext uri="{BB962C8B-B14F-4D97-AF65-F5344CB8AC3E}">
        <p14:creationId xmlns:p14="http://schemas.microsoft.com/office/powerpoint/2010/main" val="3105211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5. Conclusions – 5 minutes</a:t>
            </a: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20</a:t>
            </a:fld>
            <a:endParaRPr lang="en-US" altLang="en-US"/>
          </a:p>
        </p:txBody>
      </p:sp>
    </p:spTree>
    <p:extLst>
      <p:ext uri="{BB962C8B-B14F-4D97-AF65-F5344CB8AC3E}">
        <p14:creationId xmlns:p14="http://schemas.microsoft.com/office/powerpoint/2010/main" val="415540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1. Introduction and context – 5 minutes</a:t>
            </a: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346130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2. Sharing concerns and challenges – 10 minutes</a:t>
            </a:r>
          </a:p>
          <a:p>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Today’s students experience the challenges of living independently, autonomous learning and comparisons between themselves and their peers. Alongside this, they face significant pressures including competition for graduate jobs and financial challenges established by high tuition and living fees.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Worry about academic stress, the future, social media, transitions</a:t>
            </a: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422048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US" sz="1200" b="0" i="0" u="none" strike="noStrike" kern="1200" baseline="0" dirty="0">
                <a:solidFill>
                  <a:schemeClr val="tx1"/>
                </a:solidFill>
                <a:latin typeface="Arial" charset="0"/>
                <a:ea typeface="ＭＳ Ｐゴシック" charset="0"/>
                <a:cs typeface="ＭＳ Ｐゴシック" charset="0"/>
              </a:rPr>
              <a:t>‘Fear of being judged’ came top of a list produced by Student Minds of the ten Grand Challenges in student mental health (Student Minds 2014). </a:t>
            </a:r>
          </a:p>
          <a:p>
            <a:endParaRPr lang="en-US" sz="1200" b="0" i="0" u="none" strike="noStrike" kern="1200" baseline="0" dirty="0">
              <a:solidFill>
                <a:schemeClr val="tx1"/>
              </a:solidFill>
              <a:latin typeface="Arial" charset="0"/>
              <a:ea typeface="ＭＳ Ｐゴシック" charset="0"/>
              <a:cs typeface="ＭＳ Ｐゴシック" charset="0"/>
            </a:endParaRPr>
          </a:p>
          <a:p>
            <a:r>
              <a:rPr lang="en-US" sz="1200" b="0" i="0" u="none" strike="noStrike" kern="1200" baseline="0" dirty="0">
                <a:solidFill>
                  <a:schemeClr val="tx1"/>
                </a:solidFill>
                <a:latin typeface="Arial" charset="0"/>
                <a:ea typeface="ＭＳ Ｐゴシック" charset="0"/>
                <a:cs typeface="ＭＳ Ｐゴシック" charset="0"/>
              </a:rPr>
              <a:t>Barnett (2007) identifies three connected fears that face students in a higher education context (all uncovered via assessment):</a:t>
            </a:r>
          </a:p>
          <a:p>
            <a:endParaRPr lang="en-US" sz="1200" b="0" i="0" u="none" strike="noStrike" kern="1200" baseline="0" dirty="0">
              <a:solidFill>
                <a:schemeClr val="tx1"/>
              </a:solidFill>
              <a:latin typeface="Arial" charset="0"/>
              <a:ea typeface="ＭＳ Ｐゴシック" charset="0"/>
              <a:cs typeface="ＭＳ Ｐゴシック" charset="0"/>
            </a:endParaRPr>
          </a:p>
          <a:p>
            <a:pPr marL="285750" indent="-285750">
              <a:buAutoNum type="romanLcPeriod"/>
            </a:pPr>
            <a:r>
              <a:rPr lang="en-US" sz="1200" b="0" i="0" u="none" strike="noStrike" kern="1200" baseline="0" dirty="0">
                <a:solidFill>
                  <a:schemeClr val="tx1"/>
                </a:solidFill>
                <a:latin typeface="Arial" charset="0"/>
                <a:ea typeface="ＭＳ Ｐゴシック" charset="0"/>
                <a:cs typeface="ＭＳ Ｐゴシック" charset="0"/>
              </a:rPr>
              <a:t>fear of failure in a given task </a:t>
            </a:r>
          </a:p>
          <a:p>
            <a:pPr marL="285750" indent="-285750">
              <a:buAutoNum type="romanLcPeriod"/>
            </a:pPr>
            <a:r>
              <a:rPr lang="en-US" sz="1200" b="0" i="0" u="none" strike="noStrike" kern="1200" baseline="0" dirty="0">
                <a:solidFill>
                  <a:schemeClr val="tx1"/>
                </a:solidFill>
                <a:latin typeface="Arial" charset="0"/>
                <a:ea typeface="ＭＳ Ｐゴシック" charset="0"/>
                <a:cs typeface="ＭＳ Ｐゴシック" charset="0"/>
              </a:rPr>
              <a:t>fear of falling short in their role (authentic student) </a:t>
            </a:r>
          </a:p>
          <a:p>
            <a:pPr marL="285750" indent="-285750">
              <a:buAutoNum type="romanLcPeriod"/>
            </a:pPr>
            <a:r>
              <a:rPr lang="en-US" sz="1200" b="0" i="0" u="none" strike="noStrike" kern="1200" baseline="0" dirty="0">
                <a:solidFill>
                  <a:schemeClr val="tx1"/>
                </a:solidFill>
                <a:latin typeface="Arial" charset="0"/>
                <a:ea typeface="ＭＳ Ｐゴシック" charset="0"/>
                <a:cs typeface="ＭＳ Ｐゴシック" charset="0"/>
              </a:rPr>
              <a:t>fear of rejection as a person</a:t>
            </a:r>
          </a:p>
          <a:p>
            <a:pPr marL="0" indent="0">
              <a:buNone/>
            </a:pPr>
            <a:endParaRPr lang="en-US" sz="1200" b="0" i="0" u="none" strike="noStrike" kern="1200" baseline="0" dirty="0">
              <a:solidFill>
                <a:schemeClr val="tx1"/>
              </a:solidFill>
              <a:latin typeface="Arial" charset="0"/>
              <a:ea typeface="ＭＳ Ｐゴシック" charset="0"/>
              <a:cs typeface="ＭＳ Ｐゴシック" charset="0"/>
            </a:endParaRPr>
          </a:p>
          <a:p>
            <a:pPr marL="0" indent="0">
              <a:buNone/>
            </a:pPr>
            <a:r>
              <a:rPr lang="en-US" sz="1200" b="0" i="0" u="none" strike="noStrike" kern="1200" baseline="0" dirty="0">
                <a:solidFill>
                  <a:schemeClr val="tx1"/>
                </a:solidFill>
                <a:latin typeface="Arial" charset="0"/>
                <a:ea typeface="ＭＳ Ｐゴシック" charset="0"/>
                <a:cs typeface="ＭＳ Ｐゴシック" charset="0"/>
              </a:rPr>
              <a:t>Barnett, R. (2007) A Will to Learn: Being a Student in an Age of Uncertainty. Maidenhead: Open University Press.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220609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Arial" charset="0"/>
              <a:ea typeface="ＭＳ Ｐゴシック" charset="0"/>
              <a:cs typeface="ＭＳ Ｐゴシック" charset="0"/>
            </a:endParaRPr>
          </a:p>
          <a:p>
            <a:pPr marL="342900" indent="-342900">
              <a:buFont typeface="Arial" panose="020B0604020202020204" pitchFamily="34" charset="0"/>
              <a:buChar char="•"/>
            </a:pPr>
            <a:r>
              <a:rPr lang="en-US" sz="1200" b="1" dirty="0">
                <a:latin typeface="Arial" panose="020B0604020202020204" pitchFamily="34" charset="0"/>
                <a:cs typeface="Arial" panose="020B0604020202020204" pitchFamily="34" charset="0"/>
              </a:rPr>
              <a:t>dialogic feedback </a:t>
            </a:r>
            <a:r>
              <a:rPr lang="en-US" sz="1200" dirty="0">
                <a:latin typeface="Arial" panose="020B0604020202020204" pitchFamily="34" charset="0"/>
                <a:cs typeface="Arial" panose="020B0604020202020204" pitchFamily="34" charset="0"/>
              </a:rPr>
              <a:t>is the creation of meaning and understanding via spoken discourse between lecturer and student, or student to student (Nicol, 2010)</a:t>
            </a:r>
          </a:p>
          <a:p>
            <a:pPr marL="342900" indent="-342900">
              <a:buFont typeface="Arial" panose="020B0604020202020204" pitchFamily="34" charset="0"/>
              <a:buChar char="•"/>
            </a:pPr>
            <a:endParaRPr lang="en-US" sz="3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b="1" dirty="0">
                <a:latin typeface="Arial" panose="020B0604020202020204" pitchFamily="34" charset="0"/>
                <a:cs typeface="Arial" panose="020B0604020202020204" pitchFamily="34" charset="0"/>
              </a:rPr>
              <a:t>feed-forward</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refers </a:t>
            </a:r>
            <a:r>
              <a:rPr lang="en-GB" sz="1200" dirty="0">
                <a:latin typeface="Arial" panose="020B0604020202020204" pitchFamily="34" charset="0"/>
                <a:cs typeface="Arial" panose="020B0604020202020204" pitchFamily="34" charset="0"/>
              </a:rPr>
              <a:t>specifically </a:t>
            </a:r>
            <a:r>
              <a:rPr lang="en-US" sz="1200" dirty="0">
                <a:latin typeface="Arial" panose="020B0604020202020204" pitchFamily="34" charset="0"/>
                <a:cs typeface="Arial" panose="020B0604020202020204" pitchFamily="34" charset="0"/>
              </a:rPr>
              <a:t>to feedback given by tutors that:</a:t>
            </a:r>
            <a:endParaRPr lang="en-US" sz="9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 impacts upon an upcoming assignment</a:t>
            </a:r>
          </a:p>
          <a:p>
            <a:r>
              <a:rPr lang="en-US" sz="1200" dirty="0">
                <a:latin typeface="Arial" panose="020B0604020202020204" pitchFamily="34" charset="0"/>
                <a:cs typeface="Arial" panose="020B0604020202020204" pitchFamily="34" charset="0"/>
              </a:rPr>
              <a:t>	- is given post-assignment with more specific direction on how this can be applied to future assignments</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(Carless, 2007)</a:t>
            </a:r>
            <a:endParaRPr lang="en-US" sz="1200" b="1" i="0" u="none" strike="noStrike" kern="1200" baseline="0" dirty="0">
              <a:solidFill>
                <a:schemeClr val="tx1"/>
              </a:solidFill>
              <a:latin typeface="Arial" charset="0"/>
              <a:ea typeface="ＭＳ Ｐゴシック" charset="0"/>
              <a:cs typeface="ＭＳ Ｐゴシック" charset="0"/>
            </a:endParaRPr>
          </a:p>
          <a:p>
            <a:endParaRPr lang="en-US" sz="1200" b="0" i="0" u="none" strike="noStrike" kern="1200" baseline="0" dirty="0">
              <a:solidFill>
                <a:schemeClr val="tx1"/>
              </a:solidFill>
              <a:latin typeface="Arial" charset="0"/>
              <a:ea typeface="ＭＳ Ｐゴシック" charset="0"/>
              <a:cs typeface="ＭＳ Ｐゴシック" charset="0"/>
            </a:endParaRPr>
          </a:p>
          <a:p>
            <a:pPr marL="0" indent="0">
              <a:buNone/>
            </a:pPr>
            <a:endParaRPr lang="en-US" sz="1200" b="0" i="0" u="none" strike="noStrike" kern="1200" baseline="0" dirty="0">
              <a:solidFill>
                <a:schemeClr val="tx1"/>
              </a:solidFill>
              <a:latin typeface="Arial" charset="0"/>
              <a:ea typeface="ＭＳ Ｐゴシック" charset="0"/>
              <a:cs typeface="ＭＳ Ｐゴシック" charset="0"/>
            </a:endParaRPr>
          </a:p>
          <a:p>
            <a:pPr marL="0" indent="0">
              <a:buNone/>
            </a:pPr>
            <a:endParaRPr lang="en-US" sz="1200" b="0" i="0" u="none" strike="noStrike" kern="1200" baseline="0" dirty="0">
              <a:solidFill>
                <a:schemeClr val="tx1"/>
              </a:solidFill>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254494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endParaRPr lang="en-GB"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We offered preparatory guidance, in-task guidance and performance feed-forward.</a:t>
            </a:r>
            <a:endParaRPr lang="en-GB" dirty="0"/>
          </a:p>
          <a:p>
            <a:endParaRPr lang="en-GB" dirty="0"/>
          </a:p>
          <a:p>
            <a:r>
              <a:rPr lang="en-GB" dirty="0"/>
              <a:t>Interviews were audio-recorded and exemplar paragraphs were used during them. </a:t>
            </a:r>
            <a:r>
              <a:rPr lang="en-GB" sz="1200" kern="1200" dirty="0">
                <a:solidFill>
                  <a:schemeClr val="tx1"/>
                </a:solidFill>
                <a:effectLst/>
                <a:latin typeface="Arial" charset="0"/>
                <a:ea typeface="ＭＳ Ｐゴシック" charset="0"/>
                <a:cs typeface="ＭＳ Ｐゴシック" charset="0"/>
              </a:rPr>
              <a:t>Students engage with learning ‘head on’</a:t>
            </a:r>
          </a:p>
          <a:p>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undertook essay marking seminar: students work with marking criteria and match LOs to standards</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141865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full-time students, most aged 18-21 years</a:t>
            </a:r>
            <a:endParaRPr lang="en-GB" sz="1200" dirty="0">
              <a:latin typeface="Arial" panose="020B0604020202020204" pitchFamily="34" charset="0"/>
              <a:cs typeface="Arial" panose="020B0604020202020204" pitchFamily="34" charset="0"/>
            </a:endParaRPr>
          </a:p>
          <a:p>
            <a:r>
              <a:rPr lang="en-GB" dirty="0"/>
              <a:t>Interview</a:t>
            </a:r>
            <a:r>
              <a:rPr lang="en-GB" baseline="0" dirty="0"/>
              <a:t> average = 29.58 minutes. Range = 13.02 mins - 56.33 mins</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237219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t>3. Present our research – 10 minutes</a:t>
            </a:r>
            <a:endParaRPr lang="en-US" sz="1400" b="1" i="0" u="none" strike="noStrike" kern="1200" baseline="0" dirty="0">
              <a:solidFill>
                <a:schemeClr val="tx1"/>
              </a:solidFill>
              <a:latin typeface="Arial" charset="0"/>
              <a:ea typeface="ＭＳ Ｐゴシック" charset="0"/>
              <a:cs typeface="ＭＳ Ｐゴシック" charset="0"/>
            </a:endParaRPr>
          </a:p>
          <a:p>
            <a:pPr marL="0" indent="0">
              <a:buFont typeface="Arial" panose="020B0604020202020204" pitchFamily="34" charset="0"/>
              <a:buNone/>
            </a:pPr>
            <a:endParaRPr lang="en-GB" sz="1400" b="1" dirty="0">
              <a:solidFill>
                <a:schemeClr val="tx2">
                  <a:lumMod val="75000"/>
                </a:schemeClr>
              </a:solidFill>
              <a:latin typeface="Franklin Gothic Book" panose="020B0503020102020204" pitchFamily="34" charset="0"/>
              <a:cs typeface="Arial" panose="020B0604020202020204" pitchFamily="34" charset="0"/>
            </a:endParaRPr>
          </a:p>
          <a:p>
            <a:pPr marL="0" indent="0">
              <a:buFont typeface="Arial" panose="020B0604020202020204" pitchFamily="34" charset="0"/>
              <a:buNone/>
            </a:pPr>
            <a:r>
              <a:rPr lang="en-GB" sz="1400" b="1" dirty="0">
                <a:solidFill>
                  <a:schemeClr val="tx2">
                    <a:lumMod val="75000"/>
                  </a:schemeClr>
                </a:solidFill>
                <a:latin typeface="Franklin Gothic Book" panose="020B0503020102020204" pitchFamily="34" charset="0"/>
                <a:cs typeface="Arial" panose="020B0604020202020204" pitchFamily="34" charset="0"/>
              </a:rPr>
              <a:t>Point of contact with tutor pulled thinking forward -</a:t>
            </a:r>
            <a:r>
              <a:rPr lang="en-GB" sz="1400" dirty="0">
                <a:latin typeface="Franklin Gothic Book" panose="020B0503020102020204" pitchFamily="34" charset="0"/>
                <a:cs typeface="Arial" panose="020B0604020202020204" pitchFamily="34" charset="0"/>
              </a:rPr>
              <a:t> more time/thought put into assessment:</a:t>
            </a:r>
          </a:p>
          <a:p>
            <a:pPr marL="266700" indent="-266700">
              <a:buFont typeface="Arial" panose="020B0604020202020204" pitchFamily="34" charset="0"/>
              <a:buChar char="•"/>
            </a:pPr>
            <a:endParaRPr lang="en-GB" sz="1200" b="1" dirty="0">
              <a:solidFill>
                <a:schemeClr val="tx2">
                  <a:lumMod val="75000"/>
                </a:schemeClr>
              </a:solidFill>
              <a:latin typeface="Franklin Gothic Book" panose="020B0503020102020204" pitchFamily="34" charset="0"/>
              <a:cs typeface="Arial" panose="020B0604020202020204" pitchFamily="34" charset="0"/>
            </a:endParaRPr>
          </a:p>
          <a:p>
            <a:pPr algn="ctr"/>
            <a:r>
              <a:rPr lang="en-GB" sz="1200" i="1" dirty="0">
                <a:latin typeface="Franklin Gothic Book" panose="020B0503020102020204" pitchFamily="34" charset="0"/>
                <a:cs typeface="Arial" panose="020B0604020202020204" pitchFamily="34" charset="0"/>
              </a:rPr>
              <a:t>‘you don’t just have the hand-in at the end of the semester. You have </a:t>
            </a:r>
            <a:r>
              <a:rPr lang="en-GB" sz="1200" b="1" i="1" dirty="0">
                <a:latin typeface="Franklin Gothic Book" panose="020B0503020102020204" pitchFamily="34" charset="0"/>
                <a:cs typeface="Arial" panose="020B0604020202020204" pitchFamily="34" charset="0"/>
              </a:rPr>
              <a:t>something a bit earlier on to make you get more work done</a:t>
            </a:r>
            <a:r>
              <a:rPr lang="en-GB" sz="1200" i="1" dirty="0">
                <a:latin typeface="Franklin Gothic Book" panose="020B0503020102020204" pitchFamily="34" charset="0"/>
                <a:cs typeface="Arial" panose="020B0604020202020204" pitchFamily="34" charset="0"/>
              </a:rPr>
              <a:t>, which I find really good because </a:t>
            </a:r>
            <a:r>
              <a:rPr lang="en-GB" sz="1200" b="1" i="1" dirty="0">
                <a:latin typeface="Franklin Gothic Book" panose="020B0503020102020204" pitchFamily="34" charset="0"/>
                <a:cs typeface="Arial" panose="020B0604020202020204" pitchFamily="34" charset="0"/>
              </a:rPr>
              <a:t>it’s more of a motivation and driver to get work done early</a:t>
            </a:r>
            <a:r>
              <a:rPr lang="en-GB" sz="1200" i="1" dirty="0">
                <a:latin typeface="Franklin Gothic Book" panose="020B0503020102020204" pitchFamily="34" charset="0"/>
                <a:cs typeface="Arial" panose="020B0604020202020204" pitchFamily="34" charset="0"/>
              </a:rPr>
              <a:t>’ </a:t>
            </a:r>
            <a:endParaRPr lang="en-GB" sz="1200" dirty="0">
              <a:latin typeface="Franklin Gothic Book" panose="020B0503020102020204" pitchFamily="34" charset="0"/>
              <a:cs typeface="Arial" panose="020B0604020202020204" pitchFamily="34" charset="0"/>
            </a:endParaRP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314927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 Present our research – 10 minutes</a:t>
            </a:r>
            <a:endParaRPr lang="en-US" sz="1200" b="1" i="0" u="none" strike="noStrike" kern="1200" baseline="0" dirty="0">
              <a:solidFill>
                <a:schemeClr val="tx1"/>
              </a:solidFill>
              <a:latin typeface="Arial" charset="0"/>
              <a:ea typeface="ＭＳ Ｐゴシック" charset="0"/>
              <a:cs typeface="ＭＳ Ｐゴシック" charset="0"/>
            </a:endParaRPr>
          </a:p>
          <a:p>
            <a:endParaRPr lang="en-GB"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Mean course mark 2011-2013 (pre-intervention) (n=69 students) compared with 2015-2017 (post-intervention) (n=72 students) increased by 7% from 56% to 63%. </a:t>
            </a:r>
          </a:p>
          <a:p>
            <a:endParaRPr lang="en-GB" sz="1200" kern="1200" dirty="0">
              <a:solidFill>
                <a:schemeClr val="tx1"/>
              </a:solidFill>
              <a:effectLst/>
              <a:latin typeface="Arial" charset="0"/>
              <a:ea typeface="ＭＳ Ｐゴシック" charset="0"/>
              <a:cs typeface="ＭＳ Ｐゴシック" charset="0"/>
            </a:endParaRPr>
          </a:p>
          <a:p>
            <a:r>
              <a:rPr lang="en-GB" sz="1200" dirty="0">
                <a:latin typeface="Arial" panose="020B0604020202020204" pitchFamily="34" charset="0"/>
                <a:cs typeface="Arial" panose="020B0604020202020204" pitchFamily="34" charset="0"/>
              </a:rPr>
              <a:t>Mean final</a:t>
            </a:r>
            <a:r>
              <a:rPr lang="en-GB" sz="1200" baseline="0" dirty="0">
                <a:latin typeface="Arial" panose="020B0604020202020204" pitchFamily="34" charset="0"/>
                <a:cs typeface="Arial" panose="020B0604020202020204" pitchFamily="34" charset="0"/>
              </a:rPr>
              <a:t> year mark for students taking Ecology (n=31): 61.7%</a:t>
            </a:r>
          </a:p>
          <a:p>
            <a:r>
              <a:rPr lang="en-GB" sz="1200" baseline="0" dirty="0">
                <a:latin typeface="Arial" panose="020B0604020202020204" pitchFamily="34" charset="0"/>
                <a:cs typeface="Arial" panose="020B0604020202020204" pitchFamily="34" charset="0"/>
              </a:rPr>
              <a:t>Mean final year mark for students not taking Ecology (n=12): 57.2%</a:t>
            </a:r>
          </a:p>
          <a:p>
            <a:r>
              <a:rPr lang="en-GB" sz="1200" baseline="0" dirty="0">
                <a:latin typeface="Arial" panose="020B0604020202020204" pitchFamily="34" charset="0"/>
                <a:cs typeface="Arial" panose="020B0604020202020204" pitchFamily="34" charset="0"/>
              </a:rPr>
              <a:t>Difference of 4.5% again but not significant at p=0.05</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2167659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1775346" y="1203598"/>
            <a:ext cx="0" cy="352839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540814"/>
            <a:ext cx="6062750" cy="2831136"/>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496861" y="1605616"/>
            <a:ext cx="1219139" cy="269081"/>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496861" y="1875614"/>
            <a:ext cx="1219139" cy="4023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496861" y="2283314"/>
            <a:ext cx="1219139" cy="521494"/>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189" y="0"/>
            <a:ext cx="1567532" cy="78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496861" y="4221384"/>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3"/>
          </p:nvPr>
        </p:nvSpPr>
        <p:spPr>
          <a:xfrm>
            <a:off x="0" y="771550"/>
            <a:ext cx="9144000" cy="437195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dirty="0"/>
          </a:p>
        </p:txBody>
      </p:sp>
      <p:sp>
        <p:nvSpPr>
          <p:cNvPr id="6" name="Picture Placeholder 12"/>
          <p:cNvSpPr>
            <a:spLocks noGrp="1"/>
          </p:cNvSpPr>
          <p:nvPr>
            <p:ph type="pic" sz="quarter" idx="12"/>
          </p:nvPr>
        </p:nvSpPr>
        <p:spPr>
          <a:xfrm>
            <a:off x="0" y="1059582"/>
            <a:ext cx="3024188"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73224"/>
      </p:ext>
    </p:extLst>
  </p:cSld>
  <p:clrMapOvr>
    <a:masterClrMapping/>
  </p:clrMapOvr>
  <p:transition spd="slow">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938" userDrawn="1">
          <p15:clr>
            <a:srgbClr val="FBAE40"/>
          </p15:clr>
        </p15:guide>
        <p15:guide id="4" orient="horz" pos="19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dirty="0"/>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sp>
        <p:nvSpPr>
          <p:cNvPr id="9" name="Text Placeholder 5"/>
          <p:cNvSpPr>
            <a:spLocks noGrp="1"/>
          </p:cNvSpPr>
          <p:nvPr>
            <p:ph type="body" sz="quarter" idx="15" hasCustomPrompt="1"/>
          </p:nvPr>
        </p:nvSpPr>
        <p:spPr>
          <a:xfrm>
            <a:off x="458065" y="1059582"/>
            <a:ext cx="2385743" cy="360040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70880"/>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guide id="5" pos="3833" userDrawn="1">
          <p15:clr>
            <a:srgbClr val="FBAE40"/>
          </p15:clr>
        </p15:guide>
        <p15:guide id="6" pos="38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131590"/>
            <a:ext cx="7058025" cy="2880320"/>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8" y="4327103"/>
            <a:ext cx="7058025" cy="620911"/>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64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3" y="1995686"/>
            <a:ext cx="4283969" cy="187220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4" name="Text Placeholder 14"/>
          <p:cNvSpPr>
            <a:spLocks noGrp="1"/>
          </p:cNvSpPr>
          <p:nvPr>
            <p:ph type="body" sz="quarter" idx="13"/>
          </p:nvPr>
        </p:nvSpPr>
        <p:spPr>
          <a:xfrm>
            <a:off x="4715395" y="2012765"/>
            <a:ext cx="3601021" cy="185512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970980" y="4155926"/>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6387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418035"/>
            <a:ext cx="6668019" cy="102459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1" y="3165872"/>
            <a:ext cx="6668021" cy="452328"/>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bg>
      <p:bgPr>
        <a:solidFill>
          <a:schemeClr val="bg1">
            <a:alpha val="32000"/>
          </a:schemeClr>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251520" y="699542"/>
            <a:ext cx="8640960" cy="488301"/>
          </a:xfrm>
          <a:prstGeom prst="rect">
            <a:avLst/>
          </a:prstGeom>
        </p:spPr>
        <p:txBody>
          <a:bodyPr lIns="0" tIns="0" rIns="0" bIns="0"/>
          <a:lstStyle>
            <a:lvl1pPr marL="0" indent="0">
              <a:lnSpc>
                <a:spcPts val="4200"/>
              </a:lnSpc>
              <a:buFontTx/>
              <a:buNone/>
              <a:defRPr sz="4000" b="1" i="0">
                <a:solidFill>
                  <a:srgbClr val="16818D"/>
                </a:solidFill>
                <a:latin typeface="Georgia" charset="0"/>
                <a:ea typeface="Georgia" charset="0"/>
                <a:cs typeface="Georgia" charset="0"/>
              </a:defRPr>
            </a:lvl1pPr>
          </a:lstStyle>
          <a:p>
            <a:pPr lvl="0"/>
            <a:r>
              <a:rPr lang="en-GB" dirty="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251520" y="1347635"/>
            <a:ext cx="8640960" cy="3456363"/>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441"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7943"/>
            <a:ext cx="6668019" cy="47600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1"/>
          </p:nvPr>
        </p:nvSpPr>
        <p:spPr>
          <a:xfrm>
            <a:off x="840769" y="1346400"/>
            <a:ext cx="6726844" cy="3510074"/>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6" y="1368000"/>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665" y="700088"/>
            <a:ext cx="6552655"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11961" y="1368000"/>
            <a:ext cx="3240360"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113"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900113" y="1368566"/>
            <a:ext cx="3167583"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10" name="Text Placeholder 5"/>
          <p:cNvSpPr>
            <a:spLocks noGrp="1"/>
          </p:cNvSpPr>
          <p:nvPr>
            <p:ph type="body" sz="quarter" idx="12" hasCustomPrompt="1"/>
          </p:nvPr>
        </p:nvSpPr>
        <p:spPr>
          <a:xfrm>
            <a:off x="4214194" y="1368566"/>
            <a:ext cx="3239119"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0"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0" y="1368678"/>
            <a:ext cx="3167583"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10" name="Text Placeholder 5"/>
          <p:cNvSpPr>
            <a:spLocks noGrp="1"/>
          </p:cNvSpPr>
          <p:nvPr>
            <p:ph type="body" sz="quarter" idx="12" hasCustomPrompt="1"/>
          </p:nvPr>
        </p:nvSpPr>
        <p:spPr>
          <a:xfrm>
            <a:off x="4214194" y="1368678"/>
            <a:ext cx="3238126"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653" userDrawn="1">
          <p15:clr>
            <a:srgbClr val="FBAE40"/>
          </p15:clr>
        </p15:guide>
        <p15:guide id="4" pos="2517"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346637"/>
            <a:ext cx="6515620" cy="3403549"/>
          </a:xfrm>
          <a:prstGeom prst="rect">
            <a:avLst/>
          </a:prstGeom>
        </p:spPr>
        <p:txBody>
          <a:bodyPr/>
          <a:lstStyle/>
          <a:p>
            <a:pPr lvl="0"/>
            <a:endParaRPr lang="en-US" noProof="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4" y="1402166"/>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8973"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042" y="1402167"/>
            <a:ext cx="3816350" cy="3348019"/>
          </a:xfrm>
          <a:prstGeom prst="rect">
            <a:avLst/>
          </a:prstGeom>
        </p:spPr>
        <p:txBody>
          <a:bodyPr/>
          <a:lstStyle/>
          <a:p>
            <a:pPr lvl="0"/>
            <a:endParaRPr lang="en-US" noProof="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ransition spd="slow">
    <p:fade/>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file:///C:\Users\jl2-hill\Downloads\embedding_wellbeing_in_he%20(1).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080/02602938.2019.160890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051720" y="1275606"/>
            <a:ext cx="6782830" cy="20162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sz="3200" b="1" dirty="0">
                <a:latin typeface="Georgia" panose="02040502050405020303" pitchFamily="18" charset="0"/>
              </a:rPr>
              <a:t>Reconceptualising assessment to promote student learning, resilience and wellbeing</a:t>
            </a:r>
            <a:endParaRPr lang="en-GB" altLang="en-US" sz="3200" b="1" dirty="0">
              <a:latin typeface="Georgia" panose="02040502050405020303" pitchFamily="18" charset="0"/>
              <a:ea typeface="ＭＳ Ｐゴシック" charset="-128"/>
            </a:endParaRPr>
          </a:p>
        </p:txBody>
      </p:sp>
      <p:sp>
        <p:nvSpPr>
          <p:cNvPr id="13315" name="Text Placeholder 3"/>
          <p:cNvSpPr>
            <a:spLocks noGrp="1"/>
          </p:cNvSpPr>
          <p:nvPr>
            <p:ph type="body" sz="quarter" idx="16"/>
          </p:nvPr>
        </p:nvSpPr>
        <p:spPr bwMode="auto">
          <a:xfrm>
            <a:off x="496861" y="1635646"/>
            <a:ext cx="1219139" cy="40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dirty="0"/>
              <a:t>Teaching and Learning in the Spotlight: </a:t>
            </a:r>
          </a:p>
          <a:p>
            <a:r>
              <a:rPr lang="en-GB" dirty="0"/>
              <a:t>Innovation in Teaching Excellence</a:t>
            </a:r>
          </a:p>
        </p:txBody>
      </p:sp>
      <p:sp>
        <p:nvSpPr>
          <p:cNvPr id="13316" name="Text Placeholder 4"/>
          <p:cNvSpPr>
            <a:spLocks noGrp="1"/>
          </p:cNvSpPr>
          <p:nvPr>
            <p:ph type="body" sz="quarter" idx="17"/>
          </p:nvPr>
        </p:nvSpPr>
        <p:spPr bwMode="auto">
          <a:xfrm>
            <a:off x="496859" y="3003798"/>
            <a:ext cx="1219139" cy="521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dirty="0"/>
              <a:t>Northumbria University</a:t>
            </a:r>
          </a:p>
        </p:txBody>
      </p:sp>
      <p:sp>
        <p:nvSpPr>
          <p:cNvPr id="2" name="Text Placeholder 1"/>
          <p:cNvSpPr>
            <a:spLocks noGrp="1"/>
          </p:cNvSpPr>
          <p:nvPr>
            <p:ph type="body" sz="quarter" idx="18"/>
          </p:nvPr>
        </p:nvSpPr>
        <p:spPr>
          <a:xfrm>
            <a:off x="496859" y="3729325"/>
            <a:ext cx="1219139" cy="229774"/>
          </a:xfrm>
        </p:spPr>
        <p:txBody>
          <a:bodyPr/>
          <a:lstStyle/>
          <a:p>
            <a:r>
              <a:rPr lang="en-US" dirty="0"/>
              <a:t>2-4</a:t>
            </a:r>
            <a:r>
              <a:rPr lang="en-US" baseline="30000" dirty="0"/>
              <a:t>th</a:t>
            </a:r>
            <a:r>
              <a:rPr lang="en-US" dirty="0"/>
              <a:t> July 2019</a:t>
            </a:r>
          </a:p>
        </p:txBody>
      </p:sp>
      <p:sp>
        <p:nvSpPr>
          <p:cNvPr id="8" name="Text Placeholder 1">
            <a:extLst>
              <a:ext uri="{FF2B5EF4-FFF2-40B4-BE49-F238E27FC236}">
                <a16:creationId xmlns:a16="http://schemas.microsoft.com/office/drawing/2014/main" id="{F7023FEB-3B00-7B45-A70C-AC5DDCF30B9D}"/>
              </a:ext>
            </a:extLst>
          </p:cNvPr>
          <p:cNvSpPr txBox="1">
            <a:spLocks/>
          </p:cNvSpPr>
          <p:nvPr/>
        </p:nvSpPr>
        <p:spPr bwMode="auto">
          <a:xfrm>
            <a:off x="2063405" y="3533736"/>
            <a:ext cx="3804740" cy="10535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6410" rtl="0" eaLnBrk="0" fontAlgn="base" hangingPunct="0">
              <a:lnSpc>
                <a:spcPts val="4800"/>
              </a:lnSpc>
              <a:spcBef>
                <a:spcPts val="0"/>
              </a:spcBef>
              <a:spcAft>
                <a:spcPct val="0"/>
              </a:spcAft>
              <a:buFontTx/>
              <a:buNone/>
              <a:defRPr sz="4400" b="0" i="0" kern="1200">
                <a:solidFill>
                  <a:schemeClr val="bg1"/>
                </a:solidFill>
                <a:latin typeface="Georgia" charset="0"/>
                <a:ea typeface="Georgia" charset="0"/>
                <a:cs typeface="Georgia"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a:lstStyle>
          <a:p>
            <a:pPr eaLnBrk="1" hangingPunct="1">
              <a:lnSpc>
                <a:spcPct val="100000"/>
              </a:lnSpc>
              <a:spcBef>
                <a:spcPct val="0"/>
              </a:spcBef>
            </a:pPr>
            <a:r>
              <a:rPr lang="fr-FR" altLang="en-US" sz="1100" b="1" dirty="0">
                <a:latin typeface="Tahoma" panose="020B0604030504040204" pitchFamily="34" charset="0"/>
                <a:ea typeface="Tahoma" panose="020B0604030504040204" pitchFamily="34" charset="0"/>
                <a:cs typeface="Tahoma" panose="020B0604030504040204" pitchFamily="34" charset="0"/>
              </a:rPr>
              <a:t>Jennifer Hill </a:t>
            </a:r>
            <a:r>
              <a:rPr lang="fr-FR" altLang="en-US" sz="1100" dirty="0">
                <a:latin typeface="Tahoma" panose="020B0604030504040204" pitchFamily="34" charset="0"/>
                <a:ea typeface="Tahoma" panose="020B0604030504040204" pitchFamily="34" charset="0"/>
                <a:cs typeface="Tahoma" panose="020B0604030504040204" pitchFamily="34" charset="0"/>
              </a:rPr>
              <a:t>- </a:t>
            </a:r>
            <a:r>
              <a:rPr lang="fr-FR" altLang="en-US" sz="1100" dirty="0" err="1">
                <a:latin typeface="Tahoma" panose="020B0604030504040204" pitchFamily="34" charset="0"/>
                <a:ea typeface="Tahoma" panose="020B0604030504040204" pitchFamily="34" charset="0"/>
                <a:cs typeface="Tahoma" panose="020B0604030504040204" pitchFamily="34" charset="0"/>
              </a:rPr>
              <a:t>Associate</a:t>
            </a:r>
            <a:r>
              <a:rPr lang="fr-FR" altLang="en-US" sz="1100" dirty="0">
                <a:latin typeface="Tahoma" panose="020B0604030504040204" pitchFamily="34" charset="0"/>
                <a:ea typeface="Tahoma" panose="020B0604030504040204" pitchFamily="34" charset="0"/>
                <a:cs typeface="Tahoma" panose="020B0604030504040204" pitchFamily="34" charset="0"/>
              </a:rPr>
              <a:t> Professor L&amp;T, UWE Bristol</a:t>
            </a:r>
          </a:p>
          <a:p>
            <a:pPr eaLnBrk="1" hangingPunct="1">
              <a:lnSpc>
                <a:spcPct val="100000"/>
              </a:lnSpc>
              <a:spcBef>
                <a:spcPct val="0"/>
              </a:spcBef>
            </a:pPr>
            <a:endParaRPr lang="fr-FR" altLang="en-US" sz="5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0000"/>
              </a:lnSpc>
              <a:spcBef>
                <a:spcPct val="0"/>
              </a:spcBef>
            </a:pPr>
            <a:r>
              <a:rPr lang="fr-FR" altLang="en-US" sz="1100" b="1" dirty="0">
                <a:latin typeface="Tahoma" panose="020B0604030504040204" pitchFamily="34" charset="0"/>
                <a:ea typeface="Tahoma" panose="020B0604030504040204" pitchFamily="34" charset="0"/>
                <a:cs typeface="Tahoma" panose="020B0604030504040204" pitchFamily="34" charset="0"/>
              </a:rPr>
              <a:t>Sophie </a:t>
            </a:r>
            <a:r>
              <a:rPr lang="fr-FR" altLang="en-US" sz="1100" b="1" dirty="0" err="1">
                <a:latin typeface="Tahoma" panose="020B0604030504040204" pitchFamily="34" charset="0"/>
                <a:ea typeface="Tahoma" panose="020B0604030504040204" pitchFamily="34" charset="0"/>
                <a:cs typeface="Tahoma" panose="020B0604030504040204" pitchFamily="34" charset="0"/>
              </a:rPr>
              <a:t>Keywood</a:t>
            </a:r>
            <a:r>
              <a:rPr lang="fr-FR" altLang="en-US" sz="1100" b="1" dirty="0">
                <a:latin typeface="Tahoma" panose="020B0604030504040204" pitchFamily="34" charset="0"/>
                <a:ea typeface="Tahoma" panose="020B0604030504040204" pitchFamily="34" charset="0"/>
                <a:cs typeface="Tahoma" panose="020B0604030504040204" pitchFamily="34" charset="0"/>
              </a:rPr>
              <a:t> </a:t>
            </a:r>
            <a:r>
              <a:rPr lang="fr-FR" altLang="en-US" sz="1100" dirty="0">
                <a:latin typeface="Tahoma" panose="020B0604030504040204" pitchFamily="34" charset="0"/>
                <a:ea typeface="Tahoma" panose="020B0604030504040204" pitchFamily="34" charset="0"/>
                <a:cs typeface="Tahoma" panose="020B0604030504040204" pitchFamily="34" charset="0"/>
              </a:rPr>
              <a:t>- APD </a:t>
            </a:r>
            <a:r>
              <a:rPr lang="fr-FR" altLang="en-US" sz="1100" dirty="0" err="1">
                <a:latin typeface="Tahoma" panose="020B0604030504040204" pitchFamily="34" charset="0"/>
                <a:ea typeface="Tahoma" panose="020B0604030504040204" pitchFamily="34" charset="0"/>
                <a:cs typeface="Tahoma" panose="020B0604030504040204" pitchFamily="34" charset="0"/>
              </a:rPr>
              <a:t>Student</a:t>
            </a:r>
            <a:r>
              <a:rPr lang="fr-FR" altLang="en-US" sz="1100" dirty="0">
                <a:latin typeface="Tahoma" panose="020B0604030504040204" pitchFamily="34" charset="0"/>
                <a:ea typeface="Tahoma" panose="020B0604030504040204" pitchFamily="34" charset="0"/>
                <a:cs typeface="Tahoma" panose="020B0604030504040204" pitchFamily="34" charset="0"/>
              </a:rPr>
              <a:t> Partner, UWE Bristol</a:t>
            </a:r>
          </a:p>
          <a:p>
            <a:pPr eaLnBrk="1" hangingPunct="1">
              <a:lnSpc>
                <a:spcPct val="100000"/>
              </a:lnSpc>
              <a:spcBef>
                <a:spcPct val="0"/>
              </a:spcBef>
            </a:pPr>
            <a:endParaRPr lang="fr-FR" altLang="en-US" sz="500" b="1"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0000"/>
              </a:lnSpc>
              <a:spcBef>
                <a:spcPct val="0"/>
              </a:spcBef>
            </a:pPr>
            <a:r>
              <a:rPr lang="fr-FR" altLang="en-US" sz="1100" b="1" dirty="0">
                <a:latin typeface="Tahoma" panose="020B0604030504040204" pitchFamily="34" charset="0"/>
                <a:ea typeface="Tahoma" panose="020B0604030504040204" pitchFamily="34" charset="0"/>
                <a:cs typeface="Tahoma" panose="020B0604030504040204" pitchFamily="34" charset="0"/>
              </a:rPr>
              <a:t>Gemma Malcolm </a:t>
            </a:r>
            <a:r>
              <a:rPr lang="fr-FR" altLang="en-US" sz="1100" dirty="0">
                <a:latin typeface="Tahoma" panose="020B0604030504040204" pitchFamily="34" charset="0"/>
                <a:ea typeface="Tahoma" panose="020B0604030504040204" pitchFamily="34" charset="0"/>
                <a:cs typeface="Tahoma" panose="020B0604030504040204" pitchFamily="34" charset="0"/>
              </a:rPr>
              <a:t>- APD </a:t>
            </a:r>
            <a:r>
              <a:rPr lang="fr-FR" altLang="en-US" sz="1100" dirty="0" err="1">
                <a:latin typeface="Tahoma" panose="020B0604030504040204" pitchFamily="34" charset="0"/>
                <a:ea typeface="Tahoma" panose="020B0604030504040204" pitchFamily="34" charset="0"/>
                <a:cs typeface="Tahoma" panose="020B0604030504040204" pitchFamily="34" charset="0"/>
              </a:rPr>
              <a:t>Student</a:t>
            </a:r>
            <a:r>
              <a:rPr lang="fr-FR" altLang="en-US" sz="1100" dirty="0">
                <a:latin typeface="Tahoma" panose="020B0604030504040204" pitchFamily="34" charset="0"/>
                <a:ea typeface="Tahoma" panose="020B0604030504040204" pitchFamily="34" charset="0"/>
                <a:cs typeface="Tahoma" panose="020B0604030504040204" pitchFamily="34" charset="0"/>
              </a:rPr>
              <a:t> Partner, UWE Bristol</a:t>
            </a:r>
          </a:p>
          <a:p>
            <a:pPr eaLnBrk="1" hangingPunct="1">
              <a:lnSpc>
                <a:spcPct val="100000"/>
              </a:lnSpc>
              <a:spcBef>
                <a:spcPct val="0"/>
              </a:spcBef>
            </a:pPr>
            <a:endParaRPr lang="fr-FR" altLang="en-US" sz="500" b="1"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0000"/>
              </a:lnSpc>
              <a:spcBef>
                <a:spcPct val="0"/>
              </a:spcBef>
            </a:pPr>
            <a:r>
              <a:rPr lang="fr-FR" altLang="en-US" sz="1100" b="1" dirty="0">
                <a:latin typeface="Tahoma" panose="020B0604030504040204" pitchFamily="34" charset="0"/>
                <a:ea typeface="Tahoma" panose="020B0604030504040204" pitchFamily="34" charset="0"/>
                <a:cs typeface="Tahoma" panose="020B0604030504040204" pitchFamily="34" charset="0"/>
              </a:rPr>
              <a:t>Harry West </a:t>
            </a:r>
            <a:r>
              <a:rPr lang="fr-FR" altLang="en-US" sz="1100" dirty="0">
                <a:latin typeface="Tahoma" panose="020B0604030504040204" pitchFamily="34" charset="0"/>
                <a:ea typeface="Tahoma" panose="020B0604030504040204" pitchFamily="34" charset="0"/>
                <a:cs typeface="Tahoma" panose="020B0604030504040204" pitchFamily="34" charset="0"/>
              </a:rPr>
              <a:t>- </a:t>
            </a:r>
            <a:r>
              <a:rPr lang="en-GB" sz="1100" dirty="0">
                <a:latin typeface="Tahoma" panose="020B0604030504040204" pitchFamily="34" charset="0"/>
                <a:ea typeface="Tahoma" panose="020B0604030504040204" pitchFamily="34" charset="0"/>
                <a:cs typeface="Tahoma" panose="020B0604030504040204" pitchFamily="34" charset="0"/>
              </a:rPr>
              <a:t>Graduate Tutor, </a:t>
            </a:r>
            <a:r>
              <a:rPr lang="fr-FR" altLang="en-US" sz="1100" dirty="0">
                <a:latin typeface="Tahoma" panose="020B0604030504040204" pitchFamily="34" charset="0"/>
                <a:ea typeface="Tahoma" panose="020B0604030504040204" pitchFamily="34" charset="0"/>
                <a:cs typeface="Tahoma" panose="020B0604030504040204" pitchFamily="34" charset="0"/>
              </a:rPr>
              <a:t>UWE Bristol </a:t>
            </a:r>
            <a:r>
              <a:rPr lang="en-GB" sz="1100" dirty="0">
                <a:latin typeface="Tahoma" panose="020B0604030504040204" pitchFamily="34" charset="0"/>
                <a:ea typeface="Tahoma" panose="020B0604030504040204" pitchFamily="34" charset="0"/>
                <a:cs typeface="Tahoma" panose="020B0604030504040204" pitchFamily="34" charset="0"/>
              </a:rPr>
              <a:t> </a:t>
            </a:r>
            <a:endParaRPr lang="fr-FR" alt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EE5A8948-9E34-9949-BE47-C87CC91F5B5F}"/>
              </a:ext>
            </a:extLst>
          </p:cNvPr>
          <p:cNvSpPr/>
          <p:nvPr/>
        </p:nvSpPr>
        <p:spPr>
          <a:xfrm>
            <a:off x="6020197" y="3514735"/>
            <a:ext cx="2483768" cy="430887"/>
          </a:xfrm>
          <a:prstGeom prst="rect">
            <a:avLst/>
          </a:prstGeom>
        </p:spPr>
        <p:txBody>
          <a:bodyPr wrap="square">
            <a:sp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Advance HE Teaching and Learning Conference 2019</a:t>
            </a:r>
            <a:endPar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E2330897-CA9C-ED46-96B4-43AD35C03C32}"/>
              </a:ext>
            </a:extLst>
          </p:cNvPr>
          <p:cNvPicPr>
            <a:picLocks noChangeAspect="1"/>
          </p:cNvPicPr>
          <p:nvPr/>
        </p:nvPicPr>
        <p:blipFill>
          <a:blip r:embed="rId2"/>
          <a:stretch>
            <a:fillRect/>
          </a:stretch>
        </p:blipFill>
        <p:spPr>
          <a:xfrm>
            <a:off x="6178513" y="4055656"/>
            <a:ext cx="2167136" cy="341123"/>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C0381-C8E2-CF47-A766-8FEDE1ECAAE0}"/>
              </a:ext>
            </a:extLst>
          </p:cNvPr>
          <p:cNvSpPr>
            <a:spLocks noGrp="1"/>
          </p:cNvSpPr>
          <p:nvPr>
            <p:ph type="body" sz="quarter" idx="10"/>
          </p:nvPr>
        </p:nvSpPr>
        <p:spPr/>
        <p:txBody>
          <a:bodyPr/>
          <a:lstStyle/>
          <a:p>
            <a:r>
              <a:rPr lang="en-GB" sz="3200" dirty="0">
                <a:latin typeface="Georgia" panose="02040502050405020303" pitchFamily="18" charset="0"/>
                <a:cs typeface="Arial" panose="020B0604020202020204" pitchFamily="34" charset="0"/>
              </a:rPr>
              <a:t>Results - Enhanced student performance</a:t>
            </a:r>
          </a:p>
          <a:p>
            <a:endParaRPr lang="en-US" sz="3200" dirty="0"/>
          </a:p>
        </p:txBody>
      </p:sp>
      <p:graphicFrame>
        <p:nvGraphicFramePr>
          <p:cNvPr id="4" name="Table 3">
            <a:extLst>
              <a:ext uri="{FF2B5EF4-FFF2-40B4-BE49-F238E27FC236}">
                <a16:creationId xmlns:a16="http://schemas.microsoft.com/office/drawing/2014/main" id="{DBFD46B5-878C-7F41-AD97-966FCF5D33AB}"/>
              </a:ext>
            </a:extLst>
          </p:cNvPr>
          <p:cNvGraphicFramePr>
            <a:graphicFrameLocks noGrp="1"/>
          </p:cNvGraphicFramePr>
          <p:nvPr>
            <p:extLst>
              <p:ext uri="{D42A27DB-BD31-4B8C-83A1-F6EECF244321}">
                <p14:modId xmlns:p14="http://schemas.microsoft.com/office/powerpoint/2010/main" val="199046298"/>
              </p:ext>
            </p:extLst>
          </p:nvPr>
        </p:nvGraphicFramePr>
        <p:xfrm>
          <a:off x="426408" y="1413706"/>
          <a:ext cx="8280920" cy="231608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474565">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Band </a:t>
                      </a:r>
                      <a:r>
                        <a:rPr lang="en-GB" sz="1200" dirty="0">
                          <a:latin typeface="Tahoma" panose="020B0604030504040204" pitchFamily="34" charset="0"/>
                          <a:ea typeface="Tahoma" panose="020B0604030504040204" pitchFamily="34" charset="0"/>
                          <a:cs typeface="Tahoma" panose="020B0604030504040204" pitchFamily="34" charset="0"/>
                        </a:rPr>
                        <a:t>(%)</a:t>
                      </a:r>
                    </a:p>
                  </a:txBody>
                  <a:tcPr>
                    <a:solidFill>
                      <a:srgbClr val="16818D"/>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2011-2012 </a:t>
                      </a:r>
                      <a:r>
                        <a:rPr lang="en-GB" sz="1200" dirty="0">
                          <a:latin typeface="Tahoma" panose="020B0604030504040204" pitchFamily="34" charset="0"/>
                          <a:ea typeface="Tahoma" panose="020B0604030504040204" pitchFamily="34" charset="0"/>
                          <a:cs typeface="Tahoma" panose="020B0604030504040204" pitchFamily="34" charset="0"/>
                        </a:rPr>
                        <a:t>(%)</a:t>
                      </a:r>
                    </a:p>
                  </a:txBody>
                  <a:tcPr>
                    <a:solidFill>
                      <a:srgbClr val="16818D"/>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2012-2013 </a:t>
                      </a:r>
                      <a:r>
                        <a:rPr lang="en-GB" sz="1200" dirty="0">
                          <a:latin typeface="Tahoma" panose="020B0604030504040204" pitchFamily="34" charset="0"/>
                          <a:ea typeface="Tahoma" panose="020B0604030504040204" pitchFamily="34" charset="0"/>
                          <a:cs typeface="Tahoma" panose="020B0604030504040204" pitchFamily="34" charset="0"/>
                        </a:rPr>
                        <a:t>(%)</a:t>
                      </a:r>
                    </a:p>
                  </a:txBody>
                  <a:tcPr>
                    <a:solidFill>
                      <a:srgbClr val="16818D"/>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2015-2016 </a:t>
                      </a:r>
                      <a:r>
                        <a:rPr lang="en-GB" sz="1200" dirty="0">
                          <a:latin typeface="Tahoma" panose="020B0604030504040204" pitchFamily="34" charset="0"/>
                          <a:ea typeface="Tahoma" panose="020B0604030504040204" pitchFamily="34" charset="0"/>
                          <a:cs typeface="Tahoma" panose="020B0604030504040204" pitchFamily="34" charset="0"/>
                        </a:rPr>
                        <a:t>(%)</a:t>
                      </a:r>
                    </a:p>
                  </a:txBody>
                  <a:tcPr>
                    <a:solidFill>
                      <a:srgbClr val="16818D"/>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2016-2017 </a:t>
                      </a:r>
                      <a:r>
                        <a:rPr lang="en-GB" sz="1200" dirty="0">
                          <a:latin typeface="Tahoma" panose="020B0604030504040204" pitchFamily="34" charset="0"/>
                          <a:ea typeface="Tahoma" panose="020B0604030504040204" pitchFamily="34" charset="0"/>
                          <a:cs typeface="Tahoma" panose="020B0604030504040204" pitchFamily="34" charset="0"/>
                        </a:rPr>
                        <a:t>(%)</a:t>
                      </a:r>
                    </a:p>
                  </a:txBody>
                  <a:tcPr>
                    <a:solidFill>
                      <a:srgbClr val="16818D"/>
                    </a:solidFill>
                  </a:tcPr>
                </a:tc>
                <a:extLst>
                  <a:ext uri="{0D108BD9-81ED-4DB2-BD59-A6C34878D82A}">
                    <a16:rowId xmlns:a16="http://schemas.microsoft.com/office/drawing/2014/main" val="10000"/>
                  </a:ext>
                </a:extLst>
              </a:tr>
              <a:tr h="31752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0-39 </a:t>
                      </a:r>
                      <a:r>
                        <a:rPr lang="en-GB" sz="1100" dirty="0">
                          <a:latin typeface="Tahoma" panose="020B0604030504040204" pitchFamily="34" charset="0"/>
                          <a:ea typeface="Tahoma" panose="020B0604030504040204" pitchFamily="34" charset="0"/>
                          <a:cs typeface="Tahoma" panose="020B0604030504040204" pitchFamily="34" charset="0"/>
                        </a:rPr>
                        <a:t>(</a:t>
                      </a:r>
                      <a:r>
                        <a:rPr lang="en-GB" sz="1100" dirty="0" err="1">
                          <a:latin typeface="Tahoma" panose="020B0604030504040204" pitchFamily="34" charset="0"/>
                          <a:ea typeface="Tahoma" panose="020B0604030504040204" pitchFamily="34" charset="0"/>
                          <a:cs typeface="Tahoma" panose="020B0604030504040204" pitchFamily="34" charset="0"/>
                        </a:rPr>
                        <a:t>inc.</a:t>
                      </a:r>
                      <a:r>
                        <a:rPr lang="en-GB" sz="1100" baseline="0" dirty="0">
                          <a:latin typeface="Tahoma" panose="020B0604030504040204" pitchFamily="34" charset="0"/>
                          <a:ea typeface="Tahoma" panose="020B0604030504040204" pitchFamily="34" charset="0"/>
                          <a:cs typeface="Tahoma" panose="020B0604030504040204" pitchFamily="34" charset="0"/>
                        </a:rPr>
                        <a:t> NS)</a:t>
                      </a:r>
                      <a:endParaRPr lang="en-GB" sz="1100" dirty="0">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16</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0</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5.5*</a:t>
                      </a:r>
                    </a:p>
                  </a:txBody>
                  <a:tcPr>
                    <a:solidFill>
                      <a:schemeClr val="bg1">
                        <a:lumMod val="85000"/>
                      </a:schemeClr>
                    </a:solidFill>
                  </a:tcPr>
                </a:tc>
                <a:extLst>
                  <a:ext uri="{0D108BD9-81ED-4DB2-BD59-A6C34878D82A}">
                    <a16:rowId xmlns:a16="http://schemas.microsoft.com/office/drawing/2014/main" val="10001"/>
                  </a:ext>
                </a:extLst>
              </a:tr>
              <a:tr h="276829">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40-49</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9</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14</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5.5*</a:t>
                      </a:r>
                    </a:p>
                  </a:txBody>
                  <a:tcPr/>
                </a:tc>
                <a:extLst>
                  <a:ext uri="{0D108BD9-81ED-4DB2-BD59-A6C34878D82A}">
                    <a16:rowId xmlns:a16="http://schemas.microsoft.com/office/drawing/2014/main" val="10002"/>
                  </a:ext>
                </a:extLst>
              </a:tr>
              <a:tr h="276829">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50-59</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34</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38</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28</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17</a:t>
                      </a:r>
                    </a:p>
                  </a:txBody>
                  <a:tcPr>
                    <a:solidFill>
                      <a:schemeClr val="bg1">
                        <a:lumMod val="85000"/>
                      </a:schemeClr>
                    </a:solidFill>
                  </a:tcPr>
                </a:tc>
                <a:extLst>
                  <a:ext uri="{0D108BD9-81ED-4DB2-BD59-A6C34878D82A}">
                    <a16:rowId xmlns:a16="http://schemas.microsoft.com/office/drawing/2014/main" val="10003"/>
                  </a:ext>
                </a:extLst>
              </a:tr>
              <a:tr h="276829">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60-69</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41</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38</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58</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58</a:t>
                      </a:r>
                    </a:p>
                  </a:txBody>
                  <a:tcPr/>
                </a:tc>
                <a:extLst>
                  <a:ext uri="{0D108BD9-81ED-4DB2-BD59-A6C34878D82A}">
                    <a16:rowId xmlns:a16="http://schemas.microsoft.com/office/drawing/2014/main" val="10004"/>
                  </a:ext>
                </a:extLst>
              </a:tr>
              <a:tr h="276829">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70-100</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0</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5</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11</a:t>
                      </a:r>
                    </a:p>
                  </a:txBody>
                  <a:tcPr>
                    <a:solidFill>
                      <a:schemeClr val="bg1">
                        <a:lumMod val="85000"/>
                      </a:schemeClr>
                    </a:solidFill>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14</a:t>
                      </a:r>
                    </a:p>
                  </a:txBody>
                  <a:tcPr>
                    <a:solidFill>
                      <a:schemeClr val="bg1">
                        <a:lumMod val="85000"/>
                      </a:schemeClr>
                    </a:solidFill>
                  </a:tcPr>
                </a:tc>
                <a:extLst>
                  <a:ext uri="{0D108BD9-81ED-4DB2-BD59-A6C34878D82A}">
                    <a16:rowId xmlns:a16="http://schemas.microsoft.com/office/drawing/2014/main" val="10005"/>
                  </a:ext>
                </a:extLst>
              </a:tr>
              <a:tr h="276829">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Number (n)</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32</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37</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36</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36</a:t>
                      </a:r>
                    </a:p>
                  </a:txBody>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1EC44865-1F9F-0C4E-8EF0-4CBED731F700}"/>
              </a:ext>
            </a:extLst>
          </p:cNvPr>
          <p:cNvSpPr txBox="1"/>
          <p:nvPr/>
        </p:nvSpPr>
        <p:spPr>
          <a:xfrm>
            <a:off x="416248" y="3795886"/>
            <a:ext cx="4176464" cy="1938992"/>
          </a:xfrm>
          <a:prstGeom prst="rect">
            <a:avLst/>
          </a:prstGeom>
          <a:noFill/>
        </p:spPr>
        <p:txBody>
          <a:bodyPr wrap="square" rtlCol="0">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Average Ecology mark 4.5% higher than average mark for other second year optional modules </a:t>
            </a:r>
          </a:p>
          <a:p>
            <a:r>
              <a:rPr lang="en-GB" sz="1200" b="1" dirty="0">
                <a:latin typeface="Tahoma" panose="020B0604030504040204" pitchFamily="34" charset="0"/>
                <a:ea typeface="Tahoma" panose="020B0604030504040204" pitchFamily="34" charset="0"/>
                <a:cs typeface="Tahoma" panose="020B0604030504040204" pitchFamily="34" charset="0"/>
              </a:rPr>
              <a:t>(p = 0.01) </a:t>
            </a:r>
          </a:p>
          <a:p>
            <a:endParaRPr lang="en-GB" sz="1200" b="1" dirty="0">
              <a:latin typeface="Tahoma" panose="020B0604030504040204" pitchFamily="34" charset="0"/>
              <a:ea typeface="Tahoma" panose="020B0604030504040204" pitchFamily="34" charset="0"/>
              <a:cs typeface="Tahoma" panose="020B0604030504040204" pitchFamily="34" charset="0"/>
            </a:endParaRPr>
          </a:p>
          <a:p>
            <a:r>
              <a:rPr lang="en-GB" sz="1200" b="1" dirty="0">
                <a:latin typeface="Tahoma" panose="020B0604030504040204" pitchFamily="34" charset="0"/>
                <a:ea typeface="Tahoma" panose="020B0604030504040204" pitchFamily="34" charset="0"/>
                <a:cs typeface="Tahoma" panose="020B0604030504040204" pitchFamily="34" charset="0"/>
              </a:rPr>
              <a:t>Significantly higher marks 2015-17 v 2011-13 </a:t>
            </a:r>
          </a:p>
          <a:p>
            <a:r>
              <a:rPr lang="en-GB" sz="1200" b="1" dirty="0">
                <a:latin typeface="Tahoma" panose="020B0604030504040204" pitchFamily="34" charset="0"/>
                <a:ea typeface="Tahoma" panose="020B0604030504040204" pitchFamily="34" charset="0"/>
                <a:cs typeface="Tahoma" panose="020B0604030504040204" pitchFamily="34" charset="0"/>
              </a:rPr>
              <a:t>(p = &lt;0.0001)</a:t>
            </a:r>
          </a:p>
          <a:p>
            <a:endParaRPr lang="en-GB" sz="1200" b="1" dirty="0">
              <a:latin typeface="Tahoma" panose="020B0604030504040204" pitchFamily="34" charset="0"/>
              <a:ea typeface="Tahoma" panose="020B0604030504040204" pitchFamily="34" charset="0"/>
              <a:cs typeface="Tahoma" panose="020B0604030504040204" pitchFamily="34" charset="0"/>
            </a:endParaRPr>
          </a:p>
          <a:p>
            <a:endParaRPr lang="en-GB" sz="1200" b="1" dirty="0">
              <a:latin typeface="Tahoma" panose="020B0604030504040204" pitchFamily="34" charset="0"/>
              <a:ea typeface="Tahoma" panose="020B0604030504040204" pitchFamily="34" charset="0"/>
              <a:cs typeface="Tahoma" panose="020B0604030504040204" pitchFamily="34" charset="0"/>
            </a:endParaRPr>
          </a:p>
          <a:p>
            <a:endParaRPr lang="en-GB" sz="1200" b="1"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 name="Down Arrow 5">
            <a:extLst>
              <a:ext uri="{FF2B5EF4-FFF2-40B4-BE49-F238E27FC236}">
                <a16:creationId xmlns:a16="http://schemas.microsoft.com/office/drawing/2014/main" id="{E6936506-39B6-0B4B-B8C5-13212A86A1E2}"/>
              </a:ext>
            </a:extLst>
          </p:cNvPr>
          <p:cNvSpPr/>
          <p:nvPr/>
        </p:nvSpPr>
        <p:spPr>
          <a:xfrm rot="10800000">
            <a:off x="5290918" y="3914765"/>
            <a:ext cx="208345" cy="439895"/>
          </a:xfrm>
          <a:prstGeom prst="downArrow">
            <a:avLst/>
          </a:prstGeom>
          <a:solidFill>
            <a:schemeClr val="bg1">
              <a:lumMod val="85000"/>
            </a:scheme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229463E-2F8E-3E45-A8C3-763F27A02E5A}"/>
              </a:ext>
            </a:extLst>
          </p:cNvPr>
          <p:cNvSpPr txBox="1"/>
          <p:nvPr/>
        </p:nvSpPr>
        <p:spPr>
          <a:xfrm>
            <a:off x="4605396" y="4396269"/>
            <a:ext cx="1579387" cy="523220"/>
          </a:xfrm>
          <a:prstGeom prst="rect">
            <a:avLst/>
          </a:prstGeom>
          <a:noFill/>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Dialogic assessment</a:t>
            </a:r>
          </a:p>
        </p:txBody>
      </p:sp>
      <p:sp>
        <p:nvSpPr>
          <p:cNvPr id="8" name="TextBox 7">
            <a:extLst>
              <a:ext uri="{FF2B5EF4-FFF2-40B4-BE49-F238E27FC236}">
                <a16:creationId xmlns:a16="http://schemas.microsoft.com/office/drawing/2014/main" id="{6ABCFB9C-3C95-AE46-B615-E4AC09FA999C}"/>
              </a:ext>
            </a:extLst>
          </p:cNvPr>
          <p:cNvSpPr txBox="1"/>
          <p:nvPr/>
        </p:nvSpPr>
        <p:spPr>
          <a:xfrm>
            <a:off x="6604000" y="3932374"/>
            <a:ext cx="2540000" cy="307777"/>
          </a:xfrm>
          <a:prstGeom prst="rect">
            <a:avLst/>
          </a:prstGeom>
          <a:noFill/>
        </p:spPr>
        <p:txBody>
          <a:bodyPr wrap="square" rtlCol="0">
            <a:spAutoFit/>
          </a:bodyPr>
          <a:lstStyle/>
          <a:p>
            <a:r>
              <a:rPr lang="en-GB" sz="1400" dirty="0">
                <a:latin typeface="Tahoma" panose="020B0604030504040204" pitchFamily="34" charset="0"/>
                <a:ea typeface="Tahoma" panose="020B0604030504040204" pitchFamily="34" charset="0"/>
                <a:cs typeface="Tahoma" panose="020B0604030504040204" pitchFamily="34" charset="0"/>
              </a:rPr>
              <a:t>* Did not have a meeting</a:t>
            </a:r>
          </a:p>
        </p:txBody>
      </p:sp>
    </p:spTree>
    <p:extLst>
      <p:ext uri="{BB962C8B-B14F-4D97-AF65-F5344CB8AC3E}">
        <p14:creationId xmlns:p14="http://schemas.microsoft.com/office/powerpoint/2010/main" val="269540099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87AACF-91F4-9049-929D-7AF23D804EDF}"/>
              </a:ext>
            </a:extLst>
          </p:cNvPr>
          <p:cNvSpPr>
            <a:spLocks noGrp="1"/>
          </p:cNvSpPr>
          <p:nvPr>
            <p:ph type="body" sz="quarter" idx="10"/>
          </p:nvPr>
        </p:nvSpPr>
        <p:spPr/>
        <p:txBody>
          <a:bodyPr/>
          <a:lstStyle/>
          <a:p>
            <a:r>
              <a:rPr lang="en-GB" sz="3200" dirty="0">
                <a:latin typeface="Georgia" panose="02040502050405020303" pitchFamily="18" charset="0"/>
              </a:rPr>
              <a:t>Then we delved deeper …</a:t>
            </a:r>
          </a:p>
          <a:p>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972284A9-426F-AA47-B9B1-237DE12E602D}"/>
              </a:ext>
            </a:extLst>
          </p:cNvPr>
          <p:cNvSpPr>
            <a:spLocks noGrp="1"/>
          </p:cNvSpPr>
          <p:nvPr>
            <p:ph type="body" sz="quarter" idx="11"/>
          </p:nvPr>
        </p:nvSpPr>
        <p:spPr>
          <a:xfrm>
            <a:off x="251520" y="1419622"/>
            <a:ext cx="8640960" cy="3456363"/>
          </a:xfrm>
        </p:spPr>
        <p:txBody>
          <a:bodyPr/>
          <a:lstStyle/>
          <a:p>
            <a:r>
              <a:rPr lang="en-US" sz="1800" dirty="0"/>
              <a:t>The approach uncovered the inherently emotional experience for students of receiving assessment feedback</a:t>
            </a:r>
          </a:p>
          <a:p>
            <a:pPr marL="0" indent="0">
              <a:buNone/>
            </a:pPr>
            <a:endParaRPr lang="en-US" sz="1800" dirty="0"/>
          </a:p>
          <a:p>
            <a:r>
              <a:rPr lang="en-US" sz="1800" dirty="0"/>
              <a:t>Clear evolution in emotions over the feed-forward process:</a:t>
            </a:r>
          </a:p>
          <a:p>
            <a:endParaRPr lang="en-US" sz="1800" dirty="0"/>
          </a:p>
          <a:p>
            <a:pPr marL="0" indent="0" algn="ctr">
              <a:buNone/>
            </a:pPr>
            <a:r>
              <a:rPr lang="en-US" sz="1800" b="1" dirty="0">
                <a:solidFill>
                  <a:srgbClr val="16818D"/>
                </a:solidFill>
              </a:rPr>
              <a:t>apprehensive, scared, disappointed, upset, ashamed </a:t>
            </a:r>
          </a:p>
          <a:p>
            <a:endParaRPr lang="en-US" sz="1800" dirty="0"/>
          </a:p>
          <a:p>
            <a:pPr marL="0" indent="0" algn="ctr">
              <a:buNone/>
            </a:pPr>
            <a:r>
              <a:rPr lang="en-US" sz="1800" b="1" dirty="0">
                <a:solidFill>
                  <a:srgbClr val="16818D"/>
                </a:solidFill>
              </a:rPr>
              <a:t>enjoyment, satisfaction, motivation </a:t>
            </a:r>
          </a:p>
          <a:p>
            <a:endParaRPr lang="en-US" sz="1800" dirty="0"/>
          </a:p>
          <a:p>
            <a:r>
              <a:rPr lang="en-US" sz="1800" dirty="0"/>
              <a:t>For some, the meetings were cathartic, reducing their anxiety as they ‘came clean’ with their level of progress</a:t>
            </a:r>
          </a:p>
          <a:p>
            <a:endParaRPr lang="en-US" sz="1800" dirty="0"/>
          </a:p>
        </p:txBody>
      </p:sp>
      <p:sp>
        <p:nvSpPr>
          <p:cNvPr id="4" name="Down Arrow 3">
            <a:extLst>
              <a:ext uri="{FF2B5EF4-FFF2-40B4-BE49-F238E27FC236}">
                <a16:creationId xmlns:a16="http://schemas.microsoft.com/office/drawing/2014/main" id="{74C502E9-1EA8-A040-9054-F82502CA3CF4}"/>
              </a:ext>
            </a:extLst>
          </p:cNvPr>
          <p:cNvSpPr/>
          <p:nvPr/>
        </p:nvSpPr>
        <p:spPr>
          <a:xfrm>
            <a:off x="4423719" y="3413827"/>
            <a:ext cx="296562" cy="238043"/>
          </a:xfrm>
          <a:prstGeom prst="downArrow">
            <a:avLst/>
          </a:prstGeom>
          <a:solidFill>
            <a:schemeClr val="bg1">
              <a:lumMod val="85000"/>
            </a:scheme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84686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284A9-426F-AA47-B9B1-237DE12E602D}"/>
              </a:ext>
            </a:extLst>
          </p:cNvPr>
          <p:cNvSpPr>
            <a:spLocks noGrp="1"/>
          </p:cNvSpPr>
          <p:nvPr>
            <p:ph type="body" sz="quarter" idx="11"/>
          </p:nvPr>
        </p:nvSpPr>
        <p:spPr>
          <a:xfrm>
            <a:off x="251520" y="1187844"/>
            <a:ext cx="8640960" cy="3688142"/>
          </a:xfrm>
        </p:spPr>
        <p:txBody>
          <a:bodyPr/>
          <a:lstStyle/>
          <a:p>
            <a:r>
              <a:rPr lang="en-US" sz="1800" dirty="0"/>
              <a:t>consciously encountering and talking through emotions in a collaborative manner supported a </a:t>
            </a:r>
            <a:r>
              <a:rPr lang="en-US" sz="1800" dirty="0" err="1"/>
              <a:t>personalised</a:t>
            </a:r>
            <a:r>
              <a:rPr lang="en-US" sz="1800" dirty="0"/>
              <a:t> and inclusive learning experience</a:t>
            </a:r>
          </a:p>
          <a:p>
            <a:endParaRPr lang="en-US" sz="1800" dirty="0"/>
          </a:p>
          <a:p>
            <a:r>
              <a:rPr lang="en-US" sz="1800" dirty="0"/>
              <a:t>students noted that the </a:t>
            </a:r>
            <a:r>
              <a:rPr lang="en-US" sz="1800" dirty="0" err="1"/>
              <a:t>individualised</a:t>
            </a:r>
            <a:r>
              <a:rPr lang="en-US" sz="1800" dirty="0"/>
              <a:t> nature of the meeting made them feel cared about:</a:t>
            </a:r>
          </a:p>
          <a:p>
            <a:endParaRPr lang="en-US" sz="1800" dirty="0"/>
          </a:p>
          <a:p>
            <a:pPr marL="0" indent="0" algn="ctr">
              <a:buNone/>
            </a:pPr>
            <a:r>
              <a:rPr lang="en-US" sz="1800" i="1" dirty="0"/>
              <a:t>‘Generic comments can be good … but you never know whether they are applicable to you or not. So </a:t>
            </a:r>
            <a:r>
              <a:rPr lang="en-US" sz="1800" b="1" i="1" dirty="0">
                <a:solidFill>
                  <a:srgbClr val="16818D"/>
                </a:solidFill>
              </a:rPr>
              <a:t>getting </a:t>
            </a:r>
            <a:r>
              <a:rPr lang="en-US" sz="1800" b="1" i="1" dirty="0" err="1">
                <a:solidFill>
                  <a:srgbClr val="16818D"/>
                </a:solidFill>
              </a:rPr>
              <a:t>personalised</a:t>
            </a:r>
            <a:r>
              <a:rPr lang="en-US" sz="1800" b="1" i="1" dirty="0">
                <a:solidFill>
                  <a:srgbClr val="16818D"/>
                </a:solidFill>
              </a:rPr>
              <a:t> feedback is really useful</a:t>
            </a:r>
            <a:r>
              <a:rPr lang="en-US" sz="1800" i="1" dirty="0"/>
              <a:t>’</a:t>
            </a:r>
          </a:p>
          <a:p>
            <a:pPr marL="0" indent="0" algn="ctr">
              <a:buNone/>
            </a:pPr>
            <a:endParaRPr lang="en-US" sz="1800" i="1" dirty="0"/>
          </a:p>
          <a:p>
            <a:pPr marL="0" indent="0" algn="ctr">
              <a:buNone/>
            </a:pPr>
            <a:r>
              <a:rPr lang="en-US" sz="1800" i="1" dirty="0"/>
              <a:t>‘I definitely felt like </a:t>
            </a:r>
            <a:r>
              <a:rPr lang="en-US" sz="1800" b="1" i="1" dirty="0">
                <a:solidFill>
                  <a:srgbClr val="16818D"/>
                </a:solidFill>
              </a:rPr>
              <a:t>you cared </a:t>
            </a:r>
            <a:r>
              <a:rPr lang="en-US" sz="1800" i="1" dirty="0"/>
              <a:t>about what [grade] I was getting’</a:t>
            </a:r>
          </a:p>
          <a:p>
            <a:endParaRPr lang="en-US" sz="1800" dirty="0"/>
          </a:p>
        </p:txBody>
      </p:sp>
    </p:spTree>
    <p:extLst>
      <p:ext uri="{BB962C8B-B14F-4D97-AF65-F5344CB8AC3E}">
        <p14:creationId xmlns:p14="http://schemas.microsoft.com/office/powerpoint/2010/main" val="349928934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284A9-426F-AA47-B9B1-237DE12E602D}"/>
              </a:ext>
            </a:extLst>
          </p:cNvPr>
          <p:cNvSpPr>
            <a:spLocks noGrp="1"/>
          </p:cNvSpPr>
          <p:nvPr>
            <p:ph type="body" sz="quarter" idx="11"/>
          </p:nvPr>
        </p:nvSpPr>
        <p:spPr>
          <a:xfrm>
            <a:off x="251520" y="1187844"/>
            <a:ext cx="8640960" cy="3688142"/>
          </a:xfrm>
        </p:spPr>
        <p:txBody>
          <a:bodyPr/>
          <a:lstStyle/>
          <a:p>
            <a:r>
              <a:rPr lang="en-US" sz="1800" dirty="0"/>
              <a:t>students reported altered </a:t>
            </a:r>
            <a:r>
              <a:rPr lang="en-US" sz="1800" dirty="0" err="1"/>
              <a:t>behaviour</a:t>
            </a:r>
            <a:r>
              <a:rPr lang="en-US" sz="1800" dirty="0"/>
              <a:t> post-meeting, within-task and with respect to post-assignment self-regulation </a:t>
            </a:r>
          </a:p>
          <a:p>
            <a:endParaRPr lang="en-US" sz="1800" dirty="0"/>
          </a:p>
          <a:p>
            <a:r>
              <a:rPr lang="en-US" sz="1800" dirty="0"/>
              <a:t>they self-avowed to increased self-efficacy, believing more strongly in their capabilities to accomplish assignments in future:</a:t>
            </a:r>
          </a:p>
          <a:p>
            <a:pPr marL="0" indent="0">
              <a:buNone/>
            </a:pPr>
            <a:endParaRPr lang="en-US" sz="1800" dirty="0"/>
          </a:p>
          <a:p>
            <a:pPr marL="0" indent="0" algn="ctr">
              <a:buNone/>
            </a:pPr>
            <a:r>
              <a:rPr lang="en-US" sz="1800" i="1" dirty="0"/>
              <a:t>‘I definitely </a:t>
            </a:r>
            <a:r>
              <a:rPr lang="en-US" sz="1800" b="1" i="1" dirty="0">
                <a:solidFill>
                  <a:srgbClr val="16818D"/>
                </a:solidFill>
              </a:rPr>
              <a:t>feel more confident </a:t>
            </a:r>
            <a:r>
              <a:rPr lang="en-US" sz="1800" i="1" dirty="0"/>
              <a:t>… being able to prepare, structure and write in the future. Not only will I now be able to repeat these steps … but I will also be able to </a:t>
            </a:r>
            <a:r>
              <a:rPr lang="en-US" sz="1800" b="1" i="1" dirty="0">
                <a:solidFill>
                  <a:srgbClr val="16818D"/>
                </a:solidFill>
              </a:rPr>
              <a:t>self-critique and identify mistakes </a:t>
            </a:r>
            <a:r>
              <a:rPr lang="en-US" sz="1800" i="1" dirty="0"/>
              <a:t>or weak areas that I may not necessarily have done before’</a:t>
            </a:r>
          </a:p>
          <a:p>
            <a:endParaRPr lang="en-US" sz="1800" dirty="0"/>
          </a:p>
        </p:txBody>
      </p:sp>
    </p:spTree>
    <p:extLst>
      <p:ext uri="{BB962C8B-B14F-4D97-AF65-F5344CB8AC3E}">
        <p14:creationId xmlns:p14="http://schemas.microsoft.com/office/powerpoint/2010/main" val="337972614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4637AD52-2279-434D-A7B7-694A16CE7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55526"/>
            <a:ext cx="8064896" cy="4501226"/>
          </a:xfrm>
          <a:prstGeom prst="rect">
            <a:avLst/>
          </a:prstGeom>
        </p:spPr>
      </p:pic>
      <p:sp>
        <p:nvSpPr>
          <p:cNvPr id="7" name="TextBox 6">
            <a:extLst>
              <a:ext uri="{FF2B5EF4-FFF2-40B4-BE49-F238E27FC236}">
                <a16:creationId xmlns:a16="http://schemas.microsoft.com/office/drawing/2014/main" id="{63418517-3057-6244-B5E3-1E69ECADAF0D}"/>
              </a:ext>
            </a:extLst>
          </p:cNvPr>
          <p:cNvSpPr txBox="1"/>
          <p:nvPr/>
        </p:nvSpPr>
        <p:spPr>
          <a:xfrm>
            <a:off x="107504" y="86748"/>
            <a:ext cx="3024336"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(Hill, Healey, West &amp; </a:t>
            </a:r>
            <a:r>
              <a:rPr lang="en-US" sz="1400" dirty="0" err="1">
                <a:latin typeface="Tahoma" panose="020B0604030504040204" pitchFamily="34" charset="0"/>
                <a:ea typeface="Tahoma" panose="020B0604030504040204" pitchFamily="34" charset="0"/>
                <a:cs typeface="Tahoma" panose="020B0604030504040204" pitchFamily="34" charset="0"/>
              </a:rPr>
              <a:t>Déry</a:t>
            </a:r>
            <a:r>
              <a:rPr lang="en-US" sz="1400" dirty="0">
                <a:latin typeface="Tahoma" panose="020B0604030504040204" pitchFamily="34" charset="0"/>
                <a:ea typeface="Tahoma" panose="020B0604030504040204" pitchFamily="34" charset="0"/>
                <a:cs typeface="Tahoma" panose="020B0604030504040204" pitchFamily="34" charset="0"/>
              </a:rPr>
              <a:t>, 2019)</a:t>
            </a:r>
          </a:p>
        </p:txBody>
      </p:sp>
    </p:spTree>
    <p:extLst>
      <p:ext uri="{BB962C8B-B14F-4D97-AF65-F5344CB8AC3E}">
        <p14:creationId xmlns:p14="http://schemas.microsoft.com/office/powerpoint/2010/main" val="379478180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qdefault.jpg">
            <a:extLst>
              <a:ext uri="{FF2B5EF4-FFF2-40B4-BE49-F238E27FC236}">
                <a16:creationId xmlns:a16="http://schemas.microsoft.com/office/drawing/2014/main" id="{D70DCCBB-EEFB-5C40-82B0-57C95AE5A3CE}"/>
              </a:ext>
            </a:extLst>
          </p:cNvPr>
          <p:cNvPicPr/>
          <p:nvPr/>
        </p:nvPicPr>
        <p:blipFill>
          <a:blip r:embed="rId3" cstate="print"/>
          <a:stretch>
            <a:fillRect/>
          </a:stretch>
        </p:blipFill>
        <p:spPr>
          <a:xfrm>
            <a:off x="839924" y="627534"/>
            <a:ext cx="7464152" cy="4320480"/>
          </a:xfrm>
          <a:prstGeom prst="rect">
            <a:avLst/>
          </a:prstGeom>
        </p:spPr>
      </p:pic>
    </p:spTree>
    <p:extLst>
      <p:ext uri="{BB962C8B-B14F-4D97-AF65-F5344CB8AC3E}">
        <p14:creationId xmlns:p14="http://schemas.microsoft.com/office/powerpoint/2010/main" val="228195496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863575-25DB-8340-A4FF-4B0E81672649}"/>
              </a:ext>
            </a:extLst>
          </p:cNvPr>
          <p:cNvSpPr>
            <a:spLocks noGrp="1"/>
          </p:cNvSpPr>
          <p:nvPr>
            <p:ph type="body" sz="quarter" idx="10"/>
          </p:nvPr>
        </p:nvSpPr>
        <p:spPr/>
        <p:txBody>
          <a:bodyPr/>
          <a:lstStyle/>
          <a:p>
            <a:r>
              <a:rPr lang="en-US" sz="3200" dirty="0"/>
              <a:t>Wellbeing audit in your context</a:t>
            </a:r>
          </a:p>
          <a:p>
            <a:endParaRPr lang="en-US" sz="3200" dirty="0"/>
          </a:p>
        </p:txBody>
      </p:sp>
      <p:sp>
        <p:nvSpPr>
          <p:cNvPr id="3" name="Text Placeholder 2">
            <a:extLst>
              <a:ext uri="{FF2B5EF4-FFF2-40B4-BE49-F238E27FC236}">
                <a16:creationId xmlns:a16="http://schemas.microsoft.com/office/drawing/2014/main" id="{DEF057E4-4685-764B-9F14-07C45259D658}"/>
              </a:ext>
            </a:extLst>
          </p:cNvPr>
          <p:cNvSpPr>
            <a:spLocks noGrp="1"/>
          </p:cNvSpPr>
          <p:nvPr>
            <p:ph type="body" sz="quarter" idx="11"/>
          </p:nvPr>
        </p:nvSpPr>
        <p:spPr>
          <a:xfrm>
            <a:off x="251520" y="1491630"/>
            <a:ext cx="4248472" cy="3312368"/>
          </a:xfrm>
        </p:spPr>
        <p:txBody>
          <a:bodyPr/>
          <a:lstStyle/>
          <a:p>
            <a:pPr marL="0" indent="0">
              <a:buNone/>
            </a:pPr>
            <a:r>
              <a:rPr lang="en-US" b="1" dirty="0">
                <a:solidFill>
                  <a:srgbClr val="16818D"/>
                </a:solidFill>
              </a:rPr>
              <a:t>Key message from this workshop: </a:t>
            </a:r>
          </a:p>
          <a:p>
            <a:endParaRPr lang="en-US" dirty="0"/>
          </a:p>
          <a:p>
            <a:r>
              <a:rPr lang="en-US" dirty="0"/>
              <a:t>Wellbeing is core to the curriculum in the way we teach (process / approach) and what we teach (content)</a:t>
            </a:r>
          </a:p>
          <a:p>
            <a:endParaRPr lang="en-US" dirty="0"/>
          </a:p>
          <a:p>
            <a:r>
              <a:rPr lang="en-US" dirty="0"/>
              <a:t>Effective learning, teaching and assessment, mainstreaming wellbeing, can complement the role of student support services </a:t>
            </a:r>
          </a:p>
          <a:p>
            <a:endParaRPr lang="en-US" dirty="0"/>
          </a:p>
        </p:txBody>
      </p:sp>
      <p:pic>
        <p:nvPicPr>
          <p:cNvPr id="4" name="Picture 3">
            <a:extLst>
              <a:ext uri="{FF2B5EF4-FFF2-40B4-BE49-F238E27FC236}">
                <a16:creationId xmlns:a16="http://schemas.microsoft.com/office/drawing/2014/main" id="{3F2B83B6-CCA5-344C-AE3D-7776C7F77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678" y="1368155"/>
            <a:ext cx="2931543" cy="3229584"/>
          </a:xfrm>
          <a:prstGeom prst="rect">
            <a:avLst/>
          </a:prstGeom>
        </p:spPr>
      </p:pic>
      <p:sp>
        <p:nvSpPr>
          <p:cNvPr id="5" name="TextBox 4">
            <a:extLst>
              <a:ext uri="{FF2B5EF4-FFF2-40B4-BE49-F238E27FC236}">
                <a16:creationId xmlns:a16="http://schemas.microsoft.com/office/drawing/2014/main" id="{FCFE7691-E3B3-CA44-8C47-86E9D9DE41F3}"/>
              </a:ext>
            </a:extLst>
          </p:cNvPr>
          <p:cNvSpPr txBox="1"/>
          <p:nvPr/>
        </p:nvSpPr>
        <p:spPr>
          <a:xfrm>
            <a:off x="4663643" y="4259292"/>
            <a:ext cx="1210035" cy="307777"/>
          </a:xfrm>
          <a:prstGeom prst="rect">
            <a:avLst/>
          </a:prstGeom>
          <a:noFill/>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(HEA, 2017)</a:t>
            </a:r>
          </a:p>
        </p:txBody>
      </p:sp>
      <p:pic>
        <p:nvPicPr>
          <p:cNvPr id="6" name="Picture 5">
            <a:hlinkClick r:id="rId4" action="ppaction://hlinkfile"/>
            <a:extLst>
              <a:ext uri="{FF2B5EF4-FFF2-40B4-BE49-F238E27FC236}">
                <a16:creationId xmlns:a16="http://schemas.microsoft.com/office/drawing/2014/main" id="{8B7D744C-0C4C-C340-A20B-E18404F428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6095" y="3148104"/>
            <a:ext cx="725129" cy="1012569"/>
          </a:xfrm>
          <a:prstGeom prst="rect">
            <a:avLst/>
          </a:prstGeom>
        </p:spPr>
      </p:pic>
    </p:spTree>
    <p:extLst>
      <p:ext uri="{BB962C8B-B14F-4D97-AF65-F5344CB8AC3E}">
        <p14:creationId xmlns:p14="http://schemas.microsoft.com/office/powerpoint/2010/main" val="2553327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307C20-91CC-4547-B48B-3F301DA272EB}"/>
              </a:ext>
            </a:extLst>
          </p:cNvPr>
          <p:cNvSpPr>
            <a:spLocks noGrp="1"/>
          </p:cNvSpPr>
          <p:nvPr>
            <p:ph type="body" sz="quarter" idx="10"/>
          </p:nvPr>
        </p:nvSpPr>
        <p:spPr/>
        <p:txBody>
          <a:bodyPr/>
          <a:lstStyle/>
          <a:p>
            <a:r>
              <a:rPr lang="en-US" sz="3200" dirty="0"/>
              <a:t>Wellbeing audit in your context</a:t>
            </a:r>
          </a:p>
          <a:p>
            <a:endParaRPr lang="en-US" sz="3200" dirty="0"/>
          </a:p>
        </p:txBody>
      </p:sp>
      <p:sp>
        <p:nvSpPr>
          <p:cNvPr id="3" name="Text Placeholder 2">
            <a:extLst>
              <a:ext uri="{FF2B5EF4-FFF2-40B4-BE49-F238E27FC236}">
                <a16:creationId xmlns:a16="http://schemas.microsoft.com/office/drawing/2014/main" id="{36CE7098-3F66-7D43-B564-FC1403C26E36}"/>
              </a:ext>
            </a:extLst>
          </p:cNvPr>
          <p:cNvSpPr>
            <a:spLocks noGrp="1"/>
          </p:cNvSpPr>
          <p:nvPr>
            <p:ph type="body" sz="quarter" idx="11"/>
          </p:nvPr>
        </p:nvSpPr>
        <p:spPr>
          <a:xfrm>
            <a:off x="251520" y="1347635"/>
            <a:ext cx="8640960" cy="2160219"/>
          </a:xfrm>
        </p:spPr>
        <p:txBody>
          <a:bodyPr/>
          <a:lstStyle/>
          <a:p>
            <a:pPr>
              <a:spcBef>
                <a:spcPts val="0"/>
              </a:spcBef>
            </a:pPr>
            <a:r>
              <a:rPr lang="en-US" dirty="0"/>
              <a:t>Consider a contribution you make to TLA</a:t>
            </a:r>
          </a:p>
          <a:p>
            <a:pPr>
              <a:spcBef>
                <a:spcPts val="0"/>
              </a:spcBef>
            </a:pPr>
            <a:endParaRPr lang="en-US" sz="1000" dirty="0"/>
          </a:p>
          <a:p>
            <a:pPr>
              <a:spcBef>
                <a:spcPts val="0"/>
              </a:spcBef>
            </a:pPr>
            <a:r>
              <a:rPr lang="en-US" dirty="0"/>
              <a:t>Ask yourself the following questions:</a:t>
            </a:r>
          </a:p>
          <a:p>
            <a:pPr>
              <a:spcBef>
                <a:spcPts val="0"/>
              </a:spcBef>
            </a:pPr>
            <a:endParaRPr lang="en-US" sz="1000" dirty="0"/>
          </a:p>
          <a:p>
            <a:pPr lvl="1">
              <a:spcBef>
                <a:spcPts val="0"/>
              </a:spcBef>
            </a:pPr>
            <a:r>
              <a:rPr lang="en-US" dirty="0"/>
              <a:t>Are there specific learning environments that can be stressful – first time in labs, field, groups, </a:t>
            </a:r>
            <a:r>
              <a:rPr lang="en-US" dirty="0" err="1"/>
              <a:t>crits</a:t>
            </a:r>
            <a:r>
              <a:rPr lang="en-US" dirty="0"/>
              <a:t>/simulations, presentations, internships / placements?</a:t>
            </a:r>
          </a:p>
          <a:p>
            <a:pPr lvl="1">
              <a:spcBef>
                <a:spcPts val="0"/>
              </a:spcBef>
            </a:pPr>
            <a:endParaRPr lang="en-US" sz="1000" dirty="0"/>
          </a:p>
          <a:p>
            <a:pPr lvl="1">
              <a:spcBef>
                <a:spcPts val="0"/>
              </a:spcBef>
            </a:pPr>
            <a:r>
              <a:rPr lang="en-US" dirty="0"/>
              <a:t>What approaches to teaching create or work to dissipate stress?</a:t>
            </a:r>
          </a:p>
          <a:p>
            <a:pPr lvl="1">
              <a:spcBef>
                <a:spcPts val="0"/>
              </a:spcBef>
            </a:pPr>
            <a:endParaRPr lang="en-US" sz="1000" dirty="0"/>
          </a:p>
          <a:p>
            <a:pPr lvl="1">
              <a:spcBef>
                <a:spcPts val="0"/>
              </a:spcBef>
            </a:pPr>
            <a:r>
              <a:rPr lang="en-US" dirty="0"/>
              <a:t>How can I dissipate the stresses associated with assessment?</a:t>
            </a:r>
          </a:p>
          <a:p>
            <a:pPr>
              <a:spcBef>
                <a:spcPts val="0"/>
              </a:spcBef>
            </a:pPr>
            <a:endParaRPr lang="en-US" dirty="0"/>
          </a:p>
        </p:txBody>
      </p:sp>
      <p:sp>
        <p:nvSpPr>
          <p:cNvPr id="4" name="Rectangle 3">
            <a:extLst>
              <a:ext uri="{FF2B5EF4-FFF2-40B4-BE49-F238E27FC236}">
                <a16:creationId xmlns:a16="http://schemas.microsoft.com/office/drawing/2014/main" id="{0C5F8E9C-D87A-624D-9079-C138F5153F91}"/>
              </a:ext>
            </a:extLst>
          </p:cNvPr>
          <p:cNvSpPr/>
          <p:nvPr/>
        </p:nvSpPr>
        <p:spPr>
          <a:xfrm>
            <a:off x="467544" y="3779043"/>
            <a:ext cx="8352928" cy="1384995"/>
          </a:xfrm>
          <a:prstGeom prst="rect">
            <a:avLst/>
          </a:prstGeom>
          <a:ln>
            <a:noFill/>
          </a:ln>
        </p:spPr>
        <p:txBody>
          <a:bodyPr wrap="square">
            <a:spAutoFit/>
          </a:bodyPr>
          <a:lstStyle/>
          <a:p>
            <a:pPr marL="285750" indent="-285750">
              <a:buClr>
                <a:srgbClr val="16818D"/>
              </a:buClr>
              <a:buFont typeface="Courier New" panose="02070309020205020404" pitchFamily="49" charset="0"/>
              <a:buChar char="o"/>
            </a:pPr>
            <a:r>
              <a:rPr lang="en-GB" sz="1600" dirty="0">
                <a:latin typeface="Tahoma" panose="020B0604030504040204" pitchFamily="34" charset="0"/>
                <a:ea typeface="Tahoma" panose="020B0604030504040204" pitchFamily="34" charset="0"/>
                <a:cs typeface="Tahoma" panose="020B0604030504040204" pitchFamily="34" charset="0"/>
              </a:rPr>
              <a:t>How do I guide my students through transitions (across semesters / years?)</a:t>
            </a:r>
          </a:p>
          <a:p>
            <a:pPr marL="285750" indent="-285750">
              <a:buClr>
                <a:srgbClr val="16818D"/>
              </a:buClr>
              <a:buFont typeface="Courier New" panose="02070309020205020404" pitchFamily="49" charset="0"/>
              <a:buChar char="o"/>
            </a:pPr>
            <a:endParaRPr lang="en-GB" sz="1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16818D"/>
              </a:buClr>
              <a:buFont typeface="Courier New" panose="02070309020205020404" pitchFamily="49" charset="0"/>
              <a:buChar char="o"/>
            </a:pPr>
            <a:r>
              <a:rPr lang="en-GB" sz="1600" dirty="0">
                <a:latin typeface="Tahoma" panose="020B0604030504040204" pitchFamily="34" charset="0"/>
                <a:ea typeface="Tahoma" panose="020B0604030504040204" pitchFamily="34" charset="0"/>
                <a:cs typeface="Tahoma" panose="020B0604030504040204" pitchFamily="34" charset="0"/>
              </a:rPr>
              <a:t>How do I communicate with my students to build a sense of belonging?</a:t>
            </a:r>
          </a:p>
          <a:p>
            <a:pPr marL="285750" indent="-285750">
              <a:buClr>
                <a:srgbClr val="16818D"/>
              </a:buClr>
              <a:buFont typeface="Courier New" panose="02070309020205020404" pitchFamily="49" charset="0"/>
              <a:buChar char="o"/>
            </a:pPr>
            <a:endParaRPr lang="en-US" sz="10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16818D"/>
              </a:buClr>
              <a:buFont typeface="Courier New" panose="02070309020205020404" pitchFamily="49" charset="0"/>
              <a:buChar char="o"/>
            </a:pPr>
            <a:r>
              <a:rPr lang="en-US" sz="1600" dirty="0">
                <a:latin typeface="Tahoma" panose="020B0604030504040204" pitchFamily="34" charset="0"/>
                <a:ea typeface="Tahoma" panose="020B0604030504040204" pitchFamily="34" charset="0"/>
                <a:cs typeface="Tahoma" panose="020B0604030504040204" pitchFamily="34" charset="0"/>
              </a:rPr>
              <a:t>Could I make better use of technology to support wellbeing? </a:t>
            </a:r>
          </a:p>
          <a:p>
            <a:pPr marL="285750" indent="-285750">
              <a:buClr>
                <a:srgbClr val="16818D"/>
              </a:buClr>
              <a:buFont typeface="Courier New" panose="02070309020205020404" pitchFamily="49" charset="0"/>
              <a:buChar char="o"/>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D075A36D-ED2D-954F-A83E-F1A3160E60FF}"/>
              </a:ext>
            </a:extLst>
          </p:cNvPr>
          <p:cNvSpPr/>
          <p:nvPr/>
        </p:nvSpPr>
        <p:spPr>
          <a:xfrm>
            <a:off x="7020272" y="1459031"/>
            <a:ext cx="1800200" cy="462125"/>
          </a:xfrm>
          <a:prstGeom prst="rect">
            <a:avLst/>
          </a:prstGeom>
          <a:solidFill>
            <a:srgbClr val="16818D">
              <a:alpha val="80000"/>
            </a:srgb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ahoma" panose="020B0604030504040204" pitchFamily="34" charset="0"/>
                <a:ea typeface="Tahoma" panose="020B0604030504040204" pitchFamily="34" charset="0"/>
                <a:cs typeface="Tahoma" panose="020B0604030504040204" pitchFamily="34" charset="0"/>
              </a:rPr>
              <a:t>15 Minutes</a:t>
            </a:r>
          </a:p>
        </p:txBody>
      </p:sp>
    </p:spTree>
    <p:extLst>
      <p:ext uri="{BB962C8B-B14F-4D97-AF65-F5344CB8AC3E}">
        <p14:creationId xmlns:p14="http://schemas.microsoft.com/office/powerpoint/2010/main" val="3710474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307C20-91CC-4547-B48B-3F301DA272EB}"/>
              </a:ext>
            </a:extLst>
          </p:cNvPr>
          <p:cNvSpPr>
            <a:spLocks noGrp="1"/>
          </p:cNvSpPr>
          <p:nvPr>
            <p:ph type="body" sz="quarter" idx="10"/>
          </p:nvPr>
        </p:nvSpPr>
        <p:spPr/>
        <p:txBody>
          <a:bodyPr/>
          <a:lstStyle/>
          <a:p>
            <a:r>
              <a:rPr lang="en-US" sz="3200" dirty="0"/>
              <a:t>Wellbeing audit in your context</a:t>
            </a:r>
          </a:p>
          <a:p>
            <a:endParaRPr lang="en-US" sz="3200" dirty="0"/>
          </a:p>
        </p:txBody>
      </p:sp>
      <p:sp>
        <p:nvSpPr>
          <p:cNvPr id="3" name="Text Placeholder 2">
            <a:extLst>
              <a:ext uri="{FF2B5EF4-FFF2-40B4-BE49-F238E27FC236}">
                <a16:creationId xmlns:a16="http://schemas.microsoft.com/office/drawing/2014/main" id="{36CE7098-3F66-7D43-B564-FC1403C26E36}"/>
              </a:ext>
            </a:extLst>
          </p:cNvPr>
          <p:cNvSpPr>
            <a:spLocks noGrp="1"/>
          </p:cNvSpPr>
          <p:nvPr>
            <p:ph type="body" sz="quarter" idx="11"/>
          </p:nvPr>
        </p:nvSpPr>
        <p:spPr>
          <a:xfrm>
            <a:off x="251520" y="1563638"/>
            <a:ext cx="6840760" cy="2952328"/>
          </a:xfrm>
        </p:spPr>
        <p:txBody>
          <a:bodyPr/>
          <a:lstStyle/>
          <a:p>
            <a:pPr>
              <a:spcBef>
                <a:spcPts val="0"/>
              </a:spcBef>
            </a:pPr>
            <a:r>
              <a:rPr lang="en-US" sz="1800" dirty="0"/>
              <a:t>On your table, try to identify one stress mitigation action you believe would impact on student stress and enhance performance in your context</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r>
              <a:rPr lang="en-US" sz="1800" dirty="0"/>
              <a:t>Groups to share with the room</a:t>
            </a:r>
          </a:p>
          <a:p>
            <a:pPr>
              <a:spcBef>
                <a:spcPts val="0"/>
              </a:spcBef>
            </a:pPr>
            <a:endParaRPr lang="en-US" dirty="0"/>
          </a:p>
        </p:txBody>
      </p:sp>
      <p:sp>
        <p:nvSpPr>
          <p:cNvPr id="6" name="Rectangle 5">
            <a:extLst>
              <a:ext uri="{FF2B5EF4-FFF2-40B4-BE49-F238E27FC236}">
                <a16:creationId xmlns:a16="http://schemas.microsoft.com/office/drawing/2014/main" id="{D075A36D-ED2D-954F-A83E-F1A3160E60FF}"/>
              </a:ext>
            </a:extLst>
          </p:cNvPr>
          <p:cNvSpPr/>
          <p:nvPr/>
        </p:nvSpPr>
        <p:spPr>
          <a:xfrm>
            <a:off x="7101448" y="1707654"/>
            <a:ext cx="1440160" cy="462125"/>
          </a:xfrm>
          <a:prstGeom prst="rect">
            <a:avLst/>
          </a:prstGeom>
          <a:solidFill>
            <a:srgbClr val="16818D">
              <a:alpha val="80000"/>
            </a:srgb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ahoma" panose="020B0604030504040204" pitchFamily="34" charset="0"/>
                <a:ea typeface="Tahoma" panose="020B0604030504040204" pitchFamily="34" charset="0"/>
                <a:cs typeface="Tahoma" panose="020B0604030504040204" pitchFamily="34" charset="0"/>
              </a:rPr>
              <a:t>15 Minutes</a:t>
            </a:r>
          </a:p>
        </p:txBody>
      </p:sp>
      <p:sp>
        <p:nvSpPr>
          <p:cNvPr id="7" name="Rectangle 6">
            <a:extLst>
              <a:ext uri="{FF2B5EF4-FFF2-40B4-BE49-F238E27FC236}">
                <a16:creationId xmlns:a16="http://schemas.microsoft.com/office/drawing/2014/main" id="{F4117246-1CE2-A340-A5C3-FCD4D391D9F9}"/>
              </a:ext>
            </a:extLst>
          </p:cNvPr>
          <p:cNvSpPr/>
          <p:nvPr/>
        </p:nvSpPr>
        <p:spPr>
          <a:xfrm>
            <a:off x="3995936" y="3219822"/>
            <a:ext cx="1512168" cy="462125"/>
          </a:xfrm>
          <a:prstGeom prst="rect">
            <a:avLst/>
          </a:prstGeom>
          <a:solidFill>
            <a:srgbClr val="16818D">
              <a:alpha val="80000"/>
            </a:srgb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ahoma" panose="020B0604030504040204" pitchFamily="34" charset="0"/>
                <a:ea typeface="Tahoma" panose="020B0604030504040204" pitchFamily="34" charset="0"/>
                <a:cs typeface="Tahoma" panose="020B0604030504040204" pitchFamily="34" charset="0"/>
              </a:rPr>
              <a:t>10 Minutes</a:t>
            </a:r>
          </a:p>
        </p:txBody>
      </p:sp>
    </p:spTree>
    <p:extLst>
      <p:ext uri="{BB962C8B-B14F-4D97-AF65-F5344CB8AC3E}">
        <p14:creationId xmlns:p14="http://schemas.microsoft.com/office/powerpoint/2010/main" val="81027872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28BA8-6EAB-A442-AF14-6943B385AF25}"/>
              </a:ext>
            </a:extLst>
          </p:cNvPr>
          <p:cNvSpPr>
            <a:spLocks noGrp="1"/>
          </p:cNvSpPr>
          <p:nvPr>
            <p:ph type="body" sz="quarter" idx="10"/>
          </p:nvPr>
        </p:nvSpPr>
        <p:spPr/>
        <p:txBody>
          <a:bodyPr/>
          <a:lstStyle/>
          <a:p>
            <a:r>
              <a:rPr lang="en-US" sz="3200" dirty="0"/>
              <a:t>Wellbeing audit in your context - </a:t>
            </a:r>
            <a:r>
              <a:rPr lang="en-US" sz="3200" dirty="0" err="1"/>
              <a:t>debreif</a:t>
            </a:r>
            <a:endParaRPr lang="en-US" sz="3200" dirty="0"/>
          </a:p>
          <a:p>
            <a:endParaRPr lang="en-US" dirty="0"/>
          </a:p>
        </p:txBody>
      </p:sp>
      <p:sp>
        <p:nvSpPr>
          <p:cNvPr id="3" name="Text Placeholder 2">
            <a:extLst>
              <a:ext uri="{FF2B5EF4-FFF2-40B4-BE49-F238E27FC236}">
                <a16:creationId xmlns:a16="http://schemas.microsoft.com/office/drawing/2014/main" id="{ECFE6E30-A470-4C41-97B1-9F53EFBC21A7}"/>
              </a:ext>
            </a:extLst>
          </p:cNvPr>
          <p:cNvSpPr>
            <a:spLocks noGrp="1"/>
          </p:cNvSpPr>
          <p:nvPr>
            <p:ph type="body" sz="quarter" idx="11"/>
          </p:nvPr>
        </p:nvSpPr>
        <p:spPr>
          <a:xfrm>
            <a:off x="251520" y="1491630"/>
            <a:ext cx="8640960" cy="3312368"/>
          </a:xfrm>
        </p:spPr>
        <p:txBody>
          <a:bodyPr/>
          <a:lstStyle/>
          <a:p>
            <a:r>
              <a:rPr lang="en-US" dirty="0"/>
              <a:t>Effective TLA approaches that promote wellbeing embrace relational partnership working and acknowledge the whole student:</a:t>
            </a:r>
          </a:p>
          <a:p>
            <a:pPr lvl="1"/>
            <a:r>
              <a:rPr lang="en-US" b="1" dirty="0">
                <a:solidFill>
                  <a:srgbClr val="16818D"/>
                </a:solidFill>
              </a:rPr>
              <a:t>Active</a:t>
            </a:r>
            <a:r>
              <a:rPr lang="en-US" dirty="0"/>
              <a:t>, experiential learning: group work, inquiry- / research-based learning, service learning, practice-based learning </a:t>
            </a:r>
          </a:p>
          <a:p>
            <a:pPr lvl="1"/>
            <a:r>
              <a:rPr lang="en-US" b="1" dirty="0">
                <a:solidFill>
                  <a:srgbClr val="16818D"/>
                </a:solidFill>
              </a:rPr>
              <a:t>Compassionate</a:t>
            </a:r>
            <a:r>
              <a:rPr lang="en-US" dirty="0"/>
              <a:t> T&amp;L: relate to students in ways that are welcoming, and sensitive to them as individuals  (Gilbert compassion video)</a:t>
            </a:r>
          </a:p>
          <a:p>
            <a:pPr lvl="1"/>
            <a:r>
              <a:rPr lang="en-US" b="1" dirty="0">
                <a:solidFill>
                  <a:srgbClr val="16818D"/>
                </a:solidFill>
              </a:rPr>
              <a:t>Inclusive</a:t>
            </a:r>
            <a:r>
              <a:rPr lang="en-US" dirty="0"/>
              <a:t> and </a:t>
            </a:r>
            <a:r>
              <a:rPr lang="en-US" b="1" dirty="0">
                <a:solidFill>
                  <a:srgbClr val="16818D"/>
                </a:solidFill>
              </a:rPr>
              <a:t>contemplative</a:t>
            </a:r>
            <a:r>
              <a:rPr lang="en-US" dirty="0"/>
              <a:t> (contemplative pedagogy network blog)</a:t>
            </a:r>
          </a:p>
          <a:p>
            <a:pPr lvl="1"/>
            <a:r>
              <a:rPr lang="en-US" b="1" dirty="0">
                <a:solidFill>
                  <a:srgbClr val="16818D"/>
                </a:solidFill>
              </a:rPr>
              <a:t>Dialogic</a:t>
            </a:r>
            <a:r>
              <a:rPr lang="en-US" dirty="0"/>
              <a:t> teaching and assessment (see later case study)</a:t>
            </a:r>
          </a:p>
          <a:p>
            <a:endParaRPr lang="en-US" dirty="0"/>
          </a:p>
          <a:p>
            <a:r>
              <a:rPr lang="en-US" dirty="0"/>
              <a:t>Create a sense of identity and safety for students – fellow students viewed as resources for learning not competitors</a:t>
            </a:r>
          </a:p>
          <a:p>
            <a:endParaRPr lang="en-US" dirty="0"/>
          </a:p>
        </p:txBody>
      </p:sp>
    </p:spTree>
    <p:extLst>
      <p:ext uri="{BB962C8B-B14F-4D97-AF65-F5344CB8AC3E}">
        <p14:creationId xmlns:p14="http://schemas.microsoft.com/office/powerpoint/2010/main" val="21295192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EFE76-054E-D440-BC92-D1BDEA276615}"/>
              </a:ext>
            </a:extLst>
          </p:cNvPr>
          <p:cNvSpPr>
            <a:spLocks noGrp="1"/>
          </p:cNvSpPr>
          <p:nvPr>
            <p:ph type="body" sz="quarter" idx="10"/>
          </p:nvPr>
        </p:nvSpPr>
        <p:spPr/>
        <p:txBody>
          <a:bodyPr/>
          <a:lstStyle/>
          <a:p>
            <a:r>
              <a:rPr lang="en-US" sz="3200" dirty="0"/>
              <a:t>Context – student wellbeing challenges</a:t>
            </a:r>
          </a:p>
          <a:p>
            <a:endParaRPr lang="en-US" sz="3200" dirty="0"/>
          </a:p>
        </p:txBody>
      </p:sp>
      <p:sp>
        <p:nvSpPr>
          <p:cNvPr id="3" name="Text Placeholder 2">
            <a:extLst>
              <a:ext uri="{FF2B5EF4-FFF2-40B4-BE49-F238E27FC236}">
                <a16:creationId xmlns:a16="http://schemas.microsoft.com/office/drawing/2014/main" id="{33CC06EE-9A45-7746-9D69-C0C07DAE63F1}"/>
              </a:ext>
            </a:extLst>
          </p:cNvPr>
          <p:cNvSpPr>
            <a:spLocks noGrp="1"/>
          </p:cNvSpPr>
          <p:nvPr>
            <p:ph type="body" sz="quarter" idx="11"/>
          </p:nvPr>
        </p:nvSpPr>
        <p:spPr>
          <a:xfrm>
            <a:off x="251520" y="1419643"/>
            <a:ext cx="8640960" cy="3456363"/>
          </a:xfrm>
        </p:spPr>
        <p:txBody>
          <a:bodyPr/>
          <a:lstStyle/>
          <a:p>
            <a:r>
              <a:rPr lang="en-US" dirty="0"/>
              <a:t>Number of students disclosing a mental health condition has tripled since 2007/08 (Equality Challenge Unit, 2015)</a:t>
            </a:r>
          </a:p>
          <a:p>
            <a:endParaRPr lang="en-US" dirty="0"/>
          </a:p>
          <a:p>
            <a:r>
              <a:rPr lang="en-US" dirty="0"/>
              <a:t>Students report significantly lower levels of mental wellbeing than the general population - more so with respect to minority groups (Ferguson, 2017)  </a:t>
            </a:r>
          </a:p>
          <a:p>
            <a:endParaRPr lang="en-US" dirty="0"/>
          </a:p>
          <a:p>
            <a:r>
              <a:rPr lang="en-US" dirty="0"/>
              <a:t>HE sector is experiencing a ‘mental health crisis’ (The Guardian, August 2018)</a:t>
            </a:r>
          </a:p>
          <a:p>
            <a:endParaRPr lang="en-US" dirty="0"/>
          </a:p>
          <a:p>
            <a:r>
              <a:rPr lang="en-US" dirty="0"/>
              <a:t>20% Australian students experiencing a mental health issue (Carter </a:t>
            </a:r>
            <a:r>
              <a:rPr lang="en-US" i="1" dirty="0"/>
              <a:t>et al</a:t>
            </a:r>
            <a:r>
              <a:rPr lang="en-US" dirty="0"/>
              <a:t>. 2017) and a fifth of Canadian post-secondary students identifying as depressed, anxious or battling other mental health issues (Pang, 2017) </a:t>
            </a:r>
          </a:p>
          <a:p>
            <a:endParaRPr lang="en-US" dirty="0"/>
          </a:p>
        </p:txBody>
      </p:sp>
      <p:sp>
        <p:nvSpPr>
          <p:cNvPr id="4" name="TextBox 3">
            <a:extLst>
              <a:ext uri="{FF2B5EF4-FFF2-40B4-BE49-F238E27FC236}">
                <a16:creationId xmlns:a16="http://schemas.microsoft.com/office/drawing/2014/main" id="{B7E95C20-3232-674C-859A-DAC9354DC44E}"/>
              </a:ext>
            </a:extLst>
          </p:cNvPr>
          <p:cNvSpPr txBox="1"/>
          <p:nvPr/>
        </p:nvSpPr>
        <p:spPr>
          <a:xfrm>
            <a:off x="6732240" y="4391451"/>
            <a:ext cx="1721459" cy="461665"/>
          </a:xfrm>
          <a:prstGeom prst="rect">
            <a:avLst/>
          </a:prstGeom>
          <a:noFill/>
        </p:spPr>
        <p:txBody>
          <a:bodyPr wrap="square" rtlCol="0">
            <a:spAutoFit/>
          </a:bodyPr>
          <a:lstStyle/>
          <a:p>
            <a:pPr algn="ctr"/>
            <a:r>
              <a:rPr lang="en-GB" sz="2400" b="1" dirty="0">
                <a:solidFill>
                  <a:srgbClr val="16818D"/>
                </a:solidFill>
                <a:latin typeface="Tahoma" panose="020B0604030504040204" pitchFamily="34" charset="0"/>
                <a:ea typeface="Tahoma" panose="020B0604030504040204" pitchFamily="34" charset="0"/>
                <a:cs typeface="Tahoma" panose="020B0604030504040204" pitchFamily="34" charset="0"/>
              </a:rPr>
              <a:t>Why?</a:t>
            </a:r>
          </a:p>
        </p:txBody>
      </p:sp>
    </p:spTree>
    <p:extLst>
      <p:ext uri="{BB962C8B-B14F-4D97-AF65-F5344CB8AC3E}">
        <p14:creationId xmlns:p14="http://schemas.microsoft.com/office/powerpoint/2010/main" val="3870457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7A1F5-51E8-2343-9832-F5411C5EF380}"/>
              </a:ext>
            </a:extLst>
          </p:cNvPr>
          <p:cNvSpPr>
            <a:spLocks noGrp="1"/>
          </p:cNvSpPr>
          <p:nvPr>
            <p:ph type="body" sz="quarter" idx="10"/>
          </p:nvPr>
        </p:nvSpPr>
        <p:spPr/>
        <p:txBody>
          <a:bodyPr/>
          <a:lstStyle/>
          <a:p>
            <a:r>
              <a:rPr lang="en-US" sz="3600" dirty="0"/>
              <a:t>Conclusions</a:t>
            </a:r>
          </a:p>
        </p:txBody>
      </p:sp>
      <p:sp>
        <p:nvSpPr>
          <p:cNvPr id="3" name="Text Placeholder 2">
            <a:extLst>
              <a:ext uri="{FF2B5EF4-FFF2-40B4-BE49-F238E27FC236}">
                <a16:creationId xmlns:a16="http://schemas.microsoft.com/office/drawing/2014/main" id="{DB5C9A67-8307-0744-995E-200ADDB895A2}"/>
              </a:ext>
            </a:extLst>
          </p:cNvPr>
          <p:cNvSpPr>
            <a:spLocks noGrp="1"/>
          </p:cNvSpPr>
          <p:nvPr>
            <p:ph type="body" sz="quarter" idx="11"/>
          </p:nvPr>
        </p:nvSpPr>
        <p:spPr/>
        <p:txBody>
          <a:bodyPr/>
          <a:lstStyle/>
          <a:p>
            <a:pPr marL="0" indent="0">
              <a:buNone/>
            </a:pPr>
            <a:r>
              <a:rPr lang="en-GB" b="1" dirty="0">
                <a:solidFill>
                  <a:srgbClr val="16818D"/>
                </a:solidFill>
              </a:rPr>
              <a:t>Implications for practice:</a:t>
            </a:r>
          </a:p>
          <a:p>
            <a:pPr>
              <a:lnSpc>
                <a:spcPct val="150000"/>
              </a:lnSpc>
              <a:spcBef>
                <a:spcPts val="984"/>
              </a:spcBef>
            </a:pPr>
            <a:r>
              <a:rPr lang="en-US" dirty="0"/>
              <a:t>Relate to students in ways that are hospitable and attuned to them as individuals</a:t>
            </a:r>
          </a:p>
          <a:p>
            <a:pPr>
              <a:spcBef>
                <a:spcPts val="984"/>
              </a:spcBef>
            </a:pPr>
            <a:r>
              <a:rPr lang="en-GB" dirty="0"/>
              <a:t>Adopt active student-centred and social pedagogic approaches such as group work, inquiry-based learning and authentic assessment</a:t>
            </a:r>
          </a:p>
          <a:p>
            <a:pPr>
              <a:spcBef>
                <a:spcPts val="984"/>
              </a:spcBef>
            </a:pPr>
            <a:r>
              <a:rPr lang="en-GB" dirty="0"/>
              <a:t>Seek training from Educational Developers who might support you to work positively with the emotional aspects of learning </a:t>
            </a:r>
          </a:p>
          <a:p>
            <a:pPr>
              <a:spcBef>
                <a:spcPts val="984"/>
              </a:spcBef>
            </a:pPr>
            <a:r>
              <a:rPr lang="en-GB" dirty="0"/>
              <a:t>Learn from one another through co-teaching or simply sharing the emotional labour of teaching </a:t>
            </a:r>
          </a:p>
          <a:p>
            <a:pPr>
              <a:spcBef>
                <a:spcPts val="984"/>
              </a:spcBef>
            </a:pPr>
            <a:r>
              <a:rPr lang="en-GB" dirty="0"/>
              <a:t>Consider how to adapt different teaching, learning and assessment practices across different FHEQ Levels which consider wellbeing and emotion </a:t>
            </a:r>
          </a:p>
          <a:p>
            <a:endParaRPr lang="en-US" dirty="0"/>
          </a:p>
        </p:txBody>
      </p:sp>
    </p:spTree>
    <p:extLst>
      <p:ext uri="{BB962C8B-B14F-4D97-AF65-F5344CB8AC3E}">
        <p14:creationId xmlns:p14="http://schemas.microsoft.com/office/powerpoint/2010/main" val="260725974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5BA791-2741-7047-A31A-90D13E3C2FBA}"/>
              </a:ext>
            </a:extLst>
          </p:cNvPr>
          <p:cNvSpPr>
            <a:spLocks noGrp="1"/>
          </p:cNvSpPr>
          <p:nvPr>
            <p:ph type="body" sz="quarter" idx="10"/>
          </p:nvPr>
        </p:nvSpPr>
        <p:spPr/>
        <p:txBody>
          <a:bodyPr/>
          <a:lstStyle/>
          <a:p>
            <a:r>
              <a:rPr lang="en-US" sz="3200" dirty="0"/>
              <a:t>References</a:t>
            </a:r>
          </a:p>
        </p:txBody>
      </p:sp>
      <p:sp>
        <p:nvSpPr>
          <p:cNvPr id="3" name="Text Placeholder 2">
            <a:extLst>
              <a:ext uri="{FF2B5EF4-FFF2-40B4-BE49-F238E27FC236}">
                <a16:creationId xmlns:a16="http://schemas.microsoft.com/office/drawing/2014/main" id="{E34AE75C-F552-C742-931B-65D4AF399509}"/>
              </a:ext>
            </a:extLst>
          </p:cNvPr>
          <p:cNvSpPr>
            <a:spLocks noGrp="1"/>
          </p:cNvSpPr>
          <p:nvPr>
            <p:ph type="body" sz="quarter" idx="11"/>
          </p:nvPr>
        </p:nvSpPr>
        <p:spPr/>
        <p:txBody>
          <a:bodyPr/>
          <a:lstStyle/>
          <a:p>
            <a:r>
              <a:rPr lang="en-US" sz="1350" dirty="0"/>
              <a:t>Department of Education and Early Childhood Development (2010), The effectiveness of student wellbeing programs and services, https://</a:t>
            </a:r>
            <a:r>
              <a:rPr lang="en-US" sz="1350" dirty="0" err="1"/>
              <a:t>www.parliament.vic.gov.au</a:t>
            </a:r>
            <a:r>
              <a:rPr lang="en-US" sz="1350" dirty="0"/>
              <a:t>/papers/</a:t>
            </a:r>
            <a:r>
              <a:rPr lang="en-US" sz="1350" dirty="0" err="1"/>
              <a:t>govpub</a:t>
            </a:r>
            <a:r>
              <a:rPr lang="en-US" sz="1350" dirty="0"/>
              <a:t>/VPARL2006-10No270.pdf.</a:t>
            </a:r>
          </a:p>
          <a:p>
            <a:r>
              <a:rPr lang="en-US" sz="1350" dirty="0"/>
              <a:t>Carter, M.A., </a:t>
            </a:r>
            <a:r>
              <a:rPr lang="en-US" sz="1350" dirty="0" err="1"/>
              <a:t>Pagliano</a:t>
            </a:r>
            <a:r>
              <a:rPr lang="en-US" sz="1350" dirty="0"/>
              <a:t>, P., Francis, A. &amp; Thorne, M. (2017), Australian university students and mental health: Viewpoints from the literature, International Journal of Innovation, Creativity and Change, Vol.3, 1-25.</a:t>
            </a:r>
          </a:p>
          <a:p>
            <a:r>
              <a:rPr lang="en-US" sz="1350" dirty="0"/>
              <a:t>Equality Challenge Unit (2015), Equality in higher education: Statistical report 2015, https://</a:t>
            </a:r>
            <a:r>
              <a:rPr lang="en-US" sz="1350" dirty="0" err="1"/>
              <a:t>www.ecu.ac.uk</a:t>
            </a:r>
            <a:r>
              <a:rPr lang="en-US" sz="1350" dirty="0"/>
              <a:t>/publications/equality-higher-education-statistical-report-2015/</a:t>
            </a:r>
          </a:p>
          <a:p>
            <a:r>
              <a:rPr lang="en-US" sz="1350" dirty="0"/>
              <a:t>Ferguson, D. (2017), The rise in student mental health problems – I thought my tutor would say deal with it, The Guardian, 29</a:t>
            </a:r>
            <a:r>
              <a:rPr lang="en-US" sz="1350" baseline="30000" dirty="0"/>
              <a:t>th</a:t>
            </a:r>
            <a:r>
              <a:rPr lang="en-US" sz="1350" dirty="0"/>
              <a:t> August 2017. </a:t>
            </a:r>
          </a:p>
          <a:p>
            <a:r>
              <a:rPr lang="en-US" sz="1350" dirty="0"/>
              <a:t>Hill, J</a:t>
            </a:r>
            <a:r>
              <a:rPr lang="en-US" sz="1350" dirty="0" smtClean="0"/>
              <a:t>., Healey, R., </a:t>
            </a:r>
            <a:r>
              <a:rPr lang="en-US" sz="1350" dirty="0"/>
              <a:t>West, H</a:t>
            </a:r>
            <a:r>
              <a:rPr lang="en-US" sz="1350" dirty="0" smtClean="0"/>
              <a:t>. &amp; </a:t>
            </a:r>
            <a:r>
              <a:rPr lang="en-US" sz="1350" dirty="0" err="1" smtClean="0"/>
              <a:t>Dery</a:t>
            </a:r>
            <a:r>
              <a:rPr lang="en-US" sz="1350" dirty="0" smtClean="0"/>
              <a:t>, C </a:t>
            </a:r>
            <a:r>
              <a:rPr lang="en-US" sz="1350" dirty="0"/>
              <a:t>(2019), Pedagogic partnership in higher education: Encountering emotion in learning and enhancing student wellbeing, </a:t>
            </a:r>
            <a:r>
              <a:rPr lang="en-GB" sz="1350" dirty="0"/>
              <a:t>Journal of Geography in Higher Education, In Press. </a:t>
            </a:r>
            <a:r>
              <a:rPr lang="en-US" sz="1350" dirty="0"/>
              <a:t> </a:t>
            </a:r>
          </a:p>
          <a:p>
            <a:r>
              <a:rPr lang="en-US" sz="1350" dirty="0"/>
              <a:t>Hill, J. &amp; West, H. (2019), Improving the student learning experience through dialogic feed-forward assessment, Assessment &amp; Evaluation in Higher Education, DOI: </a:t>
            </a:r>
            <a:r>
              <a:rPr lang="en-US" sz="1350" u="sng" dirty="0">
                <a:hlinkClick r:id="rId2">
                  <a:extLst>
                    <a:ext uri="{A12FA001-AC4F-418D-AE19-62706E023703}">
                      <ahyp:hlinkClr xmlns:ahyp="http://schemas.microsoft.com/office/drawing/2018/hyperlinkcolor" xmlns="" val="tx"/>
                    </a:ext>
                  </a:extLst>
                </a:hlinkClick>
              </a:rPr>
              <a:t>https://doi.org/10.1080/02602938.2019.1608908</a:t>
            </a:r>
            <a:r>
              <a:rPr lang="en-US" sz="1350" u="sng" dirty="0"/>
              <a:t>. </a:t>
            </a:r>
          </a:p>
          <a:p>
            <a:r>
              <a:rPr lang="en-US" sz="1350" dirty="0"/>
              <a:t>Pang, W. (2017), Peace of mind: Universities see spike in students seeking mental-health help, The Globe and Mail, 18</a:t>
            </a:r>
            <a:r>
              <a:rPr lang="en-US" sz="1350" baseline="30000" dirty="0"/>
              <a:t>th</a:t>
            </a:r>
            <a:r>
              <a:rPr lang="en-US" sz="1350" dirty="0"/>
              <a:t> October 2017. </a:t>
            </a:r>
          </a:p>
          <a:p>
            <a:endParaRPr lang="en-US" sz="1200" dirty="0"/>
          </a:p>
        </p:txBody>
      </p:sp>
    </p:spTree>
    <p:extLst>
      <p:ext uri="{BB962C8B-B14F-4D97-AF65-F5344CB8AC3E}">
        <p14:creationId xmlns:p14="http://schemas.microsoft.com/office/powerpoint/2010/main" val="6627724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F4B24-E0AA-AF41-B4BC-C0114908D6AF}"/>
              </a:ext>
            </a:extLst>
          </p:cNvPr>
          <p:cNvSpPr>
            <a:spLocks noGrp="1"/>
          </p:cNvSpPr>
          <p:nvPr>
            <p:ph type="body" sz="quarter" idx="10"/>
          </p:nvPr>
        </p:nvSpPr>
        <p:spPr/>
        <p:txBody>
          <a:bodyPr/>
          <a:lstStyle/>
          <a:p>
            <a:r>
              <a:rPr lang="en-GB" sz="3200" dirty="0">
                <a:latin typeface="Georgia" panose="02040502050405020303" pitchFamily="18" charset="0"/>
                <a:cs typeface="Arial" panose="020B0604020202020204" pitchFamily="34" charset="0"/>
              </a:rPr>
              <a:t>What is wellbeing?</a:t>
            </a:r>
          </a:p>
          <a:p>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65DAED98-8606-EB4F-BC2F-96F58ED1B3EC}"/>
              </a:ext>
            </a:extLst>
          </p:cNvPr>
          <p:cNvSpPr>
            <a:spLocks noGrp="1"/>
          </p:cNvSpPr>
          <p:nvPr>
            <p:ph type="body" sz="quarter" idx="11"/>
          </p:nvPr>
        </p:nvSpPr>
        <p:spPr>
          <a:xfrm>
            <a:off x="251520" y="3336040"/>
            <a:ext cx="8640960" cy="1664979"/>
          </a:xfrm>
        </p:spPr>
        <p:txBody>
          <a:bodyPr/>
          <a:lstStyle/>
          <a:p>
            <a:pPr marL="0" indent="0" algn="ctr">
              <a:buNone/>
            </a:pPr>
            <a:r>
              <a:rPr lang="en-US" sz="2000" dirty="0"/>
              <a:t>‘A sustainable positive mood and attitude, health, resilience, and satisfaction with self, relationships and experiences’ in their </a:t>
            </a:r>
          </a:p>
          <a:p>
            <a:pPr marL="0" indent="0" algn="ctr">
              <a:buNone/>
            </a:pPr>
            <a:r>
              <a:rPr lang="en-US" sz="2000" dirty="0"/>
              <a:t>educational environment’ </a:t>
            </a:r>
          </a:p>
          <a:p>
            <a:pPr marL="0" indent="0" algn="ctr">
              <a:buNone/>
            </a:pPr>
            <a:endParaRPr lang="en-US" sz="1050" dirty="0"/>
          </a:p>
          <a:p>
            <a:pPr marL="0" indent="0" algn="ctr">
              <a:buNone/>
            </a:pPr>
            <a:r>
              <a:rPr lang="en-US" sz="2000" dirty="0"/>
              <a:t>(DEECD, 2010: 1)</a:t>
            </a:r>
          </a:p>
          <a:p>
            <a:endParaRPr lang="en-US" dirty="0"/>
          </a:p>
        </p:txBody>
      </p:sp>
      <p:pic>
        <p:nvPicPr>
          <p:cNvPr id="4" name="Picture 3">
            <a:extLst>
              <a:ext uri="{FF2B5EF4-FFF2-40B4-BE49-F238E27FC236}">
                <a16:creationId xmlns:a16="http://schemas.microsoft.com/office/drawing/2014/main" id="{9B725D3E-C555-E04E-AAA7-79C0A6A58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815" y="1491630"/>
            <a:ext cx="2396370" cy="1664978"/>
          </a:xfrm>
          <a:prstGeom prst="rect">
            <a:avLst/>
          </a:prstGeom>
        </p:spPr>
      </p:pic>
    </p:spTree>
    <p:extLst>
      <p:ext uri="{BB962C8B-B14F-4D97-AF65-F5344CB8AC3E}">
        <p14:creationId xmlns:p14="http://schemas.microsoft.com/office/powerpoint/2010/main" val="3314805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C9CEB-B6BF-F048-BF7B-5194F1E5C190}"/>
              </a:ext>
            </a:extLst>
          </p:cNvPr>
          <p:cNvSpPr>
            <a:spLocks noGrp="1"/>
          </p:cNvSpPr>
          <p:nvPr>
            <p:ph type="body" sz="quarter" idx="10"/>
          </p:nvPr>
        </p:nvSpPr>
        <p:spPr/>
        <p:txBody>
          <a:bodyPr/>
          <a:lstStyle/>
          <a:p>
            <a:r>
              <a:rPr lang="en-GB" sz="3200" dirty="0">
                <a:latin typeface="Georgia" panose="02040502050405020303" pitchFamily="18" charset="0"/>
                <a:cs typeface="Arial" panose="020B0604020202020204" pitchFamily="34" charset="0"/>
              </a:rPr>
              <a:t>Break out activity</a:t>
            </a:r>
          </a:p>
          <a:p>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DA310D47-876D-9742-9D1C-785FCDECEF1A}"/>
              </a:ext>
            </a:extLst>
          </p:cNvPr>
          <p:cNvSpPr>
            <a:spLocks noGrp="1"/>
          </p:cNvSpPr>
          <p:nvPr>
            <p:ph type="body" sz="quarter" idx="11"/>
          </p:nvPr>
        </p:nvSpPr>
        <p:spPr>
          <a:xfrm>
            <a:off x="251520" y="1563638"/>
            <a:ext cx="4536504" cy="3240360"/>
          </a:xfrm>
        </p:spPr>
        <p:txBody>
          <a:bodyPr/>
          <a:lstStyle/>
          <a:p>
            <a:pPr marL="0" indent="0">
              <a:buNone/>
            </a:pPr>
            <a:r>
              <a:rPr lang="en-US" sz="2000" dirty="0"/>
              <a:t>What concerns / challenges do you see with respect to enhancing wellbeing through teaching, learning and assessment?</a:t>
            </a:r>
          </a:p>
          <a:p>
            <a:endParaRPr lang="en-US" dirty="0"/>
          </a:p>
        </p:txBody>
      </p:sp>
      <p:sp>
        <p:nvSpPr>
          <p:cNvPr id="4" name="Rectangle 3">
            <a:extLst>
              <a:ext uri="{FF2B5EF4-FFF2-40B4-BE49-F238E27FC236}">
                <a16:creationId xmlns:a16="http://schemas.microsoft.com/office/drawing/2014/main" id="{7C7446C2-706B-DD40-BFF6-799FA5F06951}"/>
              </a:ext>
            </a:extLst>
          </p:cNvPr>
          <p:cNvSpPr/>
          <p:nvPr/>
        </p:nvSpPr>
        <p:spPr>
          <a:xfrm>
            <a:off x="1331640" y="3363838"/>
            <a:ext cx="2063578" cy="877330"/>
          </a:xfrm>
          <a:prstGeom prst="rect">
            <a:avLst/>
          </a:prstGeom>
          <a:solidFill>
            <a:srgbClr val="16818D">
              <a:alpha val="80000"/>
            </a:srgb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ahoma" panose="020B0604030504040204" pitchFamily="34" charset="0"/>
                <a:ea typeface="Tahoma" panose="020B0604030504040204" pitchFamily="34" charset="0"/>
                <a:cs typeface="Tahoma" panose="020B0604030504040204" pitchFamily="34" charset="0"/>
              </a:rPr>
              <a:t>5 Minutes</a:t>
            </a:r>
          </a:p>
        </p:txBody>
      </p:sp>
      <p:pic>
        <p:nvPicPr>
          <p:cNvPr id="5" name="Content Placeholder 6">
            <a:extLst>
              <a:ext uri="{FF2B5EF4-FFF2-40B4-BE49-F238E27FC236}">
                <a16:creationId xmlns:a16="http://schemas.microsoft.com/office/drawing/2014/main" id="{B3DD2E69-75BC-2A45-9633-9A8EEE86A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851670"/>
            <a:ext cx="3618683" cy="2143030"/>
          </a:xfrm>
          <a:prstGeom prst="rect">
            <a:avLst/>
          </a:prstGeom>
        </p:spPr>
      </p:pic>
    </p:spTree>
    <p:extLst>
      <p:ext uri="{BB962C8B-B14F-4D97-AF65-F5344CB8AC3E}">
        <p14:creationId xmlns:p14="http://schemas.microsoft.com/office/powerpoint/2010/main" val="39464474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8EAC8-F1F4-4842-A01D-04D895911142}"/>
              </a:ext>
            </a:extLst>
          </p:cNvPr>
          <p:cNvSpPr>
            <a:spLocks noGrp="1"/>
          </p:cNvSpPr>
          <p:nvPr>
            <p:ph type="body" sz="quarter" idx="10"/>
          </p:nvPr>
        </p:nvSpPr>
        <p:spPr/>
        <p:txBody>
          <a:bodyPr/>
          <a:lstStyle/>
          <a:p>
            <a:r>
              <a:rPr lang="en-US" sz="3200" dirty="0"/>
              <a:t>Wellbeing, the learning experience &amp; student performance</a:t>
            </a:r>
          </a:p>
        </p:txBody>
      </p:sp>
      <p:sp>
        <p:nvSpPr>
          <p:cNvPr id="3" name="Text Placeholder 2">
            <a:extLst>
              <a:ext uri="{FF2B5EF4-FFF2-40B4-BE49-F238E27FC236}">
                <a16:creationId xmlns:a16="http://schemas.microsoft.com/office/drawing/2014/main" id="{A715166C-41E8-9146-8EB0-C7CF6D332E5D}"/>
              </a:ext>
            </a:extLst>
          </p:cNvPr>
          <p:cNvSpPr>
            <a:spLocks noGrp="1"/>
          </p:cNvSpPr>
          <p:nvPr>
            <p:ph type="body" sz="quarter" idx="11"/>
          </p:nvPr>
        </p:nvSpPr>
        <p:spPr>
          <a:xfrm>
            <a:off x="251520" y="1995686"/>
            <a:ext cx="8640960" cy="2808312"/>
          </a:xfrm>
        </p:spPr>
        <p:txBody>
          <a:bodyPr/>
          <a:lstStyle/>
          <a:p>
            <a:r>
              <a:rPr lang="en-US" sz="1800" dirty="0"/>
              <a:t>To enhance student wellbeing in HE, we need to work more closely with the emotional realm of learning and the wider student experience</a:t>
            </a:r>
          </a:p>
          <a:p>
            <a:endParaRPr lang="en-US" sz="1800" dirty="0"/>
          </a:p>
          <a:p>
            <a:r>
              <a:rPr lang="en-US" sz="1800" dirty="0"/>
              <a:t>Consider how we can support students and their emotions in learning </a:t>
            </a:r>
          </a:p>
          <a:p>
            <a:endParaRPr lang="en-US" sz="1800" dirty="0"/>
          </a:p>
          <a:p>
            <a:r>
              <a:rPr lang="en-US" sz="1800" dirty="0"/>
              <a:t>We offer an example of success in working towards this at UWE, based in assessment practice </a:t>
            </a:r>
            <a:r>
              <a:rPr lang="en-US" sz="1200" dirty="0"/>
              <a:t>(full paper – Hill &amp; West, 2019 – Assessment &amp; Evaluation in Higher Education)</a:t>
            </a:r>
          </a:p>
          <a:p>
            <a:endParaRPr lang="en-US" dirty="0"/>
          </a:p>
        </p:txBody>
      </p:sp>
    </p:spTree>
    <p:extLst>
      <p:ext uri="{BB962C8B-B14F-4D97-AF65-F5344CB8AC3E}">
        <p14:creationId xmlns:p14="http://schemas.microsoft.com/office/powerpoint/2010/main" val="153942020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1D49A-8295-6B4A-9DED-CFD1884C2028}"/>
              </a:ext>
            </a:extLst>
          </p:cNvPr>
          <p:cNvSpPr>
            <a:spLocks noGrp="1"/>
          </p:cNvSpPr>
          <p:nvPr>
            <p:ph type="body" sz="quarter" idx="10"/>
          </p:nvPr>
        </p:nvSpPr>
        <p:spPr>
          <a:xfrm>
            <a:off x="251520" y="571281"/>
            <a:ext cx="8640960" cy="488301"/>
          </a:xfrm>
        </p:spPr>
        <p:txBody>
          <a:bodyPr/>
          <a:lstStyle/>
          <a:p>
            <a:r>
              <a:rPr lang="en-US" sz="2800" dirty="0"/>
              <a:t>Assessment and wellbeing – discovering positive links</a:t>
            </a:r>
          </a:p>
          <a:p>
            <a:endParaRPr lang="en-US" sz="2800" dirty="0"/>
          </a:p>
        </p:txBody>
      </p:sp>
      <p:sp>
        <p:nvSpPr>
          <p:cNvPr id="4" name="Text Placeholder 2">
            <a:extLst>
              <a:ext uri="{FF2B5EF4-FFF2-40B4-BE49-F238E27FC236}">
                <a16:creationId xmlns:a16="http://schemas.microsoft.com/office/drawing/2014/main" id="{5FBAAFC8-676A-E44C-BF51-33BD17A3938F}"/>
              </a:ext>
            </a:extLst>
          </p:cNvPr>
          <p:cNvSpPr>
            <a:spLocks noGrp="1"/>
          </p:cNvSpPr>
          <p:nvPr>
            <p:ph type="body" sz="quarter" idx="11"/>
          </p:nvPr>
        </p:nvSpPr>
        <p:spPr>
          <a:xfrm>
            <a:off x="251520" y="1779662"/>
            <a:ext cx="6912768" cy="3312368"/>
          </a:xfrm>
        </p:spPr>
        <p:txBody>
          <a:bodyPr/>
          <a:lstStyle/>
          <a:p>
            <a:pPr>
              <a:buFont typeface="Arial" panose="020B0604020202020204" pitchFamily="34" charset="0"/>
              <a:buChar char="•"/>
            </a:pPr>
            <a:r>
              <a:rPr lang="en-US" sz="1800" dirty="0"/>
              <a:t>AY 2015-2016 - </a:t>
            </a:r>
            <a:r>
              <a:rPr lang="en-GB" sz="1800" dirty="0"/>
              <a:t>new assessment approach implemented on a second year geography module</a:t>
            </a:r>
          </a:p>
          <a:p>
            <a:pPr>
              <a:buFont typeface="Arial" panose="020B0604020202020204" pitchFamily="34" charset="0"/>
              <a:buChar char="•"/>
            </a:pPr>
            <a:endParaRPr lang="en-GB" sz="300" dirty="0"/>
          </a:p>
          <a:p>
            <a:pPr>
              <a:buFont typeface="Arial" panose="020B0604020202020204" pitchFamily="34" charset="0"/>
              <a:buChar char="•"/>
            </a:pPr>
            <a:endParaRPr lang="en-US" sz="200" dirty="0"/>
          </a:p>
          <a:p>
            <a:pPr>
              <a:buFont typeface="Arial" panose="020B0604020202020204" pitchFamily="34" charset="0"/>
              <a:buChar char="•"/>
            </a:pPr>
            <a:r>
              <a:rPr lang="en-US" sz="1800" dirty="0"/>
              <a:t>Aimed to improve student learning experience through dialogic feed-forward assessment</a:t>
            </a:r>
          </a:p>
          <a:p>
            <a:pPr>
              <a:buFont typeface="Arial" panose="020B0604020202020204" pitchFamily="34" charset="0"/>
              <a:buChar char="•"/>
            </a:pPr>
            <a:endParaRPr lang="en-US" sz="300" dirty="0"/>
          </a:p>
          <a:p>
            <a:pPr>
              <a:buFont typeface="Arial" panose="020B0604020202020204" pitchFamily="34" charset="0"/>
              <a:buChar char="•"/>
            </a:pPr>
            <a:r>
              <a:rPr lang="en-US" sz="1800" dirty="0"/>
              <a:t>Focus was cognitive:</a:t>
            </a:r>
          </a:p>
          <a:p>
            <a:pPr lvl="1">
              <a:buFont typeface="Arial" panose="020B0604020202020204" pitchFamily="34" charset="0"/>
              <a:buChar char="•"/>
            </a:pPr>
            <a:r>
              <a:rPr lang="en-GB" sz="1800" dirty="0"/>
              <a:t>Did the approach assert a </a:t>
            </a:r>
            <a:r>
              <a:rPr lang="en-GB" sz="1800" b="1" dirty="0">
                <a:solidFill>
                  <a:srgbClr val="16818D"/>
                </a:solidFill>
              </a:rPr>
              <a:t>positive influence on the student learning experience</a:t>
            </a:r>
            <a:r>
              <a:rPr lang="en-GB" sz="1800" dirty="0"/>
              <a:t>?</a:t>
            </a:r>
          </a:p>
          <a:p>
            <a:pPr lvl="1">
              <a:buFont typeface="Arial" panose="020B0604020202020204" pitchFamily="34" charset="0"/>
              <a:buChar char="•"/>
            </a:pPr>
            <a:r>
              <a:rPr lang="en-GB" sz="1800" dirty="0"/>
              <a:t>Did it </a:t>
            </a:r>
            <a:r>
              <a:rPr lang="en-GB" sz="1800" b="1" dirty="0">
                <a:solidFill>
                  <a:srgbClr val="16818D"/>
                </a:solidFill>
              </a:rPr>
              <a:t>enhance</a:t>
            </a:r>
            <a:r>
              <a:rPr lang="en-GB" sz="1800" dirty="0">
                <a:solidFill>
                  <a:srgbClr val="16818D"/>
                </a:solidFill>
              </a:rPr>
              <a:t> </a:t>
            </a:r>
            <a:r>
              <a:rPr lang="en-GB" sz="1800" b="1" dirty="0">
                <a:solidFill>
                  <a:srgbClr val="16818D"/>
                </a:solidFill>
              </a:rPr>
              <a:t>student performance </a:t>
            </a:r>
            <a:r>
              <a:rPr lang="en-GB" sz="1800" dirty="0"/>
              <a:t>and </a:t>
            </a:r>
            <a:r>
              <a:rPr lang="en-GB" sz="1800" b="1" dirty="0">
                <a:solidFill>
                  <a:srgbClr val="16818D"/>
                </a:solidFill>
              </a:rPr>
              <a:t>raise</a:t>
            </a:r>
            <a:r>
              <a:rPr lang="en-GB" sz="1800" dirty="0">
                <a:solidFill>
                  <a:srgbClr val="16818D"/>
                </a:solidFill>
              </a:rPr>
              <a:t> </a:t>
            </a:r>
            <a:r>
              <a:rPr lang="en-GB" sz="1800" b="1" dirty="0">
                <a:solidFill>
                  <a:srgbClr val="16818D"/>
                </a:solidFill>
              </a:rPr>
              <a:t>NSS </a:t>
            </a:r>
          </a:p>
          <a:p>
            <a:pPr lvl="1">
              <a:buFont typeface="Arial" panose="020B0604020202020204" pitchFamily="34" charset="0"/>
              <a:buChar char="•"/>
            </a:pPr>
            <a:r>
              <a:rPr lang="en-GB" sz="1800" b="1" dirty="0">
                <a:solidFill>
                  <a:srgbClr val="16818D"/>
                </a:solidFill>
              </a:rPr>
              <a:t>scores</a:t>
            </a:r>
            <a:r>
              <a:rPr lang="en-GB" sz="1800" b="1" dirty="0"/>
              <a:t> </a:t>
            </a:r>
            <a:r>
              <a:rPr lang="en-GB" sz="1800" dirty="0"/>
              <a:t>related to feedback?</a:t>
            </a:r>
          </a:p>
          <a:p>
            <a:endParaRPr lang="en-US" dirty="0"/>
          </a:p>
        </p:txBody>
      </p:sp>
      <p:pic>
        <p:nvPicPr>
          <p:cNvPr id="5" name="Picture 4">
            <a:extLst>
              <a:ext uri="{FF2B5EF4-FFF2-40B4-BE49-F238E27FC236}">
                <a16:creationId xmlns:a16="http://schemas.microsoft.com/office/drawing/2014/main" id="{E8AF98E1-2C48-1B4D-9167-F7854C0CC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226" y="2274667"/>
            <a:ext cx="1490563" cy="382434"/>
          </a:xfrm>
          <a:prstGeom prst="rect">
            <a:avLst/>
          </a:prstGeom>
        </p:spPr>
      </p:pic>
      <p:pic>
        <p:nvPicPr>
          <p:cNvPr id="6" name="Picture 5">
            <a:extLst>
              <a:ext uri="{FF2B5EF4-FFF2-40B4-BE49-F238E27FC236}">
                <a16:creationId xmlns:a16="http://schemas.microsoft.com/office/drawing/2014/main" id="{AB268554-6C29-6E4C-848E-5D61098C98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 t="-1310" r="101" b="6865"/>
          <a:stretch/>
        </p:blipFill>
        <p:spPr>
          <a:xfrm>
            <a:off x="7371226" y="2935275"/>
            <a:ext cx="1540502" cy="939290"/>
          </a:xfrm>
          <a:prstGeom prst="rect">
            <a:avLst/>
          </a:prstGeom>
        </p:spPr>
      </p:pic>
    </p:spTree>
    <p:extLst>
      <p:ext uri="{BB962C8B-B14F-4D97-AF65-F5344CB8AC3E}">
        <p14:creationId xmlns:p14="http://schemas.microsoft.com/office/powerpoint/2010/main" val="167803092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32147-0FB3-BA4C-BC1F-B69CEB590385}"/>
              </a:ext>
            </a:extLst>
          </p:cNvPr>
          <p:cNvSpPr>
            <a:spLocks noGrp="1"/>
          </p:cNvSpPr>
          <p:nvPr>
            <p:ph type="body" sz="quarter" idx="10"/>
          </p:nvPr>
        </p:nvSpPr>
        <p:spPr/>
        <p:txBody>
          <a:bodyPr/>
          <a:lstStyle/>
          <a:p>
            <a:r>
              <a:rPr lang="en-US" sz="2800" dirty="0"/>
              <a:t>Module teaching and assessment structure </a:t>
            </a:r>
          </a:p>
          <a:p>
            <a:endParaRPr lang="en-US" sz="2800" dirty="0"/>
          </a:p>
        </p:txBody>
      </p:sp>
      <p:graphicFrame>
        <p:nvGraphicFramePr>
          <p:cNvPr id="14" name="Content Placeholder 4">
            <a:extLst>
              <a:ext uri="{FF2B5EF4-FFF2-40B4-BE49-F238E27FC236}">
                <a16:creationId xmlns:a16="http://schemas.microsoft.com/office/drawing/2014/main" id="{CFAD0E88-82C1-A640-B45A-84A9F01D80CC}"/>
              </a:ext>
            </a:extLst>
          </p:cNvPr>
          <p:cNvGraphicFramePr>
            <a:graphicFrameLocks/>
          </p:cNvGraphicFramePr>
          <p:nvPr>
            <p:extLst>
              <p:ext uri="{D42A27DB-BD31-4B8C-83A1-F6EECF244321}">
                <p14:modId xmlns:p14="http://schemas.microsoft.com/office/powerpoint/2010/main" val="1737278982"/>
              </p:ext>
            </p:extLst>
          </p:nvPr>
        </p:nvGraphicFramePr>
        <p:xfrm>
          <a:off x="177032" y="1995686"/>
          <a:ext cx="8424936" cy="1512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1FE7D1E9-1A46-A24C-B3C8-9C3645A3C614}"/>
              </a:ext>
            </a:extLst>
          </p:cNvPr>
          <p:cNvGrpSpPr/>
          <p:nvPr/>
        </p:nvGrpSpPr>
        <p:grpSpPr>
          <a:xfrm>
            <a:off x="8676456" y="2571750"/>
            <a:ext cx="288032" cy="360040"/>
            <a:chOff x="8927344" y="1399256"/>
            <a:chExt cx="338102" cy="416302"/>
          </a:xfrm>
          <a:solidFill>
            <a:schemeClr val="bg1">
              <a:lumMod val="75000"/>
            </a:schemeClr>
          </a:solidFill>
        </p:grpSpPr>
        <p:sp>
          <p:nvSpPr>
            <p:cNvPr id="16" name="Right Arrow 15">
              <a:extLst>
                <a:ext uri="{FF2B5EF4-FFF2-40B4-BE49-F238E27FC236}">
                  <a16:creationId xmlns:a16="http://schemas.microsoft.com/office/drawing/2014/main" id="{12AF0820-1332-3843-A8C3-573BBD06E659}"/>
                </a:ext>
              </a:extLst>
            </p:cNvPr>
            <p:cNvSpPr/>
            <p:nvPr/>
          </p:nvSpPr>
          <p:spPr>
            <a:xfrm>
              <a:off x="8927344" y="1399256"/>
              <a:ext cx="338102" cy="416302"/>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Right Arrow 4">
              <a:extLst>
                <a:ext uri="{FF2B5EF4-FFF2-40B4-BE49-F238E27FC236}">
                  <a16:creationId xmlns:a16="http://schemas.microsoft.com/office/drawing/2014/main" id="{147B1E4E-A2B2-934D-85A4-2001EE834B6F}"/>
                </a:ext>
              </a:extLst>
            </p:cNvPr>
            <p:cNvSpPr/>
            <p:nvPr/>
          </p:nvSpPr>
          <p:spPr>
            <a:xfrm>
              <a:off x="8927344" y="1482516"/>
              <a:ext cx="236671" cy="2497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8" name="Down Arrow 17">
            <a:extLst>
              <a:ext uri="{FF2B5EF4-FFF2-40B4-BE49-F238E27FC236}">
                <a16:creationId xmlns:a16="http://schemas.microsoft.com/office/drawing/2014/main" id="{A5356E6A-A736-F34E-A601-321C6FA317D9}"/>
              </a:ext>
            </a:extLst>
          </p:cNvPr>
          <p:cNvSpPr/>
          <p:nvPr/>
        </p:nvSpPr>
        <p:spPr>
          <a:xfrm rot="10800000">
            <a:off x="681088" y="3579862"/>
            <a:ext cx="289367" cy="599512"/>
          </a:xfrm>
          <a:prstGeom prst="downArrow">
            <a:avLst/>
          </a:prstGeom>
          <a:solidFill>
            <a:schemeClr val="bg1">
              <a:lumMod val="75000"/>
            </a:scheme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4DBD4F9-A94A-9C44-AB9B-6EB7FD4F7F32}"/>
              </a:ext>
            </a:extLst>
          </p:cNvPr>
          <p:cNvSpPr txBox="1"/>
          <p:nvPr/>
        </p:nvSpPr>
        <p:spPr>
          <a:xfrm>
            <a:off x="69528" y="4251381"/>
            <a:ext cx="1527954" cy="523220"/>
          </a:xfrm>
          <a:prstGeom prst="rect">
            <a:avLst/>
          </a:prstGeom>
          <a:noFill/>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Assessment discourse</a:t>
            </a:r>
          </a:p>
        </p:txBody>
      </p:sp>
      <p:sp>
        <p:nvSpPr>
          <p:cNvPr id="20" name="Down Arrow 19">
            <a:extLst>
              <a:ext uri="{FF2B5EF4-FFF2-40B4-BE49-F238E27FC236}">
                <a16:creationId xmlns:a16="http://schemas.microsoft.com/office/drawing/2014/main" id="{FEAE23BA-D238-C04D-9253-FE41864D4EFE}"/>
              </a:ext>
            </a:extLst>
          </p:cNvPr>
          <p:cNvSpPr/>
          <p:nvPr/>
        </p:nvSpPr>
        <p:spPr>
          <a:xfrm rot="10800000">
            <a:off x="4137472" y="3575020"/>
            <a:ext cx="289367" cy="599512"/>
          </a:xfrm>
          <a:prstGeom prst="downArrow">
            <a:avLst/>
          </a:prstGeom>
          <a:solidFill>
            <a:schemeClr val="bg1">
              <a:lumMod val="75000"/>
            </a:scheme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E03B1F81-0B11-CE40-B11A-3C75D07F1C93}"/>
              </a:ext>
            </a:extLst>
          </p:cNvPr>
          <p:cNvSpPr txBox="1"/>
          <p:nvPr/>
        </p:nvSpPr>
        <p:spPr>
          <a:xfrm>
            <a:off x="3227598" y="4242934"/>
            <a:ext cx="2106593" cy="523220"/>
          </a:xfrm>
          <a:prstGeom prst="rect">
            <a:avLst/>
          </a:prstGeom>
          <a:noFill/>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Feedforward </a:t>
            </a:r>
          </a:p>
          <a:p>
            <a:pPr algn="ctr"/>
            <a:r>
              <a:rPr lang="en-GB" sz="1400" dirty="0">
                <a:latin typeface="Tahoma" panose="020B0604030504040204" pitchFamily="34" charset="0"/>
                <a:ea typeface="Tahoma" panose="020B0604030504040204" pitchFamily="34" charset="0"/>
                <a:cs typeface="Tahoma" panose="020B0604030504040204" pitchFamily="34" charset="0"/>
              </a:rPr>
              <a:t>discourse</a:t>
            </a:r>
          </a:p>
        </p:txBody>
      </p:sp>
      <p:sp>
        <p:nvSpPr>
          <p:cNvPr id="22" name="Down Arrow 21">
            <a:extLst>
              <a:ext uri="{FF2B5EF4-FFF2-40B4-BE49-F238E27FC236}">
                <a16:creationId xmlns:a16="http://schemas.microsoft.com/office/drawing/2014/main" id="{CD89409F-B3A5-BB46-BC13-49A2BE63AC07}"/>
              </a:ext>
            </a:extLst>
          </p:cNvPr>
          <p:cNvSpPr/>
          <p:nvPr/>
        </p:nvSpPr>
        <p:spPr>
          <a:xfrm rot="10800000">
            <a:off x="6153696" y="3557141"/>
            <a:ext cx="289367" cy="599512"/>
          </a:xfrm>
          <a:prstGeom prst="downArrow">
            <a:avLst/>
          </a:prstGeom>
          <a:solidFill>
            <a:schemeClr val="bg1">
              <a:lumMod val="75000"/>
            </a:schemeClr>
          </a:solidFill>
          <a:ln>
            <a:solidFill>
              <a:srgbClr val="168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0A7D8C3-DD1F-F14E-B2A9-506B02CF02A6}"/>
              </a:ext>
            </a:extLst>
          </p:cNvPr>
          <p:cNvSpPr txBox="1"/>
          <p:nvPr/>
        </p:nvSpPr>
        <p:spPr>
          <a:xfrm>
            <a:off x="5245082" y="4237401"/>
            <a:ext cx="2106593" cy="738664"/>
          </a:xfrm>
          <a:prstGeom prst="rect">
            <a:avLst/>
          </a:prstGeom>
          <a:noFill/>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Essay marking </a:t>
            </a:r>
          </a:p>
          <a:p>
            <a:pPr algn="ctr"/>
            <a:r>
              <a:rPr lang="en-GB" sz="1400" dirty="0">
                <a:latin typeface="Tahoma" panose="020B0604030504040204" pitchFamily="34" charset="0"/>
                <a:ea typeface="Tahoma" panose="020B0604030504040204" pitchFamily="34" charset="0"/>
                <a:cs typeface="Tahoma" panose="020B0604030504040204" pitchFamily="34" charset="0"/>
              </a:rPr>
              <a:t>Seminar</a:t>
            </a:r>
          </a:p>
          <a:p>
            <a:pPr algn="ctr"/>
            <a:r>
              <a:rPr lang="en-GB" sz="1400" dirty="0">
                <a:latin typeface="Tahoma" panose="020B0604030504040204" pitchFamily="34" charset="0"/>
                <a:ea typeface="Tahoma" panose="020B0604030504040204" pitchFamily="34" charset="0"/>
                <a:cs typeface="Tahoma" panose="020B0604030504040204" pitchFamily="34" charset="0"/>
              </a:rPr>
              <a:t>(peer assessment)</a:t>
            </a:r>
          </a:p>
        </p:txBody>
      </p:sp>
      <p:sp>
        <p:nvSpPr>
          <p:cNvPr id="24" name="Left Bracket 23">
            <a:extLst>
              <a:ext uri="{FF2B5EF4-FFF2-40B4-BE49-F238E27FC236}">
                <a16:creationId xmlns:a16="http://schemas.microsoft.com/office/drawing/2014/main" id="{2D487EA3-1E43-024F-8182-35C941E5F471}"/>
              </a:ext>
            </a:extLst>
          </p:cNvPr>
          <p:cNvSpPr/>
          <p:nvPr/>
        </p:nvSpPr>
        <p:spPr>
          <a:xfrm rot="5400000" flipV="1">
            <a:off x="2752541" y="-664261"/>
            <a:ext cx="131615" cy="5031689"/>
          </a:xfrm>
          <a:prstGeom prst="leftBracket">
            <a:avLst/>
          </a:prstGeom>
          <a:ln>
            <a:solidFill>
              <a:srgbClr val="1681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4DB4D7DF-0478-E045-BBBC-9F9D580BA3D6}"/>
              </a:ext>
            </a:extLst>
          </p:cNvPr>
          <p:cNvSpPr txBox="1"/>
          <p:nvPr/>
        </p:nvSpPr>
        <p:spPr>
          <a:xfrm>
            <a:off x="363966" y="1406588"/>
            <a:ext cx="4769708" cy="338554"/>
          </a:xfrm>
          <a:prstGeom prst="rect">
            <a:avLst/>
          </a:prstGeom>
          <a:noFill/>
          <a:ln>
            <a:noFill/>
          </a:ln>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Supporting Lectures</a:t>
            </a:r>
          </a:p>
        </p:txBody>
      </p:sp>
      <p:sp>
        <p:nvSpPr>
          <p:cNvPr id="26" name="TextBox 25">
            <a:extLst>
              <a:ext uri="{FF2B5EF4-FFF2-40B4-BE49-F238E27FC236}">
                <a16:creationId xmlns:a16="http://schemas.microsoft.com/office/drawing/2014/main" id="{82B41D29-53BB-4441-8C77-29A6CE8CCC6E}"/>
              </a:ext>
            </a:extLst>
          </p:cNvPr>
          <p:cNvSpPr txBox="1"/>
          <p:nvPr/>
        </p:nvSpPr>
        <p:spPr>
          <a:xfrm>
            <a:off x="5372211" y="1472466"/>
            <a:ext cx="1717589" cy="523220"/>
          </a:xfrm>
          <a:prstGeom prst="rect">
            <a:avLst/>
          </a:prstGeom>
          <a:noFill/>
          <a:ln>
            <a:noFill/>
          </a:ln>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25% module assessment</a:t>
            </a:r>
          </a:p>
        </p:txBody>
      </p:sp>
      <p:sp>
        <p:nvSpPr>
          <p:cNvPr id="27" name="TextBox 26">
            <a:extLst>
              <a:ext uri="{FF2B5EF4-FFF2-40B4-BE49-F238E27FC236}">
                <a16:creationId xmlns:a16="http://schemas.microsoft.com/office/drawing/2014/main" id="{190ECCCE-794E-5A41-8006-1BC74B12A4BC}"/>
              </a:ext>
            </a:extLst>
          </p:cNvPr>
          <p:cNvSpPr txBox="1"/>
          <p:nvPr/>
        </p:nvSpPr>
        <p:spPr>
          <a:xfrm>
            <a:off x="7127818" y="1521465"/>
            <a:ext cx="1717589" cy="523220"/>
          </a:xfrm>
          <a:prstGeom prst="rect">
            <a:avLst/>
          </a:prstGeom>
          <a:noFill/>
          <a:ln>
            <a:noFill/>
          </a:ln>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75% module assessment</a:t>
            </a:r>
          </a:p>
        </p:txBody>
      </p:sp>
    </p:spTree>
    <p:extLst>
      <p:ext uri="{BB962C8B-B14F-4D97-AF65-F5344CB8AC3E}">
        <p14:creationId xmlns:p14="http://schemas.microsoft.com/office/powerpoint/2010/main" val="87236577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DB14D-48C8-914C-9796-CEBB735EA492}"/>
              </a:ext>
            </a:extLst>
          </p:cNvPr>
          <p:cNvSpPr>
            <a:spLocks noGrp="1"/>
          </p:cNvSpPr>
          <p:nvPr>
            <p:ph type="body" sz="quarter" idx="10"/>
          </p:nvPr>
        </p:nvSpPr>
        <p:spPr/>
        <p:txBody>
          <a:bodyPr/>
          <a:lstStyle/>
          <a:p>
            <a:r>
              <a:rPr lang="en-GB" sz="3200" dirty="0">
                <a:latin typeface="Georgia" panose="02040502050405020303" pitchFamily="18" charset="0"/>
                <a:cs typeface="Arial" panose="020B0604020202020204" pitchFamily="34" charset="0"/>
              </a:rPr>
              <a:t>Qualitative case study approach</a:t>
            </a:r>
          </a:p>
          <a:p>
            <a:endParaRPr lang="en-US" sz="3600" dirty="0">
              <a:latin typeface="Georgia" panose="02040502050405020303" pitchFamily="18" charset="0"/>
            </a:endParaRPr>
          </a:p>
        </p:txBody>
      </p:sp>
      <p:sp>
        <p:nvSpPr>
          <p:cNvPr id="3" name="Text Placeholder 2">
            <a:extLst>
              <a:ext uri="{FF2B5EF4-FFF2-40B4-BE49-F238E27FC236}">
                <a16:creationId xmlns:a16="http://schemas.microsoft.com/office/drawing/2014/main" id="{4932408E-7862-9242-8FB0-197F484209CF}"/>
              </a:ext>
            </a:extLst>
          </p:cNvPr>
          <p:cNvSpPr>
            <a:spLocks noGrp="1"/>
          </p:cNvSpPr>
          <p:nvPr>
            <p:ph type="body" sz="quarter" idx="11"/>
          </p:nvPr>
        </p:nvSpPr>
        <p:spPr>
          <a:xfrm>
            <a:off x="251520" y="1491630"/>
            <a:ext cx="8640960" cy="3312368"/>
          </a:xfrm>
        </p:spPr>
        <p:txBody>
          <a:bodyPr/>
          <a:lstStyle/>
          <a:p>
            <a:r>
              <a:rPr lang="en-US" dirty="0"/>
              <a:t>Individual semi-structured interviews … two consecutive year 2 cohorts at end of module (2015-16 and 2016-17) … </a:t>
            </a:r>
            <a:r>
              <a:rPr lang="en-US" dirty="0" err="1"/>
              <a:t>analysed</a:t>
            </a:r>
            <a:r>
              <a:rPr lang="en-US" dirty="0"/>
              <a:t> thematically via grounded theory</a:t>
            </a:r>
          </a:p>
          <a:p>
            <a:endParaRPr lang="en-US" dirty="0"/>
          </a:p>
          <a:p>
            <a:r>
              <a:rPr lang="en-US" dirty="0"/>
              <a:t>44 interviews ( x 30 mins ), 61% response rate:   male = 45%    female = 55% </a:t>
            </a:r>
          </a:p>
          <a:p>
            <a:endParaRPr lang="en-US" dirty="0"/>
          </a:p>
          <a:p>
            <a:r>
              <a:rPr lang="en-US" dirty="0"/>
              <a:t>Group semi-structured interviews with level 3 students elucidating post-assignment </a:t>
            </a:r>
            <a:r>
              <a:rPr lang="en-US" dirty="0" err="1"/>
              <a:t>behaviour</a:t>
            </a:r>
            <a:endParaRPr lang="en-US" dirty="0"/>
          </a:p>
          <a:p>
            <a:endParaRPr lang="en-US" dirty="0"/>
          </a:p>
          <a:p>
            <a:r>
              <a:rPr lang="en-US" dirty="0"/>
              <a:t>Essay performance data pre- and post-assessment intervention (inferential stats)</a:t>
            </a:r>
          </a:p>
          <a:p>
            <a:endParaRPr lang="en-US" dirty="0"/>
          </a:p>
          <a:p>
            <a:r>
              <a:rPr lang="en-US" dirty="0"/>
              <a:t>Answers to NSS feedback questions</a:t>
            </a:r>
          </a:p>
          <a:p>
            <a:endParaRPr lang="en-US" dirty="0"/>
          </a:p>
        </p:txBody>
      </p:sp>
    </p:spTree>
    <p:extLst>
      <p:ext uri="{BB962C8B-B14F-4D97-AF65-F5344CB8AC3E}">
        <p14:creationId xmlns:p14="http://schemas.microsoft.com/office/powerpoint/2010/main" val="371735264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0C150-7966-4542-9232-3C3CE2C811D3}"/>
              </a:ext>
            </a:extLst>
          </p:cNvPr>
          <p:cNvSpPr>
            <a:spLocks noGrp="1"/>
          </p:cNvSpPr>
          <p:nvPr>
            <p:ph type="body" sz="quarter" idx="10"/>
          </p:nvPr>
        </p:nvSpPr>
        <p:spPr/>
        <p:txBody>
          <a:bodyPr/>
          <a:lstStyle/>
          <a:p>
            <a:r>
              <a:rPr lang="en-GB" sz="3200" dirty="0">
                <a:latin typeface="Georgia" panose="02040502050405020303" pitchFamily="18" charset="0"/>
                <a:cs typeface="Arial" panose="020B0604020202020204" pitchFamily="34" charset="0"/>
              </a:rPr>
              <a:t>Results - Enhanced learning experience</a:t>
            </a:r>
          </a:p>
          <a:p>
            <a:endParaRPr lang="en-US" sz="3200" dirty="0">
              <a:latin typeface="Georgia" panose="02040502050405020303" pitchFamily="18" charset="0"/>
            </a:endParaRPr>
          </a:p>
        </p:txBody>
      </p:sp>
      <p:sp>
        <p:nvSpPr>
          <p:cNvPr id="3" name="Text Placeholder 2">
            <a:extLst>
              <a:ext uri="{FF2B5EF4-FFF2-40B4-BE49-F238E27FC236}">
                <a16:creationId xmlns:a16="http://schemas.microsoft.com/office/drawing/2014/main" id="{5EE850D8-6001-8B41-B11B-27C5C6C5334E}"/>
              </a:ext>
            </a:extLst>
          </p:cNvPr>
          <p:cNvSpPr>
            <a:spLocks noGrp="1"/>
          </p:cNvSpPr>
          <p:nvPr>
            <p:ph type="body" sz="quarter" idx="11"/>
          </p:nvPr>
        </p:nvSpPr>
        <p:spPr/>
        <p:txBody>
          <a:bodyPr/>
          <a:lstStyle/>
          <a:p>
            <a:pPr>
              <a:buFont typeface="Arial" panose="020B0604020202020204" pitchFamily="34" charset="0"/>
              <a:buChar char="•"/>
            </a:pPr>
            <a:r>
              <a:rPr lang="en-GB" sz="1800" b="1" dirty="0">
                <a:solidFill>
                  <a:srgbClr val="16818D"/>
                </a:solidFill>
              </a:rPr>
              <a:t>Conversation</a:t>
            </a:r>
            <a:r>
              <a:rPr lang="en-GB" sz="1800" dirty="0"/>
              <a:t> compelled students to </a:t>
            </a:r>
            <a:r>
              <a:rPr lang="en-GB" sz="1800" b="1" dirty="0">
                <a:solidFill>
                  <a:srgbClr val="16818D"/>
                </a:solidFill>
              </a:rPr>
              <a:t>engage critically </a:t>
            </a:r>
            <a:r>
              <a:rPr lang="en-GB" sz="1800" dirty="0"/>
              <a:t>with their work:</a:t>
            </a:r>
          </a:p>
          <a:p>
            <a:pPr algn="ctr">
              <a:buFont typeface="Arial" panose="020B0604020202020204" pitchFamily="34" charset="0"/>
              <a:buChar char="•"/>
            </a:pPr>
            <a:endParaRPr lang="en-GB" sz="1800" dirty="0"/>
          </a:p>
          <a:p>
            <a:pPr marL="0" indent="0" algn="ctr">
              <a:buNone/>
            </a:pPr>
            <a:r>
              <a:rPr lang="en-GB" i="1" dirty="0"/>
              <a:t>‘when I have had drafts handed back to me and it’s just written over, either </a:t>
            </a:r>
            <a:r>
              <a:rPr lang="en-GB" b="1" i="1" dirty="0"/>
              <a:t>I don’t understand what they are trying to say</a:t>
            </a:r>
            <a:r>
              <a:rPr lang="en-GB" i="1" dirty="0"/>
              <a:t>, or it’s not clear enough. I can ask you questions </a:t>
            </a:r>
            <a:r>
              <a:rPr lang="en-GB" b="1" i="1" dirty="0"/>
              <a:t>if we’re talking to each other about it, it’s easier to see things </a:t>
            </a:r>
            <a:r>
              <a:rPr lang="en-GB" i="1" dirty="0"/>
              <a:t>… It’s definitely better to talk about it’ </a:t>
            </a:r>
          </a:p>
          <a:p>
            <a:endParaRPr lang="en-GB" sz="2800" dirty="0"/>
          </a:p>
          <a:p>
            <a:pPr marL="0" indent="0" algn="ctr">
              <a:buNone/>
            </a:pPr>
            <a:r>
              <a:rPr lang="en-GB" i="1" dirty="0"/>
              <a:t>‘I’ve had it before where you get electronic feedback and </a:t>
            </a:r>
            <a:r>
              <a:rPr lang="en-GB" b="1" i="1" dirty="0"/>
              <a:t>you might not be sure what some of the comments mean </a:t>
            </a:r>
            <a:r>
              <a:rPr lang="en-GB" i="1" dirty="0"/>
              <a:t>… being able to discuss it is important. You get that progress and can </a:t>
            </a:r>
            <a:r>
              <a:rPr lang="en-GB" b="1" i="1" dirty="0"/>
              <a:t>discuss how you can change it as opposed to just saying this is wrong</a:t>
            </a:r>
            <a:r>
              <a:rPr lang="en-GB" i="1" dirty="0"/>
              <a:t>’ </a:t>
            </a:r>
            <a:endParaRPr lang="en-GB" dirty="0"/>
          </a:p>
          <a:p>
            <a:endParaRPr lang="en-US" dirty="0"/>
          </a:p>
        </p:txBody>
      </p:sp>
    </p:spTree>
    <p:extLst>
      <p:ext uri="{BB962C8B-B14F-4D97-AF65-F5344CB8AC3E}">
        <p14:creationId xmlns:p14="http://schemas.microsoft.com/office/powerpoint/2010/main" val="2095163991"/>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37ba92a-5764-4297-b5f7-6ea117412624">NAYYJSKVSPAS-2-508</_dlc_DocId>
    <Document_x0020_Type xmlns="3a4ab234-afbc-41ab-b2db-358d80304e46">Main Issue</Document_x0020_Type>
    <_dlc_DocIdUrl xmlns="037ba92a-5764-4297-b5f7-6ea117412624">
      <Url>https://docs.uwe.ac.uk/ou/Communications/_layouts/15/DocIdRedir.aspx?ID=NAYYJSKVSPAS-2-508</Url>
      <Description>NAYYJSKVSPAS-2-508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348F9-0F57-476C-A7D1-AA97ADF0C302}">
  <ds:schemaRefs>
    <ds:schemaRef ds:uri="http://schemas.microsoft.com/sharepoint/v3/contenttype/forms"/>
  </ds:schemaRefs>
</ds:datastoreItem>
</file>

<file path=customXml/itemProps2.xml><?xml version="1.0" encoding="utf-8"?>
<ds:datastoreItem xmlns:ds="http://schemas.openxmlformats.org/officeDocument/2006/customXml" ds:itemID="{E12307A4-D810-42F8-84BA-073E4F11CD19}">
  <ds:schemaRefs>
    <ds:schemaRef ds:uri="http://schemas.microsoft.com/sharepoint/events"/>
  </ds:schemaRefs>
</ds:datastoreItem>
</file>

<file path=customXml/itemProps3.xml><?xml version="1.0" encoding="utf-8"?>
<ds:datastoreItem xmlns:ds="http://schemas.openxmlformats.org/officeDocument/2006/customXml" ds:itemID="{6E50573D-F13F-4BE3-B9CE-E1BF7226F30A}">
  <ds:schemaRefs>
    <ds:schemaRef ds:uri="http://schemas.microsoft.com/office/2006/documentManagement/types"/>
    <ds:schemaRef ds:uri="http://purl.org/dc/terms/"/>
    <ds:schemaRef ds:uri="http://schemas.openxmlformats.org/package/2006/metadata/core-properties"/>
    <ds:schemaRef ds:uri="http://purl.org/dc/dcmitype/"/>
    <ds:schemaRef ds:uri="3a4ab234-afbc-41ab-b2db-358d80304e46"/>
    <ds:schemaRef ds:uri="037ba92a-5764-4297-b5f7-6ea117412624"/>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21914A04-52D4-49FB-BA4C-8D7BC525A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265</TotalTime>
  <Words>2484</Words>
  <Application>Microsoft Office PowerPoint</Application>
  <PresentationFormat>On-screen Show (16:9)</PresentationFormat>
  <Paragraphs>325</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Courier New</vt:lpstr>
      <vt:lpstr>Franklin Gothic Book</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Harry W</cp:lastModifiedBy>
  <cp:revision>39</cp:revision>
  <cp:lastPrinted>2016-04-26T08:55:24Z</cp:lastPrinted>
  <dcterms:created xsi:type="dcterms:W3CDTF">2016-04-27T08:32:31Z</dcterms:created>
  <dcterms:modified xsi:type="dcterms:W3CDTF">2019-07-04T17:46:49Z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98b02794-8bfe-4407-94c2-4f45122daaff</vt:lpwstr>
  </property>
  <property fmtid="{D5CDD505-2E9C-101B-9397-08002B2CF9AE}" pid="3" name="ContentTypeId">
    <vt:lpwstr>0x01010072FC3F4283AECA48BCBDDFCF4103160C</vt:lpwstr>
  </property>
</Properties>
</file>