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8"/>
  </p:notesMasterIdLst>
  <p:sldIdLst>
    <p:sldId id="256" r:id="rId3"/>
    <p:sldId id="293" r:id="rId4"/>
    <p:sldId id="298" r:id="rId5"/>
    <p:sldId id="294" r:id="rId6"/>
    <p:sldId id="300" r:id="rId7"/>
    <p:sldId id="305" r:id="rId8"/>
    <p:sldId id="296" r:id="rId9"/>
    <p:sldId id="307" r:id="rId10"/>
    <p:sldId id="309" r:id="rId11"/>
    <p:sldId id="334" r:id="rId12"/>
    <p:sldId id="313" r:id="rId13"/>
    <p:sldId id="314" r:id="rId14"/>
    <p:sldId id="316" r:id="rId15"/>
    <p:sldId id="317" r:id="rId16"/>
    <p:sldId id="310" r:id="rId17"/>
    <p:sldId id="311" r:id="rId18"/>
    <p:sldId id="335" r:id="rId19"/>
    <p:sldId id="312" r:id="rId20"/>
    <p:sldId id="319" r:id="rId21"/>
    <p:sldId id="321" r:id="rId22"/>
    <p:sldId id="325" r:id="rId23"/>
    <p:sldId id="323" r:id="rId24"/>
    <p:sldId id="336" r:id="rId25"/>
    <p:sldId id="332" r:id="rId26"/>
    <p:sldId id="33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464" autoAdjust="0"/>
  </p:normalViewPr>
  <p:slideViewPr>
    <p:cSldViewPr snapToGrid="0">
      <p:cViewPr varScale="1">
        <p:scale>
          <a:sx n="55" d="100"/>
          <a:sy n="55" d="100"/>
        </p:scale>
        <p:origin x="10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eti Shikha" userId="b7dd5bb6-f4c1-4e97-8173-1311ac596dc6" providerId="ADAL" clId="{57486935-5CE8-455E-BA6E-3ED7CE0D46DC}"/>
    <pc:docChg chg="modSld">
      <pc:chgData name="Neeti Shikha" userId="b7dd5bb6-f4c1-4e97-8173-1311ac596dc6" providerId="ADAL" clId="{57486935-5CE8-455E-BA6E-3ED7CE0D46DC}" dt="2025-04-04T10:21:44.689" v="11" actId="207"/>
      <pc:docMkLst>
        <pc:docMk/>
      </pc:docMkLst>
      <pc:sldChg chg="modSp mod">
        <pc:chgData name="Neeti Shikha" userId="b7dd5bb6-f4c1-4e97-8173-1311ac596dc6" providerId="ADAL" clId="{57486935-5CE8-455E-BA6E-3ED7CE0D46DC}" dt="2025-04-04T10:05:22.225" v="0" actId="113"/>
        <pc:sldMkLst>
          <pc:docMk/>
          <pc:sldMk cId="1676829551" sldId="298"/>
        </pc:sldMkLst>
        <pc:spChg chg="mod">
          <ac:chgData name="Neeti Shikha" userId="b7dd5bb6-f4c1-4e97-8173-1311ac596dc6" providerId="ADAL" clId="{57486935-5CE8-455E-BA6E-3ED7CE0D46DC}" dt="2025-04-04T10:05:22.225" v="0" actId="113"/>
          <ac:spMkLst>
            <pc:docMk/>
            <pc:sldMk cId="1676829551" sldId="298"/>
            <ac:spMk id="3" creationId="{04783F2A-B73A-78CA-C5A5-1BE92677529E}"/>
          </ac:spMkLst>
        </pc:spChg>
      </pc:sldChg>
      <pc:sldChg chg="modSp mod">
        <pc:chgData name="Neeti Shikha" userId="b7dd5bb6-f4c1-4e97-8173-1311ac596dc6" providerId="ADAL" clId="{57486935-5CE8-455E-BA6E-3ED7CE0D46DC}" dt="2025-04-04T10:20:46.944" v="3" actId="113"/>
        <pc:sldMkLst>
          <pc:docMk/>
          <pc:sldMk cId="731403919" sldId="316"/>
        </pc:sldMkLst>
        <pc:spChg chg="mod">
          <ac:chgData name="Neeti Shikha" userId="b7dd5bb6-f4c1-4e97-8173-1311ac596dc6" providerId="ADAL" clId="{57486935-5CE8-455E-BA6E-3ED7CE0D46DC}" dt="2025-04-04T10:20:46.944" v="3" actId="113"/>
          <ac:spMkLst>
            <pc:docMk/>
            <pc:sldMk cId="731403919" sldId="316"/>
            <ac:spMk id="3" creationId="{5765E8DF-38E3-1E2D-604B-0DA68B6C7760}"/>
          </ac:spMkLst>
        </pc:spChg>
      </pc:sldChg>
      <pc:sldChg chg="modSp mod">
        <pc:chgData name="Neeti Shikha" userId="b7dd5bb6-f4c1-4e97-8173-1311ac596dc6" providerId="ADAL" clId="{57486935-5CE8-455E-BA6E-3ED7CE0D46DC}" dt="2025-04-04T10:21:44.689" v="11" actId="207"/>
        <pc:sldMkLst>
          <pc:docMk/>
          <pc:sldMk cId="2830271869" sldId="317"/>
        </pc:sldMkLst>
        <pc:spChg chg="mod">
          <ac:chgData name="Neeti Shikha" userId="b7dd5bb6-f4c1-4e97-8173-1311ac596dc6" providerId="ADAL" clId="{57486935-5CE8-455E-BA6E-3ED7CE0D46DC}" dt="2025-04-04T10:21:44.689" v="11" actId="207"/>
          <ac:spMkLst>
            <pc:docMk/>
            <pc:sldMk cId="2830271869" sldId="317"/>
            <ac:spMk id="3" creationId="{33F3D85A-5994-0130-BFA8-7FFD7701DC6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8D8086-DF54-4B78-931D-F26977155D07}" type="datetimeFigureOut">
              <a:rPr lang="en-GB" smtClean="0"/>
              <a:t>04/04/2025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B15071-F1D0-47D3-B8EE-D41C8B9CAD14}" type="slidenum">
              <a:rPr lang="en-GB" smtClean="0"/>
              <a:t>‹#›</a:t>
            </a:fld>
            <a:endParaRPr lang="en-GB" dirty="0"/>
          </a:p>
        </p:txBody>
      </p:sp>
    </p:spTree>
    <p:extLst>
      <p:ext uri="{BB962C8B-B14F-4D97-AF65-F5344CB8AC3E}">
        <p14:creationId xmlns:p14="http://schemas.microsoft.com/office/powerpoint/2010/main" val="42210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Similar results have been seen in New Zealand’s KiwiSaver and the United States’ 401(k) retirement plans following default rule changes (Choi et al., 2003).</a:t>
            </a:r>
          </a:p>
          <a:p>
            <a:endParaRPr lang="en-GB" dirty="0"/>
          </a:p>
        </p:txBody>
      </p:sp>
      <p:sp>
        <p:nvSpPr>
          <p:cNvPr id="4" name="Slide Number Placeholder 3"/>
          <p:cNvSpPr>
            <a:spLocks noGrp="1"/>
          </p:cNvSpPr>
          <p:nvPr>
            <p:ph type="sldNum" sz="quarter" idx="5"/>
          </p:nvPr>
        </p:nvSpPr>
        <p:spPr/>
        <p:txBody>
          <a:bodyPr/>
          <a:lstStyle/>
          <a:p>
            <a:fld id="{ACB15071-F1D0-47D3-B8EE-D41C8B9CAD14}" type="slidenum">
              <a:rPr lang="en-GB" smtClean="0"/>
              <a:t>9</a:t>
            </a:fld>
            <a:endParaRPr lang="en-GB" dirty="0"/>
          </a:p>
        </p:txBody>
      </p:sp>
    </p:spTree>
    <p:extLst>
      <p:ext uri="{BB962C8B-B14F-4D97-AF65-F5344CB8AC3E}">
        <p14:creationId xmlns:p14="http://schemas.microsoft.com/office/powerpoint/2010/main" val="1526946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Research shows that when debtors are overwhelmed by stress and financial insecurity, their executive functioning i.e., the mental bandwidth required to absorb, interpret, and act upon legal and financial information is significantly impaired . This phenomenon, often referred to as “cognitive load,” makes it difficult for individuals to process complex legal concepts or assess long-term implications, particularly when decisions must be made under pressure.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ACB15071-F1D0-47D3-B8EE-D41C8B9CAD14}" type="slidenum">
              <a:rPr lang="en-GB" smtClean="0"/>
              <a:t>13</a:t>
            </a:fld>
            <a:endParaRPr lang="en-GB" dirty="0"/>
          </a:p>
        </p:txBody>
      </p:sp>
    </p:spTree>
    <p:extLst>
      <p:ext uri="{BB962C8B-B14F-4D97-AF65-F5344CB8AC3E}">
        <p14:creationId xmlns:p14="http://schemas.microsoft.com/office/powerpoint/2010/main" val="938021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mj-lt"/>
              </a:rPr>
              <a:t>Anchoring Effect- </a:t>
            </a:r>
            <a:r>
              <a:rPr lang="en-GB" sz="1000" kern="100" dirty="0">
                <a:solidFill>
                  <a:srgbClr val="000000"/>
                </a:solidFill>
                <a:effectLst/>
                <a:latin typeface="+mj-lt"/>
                <a:ea typeface="Aptos" panose="020B0004020202020204" pitchFamily="34" charset="0"/>
                <a:cs typeface="Times New Roman" panose="02020603050405020304" pitchFamily="18" charset="0"/>
              </a:rPr>
              <a:t>early exposure to a single solution can disproportionately influence subsequent choices, even where other statutory mechanisms may be more appropriate.</a:t>
            </a:r>
          </a:p>
          <a:p>
            <a:r>
              <a:rPr lang="en-GB" sz="1000" kern="100" dirty="0">
                <a:solidFill>
                  <a:srgbClr val="000000"/>
                </a:solidFill>
                <a:effectLst/>
                <a:latin typeface="+mj-lt"/>
                <a:ea typeface="Aptos" panose="020B0004020202020204" pitchFamily="34" charset="0"/>
                <a:cs typeface="Times New Roman" panose="02020603050405020304" pitchFamily="18" charset="0"/>
              </a:rPr>
              <a:t>In Australia, financial counselling services are fully integrated into the insolvency framework and are often mandatory before initiating formal insolvency proceedings. In the United States, the Bankruptcy Abuse Prevention and Consumer Protection Act of 2005 mandates both pre-filing credit counselling and post-discharge debtor education, the latter designed to reinforce prudent financial planning and prevent recidivism.</a:t>
            </a:r>
            <a:endParaRPr lang="en-GB" sz="1000" kern="100" dirty="0">
              <a:effectLst/>
              <a:latin typeface="+mj-lt"/>
              <a:ea typeface="Aptos" panose="020B0004020202020204" pitchFamily="34" charset="0"/>
              <a:cs typeface="Times New Roman" panose="02020603050405020304" pitchFamily="18" charset="0"/>
            </a:endParaRPr>
          </a:p>
          <a:p>
            <a:endParaRPr lang="en-GB" sz="1000" dirty="0">
              <a:latin typeface="+mj-lt"/>
            </a:endParaRPr>
          </a:p>
          <a:p>
            <a:endParaRPr lang="en-GB" sz="1000" dirty="0">
              <a:latin typeface="+mj-lt"/>
            </a:endParaRPr>
          </a:p>
          <a:p>
            <a:endParaRPr lang="en-GB" sz="1000"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kern="100" dirty="0">
              <a:solidFill>
                <a:srgbClr val="000000"/>
              </a:solidFill>
              <a:latin typeface="+mj-lt"/>
              <a:ea typeface="Aptos" panose="020B0004020202020204" pitchFamily="34" charset="0"/>
              <a:cs typeface="Times New Roman" panose="02020603050405020304" pitchFamily="18" charset="0"/>
            </a:endParaRPr>
          </a:p>
          <a:p>
            <a:endParaRPr lang="en-GB" sz="1000" dirty="0">
              <a:latin typeface="+mj-lt"/>
            </a:endParaRPr>
          </a:p>
        </p:txBody>
      </p:sp>
      <p:sp>
        <p:nvSpPr>
          <p:cNvPr id="4" name="Slide Number Placeholder 3"/>
          <p:cNvSpPr>
            <a:spLocks noGrp="1"/>
          </p:cNvSpPr>
          <p:nvPr>
            <p:ph type="sldNum" sz="quarter" idx="5"/>
          </p:nvPr>
        </p:nvSpPr>
        <p:spPr/>
        <p:txBody>
          <a:bodyPr/>
          <a:lstStyle/>
          <a:p>
            <a:fld id="{ACB15071-F1D0-47D3-B8EE-D41C8B9CAD14}" type="slidenum">
              <a:rPr lang="en-GB" smtClean="0"/>
              <a:t>14</a:t>
            </a:fld>
            <a:endParaRPr lang="en-GB" dirty="0"/>
          </a:p>
        </p:txBody>
      </p:sp>
    </p:spTree>
    <p:extLst>
      <p:ext uri="{BB962C8B-B14F-4D97-AF65-F5344CB8AC3E}">
        <p14:creationId xmlns:p14="http://schemas.microsoft.com/office/powerpoint/2010/main" val="524262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CB15071-F1D0-47D3-B8EE-D41C8B9CAD14}" type="slidenum">
              <a:rPr lang="en-GB" smtClean="0"/>
              <a:t>15</a:t>
            </a:fld>
            <a:endParaRPr lang="en-GB" dirty="0"/>
          </a:p>
        </p:txBody>
      </p:sp>
    </p:spTree>
    <p:extLst>
      <p:ext uri="{BB962C8B-B14F-4D97-AF65-F5344CB8AC3E}">
        <p14:creationId xmlns:p14="http://schemas.microsoft.com/office/powerpoint/2010/main" val="1698424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CB15071-F1D0-47D3-B8EE-D41C8B9CAD14}" type="slidenum">
              <a:rPr lang="en-GB" smtClean="0"/>
              <a:t>16</a:t>
            </a:fld>
            <a:endParaRPr lang="en-GB" dirty="0"/>
          </a:p>
        </p:txBody>
      </p:sp>
    </p:spTree>
    <p:extLst>
      <p:ext uri="{BB962C8B-B14F-4D97-AF65-F5344CB8AC3E}">
        <p14:creationId xmlns:p14="http://schemas.microsoft.com/office/powerpoint/2010/main" val="1727324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kern="100" dirty="0">
                <a:solidFill>
                  <a:srgbClr val="000000"/>
                </a:solidFill>
                <a:effectLst/>
                <a:latin typeface="Aptos Body"/>
                <a:ea typeface="Aptos" panose="020B0004020202020204" pitchFamily="34" charset="0"/>
                <a:cs typeface="Times New Roman" panose="02020603050405020304" pitchFamily="18" charset="0"/>
              </a:rPr>
              <a:t>Public perception of insolvency as a moral failing discourages timely intervention.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200" kern="100" dirty="0">
              <a:solidFill>
                <a:srgbClr val="000000"/>
              </a:solidFill>
              <a:effectLst/>
              <a:latin typeface="Aptos Body"/>
              <a:ea typeface="Aptos" panose="020B000402020202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ACB15071-F1D0-47D3-B8EE-D41C8B9CAD14}" type="slidenum">
              <a:rPr lang="en-GB" smtClean="0"/>
              <a:t>20</a:t>
            </a:fld>
            <a:endParaRPr lang="en-GB" dirty="0"/>
          </a:p>
        </p:txBody>
      </p:sp>
    </p:spTree>
    <p:extLst>
      <p:ext uri="{BB962C8B-B14F-4D97-AF65-F5344CB8AC3E}">
        <p14:creationId xmlns:p14="http://schemas.microsoft.com/office/powerpoint/2010/main" val="1790090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Intertemporal Choice Theory further supports these findings by showing that individuals often discount future costs irrationally, giving in to present-biased preferences As a result, borrowers may agree to unsustainable repayment terms that seem manageable in the moment but are ultimately harmful.</a:t>
            </a:r>
            <a:endParaRPr lang="en-GB" dirty="0"/>
          </a:p>
          <a:p>
            <a:endParaRPr lang="en-GB" dirty="0"/>
          </a:p>
        </p:txBody>
      </p:sp>
      <p:sp>
        <p:nvSpPr>
          <p:cNvPr id="4" name="Slide Number Placeholder 3"/>
          <p:cNvSpPr>
            <a:spLocks noGrp="1"/>
          </p:cNvSpPr>
          <p:nvPr>
            <p:ph type="sldNum" sz="quarter" idx="5"/>
          </p:nvPr>
        </p:nvSpPr>
        <p:spPr/>
        <p:txBody>
          <a:bodyPr/>
          <a:lstStyle/>
          <a:p>
            <a:fld id="{ACB15071-F1D0-47D3-B8EE-D41C8B9CAD14}" type="slidenum">
              <a:rPr lang="en-GB" smtClean="0"/>
              <a:t>23</a:t>
            </a:fld>
            <a:endParaRPr lang="en-GB" dirty="0"/>
          </a:p>
        </p:txBody>
      </p:sp>
    </p:spTree>
    <p:extLst>
      <p:ext uri="{BB962C8B-B14F-4D97-AF65-F5344CB8AC3E}">
        <p14:creationId xmlns:p14="http://schemas.microsoft.com/office/powerpoint/2010/main" val="2011085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CB15071-F1D0-47D3-B8EE-D41C8B9CAD14}" type="slidenum">
              <a:rPr lang="en-GB" smtClean="0"/>
              <a:t>24</a:t>
            </a:fld>
            <a:endParaRPr lang="en-GB" dirty="0"/>
          </a:p>
        </p:txBody>
      </p:sp>
    </p:spTree>
    <p:extLst>
      <p:ext uri="{BB962C8B-B14F-4D97-AF65-F5344CB8AC3E}">
        <p14:creationId xmlns:p14="http://schemas.microsoft.com/office/powerpoint/2010/main" val="1360515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037D8-6C9C-9059-1C80-88300EF4D1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AD9765E-8E8D-7500-163D-38A16F7F6C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105C46C-76B3-9143-1A21-444EC06CC076}"/>
              </a:ext>
            </a:extLst>
          </p:cNvPr>
          <p:cNvSpPr>
            <a:spLocks noGrp="1"/>
          </p:cNvSpPr>
          <p:nvPr>
            <p:ph type="dt" sz="half" idx="10"/>
          </p:nvPr>
        </p:nvSpPr>
        <p:spPr/>
        <p:txBody>
          <a:bodyPr/>
          <a:lstStyle/>
          <a:p>
            <a:fld id="{FB19A266-1EAF-4D24-AE58-15ED54EC2A89}" type="datetime1">
              <a:rPr lang="en-US" smtClean="0"/>
              <a:t>4/4/2025</a:t>
            </a:fld>
            <a:endParaRPr lang="en-GB" dirty="0"/>
          </a:p>
        </p:txBody>
      </p:sp>
      <p:sp>
        <p:nvSpPr>
          <p:cNvPr id="5" name="Footer Placeholder 4">
            <a:extLst>
              <a:ext uri="{FF2B5EF4-FFF2-40B4-BE49-F238E27FC236}">
                <a16:creationId xmlns:a16="http://schemas.microsoft.com/office/drawing/2014/main" id="{81555186-61A4-7068-C265-524AD3A8C64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ED80A96-B05B-6A2C-1750-A3CA5F71A64D}"/>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300424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D9188-5B2F-2A50-950E-7293B3C48A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F0BB29-B74C-9118-5E07-AF933E9EFD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2A828E-C8E6-1C75-55BC-9B3C66F3C91C}"/>
              </a:ext>
            </a:extLst>
          </p:cNvPr>
          <p:cNvSpPr>
            <a:spLocks noGrp="1"/>
          </p:cNvSpPr>
          <p:nvPr>
            <p:ph type="dt" sz="half" idx="10"/>
          </p:nvPr>
        </p:nvSpPr>
        <p:spPr/>
        <p:txBody>
          <a:bodyPr/>
          <a:lstStyle/>
          <a:p>
            <a:fld id="{99124632-8637-4032-9CC2-25794D440F65}" type="datetime1">
              <a:rPr lang="en-US" smtClean="0"/>
              <a:t>4/4/2025</a:t>
            </a:fld>
            <a:endParaRPr lang="en-GB" dirty="0"/>
          </a:p>
        </p:txBody>
      </p:sp>
      <p:sp>
        <p:nvSpPr>
          <p:cNvPr id="5" name="Footer Placeholder 4">
            <a:extLst>
              <a:ext uri="{FF2B5EF4-FFF2-40B4-BE49-F238E27FC236}">
                <a16:creationId xmlns:a16="http://schemas.microsoft.com/office/drawing/2014/main" id="{90810586-0B14-92A8-F862-EC9CB784E3D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40833E5-7391-4201-3D15-B7EF1D5C5E95}"/>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2764344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A75AE-E5CB-9AA1-3636-EB69BBA52F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A2C141-AF3F-C693-6AB4-5420C2FC29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5FD0D6-1068-2A8C-51D6-E0139A984DBB}"/>
              </a:ext>
            </a:extLst>
          </p:cNvPr>
          <p:cNvSpPr>
            <a:spLocks noGrp="1"/>
          </p:cNvSpPr>
          <p:nvPr>
            <p:ph type="dt" sz="half" idx="10"/>
          </p:nvPr>
        </p:nvSpPr>
        <p:spPr/>
        <p:txBody>
          <a:bodyPr/>
          <a:lstStyle/>
          <a:p>
            <a:fld id="{3DC34F23-7BC1-4BE4-9C4A-F21970D4EA87}" type="datetime1">
              <a:rPr lang="en-US" smtClean="0"/>
              <a:t>4/4/2025</a:t>
            </a:fld>
            <a:endParaRPr lang="en-GB" dirty="0"/>
          </a:p>
        </p:txBody>
      </p:sp>
      <p:sp>
        <p:nvSpPr>
          <p:cNvPr id="5" name="Footer Placeholder 4">
            <a:extLst>
              <a:ext uri="{FF2B5EF4-FFF2-40B4-BE49-F238E27FC236}">
                <a16:creationId xmlns:a16="http://schemas.microsoft.com/office/drawing/2014/main" id="{FB296044-7FDA-AC65-FFA1-94007529CC2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AACA859-F8FD-C881-23BF-6F78610F4873}"/>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120044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7A7392"/>
        </a:solidFill>
        <a:effectLst/>
      </p:bgPr>
    </p:bg>
    <p:spTree>
      <p:nvGrpSpPr>
        <p:cNvPr id="1" name=""/>
        <p:cNvGrpSpPr/>
        <p:nvPr/>
      </p:nvGrpSpPr>
      <p:grpSpPr>
        <a:xfrm>
          <a:off x="0" y="0"/>
          <a:ext cx="0" cy="0"/>
          <a:chOff x="0" y="0"/>
          <a:chExt cx="0" cy="0"/>
        </a:xfrm>
      </p:grpSpPr>
      <p:pic>
        <p:nvPicPr>
          <p:cNvPr id="10" name="Picture 8">
            <a:extLst>
              <a:ext uri="{FF2B5EF4-FFF2-40B4-BE49-F238E27FC236}">
                <a16:creationId xmlns:a16="http://schemas.microsoft.com/office/drawing/2014/main" id="{D8E96D4C-F781-D146-B2F0-26791859FA3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87488" y="0"/>
            <a:ext cx="1787872" cy="89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734435" y="1915482"/>
            <a:ext cx="7586032" cy="2089585"/>
          </a:xfrm>
          <a:prstGeom prst="rect">
            <a:avLst/>
          </a:prstGeom>
        </p:spPr>
        <p:txBody>
          <a:bodyPr lIns="0" tIns="0" rIns="0" bIns="0"/>
          <a:lstStyle>
            <a:lvl1pPr>
              <a:defRPr>
                <a:solidFill>
                  <a:schemeClr val="bg1"/>
                </a:solidFill>
              </a:defRPr>
            </a:lvl1pPr>
          </a:lstStyle>
          <a:p>
            <a:r>
              <a:rPr lang="en-US"/>
              <a:t>Click to edit Master title style</a:t>
            </a:r>
            <a:endParaRPr lang="en-US" dirty="0"/>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hasCustomPrompt="1"/>
          </p:nvPr>
        </p:nvSpPr>
        <p:spPr>
          <a:xfrm>
            <a:off x="781897" y="1916833"/>
            <a:ext cx="1625519" cy="269081"/>
          </a:xfrm>
          <a:prstGeom prst="rect">
            <a:avLst/>
          </a:prstGeom>
        </p:spPr>
        <p:txBody>
          <a:bodyPr lIns="0" tIns="0" rIns="0" bIns="0"/>
          <a:lstStyle>
            <a:lvl1pPr marL="0" indent="0" algn="l">
              <a:lnSpc>
                <a:spcPts val="1300"/>
              </a:lnSpc>
              <a:spcBef>
                <a:spcPts val="0"/>
              </a:spcBef>
              <a:buFontTx/>
              <a:buNone/>
              <a:defRPr sz="1600" b="0" i="0">
                <a:solidFill>
                  <a:schemeClr val="bg1"/>
                </a:solidFill>
                <a:latin typeface="+mj-lt"/>
                <a:ea typeface="Tahoma" charset="0"/>
                <a:cs typeface="Tahoma" charset="0"/>
              </a:defRPr>
            </a:lvl1pPr>
          </a:lstStyle>
          <a:p>
            <a:pPr lvl="0"/>
            <a:r>
              <a:rPr lang="en-US" dirty="0"/>
              <a:t>Presented by</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781895" y="2323737"/>
            <a:ext cx="1625519" cy="402300"/>
          </a:xfrm>
          <a:prstGeom prst="rect">
            <a:avLst/>
          </a:prstGeom>
        </p:spPr>
        <p:txBody>
          <a:bodyPr lIns="0" tIns="0" rIns="0" bIns="0"/>
          <a:lstStyle>
            <a:lvl1pPr marL="0" indent="0" algn="l">
              <a:lnSpc>
                <a:spcPts val="1300"/>
              </a:lnSpc>
              <a:spcBef>
                <a:spcPts val="0"/>
              </a:spcBef>
              <a:buFontTx/>
              <a:buNone/>
              <a:defRPr sz="1800" b="1" i="0">
                <a:solidFill>
                  <a:schemeClr val="bg1"/>
                </a:solidFill>
                <a:latin typeface="+mj-lt"/>
                <a:ea typeface="Tahoma" charset="0"/>
                <a:cs typeface="Tahoma" charset="0"/>
              </a:defRPr>
            </a:lvl1pPr>
          </a:lstStyle>
          <a:p>
            <a:pPr lvl="0"/>
            <a:r>
              <a:rPr lang="en-US"/>
              <a:t>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798008" y="2835501"/>
            <a:ext cx="1625519" cy="371345"/>
          </a:xfrm>
          <a:prstGeom prst="rect">
            <a:avLst/>
          </a:prstGeom>
        </p:spPr>
        <p:txBody>
          <a:bodyPr lIns="0" tIns="0" rIns="0" bIns="0"/>
          <a:lstStyle>
            <a:lvl1pPr marL="0" indent="0" algn="l">
              <a:lnSpc>
                <a:spcPts val="1300"/>
              </a:lnSpc>
              <a:spcBef>
                <a:spcPts val="0"/>
              </a:spcBef>
              <a:buFontTx/>
              <a:buNone/>
              <a:defRPr sz="1800" b="1" i="0">
                <a:solidFill>
                  <a:schemeClr val="bg1"/>
                </a:solidFill>
                <a:latin typeface="+mj-lt"/>
                <a:ea typeface="Tahoma" charset="0"/>
                <a:cs typeface="Tahoma" charset="0"/>
              </a:defRPr>
            </a:lvl1pPr>
          </a:lstStyle>
          <a:p>
            <a:pPr lvl="0"/>
            <a:r>
              <a:rPr lang="en-US"/>
              <a:t>Edit Master text styles</a:t>
            </a:r>
          </a:p>
        </p:txBody>
      </p:sp>
      <p:cxnSp>
        <p:nvCxnSpPr>
          <p:cNvPr id="27" name="Straight Connector 26">
            <a:extLst>
              <a:ext uri="{FF2B5EF4-FFF2-40B4-BE49-F238E27FC236}">
                <a16:creationId xmlns:a16="http://schemas.microsoft.com/office/drawing/2014/main" id="{763A8BFE-74A7-E94B-8A00-4CD70EAFA367}"/>
              </a:ext>
            </a:extLst>
          </p:cNvPr>
          <p:cNvCxnSpPr>
            <a:cxnSpLocks/>
          </p:cNvCxnSpPr>
          <p:nvPr userDrawn="1"/>
        </p:nvCxnSpPr>
        <p:spPr>
          <a:xfrm>
            <a:off x="2559051" y="1916832"/>
            <a:ext cx="0" cy="3802212"/>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hasCustomPrompt="1"/>
          </p:nvPr>
        </p:nvSpPr>
        <p:spPr>
          <a:xfrm>
            <a:off x="798008" y="5373216"/>
            <a:ext cx="1625519" cy="345828"/>
          </a:xfrm>
          <a:prstGeom prst="rect">
            <a:avLst/>
          </a:prstGeom>
        </p:spPr>
        <p:txBody>
          <a:bodyPr lIns="0" tIns="0" rIns="0" bIns="0"/>
          <a:lstStyle>
            <a:lvl1pPr marL="0" indent="0" algn="l">
              <a:lnSpc>
                <a:spcPts val="1300"/>
              </a:lnSpc>
              <a:spcBef>
                <a:spcPts val="0"/>
              </a:spcBef>
              <a:buFontTx/>
              <a:buNone/>
              <a:defRPr sz="1600" b="0" i="0">
                <a:solidFill>
                  <a:schemeClr val="bg1"/>
                </a:solidFill>
                <a:latin typeface="+mn-lt"/>
                <a:ea typeface="Tahoma"/>
                <a:cs typeface="Tahoma"/>
              </a:defRPr>
            </a:lvl1pPr>
          </a:lstStyle>
          <a:p>
            <a:pPr lvl="0"/>
            <a:r>
              <a:rPr lang="en-US" dirty="0"/>
              <a:t>Presentation date</a:t>
            </a:r>
          </a:p>
        </p:txBody>
      </p:sp>
    </p:spTree>
    <p:extLst>
      <p:ext uri="{BB962C8B-B14F-4D97-AF65-F5344CB8AC3E}">
        <p14:creationId xmlns:p14="http://schemas.microsoft.com/office/powerpoint/2010/main" val="3801763679"/>
      </p:ext>
    </p:extLst>
  </p:cSld>
  <p:clrMapOvr>
    <a:masterClrMapping/>
  </p:clrMapOvr>
  <p:transition spd="slow">
    <p:fade/>
  </p:transition>
  <p:extLst>
    <p:ext uri="{DCECCB84-F9BA-43D5-87BE-67443E8EF086}">
      <p15:sldGuideLst xmlns:p15="http://schemas.microsoft.com/office/powerpoint/2012/main">
        <p15:guide id="1" orient="horz" pos="1207">
          <p15:clr>
            <a:srgbClr val="FBAE40"/>
          </p15:clr>
        </p15:guide>
        <p15:guide id="2" pos="172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1199456" y="1974058"/>
            <a:ext cx="8687493" cy="1325563"/>
          </a:xfrm>
          <a:prstGeom prst="rect">
            <a:avLst/>
          </a:prstGeom>
        </p:spPr>
        <p:txBody>
          <a:bodyPr/>
          <a:lstStyle>
            <a:lvl1pPr>
              <a:defRPr>
                <a:solidFill>
                  <a:srgbClr val="7A7392"/>
                </a:solidFill>
              </a:defRPr>
            </a:lvl1pPr>
          </a:lstStyle>
          <a:p>
            <a:r>
              <a:rPr lang="en-US"/>
              <a:t>Click to edit Master title style</a:t>
            </a:r>
            <a:endParaRPr lang="en-US" dirty="0"/>
          </a:p>
        </p:txBody>
      </p:sp>
      <p:sp>
        <p:nvSpPr>
          <p:cNvPr id="7" name="Text Placeholder 5"/>
          <p:cNvSpPr>
            <a:spLocks noGrp="1"/>
          </p:cNvSpPr>
          <p:nvPr>
            <p:ph type="body" sz="quarter" idx="11"/>
          </p:nvPr>
        </p:nvSpPr>
        <p:spPr>
          <a:xfrm>
            <a:off x="1199456" y="4221163"/>
            <a:ext cx="8687493" cy="603104"/>
          </a:xfrm>
          <a:prstGeom prst="rect">
            <a:avLst/>
          </a:prstGeom>
        </p:spPr>
        <p:txBody>
          <a:bodyPr lIns="0" tIns="0" rIns="0" bIns="0"/>
          <a:lstStyle>
            <a:lvl1pPr marL="0" indent="0">
              <a:lnSpc>
                <a:spcPct val="100000"/>
              </a:lnSpc>
              <a:buFontTx/>
              <a:buNone/>
              <a:defRPr sz="1800" b="0" i="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3069257851"/>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1199455" y="689703"/>
            <a:ext cx="9937104" cy="1011105"/>
          </a:xfrm>
          <a:prstGeom prst="rect">
            <a:avLst/>
          </a:prstGeom>
        </p:spPr>
        <p:txBody>
          <a:bodyPr lIns="0" tIns="0" rIns="0" bIns="0"/>
          <a:lstStyle>
            <a:lvl1pPr>
              <a:defRPr>
                <a:solidFill>
                  <a:srgbClr val="7A7392"/>
                </a:solidFill>
              </a:defRPr>
            </a:lvl1pPr>
          </a:lstStyle>
          <a:p>
            <a:pPr lvl="0"/>
            <a:r>
              <a:rPr lang="en-GB" dirty="0"/>
              <a:t>Click to edit Master text styles</a:t>
            </a:r>
          </a:p>
        </p:txBody>
      </p:sp>
      <p:sp>
        <p:nvSpPr>
          <p:cNvPr id="6" name="Text Placeholder 5"/>
          <p:cNvSpPr>
            <a:spLocks noGrp="1"/>
          </p:cNvSpPr>
          <p:nvPr>
            <p:ph type="body" sz="quarter" idx="11" hasCustomPrompt="1"/>
          </p:nvPr>
        </p:nvSpPr>
        <p:spPr>
          <a:xfrm>
            <a:off x="1199456" y="1700808"/>
            <a:ext cx="9937104" cy="4608512"/>
          </a:xfrm>
          <a:prstGeom prst="rect">
            <a:avLst/>
          </a:prstGeom>
        </p:spPr>
        <p:txBody>
          <a:bodyPr lIns="0" tIns="0" rIns="0" bIns="0"/>
          <a:lstStyle>
            <a:lvl1pPr marL="266700" indent="-257175">
              <a:buClr>
                <a:srgbClr val="7A7392"/>
              </a:buClr>
              <a:tabLst/>
              <a:defRPr sz="1800">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849857327"/>
      </p:ext>
    </p:extLst>
  </p:cSld>
  <p:clrMapOvr>
    <a:masterClrMapping/>
  </p:clrMapOvr>
  <p:transition spd="slow">
    <p:fade/>
  </p:transition>
  <p:extLst>
    <p:ext uri="{DCECCB84-F9BA-43D5-87BE-67443E8EF086}">
      <p15:sldGuideLst xmlns:p15="http://schemas.microsoft.com/office/powerpoint/2012/main">
        <p15:guide id="1" orient="horz" pos="436">
          <p15:clr>
            <a:srgbClr val="FBAE40"/>
          </p15:clr>
        </p15:guide>
        <p15:guide id="2" pos="75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4AA9-9B1B-7D49-821B-E768D4FEE2D2}"/>
              </a:ext>
            </a:extLst>
          </p:cNvPr>
          <p:cNvSpPr>
            <a:spLocks noGrp="1"/>
          </p:cNvSpPr>
          <p:nvPr>
            <p:ph type="title"/>
          </p:nvPr>
        </p:nvSpPr>
        <p:spPr>
          <a:xfrm>
            <a:off x="1200151" y="687617"/>
            <a:ext cx="9936408" cy="1012599"/>
          </a:xfrm>
        </p:spPr>
        <p:txBody>
          <a:bodyPr/>
          <a:lstStyle/>
          <a:p>
            <a:r>
              <a:rPr lang="en-US"/>
              <a:t>Click to edit Master title style</a:t>
            </a:r>
            <a:endParaRPr lang="en-US" dirty="0"/>
          </a:p>
        </p:txBody>
      </p:sp>
      <p:sp>
        <p:nvSpPr>
          <p:cNvPr id="3" name="Text Placeholder 2"/>
          <p:cNvSpPr>
            <a:spLocks noGrp="1"/>
          </p:cNvSpPr>
          <p:nvPr>
            <p:ph type="body" sz="quarter" idx="11" hasCustomPrompt="1"/>
          </p:nvPr>
        </p:nvSpPr>
        <p:spPr>
          <a:xfrm>
            <a:off x="1200152" y="1700216"/>
            <a:ext cx="9936408" cy="4465637"/>
          </a:xfrm>
          <a:prstGeom prst="rect">
            <a:avLst/>
          </a:prstGeom>
        </p:spPr>
        <p:txBody>
          <a:bodyPr lIns="0" tIns="0" rIns="0" bIns="0"/>
          <a:lstStyle>
            <a:lvl1pPr marL="266700" indent="-266700">
              <a:buClr>
                <a:srgbClr val="7A7392"/>
              </a:buClr>
              <a:buFont typeface="+mj-lt"/>
              <a:buAutoNum type="arabicPeriod"/>
              <a:defRPr sz="1800">
                <a:latin typeface="+mn-lt"/>
                <a:ea typeface="Tahoma" panose="020B0604030504040204" pitchFamily="34" charset="0"/>
                <a:cs typeface="Tahoma" panose="020B0604030504040204" pitchFamily="34" charset="0"/>
              </a:defRPr>
            </a:lvl1pPr>
            <a:lvl2pPr marL="541338" indent="-274638">
              <a:buClr>
                <a:srgbClr val="7A7392"/>
              </a:buClr>
              <a:buFont typeface="+mj-lt"/>
              <a:buAutoNum type="romanLcPeriod"/>
              <a:defRPr sz="180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020747267"/>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85A6-D158-2E49-90B4-F2441730F410}"/>
              </a:ext>
            </a:extLst>
          </p:cNvPr>
          <p:cNvSpPr>
            <a:spLocks noGrp="1"/>
          </p:cNvSpPr>
          <p:nvPr>
            <p:ph type="title"/>
          </p:nvPr>
        </p:nvSpPr>
        <p:spPr>
          <a:xfrm>
            <a:off x="1199455" y="692699"/>
            <a:ext cx="9912077" cy="936101"/>
          </a:xfrm>
        </p:spPr>
        <p:txBody>
          <a:bodyPr/>
          <a:lstStyle/>
          <a:p>
            <a:r>
              <a:rPr lang="en-US"/>
              <a:t>Click to edit Master title style</a:t>
            </a:r>
            <a:endParaRPr lang="en-US" dirty="0"/>
          </a:p>
        </p:txBody>
      </p:sp>
      <p:sp>
        <p:nvSpPr>
          <p:cNvPr id="6" name="Text Placeholder 5"/>
          <p:cNvSpPr>
            <a:spLocks noGrp="1"/>
          </p:cNvSpPr>
          <p:nvPr>
            <p:ph type="body" sz="quarter" idx="11"/>
          </p:nvPr>
        </p:nvSpPr>
        <p:spPr>
          <a:xfrm>
            <a:off x="1199457" y="1628800"/>
            <a:ext cx="4871515"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a:t>Edit Master text styles</a:t>
            </a:r>
          </a:p>
        </p:txBody>
      </p:sp>
      <p:sp>
        <p:nvSpPr>
          <p:cNvPr id="7" name="Text Placeholder 5"/>
          <p:cNvSpPr>
            <a:spLocks noGrp="1"/>
          </p:cNvSpPr>
          <p:nvPr>
            <p:ph type="body" sz="quarter" idx="12"/>
          </p:nvPr>
        </p:nvSpPr>
        <p:spPr>
          <a:xfrm>
            <a:off x="6240016" y="1628800"/>
            <a:ext cx="4871516"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3657467121"/>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63C3-2B19-3E4C-861A-2B5A52BA7233}"/>
              </a:ext>
            </a:extLst>
          </p:cNvPr>
          <p:cNvSpPr>
            <a:spLocks noGrp="1"/>
          </p:cNvSpPr>
          <p:nvPr>
            <p:ph type="title"/>
          </p:nvPr>
        </p:nvSpPr>
        <p:spPr>
          <a:xfrm>
            <a:off x="1199455" y="692699"/>
            <a:ext cx="10515600" cy="936101"/>
          </a:xfrm>
        </p:spPr>
        <p:txBody>
          <a:bodyPr/>
          <a:lstStyle/>
          <a:p>
            <a:r>
              <a:rPr lang="en-US"/>
              <a:t>Click to edit Master title style</a:t>
            </a:r>
          </a:p>
        </p:txBody>
      </p:sp>
      <p:sp>
        <p:nvSpPr>
          <p:cNvPr id="8" name="Text Placeholder 5"/>
          <p:cNvSpPr>
            <a:spLocks noGrp="1"/>
          </p:cNvSpPr>
          <p:nvPr>
            <p:ph type="body" sz="quarter" idx="11" hasCustomPrompt="1"/>
          </p:nvPr>
        </p:nvSpPr>
        <p:spPr>
          <a:xfrm>
            <a:off x="1199458" y="1628800"/>
            <a:ext cx="4896542"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6240016" y="1628800"/>
            <a:ext cx="4752528"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800">
                <a:latin typeface="+mn-lt"/>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1334396625"/>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A39C-6E99-FE4F-B641-F44C7B4B4DB4}"/>
              </a:ext>
            </a:extLst>
          </p:cNvPr>
          <p:cNvSpPr>
            <a:spLocks noGrp="1"/>
          </p:cNvSpPr>
          <p:nvPr>
            <p:ph type="title"/>
          </p:nvPr>
        </p:nvSpPr>
        <p:spPr>
          <a:xfrm>
            <a:off x="1199456" y="692699"/>
            <a:ext cx="10515600" cy="936101"/>
          </a:xfrm>
        </p:spPr>
        <p:txBody>
          <a:bodyPr/>
          <a:lstStyle/>
          <a:p>
            <a:r>
              <a:rPr lang="en-US"/>
              <a:t>Click to edit Master title style</a:t>
            </a:r>
          </a:p>
        </p:txBody>
      </p:sp>
      <p:sp>
        <p:nvSpPr>
          <p:cNvPr id="8" name="Text Placeholder 5"/>
          <p:cNvSpPr>
            <a:spLocks noGrp="1"/>
          </p:cNvSpPr>
          <p:nvPr>
            <p:ph type="body" sz="quarter" idx="11" hasCustomPrompt="1"/>
          </p:nvPr>
        </p:nvSpPr>
        <p:spPr>
          <a:xfrm>
            <a:off x="1199458" y="1628800"/>
            <a:ext cx="4896542"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800" b="0" i="0" baseline="0">
                <a:solidFill>
                  <a:schemeClr val="tx1"/>
                </a:solidFill>
                <a:latin typeface="+mn-lt"/>
                <a:ea typeface="Tahoma"/>
                <a:cs typeface="Tahoma"/>
              </a:defRPr>
            </a:lvl1pPr>
            <a:lvl2pPr marL="541338" indent="-274638">
              <a:buClr>
                <a:srgbClr val="7A7392"/>
              </a:buClr>
              <a:buFont typeface="+mj-lt"/>
              <a:buAutoNum type="romanLcPeriod"/>
              <a:defRPr sz="1800" baseline="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252538" indent="-285750">
              <a:buClr>
                <a:srgbClr val="1A9DAC"/>
              </a:buClr>
              <a:buFont typeface="Arial" panose="020B0604020202020204" pitchFamily="34" charset="0"/>
              <a:buChar char="̶"/>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6240018" y="1628800"/>
            <a:ext cx="4896542"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800" b="0" i="0" baseline="0">
                <a:solidFill>
                  <a:schemeClr val="tx1"/>
                </a:solidFill>
                <a:latin typeface="+mn-lt"/>
                <a:ea typeface="Tahoma"/>
                <a:cs typeface="Tahoma"/>
              </a:defRPr>
            </a:lvl1pPr>
            <a:lvl2pPr marL="541338" indent="-274638">
              <a:buClr>
                <a:srgbClr val="7A7392"/>
              </a:buClr>
              <a:buFont typeface="+mj-lt"/>
              <a:buAutoNum type="romanLcPeriod"/>
              <a:defRPr sz="180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4141454540"/>
      </p:ext>
    </p:extLst>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C80B-5DE2-104C-BCD7-114FA55CDFA5}"/>
              </a:ext>
            </a:extLst>
          </p:cNvPr>
          <p:cNvSpPr>
            <a:spLocks noGrp="1"/>
          </p:cNvSpPr>
          <p:nvPr>
            <p:ph type="title"/>
          </p:nvPr>
        </p:nvSpPr>
        <p:spPr>
          <a:xfrm>
            <a:off x="1190020" y="692700"/>
            <a:ext cx="10515600" cy="862064"/>
          </a:xfrm>
        </p:spPr>
        <p:txBody>
          <a:bodyPr/>
          <a:lstStyle/>
          <a:p>
            <a:r>
              <a:rPr lang="en-US"/>
              <a:t>Click to edit Master title style</a:t>
            </a:r>
            <a:endParaRPr lang="en-US" dirty="0"/>
          </a:p>
        </p:txBody>
      </p:sp>
      <p:sp>
        <p:nvSpPr>
          <p:cNvPr id="3" name="Chart Placeholder 2"/>
          <p:cNvSpPr>
            <a:spLocks noGrp="1"/>
          </p:cNvSpPr>
          <p:nvPr>
            <p:ph type="chart" sz="quarter" idx="11"/>
          </p:nvPr>
        </p:nvSpPr>
        <p:spPr>
          <a:xfrm>
            <a:off x="1199456" y="1554763"/>
            <a:ext cx="9865096" cy="4538065"/>
          </a:xfrm>
          <a:prstGeom prst="rect">
            <a:avLst/>
          </a:prstGeom>
        </p:spPr>
        <p:txBody>
          <a:bodyPr/>
          <a:lstStyle/>
          <a:p>
            <a:pPr lvl="0"/>
            <a:r>
              <a:rPr lang="en-US" noProof="0" dirty="0"/>
              <a:t>Click icon to add chart</a:t>
            </a:r>
          </a:p>
        </p:txBody>
      </p:sp>
    </p:spTree>
    <p:extLst>
      <p:ext uri="{BB962C8B-B14F-4D97-AF65-F5344CB8AC3E}">
        <p14:creationId xmlns:p14="http://schemas.microsoft.com/office/powerpoint/2010/main" val="363707778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14381-39FA-FA32-B1E1-2A26584351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390672-4CD7-8AC1-9A0D-B6B975BB3D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6475CD-A28A-AAFB-803C-5AAFEDAD5131}"/>
              </a:ext>
            </a:extLst>
          </p:cNvPr>
          <p:cNvSpPr>
            <a:spLocks noGrp="1"/>
          </p:cNvSpPr>
          <p:nvPr>
            <p:ph type="dt" sz="half" idx="10"/>
          </p:nvPr>
        </p:nvSpPr>
        <p:spPr/>
        <p:txBody>
          <a:bodyPr/>
          <a:lstStyle/>
          <a:p>
            <a:fld id="{DED4006B-8D13-4CEF-9298-B32E639C8F31}" type="datetime1">
              <a:rPr lang="en-US" smtClean="0"/>
              <a:t>4/4/2025</a:t>
            </a:fld>
            <a:endParaRPr lang="en-GB" dirty="0"/>
          </a:p>
        </p:txBody>
      </p:sp>
      <p:sp>
        <p:nvSpPr>
          <p:cNvPr id="5" name="Footer Placeholder 4">
            <a:extLst>
              <a:ext uri="{FF2B5EF4-FFF2-40B4-BE49-F238E27FC236}">
                <a16:creationId xmlns:a16="http://schemas.microsoft.com/office/drawing/2014/main" id="{F1FB412B-CA2D-9ED2-7216-7B2B303BF84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AD241D6-9C8F-4864-E795-5FC74B55DB5F}"/>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29627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65AE-FBB8-C547-A863-8ACFC537D477}"/>
              </a:ext>
            </a:extLst>
          </p:cNvPr>
          <p:cNvSpPr>
            <a:spLocks noGrp="1"/>
          </p:cNvSpPr>
          <p:nvPr>
            <p:ph type="title"/>
          </p:nvPr>
        </p:nvSpPr>
        <p:spPr>
          <a:xfrm>
            <a:off x="1199455" y="692699"/>
            <a:ext cx="10515600" cy="936101"/>
          </a:xfrm>
        </p:spPr>
        <p:txBody>
          <a:bodyPr/>
          <a:lstStyle/>
          <a:p>
            <a:r>
              <a:rPr lang="en-US"/>
              <a:t>Click to edit Master title style</a:t>
            </a:r>
            <a:endParaRPr lang="en-US" dirty="0"/>
          </a:p>
        </p:txBody>
      </p:sp>
      <p:sp>
        <p:nvSpPr>
          <p:cNvPr id="6" name="Text Placeholder 5"/>
          <p:cNvSpPr>
            <a:spLocks noGrp="1"/>
          </p:cNvSpPr>
          <p:nvPr>
            <p:ph type="body" sz="quarter" idx="11"/>
          </p:nvPr>
        </p:nvSpPr>
        <p:spPr>
          <a:xfrm>
            <a:off x="1199458" y="1628800"/>
            <a:ext cx="4392486"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a:t>Edit Master text styles</a:t>
            </a:r>
          </a:p>
        </p:txBody>
      </p:sp>
      <p:sp>
        <p:nvSpPr>
          <p:cNvPr id="3" name="Chart Placeholder 2"/>
          <p:cNvSpPr>
            <a:spLocks noGrp="1"/>
          </p:cNvSpPr>
          <p:nvPr>
            <p:ph type="chart" sz="quarter" idx="12"/>
          </p:nvPr>
        </p:nvSpPr>
        <p:spPr>
          <a:xfrm>
            <a:off x="5712885" y="1628802"/>
            <a:ext cx="5351667" cy="4464025"/>
          </a:xfrm>
          <a:prstGeom prst="rect">
            <a:avLst/>
          </a:prstGeom>
        </p:spPr>
        <p:txBody>
          <a:bodyPr/>
          <a:lstStyle/>
          <a:p>
            <a:pPr lvl="0"/>
            <a:r>
              <a:rPr lang="en-US" noProof="0" dirty="0"/>
              <a:t>Click icon to add chart</a:t>
            </a:r>
          </a:p>
        </p:txBody>
      </p:sp>
    </p:spTree>
    <p:extLst>
      <p:ext uri="{BB962C8B-B14F-4D97-AF65-F5344CB8AC3E}">
        <p14:creationId xmlns:p14="http://schemas.microsoft.com/office/powerpoint/2010/main" val="2265423631"/>
      </p:ext>
    </p:extLst>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D979-55B4-3C48-802B-10CF449D32FC}"/>
              </a:ext>
            </a:extLst>
          </p:cNvPr>
          <p:cNvSpPr>
            <a:spLocks noGrp="1"/>
          </p:cNvSpPr>
          <p:nvPr>
            <p:ph type="title"/>
          </p:nvPr>
        </p:nvSpPr>
        <p:spPr>
          <a:xfrm>
            <a:off x="1199456" y="692699"/>
            <a:ext cx="10515600" cy="720077"/>
          </a:xfrm>
        </p:spPr>
        <p:txBody>
          <a:bodyPr/>
          <a:lstStyle/>
          <a:p>
            <a:r>
              <a:rPr lang="en-US"/>
              <a:t>Click to edit Master title style</a:t>
            </a:r>
            <a:endParaRPr lang="en-US" dirty="0"/>
          </a:p>
        </p:txBody>
      </p:sp>
      <p:sp>
        <p:nvSpPr>
          <p:cNvPr id="4" name="Picture Placeholder 12">
            <a:extLst>
              <a:ext uri="{C183D7F6-B498-43B3-948B-1728B52AA6E4}">
                <adec:decorative xmlns:adec="http://schemas.microsoft.com/office/drawing/2017/decorative" val="1"/>
              </a:ext>
            </a:extLst>
          </p:cNvPr>
          <p:cNvSpPr>
            <a:spLocks noGrp="1"/>
          </p:cNvSpPr>
          <p:nvPr>
            <p:ph type="pic" sz="quarter" idx="13"/>
          </p:nvPr>
        </p:nvSpPr>
        <p:spPr>
          <a:xfrm>
            <a:off x="14953" y="1412776"/>
            <a:ext cx="12192000" cy="5951190"/>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1162111983"/>
      </p:ext>
    </p:extLst>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D231-0526-BA4B-A751-485A68D4F146}"/>
              </a:ext>
            </a:extLst>
          </p:cNvPr>
          <p:cNvSpPr>
            <a:spLocks noGrp="1"/>
          </p:cNvSpPr>
          <p:nvPr>
            <p:ph type="title"/>
          </p:nvPr>
        </p:nvSpPr>
        <p:spPr>
          <a:xfrm>
            <a:off x="1200151" y="692699"/>
            <a:ext cx="9938841" cy="768353"/>
          </a:xfrm>
        </p:spPr>
        <p:txBody>
          <a:bodyPr/>
          <a:lstStyle/>
          <a:p>
            <a:r>
              <a:rPr lang="en-US"/>
              <a:t>Click to edit Master title style</a:t>
            </a:r>
            <a:endParaRPr lang="en-US" dirty="0"/>
          </a:p>
        </p:txBody>
      </p:sp>
      <p:sp>
        <p:nvSpPr>
          <p:cNvPr id="14" name="Picture Placeholder 12">
            <a:extLst>
              <a:ext uri="{C183D7F6-B498-43B3-948B-1728B52AA6E4}">
                <adec:decorative xmlns:adec="http://schemas.microsoft.com/office/drawing/2017/decorative" val="1"/>
              </a:ext>
            </a:extLst>
          </p:cNvPr>
          <p:cNvSpPr>
            <a:spLocks noGrp="1"/>
          </p:cNvSpPr>
          <p:nvPr>
            <p:ph type="pic" sz="quarter" idx="12"/>
          </p:nvPr>
        </p:nvSpPr>
        <p:spPr>
          <a:xfrm>
            <a:off x="1" y="1461052"/>
            <a:ext cx="4032251" cy="5396948"/>
          </a:xfrm>
          <a:prstGeom prst="rect">
            <a:avLst/>
          </a:prstGeom>
        </p:spPr>
        <p:txBody>
          <a:bodyPr/>
          <a:lstStyle/>
          <a:p>
            <a:r>
              <a:rPr lang="en-US" dirty="0"/>
              <a:t>Click icon to add picture</a:t>
            </a:r>
          </a:p>
        </p:txBody>
      </p:sp>
      <p:sp>
        <p:nvSpPr>
          <p:cNvPr id="15" name="Picture Placeholder 12">
            <a:extLst>
              <a:ext uri="{C183D7F6-B498-43B3-948B-1728B52AA6E4}">
                <adec:decorative xmlns:adec="http://schemas.microsoft.com/office/drawing/2017/decorative" val="1"/>
              </a:ext>
            </a:extLst>
          </p:cNvPr>
          <p:cNvSpPr>
            <a:spLocks noGrp="1"/>
          </p:cNvSpPr>
          <p:nvPr>
            <p:ph type="pic" sz="quarter" idx="13"/>
          </p:nvPr>
        </p:nvSpPr>
        <p:spPr>
          <a:xfrm>
            <a:off x="4078817" y="1461053"/>
            <a:ext cx="4027088" cy="2650572"/>
          </a:xfrm>
          <a:prstGeom prst="rect">
            <a:avLst/>
          </a:prstGeom>
        </p:spPr>
        <p:txBody>
          <a:bodyPr/>
          <a:lstStyle/>
          <a:p>
            <a:r>
              <a:rPr lang="en-US" dirty="0"/>
              <a:t>Click icon to add picture</a:t>
            </a:r>
          </a:p>
        </p:txBody>
      </p:sp>
      <p:sp>
        <p:nvSpPr>
          <p:cNvPr id="17" name="Picture Placeholder 12">
            <a:extLst>
              <a:ext uri="{C183D7F6-B498-43B3-948B-1728B52AA6E4}">
                <adec:decorative xmlns:adec="http://schemas.microsoft.com/office/drawing/2017/decorative" val="1"/>
              </a:ext>
            </a:extLst>
          </p:cNvPr>
          <p:cNvSpPr>
            <a:spLocks noGrp="1"/>
          </p:cNvSpPr>
          <p:nvPr>
            <p:ph type="pic" sz="quarter" idx="14"/>
          </p:nvPr>
        </p:nvSpPr>
        <p:spPr>
          <a:xfrm>
            <a:off x="4078817" y="4149728"/>
            <a:ext cx="4027088" cy="2708275"/>
          </a:xfrm>
          <a:prstGeom prst="rect">
            <a:avLst/>
          </a:prstGeom>
        </p:spPr>
        <p:txBody>
          <a:bodyPr/>
          <a:lstStyle/>
          <a:p>
            <a:r>
              <a:rPr lang="en-US" dirty="0"/>
              <a:t>Click icon to add picture</a:t>
            </a:r>
          </a:p>
        </p:txBody>
      </p:sp>
      <p:sp>
        <p:nvSpPr>
          <p:cNvPr id="13" name="Picture Placeholder 12">
            <a:extLst>
              <a:ext uri="{C183D7F6-B498-43B3-948B-1728B52AA6E4}">
                <adec:decorative xmlns:adec="http://schemas.microsoft.com/office/drawing/2017/decorative" val="1"/>
              </a:ext>
            </a:extLst>
          </p:cNvPr>
          <p:cNvSpPr>
            <a:spLocks noGrp="1"/>
          </p:cNvSpPr>
          <p:nvPr>
            <p:ph type="pic" sz="quarter" idx="11"/>
          </p:nvPr>
        </p:nvSpPr>
        <p:spPr>
          <a:xfrm>
            <a:off x="8157635" y="1461052"/>
            <a:ext cx="4034367" cy="5396948"/>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3877364682"/>
      </p:ext>
    </p:extLst>
  </p:cSld>
  <p:clrMapOvr>
    <a:masterClrMapping/>
  </p:clrMapOvr>
  <p:transition spd="slow">
    <p:fade/>
  </p:transition>
  <p:extLst>
    <p:ext uri="{DCECCB84-F9BA-43D5-87BE-67443E8EF086}">
      <p15:sldGuideLst xmlns:p15="http://schemas.microsoft.com/office/powerpoint/2012/main">
        <p15:guide id="1" orient="horz" pos="332">
          <p15:clr>
            <a:srgbClr val="FBAE40"/>
          </p15:clr>
        </p15:guide>
        <p15:guide id="2" pos="3840">
          <p15:clr>
            <a:srgbClr val="FBAE40"/>
          </p15:clr>
        </p15:guide>
        <p15:guide id="4" pos="5111">
          <p15:clr>
            <a:srgbClr val="FBAE40"/>
          </p15:clr>
        </p15:guide>
        <p15:guide id="5" orient="horz" pos="2614">
          <p15:clr>
            <a:srgbClr val="FBAE40"/>
          </p15:clr>
        </p15:guide>
        <p15:guide id="6" pos="756">
          <p15:clr>
            <a:srgbClr val="FBAE40"/>
          </p15:clr>
        </p15:guide>
        <p15:guide id="8" pos="2569">
          <p15:clr>
            <a:srgbClr val="FBAE40"/>
          </p15:clr>
        </p15:guide>
        <p15:guide id="9" pos="5139">
          <p15:clr>
            <a:srgbClr val="FBAE40"/>
          </p15:clr>
        </p15:guide>
        <p15:guide id="10" orient="horz" pos="259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2A74-33A9-1E47-9EBD-B4B8BA3C3C75}"/>
              </a:ext>
            </a:extLst>
          </p:cNvPr>
          <p:cNvSpPr>
            <a:spLocks noGrp="1"/>
          </p:cNvSpPr>
          <p:nvPr>
            <p:ph type="title"/>
          </p:nvPr>
        </p:nvSpPr>
        <p:spPr>
          <a:xfrm>
            <a:off x="610753" y="692699"/>
            <a:ext cx="10515600" cy="768353"/>
          </a:xfrm>
        </p:spPr>
        <p:txBody>
          <a:bodyPr/>
          <a:lstStyle/>
          <a:p>
            <a:r>
              <a:rPr lang="en-US"/>
              <a:t>Click to edit Master title style</a:t>
            </a:r>
            <a:endParaRPr lang="en-US" dirty="0"/>
          </a:p>
        </p:txBody>
      </p:sp>
      <p:sp>
        <p:nvSpPr>
          <p:cNvPr id="8" name="Text Placeholder 5"/>
          <p:cNvSpPr>
            <a:spLocks noGrp="1"/>
          </p:cNvSpPr>
          <p:nvPr>
            <p:ph type="body" sz="quarter" idx="15" hasCustomPrompt="1"/>
          </p:nvPr>
        </p:nvSpPr>
        <p:spPr>
          <a:xfrm>
            <a:off x="610755" y="1461052"/>
            <a:ext cx="3396094"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5" name="Picture Placeholder 12">
            <a:extLst>
              <a:ext uri="{C183D7F6-B498-43B3-948B-1728B52AA6E4}">
                <adec:decorative xmlns:adec="http://schemas.microsoft.com/office/drawing/2017/decorative" val="1"/>
              </a:ext>
            </a:extLst>
          </p:cNvPr>
          <p:cNvSpPr>
            <a:spLocks noGrp="1"/>
          </p:cNvSpPr>
          <p:nvPr>
            <p:ph type="pic" sz="quarter" idx="11"/>
          </p:nvPr>
        </p:nvSpPr>
        <p:spPr>
          <a:xfrm>
            <a:off x="4055533" y="1461052"/>
            <a:ext cx="4057651" cy="5396948"/>
          </a:xfrm>
          <a:prstGeom prst="rect">
            <a:avLst/>
          </a:prstGeom>
        </p:spPr>
        <p:txBody>
          <a:bodyPr/>
          <a:lstStyle/>
          <a:p>
            <a:r>
              <a:rPr lang="en-US" dirty="0"/>
              <a:t>Click icon to add picture</a:t>
            </a:r>
          </a:p>
        </p:txBody>
      </p:sp>
      <p:sp>
        <p:nvSpPr>
          <p:cNvPr id="6" name="Picture Placeholder 12">
            <a:extLst>
              <a:ext uri="{C183D7F6-B498-43B3-948B-1728B52AA6E4}">
                <adec:decorative xmlns:adec="http://schemas.microsoft.com/office/drawing/2017/decorative" val="1"/>
              </a:ext>
            </a:extLst>
          </p:cNvPr>
          <p:cNvSpPr>
            <a:spLocks noGrp="1"/>
          </p:cNvSpPr>
          <p:nvPr>
            <p:ph type="pic" sz="quarter" idx="13"/>
          </p:nvPr>
        </p:nvSpPr>
        <p:spPr>
          <a:xfrm>
            <a:off x="8161867" y="1461053"/>
            <a:ext cx="4030132" cy="2650572"/>
          </a:xfrm>
          <a:prstGeom prst="rect">
            <a:avLst/>
          </a:prstGeom>
        </p:spPr>
        <p:txBody>
          <a:bodyPr/>
          <a:lstStyle/>
          <a:p>
            <a:r>
              <a:rPr lang="en-US" dirty="0"/>
              <a:t>Click icon to add picture</a:t>
            </a:r>
          </a:p>
        </p:txBody>
      </p:sp>
      <p:sp>
        <p:nvSpPr>
          <p:cNvPr id="7" name="Picture Placeholder 12">
            <a:extLst>
              <a:ext uri="{C183D7F6-B498-43B3-948B-1728B52AA6E4}">
                <adec:decorative xmlns:adec="http://schemas.microsoft.com/office/drawing/2017/decorative" val="1"/>
              </a:ext>
            </a:extLst>
          </p:cNvPr>
          <p:cNvSpPr>
            <a:spLocks noGrp="1"/>
          </p:cNvSpPr>
          <p:nvPr>
            <p:ph type="pic" sz="quarter" idx="14"/>
          </p:nvPr>
        </p:nvSpPr>
        <p:spPr>
          <a:xfrm>
            <a:off x="8161868" y="4146550"/>
            <a:ext cx="4030133" cy="2711450"/>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1863562419"/>
      </p:ext>
    </p:extLst>
  </p:cSld>
  <p:clrMapOvr>
    <a:masterClrMapping/>
  </p:clrMapOvr>
  <p:transition spd="slow">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5141">
          <p15:clr>
            <a:srgbClr val="FBAE40"/>
          </p15:clr>
        </p15:guide>
        <p15:guide id="4" pos="5111">
          <p15:clr>
            <a:srgbClr val="FBAE40"/>
          </p15:clr>
        </p15:guide>
        <p15:guide id="6" orient="horz" pos="2590">
          <p15:clr>
            <a:srgbClr val="FBAE40"/>
          </p15:clr>
        </p15:guide>
        <p15:guide id="7" orient="horz" pos="261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F419B-FC38-4656-9F77-C3E7F5DE4FC2}"/>
              </a:ext>
            </a:extLst>
          </p:cNvPr>
          <p:cNvSpPr>
            <a:spLocks noGrp="1"/>
          </p:cNvSpPr>
          <p:nvPr>
            <p:ph type="title"/>
          </p:nvPr>
        </p:nvSpPr>
        <p:spPr/>
        <p:txBody>
          <a:bodyPr/>
          <a:lstStyle/>
          <a:p>
            <a:r>
              <a:rPr lang="en-US"/>
              <a:t>Click to edit Master title style</a:t>
            </a:r>
            <a:endParaRPr lang="en-GB" dirty="0"/>
          </a:p>
        </p:txBody>
      </p:sp>
      <p:sp>
        <p:nvSpPr>
          <p:cNvPr id="4" name="Text Placeholder 3">
            <a:extLst>
              <a:ext uri="{FF2B5EF4-FFF2-40B4-BE49-F238E27FC236}">
                <a16:creationId xmlns:a16="http://schemas.microsoft.com/office/drawing/2014/main" id="{FA3280AE-A27A-4C21-8018-4CDF514359A5}"/>
              </a:ext>
            </a:extLst>
          </p:cNvPr>
          <p:cNvSpPr>
            <a:spLocks noGrp="1"/>
          </p:cNvSpPr>
          <p:nvPr>
            <p:ph type="body" sz="quarter" idx="10"/>
          </p:nvPr>
        </p:nvSpPr>
        <p:spPr>
          <a:xfrm>
            <a:off x="1416050" y="1700213"/>
            <a:ext cx="9217025" cy="3960812"/>
          </a:xfrm>
          <a:prstGeom prst="rect">
            <a:avLst/>
          </a:prstGeom>
        </p:spPr>
        <p:txBody>
          <a:bodyPr/>
          <a:lstStyle>
            <a:lvl1pPr marL="0" indent="0">
              <a:buNone/>
              <a:defRPr sz="2000">
                <a:solidFill>
                  <a:srgbClr val="7A7392"/>
                </a:solidFill>
              </a:defRPr>
            </a:lvl1pPr>
            <a:lvl2pPr marL="609600" indent="0">
              <a:buNone/>
              <a:defRPr sz="2000">
                <a:solidFill>
                  <a:srgbClr val="7A7392"/>
                </a:solidFill>
              </a:defRPr>
            </a:lvl2pPr>
            <a:lvl3pPr marL="1219200" indent="0">
              <a:buNone/>
              <a:defRPr sz="2000">
                <a:solidFill>
                  <a:srgbClr val="7A7392"/>
                </a:solidFill>
              </a:defRPr>
            </a:lvl3pPr>
            <a:lvl4pPr marL="1828800" indent="0">
              <a:buNone/>
              <a:defRPr sz="2000">
                <a:solidFill>
                  <a:srgbClr val="7A7392"/>
                </a:solidFill>
              </a:defRPr>
            </a:lvl4pPr>
            <a:lvl5pPr marL="2438400" indent="0">
              <a:buNone/>
              <a:defRPr sz="2000">
                <a:solidFill>
                  <a:srgbClr val="7A739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Placeholder 5">
            <a:extLst>
              <a:ext uri="{FF2B5EF4-FFF2-40B4-BE49-F238E27FC236}">
                <a16:creationId xmlns:a16="http://schemas.microsoft.com/office/drawing/2014/main" id="{A5660BAE-66FC-42F6-BD3C-5B58157AAAB0}"/>
              </a:ext>
            </a:extLst>
          </p:cNvPr>
          <p:cNvSpPr>
            <a:spLocks noGrp="1"/>
          </p:cNvSpPr>
          <p:nvPr>
            <p:ph type="body" sz="quarter" idx="11"/>
          </p:nvPr>
        </p:nvSpPr>
        <p:spPr>
          <a:xfrm>
            <a:off x="1416050" y="5661025"/>
            <a:ext cx="9217025" cy="1081088"/>
          </a:xfrm>
          <a:prstGeom prst="rect">
            <a:avLst/>
          </a:prstGeom>
        </p:spPr>
        <p:txBody>
          <a:bodyPr/>
          <a:lstStyle>
            <a:lvl1pPr marL="0" indent="0" algn="r">
              <a:buNone/>
              <a:defRPr sz="1800">
                <a:solidFill>
                  <a:schemeClr val="tx1"/>
                </a:solidFill>
              </a:defRPr>
            </a:lvl1pPr>
            <a:lvl2pPr marL="609600" indent="0" algn="r">
              <a:buNone/>
              <a:defRPr sz="1800">
                <a:solidFill>
                  <a:schemeClr val="tx1"/>
                </a:solidFill>
              </a:defRPr>
            </a:lvl2pPr>
            <a:lvl3pPr marL="1219200" indent="0" algn="r">
              <a:buNone/>
              <a:defRPr sz="1800">
                <a:solidFill>
                  <a:schemeClr val="tx1"/>
                </a:solidFill>
              </a:defRPr>
            </a:lvl3pPr>
            <a:lvl4pPr marL="1828800" indent="0" algn="r">
              <a:buNone/>
              <a:defRPr sz="1800">
                <a:solidFill>
                  <a:schemeClr val="tx1"/>
                </a:solidFill>
              </a:defRPr>
            </a:lvl4pPr>
            <a:lvl5pPr marL="2438400" indent="0" algn="r">
              <a:buNone/>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665104184"/>
      </p:ext>
    </p:extLst>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83A07-22BD-4911-A932-8F2D6698F1F7}"/>
              </a:ext>
            </a:extLst>
          </p:cNvPr>
          <p:cNvSpPr>
            <a:spLocks noGrp="1"/>
          </p:cNvSpPr>
          <p:nvPr>
            <p:ph type="title"/>
          </p:nvPr>
        </p:nvSpPr>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B8842487-5D92-4193-8C12-E3811303EAF5}"/>
              </a:ext>
            </a:extLst>
          </p:cNvPr>
          <p:cNvSpPr>
            <a:spLocks noGrp="1"/>
          </p:cNvSpPr>
          <p:nvPr>
            <p:ph type="body" sz="quarter" idx="10" hasCustomPrompt="1"/>
          </p:nvPr>
        </p:nvSpPr>
        <p:spPr>
          <a:xfrm>
            <a:off x="623392" y="2348880"/>
            <a:ext cx="4176464" cy="2995612"/>
          </a:xfrm>
          <a:prstGeom prst="rect">
            <a:avLst/>
          </a:prstGeom>
        </p:spPr>
        <p:txBody>
          <a:bodyPr/>
          <a:lstStyle>
            <a:lvl1pPr marL="0" indent="0">
              <a:buNone/>
              <a:defRPr sz="13000">
                <a:solidFill>
                  <a:srgbClr val="7A7392"/>
                </a:solidFill>
              </a:defRPr>
            </a:lvl1pPr>
          </a:lstStyle>
          <a:p>
            <a:pPr lvl="0"/>
            <a:r>
              <a:rPr lang="en-GB" dirty="0"/>
              <a:t>100%</a:t>
            </a:r>
          </a:p>
        </p:txBody>
      </p:sp>
      <p:sp>
        <p:nvSpPr>
          <p:cNvPr id="6" name="Text Placeholder 5">
            <a:extLst>
              <a:ext uri="{FF2B5EF4-FFF2-40B4-BE49-F238E27FC236}">
                <a16:creationId xmlns:a16="http://schemas.microsoft.com/office/drawing/2014/main" id="{0CF246C3-55F5-41A0-A73E-5368C3F43B53}"/>
              </a:ext>
            </a:extLst>
          </p:cNvPr>
          <p:cNvSpPr>
            <a:spLocks noGrp="1"/>
          </p:cNvSpPr>
          <p:nvPr>
            <p:ph type="body" sz="quarter" idx="11"/>
          </p:nvPr>
        </p:nvSpPr>
        <p:spPr>
          <a:xfrm>
            <a:off x="4943872" y="2348880"/>
            <a:ext cx="6481366" cy="2995612"/>
          </a:xfrm>
          <a:prstGeom prst="rect">
            <a:avLst/>
          </a:prstGeom>
        </p:spPr>
        <p:txBody>
          <a:bodyPr/>
          <a:lstStyle>
            <a:lvl1pPr marL="0" indent="0">
              <a:buNone/>
              <a:defRPr sz="2000">
                <a:solidFill>
                  <a:srgbClr val="7A7392"/>
                </a:solidFill>
              </a:defRPr>
            </a:lvl1pPr>
            <a:lvl2pPr marL="609600" indent="0">
              <a:buNone/>
              <a:defRPr sz="2000">
                <a:solidFill>
                  <a:srgbClr val="7A7392"/>
                </a:solidFill>
              </a:defRPr>
            </a:lvl2pPr>
            <a:lvl3pPr marL="1219200" indent="0">
              <a:buNone/>
              <a:defRPr sz="2000">
                <a:solidFill>
                  <a:srgbClr val="7A7392"/>
                </a:solidFill>
              </a:defRPr>
            </a:lvl3pPr>
            <a:lvl4pPr marL="1828800" indent="0">
              <a:buNone/>
              <a:defRPr sz="2000">
                <a:solidFill>
                  <a:srgbClr val="7A7392"/>
                </a:solidFill>
              </a:defRPr>
            </a:lvl4pPr>
            <a:lvl5pPr marL="2438400" indent="0">
              <a:buNone/>
              <a:defRPr sz="2000">
                <a:solidFill>
                  <a:srgbClr val="7A739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a:extLst>
              <a:ext uri="{FF2B5EF4-FFF2-40B4-BE49-F238E27FC236}">
                <a16:creationId xmlns:a16="http://schemas.microsoft.com/office/drawing/2014/main" id="{62E5FF59-326E-4B4E-9D7D-CFDB81AC6C9E}"/>
              </a:ext>
            </a:extLst>
          </p:cNvPr>
          <p:cNvSpPr>
            <a:spLocks noGrp="1"/>
          </p:cNvSpPr>
          <p:nvPr>
            <p:ph type="body" sz="quarter" idx="12"/>
          </p:nvPr>
        </p:nvSpPr>
        <p:spPr>
          <a:xfrm>
            <a:off x="1558925" y="5344492"/>
            <a:ext cx="9650413" cy="1108696"/>
          </a:xfrm>
          <a:prstGeom prst="rect">
            <a:avLst/>
          </a:prstGeom>
        </p:spPr>
        <p:txBody>
          <a:bodyPr/>
          <a:lstStyle>
            <a:lvl1pPr marL="0" indent="0" algn="r">
              <a:buFont typeface="Arial" panose="020B0604020202020204" pitchFamily="34" charset="0"/>
              <a:buNone/>
              <a:defRPr sz="1800"/>
            </a:lvl1pPr>
            <a:lvl2pPr marL="609600" indent="0" algn="r">
              <a:buNone/>
              <a:defRPr sz="1800"/>
            </a:lvl2pPr>
            <a:lvl3pPr marL="1219200" indent="0" algn="r">
              <a:buNone/>
              <a:defRPr sz="1800"/>
            </a:lvl3pPr>
            <a:lvl4pPr marL="1828800" indent="0" algn="r">
              <a:buNone/>
              <a:defRPr sz="1800"/>
            </a:lvl4pPr>
            <a:lvl5pPr marL="2438400" indent="0" algn="r">
              <a:buNone/>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81313201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A206B-BB9D-1020-C96E-7982F35A21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0EFC078-317B-A1DC-AA21-508A415B9D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5E1C1F-4328-3547-C9BB-F3312AF83A2B}"/>
              </a:ext>
            </a:extLst>
          </p:cNvPr>
          <p:cNvSpPr>
            <a:spLocks noGrp="1"/>
          </p:cNvSpPr>
          <p:nvPr>
            <p:ph type="dt" sz="half" idx="10"/>
          </p:nvPr>
        </p:nvSpPr>
        <p:spPr/>
        <p:txBody>
          <a:bodyPr/>
          <a:lstStyle/>
          <a:p>
            <a:fld id="{BAAFF73E-D674-42B7-AC51-72C3D4E76B11}" type="datetime1">
              <a:rPr lang="en-US" smtClean="0"/>
              <a:t>4/4/2025</a:t>
            </a:fld>
            <a:endParaRPr lang="en-GB" dirty="0"/>
          </a:p>
        </p:txBody>
      </p:sp>
      <p:sp>
        <p:nvSpPr>
          <p:cNvPr id="5" name="Footer Placeholder 4">
            <a:extLst>
              <a:ext uri="{FF2B5EF4-FFF2-40B4-BE49-F238E27FC236}">
                <a16:creationId xmlns:a16="http://schemas.microsoft.com/office/drawing/2014/main" id="{4A7A1757-6051-0360-C696-CCAB8A91715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5481A5D-590B-B329-E995-15258B96126A}"/>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4241031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C1BF7-B7F3-ECE2-61E7-ED5C4F4BA6A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FD360AE-42D8-84C0-E11A-FEEC594560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C06CAB1-8EF6-B9B6-6704-0A6CD40A0E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AB5C1B0-16E2-6207-9584-F46A57D327A2}"/>
              </a:ext>
            </a:extLst>
          </p:cNvPr>
          <p:cNvSpPr>
            <a:spLocks noGrp="1"/>
          </p:cNvSpPr>
          <p:nvPr>
            <p:ph type="dt" sz="half" idx="10"/>
          </p:nvPr>
        </p:nvSpPr>
        <p:spPr/>
        <p:txBody>
          <a:bodyPr/>
          <a:lstStyle/>
          <a:p>
            <a:fld id="{A6A13A00-3A45-497F-BF73-1891A67F2433}" type="datetime1">
              <a:rPr lang="en-US" smtClean="0"/>
              <a:t>4/4/2025</a:t>
            </a:fld>
            <a:endParaRPr lang="en-GB" dirty="0"/>
          </a:p>
        </p:txBody>
      </p:sp>
      <p:sp>
        <p:nvSpPr>
          <p:cNvPr id="6" name="Footer Placeholder 5">
            <a:extLst>
              <a:ext uri="{FF2B5EF4-FFF2-40B4-BE49-F238E27FC236}">
                <a16:creationId xmlns:a16="http://schemas.microsoft.com/office/drawing/2014/main" id="{5E3BCDC7-B1DD-55ED-8A6F-0BC40DCAC70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C92D22B-3BBB-C9AE-19FC-CB441766B12E}"/>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3656370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A2B33-8DB8-9789-C912-506ABD04963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506A11D-F276-D276-2BF5-556E33F7F0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D21A06-136F-AD8E-B7B9-7FB1232961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ACAF5D2-CB28-28A1-002E-EF8123A1DE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9EEDCE-F0D7-8EFF-348C-4D32F0BFD7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F64F82-3B68-301A-244F-867259FF3558}"/>
              </a:ext>
            </a:extLst>
          </p:cNvPr>
          <p:cNvSpPr>
            <a:spLocks noGrp="1"/>
          </p:cNvSpPr>
          <p:nvPr>
            <p:ph type="dt" sz="half" idx="10"/>
          </p:nvPr>
        </p:nvSpPr>
        <p:spPr/>
        <p:txBody>
          <a:bodyPr/>
          <a:lstStyle/>
          <a:p>
            <a:fld id="{7CF848C0-1CAB-478F-BB02-3F7FFECBF679}" type="datetime1">
              <a:rPr lang="en-US" smtClean="0"/>
              <a:t>4/4/2025</a:t>
            </a:fld>
            <a:endParaRPr lang="en-GB" dirty="0"/>
          </a:p>
        </p:txBody>
      </p:sp>
      <p:sp>
        <p:nvSpPr>
          <p:cNvPr id="8" name="Footer Placeholder 7">
            <a:extLst>
              <a:ext uri="{FF2B5EF4-FFF2-40B4-BE49-F238E27FC236}">
                <a16:creationId xmlns:a16="http://schemas.microsoft.com/office/drawing/2014/main" id="{78B34729-475B-431D-D3A1-8F7878F7D5CB}"/>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DA48CE88-1EA9-8AA1-6A05-3653D8E93439}"/>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3947630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88EFA-4046-0447-10E5-1878DE37BA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3A2A56C-A01A-ED02-23EA-F7171134F71A}"/>
              </a:ext>
            </a:extLst>
          </p:cNvPr>
          <p:cNvSpPr>
            <a:spLocks noGrp="1"/>
          </p:cNvSpPr>
          <p:nvPr>
            <p:ph type="dt" sz="half" idx="10"/>
          </p:nvPr>
        </p:nvSpPr>
        <p:spPr/>
        <p:txBody>
          <a:bodyPr/>
          <a:lstStyle/>
          <a:p>
            <a:fld id="{7BA7606A-1EE7-48B0-BA8D-63DED2394863}" type="datetime1">
              <a:rPr lang="en-US" smtClean="0"/>
              <a:t>4/4/2025</a:t>
            </a:fld>
            <a:endParaRPr lang="en-GB" dirty="0"/>
          </a:p>
        </p:txBody>
      </p:sp>
      <p:sp>
        <p:nvSpPr>
          <p:cNvPr id="4" name="Footer Placeholder 3">
            <a:extLst>
              <a:ext uri="{FF2B5EF4-FFF2-40B4-BE49-F238E27FC236}">
                <a16:creationId xmlns:a16="http://schemas.microsoft.com/office/drawing/2014/main" id="{588D853A-4AB7-B3D0-8CC5-0BB2740B23A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7565318-F8C7-2A4C-83BA-E67E055960F4}"/>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1656762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F7E1D4-1056-475B-CEF7-F6271B7EA7F8}"/>
              </a:ext>
            </a:extLst>
          </p:cNvPr>
          <p:cNvSpPr>
            <a:spLocks noGrp="1"/>
          </p:cNvSpPr>
          <p:nvPr>
            <p:ph type="dt" sz="half" idx="10"/>
          </p:nvPr>
        </p:nvSpPr>
        <p:spPr/>
        <p:txBody>
          <a:bodyPr/>
          <a:lstStyle/>
          <a:p>
            <a:fld id="{76E5AF3B-F41D-4A5A-A008-73BEDE26ED7E}" type="datetime1">
              <a:rPr lang="en-US" smtClean="0"/>
              <a:t>4/4/2025</a:t>
            </a:fld>
            <a:endParaRPr lang="en-GB" dirty="0"/>
          </a:p>
        </p:txBody>
      </p:sp>
      <p:sp>
        <p:nvSpPr>
          <p:cNvPr id="3" name="Footer Placeholder 2">
            <a:extLst>
              <a:ext uri="{FF2B5EF4-FFF2-40B4-BE49-F238E27FC236}">
                <a16:creationId xmlns:a16="http://schemas.microsoft.com/office/drawing/2014/main" id="{53C7F2EA-7910-854A-D39B-0C7BA32D8C4E}"/>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D643F206-8C78-A544-D578-8C67C28AC55B}"/>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1703709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806C8-CF40-DD79-61EF-84D4197547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5FD9C2-4023-F13C-E830-2549CD0042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7F4C942-BFE3-740F-FC24-C82C1A54A8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6165FE-B810-11BB-9B18-0C49A8012B37}"/>
              </a:ext>
            </a:extLst>
          </p:cNvPr>
          <p:cNvSpPr>
            <a:spLocks noGrp="1"/>
          </p:cNvSpPr>
          <p:nvPr>
            <p:ph type="dt" sz="half" idx="10"/>
          </p:nvPr>
        </p:nvSpPr>
        <p:spPr/>
        <p:txBody>
          <a:bodyPr/>
          <a:lstStyle/>
          <a:p>
            <a:fld id="{B5E7ADBE-07E5-4B92-8DC1-4A5714290830}" type="datetime1">
              <a:rPr lang="en-US" smtClean="0"/>
              <a:t>4/4/2025</a:t>
            </a:fld>
            <a:endParaRPr lang="en-GB" dirty="0"/>
          </a:p>
        </p:txBody>
      </p:sp>
      <p:sp>
        <p:nvSpPr>
          <p:cNvPr id="6" name="Footer Placeholder 5">
            <a:extLst>
              <a:ext uri="{FF2B5EF4-FFF2-40B4-BE49-F238E27FC236}">
                <a16:creationId xmlns:a16="http://schemas.microsoft.com/office/drawing/2014/main" id="{618CB8B1-CF20-F9EA-A79C-A6CDFACC383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824F705-F14D-3165-D67A-D141FCF39EE3}"/>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2113652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E5543-C8F0-16C0-6F55-404A0133AD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1B0F7A-2831-E0B3-5C9C-BA6967C2BE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DA57A02C-3530-A9CA-2807-59243447F6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2A2B39-8A99-1D0A-D274-620DA7FFBD1A}"/>
              </a:ext>
            </a:extLst>
          </p:cNvPr>
          <p:cNvSpPr>
            <a:spLocks noGrp="1"/>
          </p:cNvSpPr>
          <p:nvPr>
            <p:ph type="dt" sz="half" idx="10"/>
          </p:nvPr>
        </p:nvSpPr>
        <p:spPr/>
        <p:txBody>
          <a:bodyPr/>
          <a:lstStyle/>
          <a:p>
            <a:fld id="{13086F67-FA5B-4CB7-8817-9E276187CB2F}" type="datetime1">
              <a:rPr lang="en-US" smtClean="0"/>
              <a:t>4/4/2025</a:t>
            </a:fld>
            <a:endParaRPr lang="en-GB" dirty="0"/>
          </a:p>
        </p:txBody>
      </p:sp>
      <p:sp>
        <p:nvSpPr>
          <p:cNvPr id="6" name="Footer Placeholder 5">
            <a:extLst>
              <a:ext uri="{FF2B5EF4-FFF2-40B4-BE49-F238E27FC236}">
                <a16:creationId xmlns:a16="http://schemas.microsoft.com/office/drawing/2014/main" id="{B3072D11-8C9B-8E46-589C-47C8605F55D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53D8E9C-F291-6B65-E742-586D44F74296}"/>
              </a:ext>
            </a:extLst>
          </p:cNvPr>
          <p:cNvSpPr>
            <a:spLocks noGrp="1"/>
          </p:cNvSpPr>
          <p:nvPr>
            <p:ph type="sldNum" sz="quarter" idx="12"/>
          </p:nvPr>
        </p:nvSpPr>
        <p:spPr/>
        <p:txBody>
          <a:bodyPr/>
          <a:lstStyle/>
          <a:p>
            <a:fld id="{204490C0-381D-49A4-990C-ACA14A404A74}" type="slidenum">
              <a:rPr lang="en-GB" smtClean="0"/>
              <a:t>‹#›</a:t>
            </a:fld>
            <a:endParaRPr lang="en-GB" dirty="0"/>
          </a:p>
        </p:txBody>
      </p:sp>
    </p:spTree>
    <p:extLst>
      <p:ext uri="{BB962C8B-B14F-4D97-AF65-F5344CB8AC3E}">
        <p14:creationId xmlns:p14="http://schemas.microsoft.com/office/powerpoint/2010/main" val="1324378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9AEC82-6832-F363-A6C4-6737B75958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EF4CCE-E774-53B8-BAFE-9AF02D5578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DADBCA-9576-EFE6-8054-C465109880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EEBCB7C-5CB2-465E-98F5-45A3B9477B99}" type="datetime1">
              <a:rPr lang="en-US" smtClean="0"/>
              <a:t>4/4/2025</a:t>
            </a:fld>
            <a:endParaRPr lang="en-GB" dirty="0"/>
          </a:p>
        </p:txBody>
      </p:sp>
      <p:sp>
        <p:nvSpPr>
          <p:cNvPr id="5" name="Footer Placeholder 4">
            <a:extLst>
              <a:ext uri="{FF2B5EF4-FFF2-40B4-BE49-F238E27FC236}">
                <a16:creationId xmlns:a16="http://schemas.microsoft.com/office/drawing/2014/main" id="{4844DCD7-350C-C784-932A-309924D4A4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dirty="0"/>
          </a:p>
        </p:txBody>
      </p:sp>
      <p:sp>
        <p:nvSpPr>
          <p:cNvPr id="6" name="Slide Number Placeholder 5">
            <a:extLst>
              <a:ext uri="{FF2B5EF4-FFF2-40B4-BE49-F238E27FC236}">
                <a16:creationId xmlns:a16="http://schemas.microsoft.com/office/drawing/2014/main" id="{449172A8-467D-F554-A743-7676BD2DE8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04490C0-381D-49A4-990C-ACA14A404A74}" type="slidenum">
              <a:rPr lang="en-GB" smtClean="0"/>
              <a:t>‹#›</a:t>
            </a:fld>
            <a:endParaRPr lang="en-GB" dirty="0"/>
          </a:p>
        </p:txBody>
      </p:sp>
    </p:spTree>
    <p:extLst>
      <p:ext uri="{BB962C8B-B14F-4D97-AF65-F5344CB8AC3E}">
        <p14:creationId xmlns:p14="http://schemas.microsoft.com/office/powerpoint/2010/main" val="1612813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C2A975-9E0E-5D43-ADC1-E0089E324263}"/>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0056440"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838200" y="692699"/>
            <a:ext cx="10299327" cy="720077"/>
          </a:xfrm>
          <a:prstGeom prst="rect">
            <a:avLst/>
          </a:prstGeom>
        </p:spPr>
        <p:txBody>
          <a:bodyPr vert="horz" lIns="0" tIns="0" rIns="0" bIns="0" rtlCol="0" anchor="t" anchorCtr="0">
            <a:normAutofit/>
          </a:bodyPr>
          <a:lstStyle/>
          <a:p>
            <a:r>
              <a:rPr lang="en-US"/>
              <a:t>Click to edit Master title style</a:t>
            </a:r>
            <a:endParaRPr lang="en-US" dirty="0"/>
          </a:p>
        </p:txBody>
      </p:sp>
    </p:spTree>
    <p:extLst>
      <p:ext uri="{BB962C8B-B14F-4D97-AF65-F5344CB8AC3E}">
        <p14:creationId xmlns:p14="http://schemas.microsoft.com/office/powerpoint/2010/main" val="2271886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slow">
    <p:fade/>
  </p:transition>
  <p:hf hdr="0" ftr="0"/>
  <p:txStyles>
    <p:titleStyle>
      <a:lvl1pPr algn="l" defTabSz="606425" rtl="0" eaLnBrk="1" fontAlgn="base" hangingPunct="1">
        <a:spcBef>
          <a:spcPct val="0"/>
        </a:spcBef>
        <a:spcAft>
          <a:spcPct val="0"/>
        </a:spcAft>
        <a:defRPr sz="3600" kern="1200">
          <a:solidFill>
            <a:srgbClr val="7A7392"/>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66961-F688-3E65-27FF-CE4F75BA2374}"/>
              </a:ext>
            </a:extLst>
          </p:cNvPr>
          <p:cNvSpPr>
            <a:spLocks noGrp="1"/>
          </p:cNvSpPr>
          <p:nvPr>
            <p:ph type="ctrTitle"/>
          </p:nvPr>
        </p:nvSpPr>
        <p:spPr>
          <a:xfrm>
            <a:off x="2373086" y="1941365"/>
            <a:ext cx="8294914" cy="1568598"/>
          </a:xfrm>
        </p:spPr>
        <p:txBody>
          <a:bodyPr>
            <a:noAutofit/>
          </a:bodyPr>
          <a:lstStyle/>
          <a:p>
            <a:br>
              <a:rPr lang="en-GB" sz="1050" b="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br>
            <a:br>
              <a:rPr lang="en-GB" sz="1050" b="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br>
            <a:br>
              <a:rPr lang="en-GB" sz="1050" kern="100" dirty="0">
                <a:effectLst/>
                <a:latin typeface="Aptos" panose="020B0004020202020204" pitchFamily="34" charset="0"/>
                <a:ea typeface="Aptos" panose="020B0004020202020204" pitchFamily="34" charset="0"/>
                <a:cs typeface="Times New Roman" panose="02020603050405020304" pitchFamily="18" charset="0"/>
              </a:rPr>
            </a:br>
            <a:r>
              <a:rPr lang="en-GB" sz="36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Leveraging Behavioural Economics to Optimize Personal Insolvency Policies</a:t>
            </a:r>
            <a:r>
              <a:rPr lang="en-IN" sz="36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3600" dirty="0">
              <a:latin typeface="Calibri" panose="020F0502020204030204" pitchFamily="34" charset="0"/>
              <a:ea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DE38F93-5CDD-9B88-4410-7BDBDB3DC934}"/>
              </a:ext>
            </a:extLst>
          </p:cNvPr>
          <p:cNvSpPr>
            <a:spLocks noGrp="1"/>
          </p:cNvSpPr>
          <p:nvPr>
            <p:ph type="subTitle" idx="1"/>
          </p:nvPr>
        </p:nvSpPr>
        <p:spPr/>
        <p:txBody>
          <a:bodyPr>
            <a:normAutofit/>
          </a:bodyPr>
          <a:lstStyle/>
          <a:p>
            <a:r>
              <a:rPr lang="en-GB" sz="2800" dirty="0"/>
              <a:t>Dr. Neeti Shikha &amp; Emily Reeve</a:t>
            </a:r>
          </a:p>
          <a:p>
            <a:r>
              <a:rPr lang="en-GB" sz="2800" dirty="0"/>
              <a:t>Bristol Law School</a:t>
            </a:r>
          </a:p>
          <a:p>
            <a:r>
              <a:rPr lang="en-GB" sz="2800" dirty="0"/>
              <a:t>University of the West of England, Bristol</a:t>
            </a:r>
          </a:p>
        </p:txBody>
      </p:sp>
      <p:pic>
        <p:nvPicPr>
          <p:cNvPr id="5" name="Picture 4">
            <a:extLst>
              <a:ext uri="{FF2B5EF4-FFF2-40B4-BE49-F238E27FC236}">
                <a16:creationId xmlns:a16="http://schemas.microsoft.com/office/drawing/2014/main" id="{02B866A8-0872-7928-DA2C-E5FF96D49709}"/>
              </a:ext>
            </a:extLst>
          </p:cNvPr>
          <p:cNvPicPr>
            <a:picLocks noChangeAspect="1"/>
          </p:cNvPicPr>
          <p:nvPr/>
        </p:nvPicPr>
        <p:blipFill>
          <a:blip r:embed="rId2"/>
          <a:stretch>
            <a:fillRect/>
          </a:stretch>
        </p:blipFill>
        <p:spPr>
          <a:xfrm>
            <a:off x="90693" y="28475"/>
            <a:ext cx="6544674" cy="1139378"/>
          </a:xfrm>
          <a:prstGeom prst="rect">
            <a:avLst/>
          </a:prstGeom>
        </p:spPr>
      </p:pic>
      <p:pic>
        <p:nvPicPr>
          <p:cNvPr id="7" name="Picture 6">
            <a:extLst>
              <a:ext uri="{FF2B5EF4-FFF2-40B4-BE49-F238E27FC236}">
                <a16:creationId xmlns:a16="http://schemas.microsoft.com/office/drawing/2014/main" id="{6427EF43-632F-BC72-9307-E4851A4347AF}"/>
              </a:ext>
            </a:extLst>
          </p:cNvPr>
          <p:cNvPicPr>
            <a:picLocks noChangeAspect="1"/>
          </p:cNvPicPr>
          <p:nvPr/>
        </p:nvPicPr>
        <p:blipFill>
          <a:blip r:embed="rId3"/>
          <a:stretch>
            <a:fillRect/>
          </a:stretch>
        </p:blipFill>
        <p:spPr>
          <a:xfrm>
            <a:off x="252703" y="5349875"/>
            <a:ext cx="2244199" cy="1175251"/>
          </a:xfrm>
          <a:prstGeom prst="rect">
            <a:avLst/>
          </a:prstGeom>
        </p:spPr>
      </p:pic>
      <p:pic>
        <p:nvPicPr>
          <p:cNvPr id="9" name="Picture 8">
            <a:extLst>
              <a:ext uri="{FF2B5EF4-FFF2-40B4-BE49-F238E27FC236}">
                <a16:creationId xmlns:a16="http://schemas.microsoft.com/office/drawing/2014/main" id="{3FAD62A4-37ED-3993-76A9-98CA08627B47}"/>
              </a:ext>
            </a:extLst>
          </p:cNvPr>
          <p:cNvPicPr>
            <a:picLocks noChangeAspect="1"/>
          </p:cNvPicPr>
          <p:nvPr/>
        </p:nvPicPr>
        <p:blipFill>
          <a:blip r:embed="rId4"/>
          <a:stretch>
            <a:fillRect/>
          </a:stretch>
        </p:blipFill>
        <p:spPr>
          <a:xfrm>
            <a:off x="7915983" y="5605019"/>
            <a:ext cx="4023314" cy="1112593"/>
          </a:xfrm>
          <a:prstGeom prst="rect">
            <a:avLst/>
          </a:prstGeom>
        </p:spPr>
      </p:pic>
      <p:pic>
        <p:nvPicPr>
          <p:cNvPr id="11" name="Picture 10" descr="A red sign with white text&#10;&#10;AI-generated content may be incorrect.">
            <a:extLst>
              <a:ext uri="{FF2B5EF4-FFF2-40B4-BE49-F238E27FC236}">
                <a16:creationId xmlns:a16="http://schemas.microsoft.com/office/drawing/2014/main" id="{1B6E6BAA-59DF-E97A-F531-05F3751A230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67601" y="5650787"/>
            <a:ext cx="2233540" cy="1090451"/>
          </a:xfrm>
          <a:prstGeom prst="rect">
            <a:avLst/>
          </a:prstGeom>
        </p:spPr>
      </p:pic>
      <p:sp>
        <p:nvSpPr>
          <p:cNvPr id="13" name="TextBox 12">
            <a:extLst>
              <a:ext uri="{FF2B5EF4-FFF2-40B4-BE49-F238E27FC236}">
                <a16:creationId xmlns:a16="http://schemas.microsoft.com/office/drawing/2014/main" id="{0588C03B-FCB6-E0B4-1172-1ABBACA3EA02}"/>
              </a:ext>
            </a:extLst>
          </p:cNvPr>
          <p:cNvSpPr txBox="1"/>
          <p:nvPr/>
        </p:nvSpPr>
        <p:spPr>
          <a:xfrm>
            <a:off x="522514" y="902047"/>
            <a:ext cx="6564086" cy="646331"/>
          </a:xfrm>
          <a:prstGeom prst="rect">
            <a:avLst/>
          </a:prstGeom>
          <a:noFill/>
        </p:spPr>
        <p:txBody>
          <a:bodyPr wrap="square">
            <a:spAutoFit/>
          </a:bodyPr>
          <a:lstStyle/>
          <a:p>
            <a:r>
              <a:rPr lang="pt-BR" sz="3600" b="0" i="0" u="none" strike="noStrike" baseline="0" dirty="0">
                <a:solidFill>
                  <a:srgbClr val="93D150"/>
                </a:solidFill>
                <a:latin typeface="CIDFont+F2"/>
              </a:rPr>
              <a:t>C o n f e r e n c e</a:t>
            </a:r>
            <a:endParaRPr lang="en-GB" sz="3600" dirty="0"/>
          </a:p>
        </p:txBody>
      </p:sp>
    </p:spTree>
    <p:extLst>
      <p:ext uri="{BB962C8B-B14F-4D97-AF65-F5344CB8AC3E}">
        <p14:creationId xmlns:p14="http://schemas.microsoft.com/office/powerpoint/2010/main" val="998256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C3DA8-F62F-4B07-301A-76A3F4FE8AB5}"/>
              </a:ext>
            </a:extLst>
          </p:cNvPr>
          <p:cNvSpPr>
            <a:spLocks noGrp="1"/>
          </p:cNvSpPr>
          <p:nvPr>
            <p:ph type="title"/>
          </p:nvPr>
        </p:nvSpPr>
        <p:spPr/>
        <p:txBody>
          <a:bodyPr/>
          <a:lstStyle/>
          <a:p>
            <a:r>
              <a:rPr lang="en-GB" dirty="0"/>
              <a:t>Behavioural Framing</a:t>
            </a:r>
          </a:p>
        </p:txBody>
      </p:sp>
      <p:sp>
        <p:nvSpPr>
          <p:cNvPr id="3" name="Text Placeholder 2">
            <a:extLst>
              <a:ext uri="{FF2B5EF4-FFF2-40B4-BE49-F238E27FC236}">
                <a16:creationId xmlns:a16="http://schemas.microsoft.com/office/drawing/2014/main" id="{466F4518-01FF-074C-448C-3975A8CA65A5}"/>
              </a:ext>
            </a:extLst>
          </p:cNvPr>
          <p:cNvSpPr>
            <a:spLocks noGrp="1"/>
          </p:cNvSpPr>
          <p:nvPr>
            <p:ph type="body" sz="quarter" idx="11"/>
          </p:nvPr>
        </p:nvSpPr>
        <p:spPr/>
        <p:txBody>
          <a:bodyPr/>
          <a:lstStyle/>
          <a:p>
            <a:pPr marL="457200" indent="-457200">
              <a:buFont typeface="Arial" panose="020B0604020202020204" pitchFamily="34" charset="0"/>
              <a:buChar char="•"/>
            </a:pPr>
            <a:r>
              <a:rPr lang="en-GB" sz="2800" dirty="0">
                <a:latin typeface="Aptos" panose="020B0004020202020204" pitchFamily="34" charset="0"/>
              </a:rPr>
              <a:t>How information is </a:t>
            </a:r>
            <a:r>
              <a:rPr lang="en-GB" sz="2800" b="1" dirty="0">
                <a:latin typeface="Aptos" panose="020B0004020202020204" pitchFamily="34" charset="0"/>
              </a:rPr>
              <a:t>presented</a:t>
            </a:r>
            <a:r>
              <a:rPr lang="en-GB" sz="2800" dirty="0">
                <a:latin typeface="Aptos" panose="020B0004020202020204" pitchFamily="34" charset="0"/>
              </a:rPr>
              <a:t> has been shown to </a:t>
            </a:r>
            <a:r>
              <a:rPr lang="en-GB" sz="2800" b="1" dirty="0">
                <a:latin typeface="Aptos" panose="020B0004020202020204" pitchFamily="34" charset="0"/>
              </a:rPr>
              <a:t>shape</a:t>
            </a:r>
            <a:r>
              <a:rPr lang="en-GB" sz="2800" dirty="0">
                <a:latin typeface="Aptos" panose="020B0004020202020204" pitchFamily="34" charset="0"/>
              </a:rPr>
              <a:t> </a:t>
            </a:r>
            <a:r>
              <a:rPr lang="en-GB" sz="2800" b="1" dirty="0">
                <a:latin typeface="Aptos" panose="020B0004020202020204" pitchFamily="34" charset="0"/>
              </a:rPr>
              <a:t>perceptions</a:t>
            </a:r>
            <a:r>
              <a:rPr lang="en-GB" sz="2800" dirty="0">
                <a:latin typeface="Aptos" panose="020B0004020202020204" pitchFamily="34" charset="0"/>
              </a:rPr>
              <a:t> of risk and responsibility</a:t>
            </a:r>
          </a:p>
          <a:p>
            <a:pPr marL="0" indent="0">
              <a:buNone/>
            </a:pPr>
            <a:r>
              <a:rPr lang="en-GB" sz="2800" dirty="0">
                <a:latin typeface="Aptos" panose="020B0004020202020204" pitchFamily="34" charset="0"/>
              </a:rPr>
              <a:t>	e.g. cancer screening compliance improves when risks are 	framed in terms of losses avoided rather than gains obtained 	(</a:t>
            </a:r>
            <a:r>
              <a:rPr lang="en-GB" sz="2800" i="1" dirty="0">
                <a:latin typeface="Aptos" panose="020B0004020202020204" pitchFamily="34" charset="0"/>
              </a:rPr>
              <a:t>Tversky &amp; Kahneman </a:t>
            </a:r>
            <a:r>
              <a:rPr lang="en-GB" sz="2800" dirty="0">
                <a:latin typeface="Aptos" panose="020B0004020202020204" pitchFamily="34" charset="0"/>
              </a:rPr>
              <a:t>1981)</a:t>
            </a:r>
          </a:p>
          <a:p>
            <a:pPr marL="457200" indent="-457200">
              <a:buFont typeface="Arial" panose="020B0604020202020204" pitchFamily="34" charset="0"/>
              <a:buChar char="•"/>
            </a:pPr>
            <a:r>
              <a:rPr lang="en-GB" sz="2800" dirty="0">
                <a:latin typeface="Aptos" panose="020B0004020202020204" pitchFamily="34" charset="0"/>
              </a:rPr>
              <a:t>These lessons are </a:t>
            </a:r>
            <a:r>
              <a:rPr lang="en-GB" sz="2800" b="1" dirty="0">
                <a:latin typeface="Aptos" panose="020B0004020202020204" pitchFamily="34" charset="0"/>
              </a:rPr>
              <a:t>highly transferable </a:t>
            </a:r>
            <a:r>
              <a:rPr lang="en-GB" sz="2800" dirty="0">
                <a:latin typeface="Aptos" panose="020B0004020202020204" pitchFamily="34" charset="0"/>
              </a:rPr>
              <a:t>to the personal debt and insolvency context</a:t>
            </a:r>
          </a:p>
        </p:txBody>
      </p:sp>
    </p:spTree>
    <p:extLst>
      <p:ext uri="{BB962C8B-B14F-4D97-AF65-F5344CB8AC3E}">
        <p14:creationId xmlns:p14="http://schemas.microsoft.com/office/powerpoint/2010/main" val="87551100"/>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27E32-9DA0-98D8-09E3-3F620DB90A16}"/>
              </a:ext>
            </a:extLst>
          </p:cNvPr>
          <p:cNvSpPr>
            <a:spLocks noGrp="1"/>
          </p:cNvSpPr>
          <p:nvPr>
            <p:ph type="title"/>
          </p:nvPr>
        </p:nvSpPr>
        <p:spPr/>
        <p:txBody>
          <a:bodyPr/>
          <a:lstStyle/>
          <a:p>
            <a:r>
              <a:rPr lang="en-GB" dirty="0"/>
              <a:t>Why Framing Matters</a:t>
            </a:r>
            <a:endParaRPr lang="en-GB" dirty="0">
              <a:solidFill>
                <a:schemeClr val="tx2">
                  <a:lumMod val="75000"/>
                </a:schemeClr>
              </a:solidFill>
              <a:latin typeface="Aptos Body"/>
            </a:endParaRPr>
          </a:p>
        </p:txBody>
      </p:sp>
      <p:sp>
        <p:nvSpPr>
          <p:cNvPr id="3" name="Text Placeholder 2">
            <a:extLst>
              <a:ext uri="{FF2B5EF4-FFF2-40B4-BE49-F238E27FC236}">
                <a16:creationId xmlns:a16="http://schemas.microsoft.com/office/drawing/2014/main" id="{67A1CCE4-5F25-10C4-A73B-42D9066D5FFB}"/>
              </a:ext>
            </a:extLst>
          </p:cNvPr>
          <p:cNvSpPr>
            <a:spLocks noGrp="1"/>
          </p:cNvSpPr>
          <p:nvPr>
            <p:ph type="body" sz="quarter" idx="11"/>
          </p:nvPr>
        </p:nvSpPr>
        <p:spPr/>
        <p:txBody>
          <a:bodyPr/>
          <a:lstStyle/>
          <a:p>
            <a:pPr marL="457200" indent="-457200">
              <a:buFont typeface="Arial" panose="020B0604020202020204" pitchFamily="34" charset="0"/>
              <a:buChar char="•"/>
            </a:pP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Behavioural scholars note that how legal and institutional information is presented can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shape perception and engagement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t>
            </a:r>
            <a:r>
              <a:rPr lang="en-GB" sz="24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Sunstein</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2015).</a:t>
            </a:r>
          </a:p>
          <a:p>
            <a:pPr marL="457200" indent="-457200">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L</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anguage surrounding insolvency notifications tends to be legalistic and, at times, implicitly punitive</a:t>
            </a:r>
          </a:p>
          <a:p>
            <a:pPr marL="457200" indent="-457200">
              <a:buFont typeface="Arial" panose="020B0604020202020204" pitchFamily="34" charset="0"/>
              <a:buChar char="•"/>
            </a:pP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Reframing</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the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language</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used in official notices to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emphasise restructuring</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lawful debt relief,</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and the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legitimacy of financial recovery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could help destigmatise the process and reorient public perceptions</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2800" dirty="0">
              <a:latin typeface="Aptos Body"/>
            </a:endParaRPr>
          </a:p>
          <a:p>
            <a:endParaRPr lang="en-GB" sz="2800" dirty="0">
              <a:latin typeface="Aptos Body"/>
            </a:endParaRPr>
          </a:p>
        </p:txBody>
      </p:sp>
    </p:spTree>
    <p:extLst>
      <p:ext uri="{BB962C8B-B14F-4D97-AF65-F5344CB8AC3E}">
        <p14:creationId xmlns:p14="http://schemas.microsoft.com/office/powerpoint/2010/main" val="400661199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9A59D-9995-6CF9-7655-86625184EBEB}"/>
              </a:ext>
            </a:extLst>
          </p:cNvPr>
          <p:cNvSpPr>
            <a:spLocks noGrp="1"/>
          </p:cNvSpPr>
          <p:nvPr>
            <p:ph type="title"/>
          </p:nvPr>
        </p:nvSpPr>
        <p:spPr/>
        <p:txBody>
          <a:bodyPr/>
          <a:lstStyle/>
          <a:p>
            <a:r>
              <a:rPr lang="en-GB" dirty="0" err="1"/>
              <a:t>Cont.d</a:t>
            </a:r>
            <a:endParaRPr lang="en-GB" dirty="0"/>
          </a:p>
        </p:txBody>
      </p:sp>
      <p:sp>
        <p:nvSpPr>
          <p:cNvPr id="3" name="Text Placeholder 2">
            <a:extLst>
              <a:ext uri="{FF2B5EF4-FFF2-40B4-BE49-F238E27FC236}">
                <a16:creationId xmlns:a16="http://schemas.microsoft.com/office/drawing/2014/main" id="{EA4715F7-EBF6-735B-A4D0-B7F332210EAA}"/>
              </a:ext>
            </a:extLst>
          </p:cNvPr>
          <p:cNvSpPr>
            <a:spLocks noGrp="1"/>
          </p:cNvSpPr>
          <p:nvPr>
            <p:ph type="body" sz="quarter" idx="11"/>
          </p:nvPr>
        </p:nvSpPr>
        <p:spPr>
          <a:xfrm>
            <a:off x="1200151" y="1700216"/>
            <a:ext cx="10256884" cy="5069711"/>
          </a:xfrm>
        </p:spPr>
        <p:txBody>
          <a:bodyPr/>
          <a:lstStyle/>
          <a:p>
            <a:pPr marL="457200" indent="-457200">
              <a:buFont typeface="Arial" panose="020B0604020202020204" pitchFamily="34" charset="0"/>
              <a:buChar char="•"/>
            </a:pPr>
            <a:r>
              <a:rPr lang="en-GB" sz="2400" dirty="0">
                <a:solidFill>
                  <a:srgbClr val="000000"/>
                </a:solidFill>
                <a:effectLst/>
                <a:latin typeface="Aptos" panose="020B0004020202020204" pitchFamily="34" charset="0"/>
                <a:ea typeface="Aptos" panose="020B0004020202020204" pitchFamily="34" charset="0"/>
              </a:rPr>
              <a:t>Legal language surrounding debt solutions often reinforces </a:t>
            </a:r>
            <a:r>
              <a:rPr lang="en-GB" sz="2400" b="1" dirty="0">
                <a:solidFill>
                  <a:srgbClr val="000000"/>
                </a:solidFill>
                <a:effectLst/>
                <a:latin typeface="Aptos" panose="020B0004020202020204" pitchFamily="34" charset="0"/>
                <a:ea typeface="Aptos" panose="020B0004020202020204" pitchFamily="34" charset="0"/>
              </a:rPr>
              <a:t>stigma and self-blame </a:t>
            </a:r>
            <a:r>
              <a:rPr lang="en-GB" sz="2400" dirty="0">
                <a:solidFill>
                  <a:srgbClr val="000000"/>
                </a:solidFill>
                <a:effectLst/>
                <a:latin typeface="Aptos" panose="020B0004020202020204" pitchFamily="34" charset="0"/>
                <a:ea typeface="Aptos" panose="020B0004020202020204" pitchFamily="34" charset="0"/>
              </a:rPr>
              <a:t>(</a:t>
            </a:r>
            <a:r>
              <a:rPr lang="en-GB" sz="2400" i="1" dirty="0">
                <a:solidFill>
                  <a:srgbClr val="000000"/>
                </a:solidFill>
                <a:effectLst/>
                <a:latin typeface="Aptos" panose="020B0004020202020204" pitchFamily="34" charset="0"/>
                <a:ea typeface="Aptos" panose="020B0004020202020204" pitchFamily="34" charset="0"/>
              </a:rPr>
              <a:t>Lammer</a:t>
            </a:r>
            <a:r>
              <a:rPr lang="en-GB" sz="2400" dirty="0">
                <a:solidFill>
                  <a:srgbClr val="000000"/>
                </a:solidFill>
                <a:effectLst/>
                <a:latin typeface="Aptos" panose="020B0004020202020204" pitchFamily="34" charset="0"/>
                <a:ea typeface="Aptos" panose="020B0004020202020204" pitchFamily="34" charset="0"/>
              </a:rPr>
              <a:t> 2022)</a:t>
            </a:r>
          </a:p>
          <a:p>
            <a:pPr marL="457200" indent="-457200">
              <a:buFont typeface="Arial" panose="020B0604020202020204" pitchFamily="34" charset="0"/>
              <a:buChar char="•"/>
            </a:pPr>
            <a:r>
              <a:rPr lang="en-GB" sz="2400" b="1" dirty="0">
                <a:solidFill>
                  <a:srgbClr val="000000"/>
                </a:solidFill>
                <a:effectLst/>
                <a:latin typeface="Aptos" panose="020B0004020202020204" pitchFamily="34" charset="0"/>
                <a:ea typeface="Aptos" panose="020B0004020202020204" pitchFamily="34" charset="0"/>
              </a:rPr>
              <a:t>Reframing</a:t>
            </a:r>
            <a:r>
              <a:rPr lang="en-GB" sz="2400" dirty="0">
                <a:solidFill>
                  <a:srgbClr val="000000"/>
                </a:solidFill>
                <a:effectLst/>
                <a:latin typeface="Aptos" panose="020B0004020202020204" pitchFamily="34" charset="0"/>
                <a:ea typeface="Aptos" panose="020B0004020202020204" pitchFamily="34" charset="0"/>
              </a:rPr>
              <a:t> breathing space </a:t>
            </a:r>
            <a:r>
              <a:rPr lang="en-GB" sz="2400" b="1" dirty="0">
                <a:solidFill>
                  <a:srgbClr val="000000"/>
                </a:solidFill>
                <a:effectLst/>
                <a:latin typeface="Aptos" panose="020B0004020202020204" pitchFamily="34" charset="0"/>
                <a:ea typeface="Aptos" panose="020B0004020202020204" pitchFamily="34" charset="0"/>
              </a:rPr>
              <a:t>as a </a:t>
            </a:r>
            <a:r>
              <a:rPr lang="en-GB" sz="2400" b="1" i="1" dirty="0">
                <a:solidFill>
                  <a:srgbClr val="000000"/>
                </a:solidFill>
                <a:effectLst/>
                <a:latin typeface="Aptos" panose="020B0004020202020204" pitchFamily="34" charset="0"/>
                <a:ea typeface="Aptos" panose="020B0004020202020204" pitchFamily="34" charset="0"/>
              </a:rPr>
              <a:t>normal</a:t>
            </a:r>
            <a:r>
              <a:rPr lang="en-GB" sz="2400" b="1" dirty="0">
                <a:solidFill>
                  <a:srgbClr val="000000"/>
                </a:solidFill>
                <a:effectLst/>
                <a:latin typeface="Aptos" panose="020B0004020202020204" pitchFamily="34" charset="0"/>
                <a:ea typeface="Aptos" panose="020B0004020202020204" pitchFamily="34" charset="0"/>
              </a:rPr>
              <a:t>, </a:t>
            </a:r>
            <a:r>
              <a:rPr lang="en-GB" sz="2400" b="1" i="1" dirty="0">
                <a:solidFill>
                  <a:srgbClr val="000000"/>
                </a:solidFill>
                <a:effectLst/>
                <a:latin typeface="Aptos" panose="020B0004020202020204" pitchFamily="34" charset="0"/>
                <a:ea typeface="Aptos" panose="020B0004020202020204" pitchFamily="34" charset="0"/>
              </a:rPr>
              <a:t>state-endorsed</a:t>
            </a:r>
            <a:r>
              <a:rPr lang="en-GB" sz="2400" b="1" dirty="0">
                <a:solidFill>
                  <a:srgbClr val="000000"/>
                </a:solidFill>
                <a:effectLst/>
                <a:latin typeface="Aptos" panose="020B0004020202020204" pitchFamily="34" charset="0"/>
                <a:ea typeface="Aptos" panose="020B0004020202020204" pitchFamily="34" charset="0"/>
              </a:rPr>
              <a:t>, and </a:t>
            </a:r>
            <a:r>
              <a:rPr lang="en-GB" sz="2400" b="1" i="1" dirty="0">
                <a:solidFill>
                  <a:srgbClr val="000000"/>
                </a:solidFill>
                <a:effectLst/>
                <a:latin typeface="Aptos" panose="020B0004020202020204" pitchFamily="34" charset="0"/>
                <a:ea typeface="Aptos" panose="020B0004020202020204" pitchFamily="34" charset="0"/>
              </a:rPr>
              <a:t>creditor-supported</a:t>
            </a:r>
            <a:r>
              <a:rPr lang="en-GB" sz="2400" b="1" dirty="0">
                <a:solidFill>
                  <a:srgbClr val="000000"/>
                </a:solidFill>
                <a:effectLst/>
                <a:latin typeface="Aptos" panose="020B0004020202020204" pitchFamily="34" charset="0"/>
                <a:ea typeface="Aptos" panose="020B0004020202020204" pitchFamily="34" charset="0"/>
              </a:rPr>
              <a:t> tool </a:t>
            </a:r>
            <a:r>
              <a:rPr lang="en-GB" sz="2400" dirty="0">
                <a:solidFill>
                  <a:srgbClr val="000000"/>
                </a:solidFill>
                <a:effectLst/>
                <a:latin typeface="Aptos" panose="020B0004020202020204" pitchFamily="34" charset="0"/>
                <a:ea typeface="Aptos" panose="020B0004020202020204" pitchFamily="34" charset="0"/>
              </a:rPr>
              <a:t>for responsible financial recovery could substantially improve uptake</a:t>
            </a:r>
          </a:p>
          <a:p>
            <a:pPr marL="457200" indent="-457200">
              <a:buFont typeface="Arial" panose="020B0604020202020204" pitchFamily="34" charset="0"/>
              <a:buChar char="•"/>
            </a:pPr>
            <a:r>
              <a:rPr lang="en-GB" sz="2400" dirty="0">
                <a:solidFill>
                  <a:srgbClr val="000000"/>
                </a:solidFill>
                <a:effectLst/>
                <a:latin typeface="Aptos" panose="020B0004020202020204" pitchFamily="34" charset="0"/>
                <a:ea typeface="Aptos" panose="020B0004020202020204" pitchFamily="34" charset="0"/>
              </a:rPr>
              <a:t>If breathing space provisions are presented as a "</a:t>
            </a:r>
            <a:r>
              <a:rPr lang="en-GB" sz="2400" b="1" dirty="0">
                <a:solidFill>
                  <a:srgbClr val="000000"/>
                </a:solidFill>
                <a:effectLst/>
                <a:latin typeface="Aptos" panose="020B0004020202020204" pitchFamily="34" charset="0"/>
                <a:ea typeface="Aptos" panose="020B0004020202020204" pitchFamily="34" charset="0"/>
              </a:rPr>
              <a:t>common-place and responsible financial recovery tool</a:t>
            </a:r>
            <a:r>
              <a:rPr lang="en-GB" sz="2400" dirty="0">
                <a:solidFill>
                  <a:srgbClr val="000000"/>
                </a:solidFill>
                <a:effectLst/>
                <a:latin typeface="Aptos" panose="020B0004020202020204" pitchFamily="34" charset="0"/>
                <a:ea typeface="Aptos" panose="020B0004020202020204" pitchFamily="34" charset="0"/>
              </a:rPr>
              <a:t>" that is endorsed by creditors as well as the state, rather than a sign of failure, more debtors may be inclined to utilise them</a:t>
            </a:r>
          </a:p>
          <a:p>
            <a:pPr marL="457200" indent="-457200">
              <a:buFont typeface="Arial" panose="020B0604020202020204" pitchFamily="34" charset="0"/>
              <a:buChar char="•"/>
            </a:pPr>
            <a:r>
              <a:rPr lang="en-GB" sz="2400" dirty="0">
                <a:solidFill>
                  <a:srgbClr val="000000"/>
                </a:solidFill>
                <a:effectLst/>
                <a:latin typeface="Aptos" panose="020B0004020202020204" pitchFamily="34" charset="0"/>
                <a:ea typeface="Aptos" panose="020B0004020202020204" pitchFamily="34" charset="0"/>
              </a:rPr>
              <a:t>Using </a:t>
            </a:r>
            <a:r>
              <a:rPr lang="en-GB" sz="2400" b="1" dirty="0">
                <a:solidFill>
                  <a:srgbClr val="000000"/>
                </a:solidFill>
                <a:effectLst/>
                <a:latin typeface="Aptos" panose="020B0004020202020204" pitchFamily="34" charset="0"/>
                <a:ea typeface="Aptos" panose="020B0004020202020204" pitchFamily="34" charset="0"/>
              </a:rPr>
              <a:t>neutral and supportive language </a:t>
            </a:r>
            <a:r>
              <a:rPr lang="en-GB" sz="2400" dirty="0">
                <a:solidFill>
                  <a:srgbClr val="000000"/>
                </a:solidFill>
                <a:effectLst/>
                <a:latin typeface="Aptos" panose="020B0004020202020204" pitchFamily="34" charset="0"/>
                <a:ea typeface="Aptos" panose="020B0004020202020204" pitchFamily="34" charset="0"/>
              </a:rPr>
              <a:t>in legal and financial documents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“breathing space” or “help with debt”</a:t>
            </a:r>
            <a:r>
              <a:rPr lang="en-GB" sz="2400" dirty="0">
                <a:solidFill>
                  <a:srgbClr val="000000"/>
                </a:solidFill>
                <a:effectLst/>
                <a:latin typeface="Aptos" panose="020B0004020202020204" pitchFamily="34" charset="0"/>
                <a:ea typeface="Aptos" panose="020B0004020202020204" pitchFamily="34" charset="0"/>
              </a:rPr>
              <a:t>)</a:t>
            </a:r>
          </a:p>
        </p:txBody>
      </p:sp>
    </p:spTree>
    <p:extLst>
      <p:ext uri="{BB962C8B-B14F-4D97-AF65-F5344CB8AC3E}">
        <p14:creationId xmlns:p14="http://schemas.microsoft.com/office/powerpoint/2010/main" val="3257162040"/>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0044F-3591-DF9D-F3F7-51F8A971F5F0}"/>
              </a:ext>
            </a:extLst>
          </p:cNvPr>
          <p:cNvSpPr>
            <a:spLocks noGrp="1"/>
          </p:cNvSpPr>
          <p:nvPr>
            <p:ph type="title"/>
          </p:nvPr>
        </p:nvSpPr>
        <p:spPr/>
        <p:txBody>
          <a:bodyPr/>
          <a:lstStyle/>
          <a:p>
            <a:r>
              <a:rPr lang="en-GB" dirty="0"/>
              <a:t>Reducing Cognitive Load and Present Bias</a:t>
            </a:r>
          </a:p>
        </p:txBody>
      </p:sp>
      <p:sp>
        <p:nvSpPr>
          <p:cNvPr id="3" name="Text Placeholder 2">
            <a:extLst>
              <a:ext uri="{FF2B5EF4-FFF2-40B4-BE49-F238E27FC236}">
                <a16:creationId xmlns:a16="http://schemas.microsoft.com/office/drawing/2014/main" id="{5765E8DF-38E3-1E2D-604B-0DA68B6C7760}"/>
              </a:ext>
            </a:extLst>
          </p:cNvPr>
          <p:cNvSpPr>
            <a:spLocks noGrp="1"/>
          </p:cNvSpPr>
          <p:nvPr>
            <p:ph type="body" sz="quarter" idx="11"/>
          </p:nvPr>
        </p:nvSpPr>
        <p:spPr>
          <a:xfrm>
            <a:off x="1271750" y="1700216"/>
            <a:ext cx="9864809" cy="4884516"/>
          </a:xfrm>
        </p:spPr>
        <p:txBody>
          <a:bodyPr/>
          <a:lstStyle/>
          <a:p>
            <a:pPr marL="342900" indent="-342900">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I</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ndividuals in financial distress often suffer from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cognitive overload</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present bias,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status quo bias,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all of which compromise rational decision-making and impede timely access to appropriate debt solutions (</a:t>
            </a:r>
            <a:r>
              <a:rPr lang="en-GB" sz="24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Kahneman &amp; Tversky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1979; </a:t>
            </a:r>
            <a:r>
              <a:rPr lang="en-GB" sz="24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Mullainathan &amp; Shafir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2013;World Bank 2014; </a:t>
            </a:r>
            <a:r>
              <a:rPr lang="en-GB" sz="24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Mani et al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2013)</a:t>
            </a:r>
          </a:p>
          <a:p>
            <a:pPr marL="342900" indent="-342900">
              <a:buFont typeface="Arial" panose="020B0604020202020204" pitchFamily="34" charset="0"/>
              <a:buChar char="•"/>
            </a:pPr>
            <a:r>
              <a:rPr lang="en-GB" sz="24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S</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tatutory breathing space </a:t>
            </a:r>
            <a:r>
              <a:rPr lang="en-GB" sz="24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 should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integrate with behavioural support mechanisms, including structured financial coaching delivered either online or in person</a:t>
            </a:r>
          </a:p>
          <a:p>
            <a:pPr marL="342900" indent="-342900">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D</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ifferent from traditional debt advice in that it is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forward-looking</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and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behaviourally informed</a:t>
            </a:r>
          </a:p>
          <a:p>
            <a:endParaRPr lang="en-GB" sz="2400" dirty="0">
              <a:latin typeface="Aptos Body"/>
            </a:endParaRPr>
          </a:p>
          <a:p>
            <a:endParaRPr lang="en-GB" sz="2400" dirty="0">
              <a:latin typeface="Aptos Body"/>
            </a:endParaRPr>
          </a:p>
        </p:txBody>
      </p:sp>
    </p:spTree>
    <p:extLst>
      <p:ext uri="{BB962C8B-B14F-4D97-AF65-F5344CB8AC3E}">
        <p14:creationId xmlns:p14="http://schemas.microsoft.com/office/powerpoint/2010/main" val="73140391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6EFC6-0F97-5BE2-D4EE-4BB77966CAE2}"/>
              </a:ext>
            </a:extLst>
          </p:cNvPr>
          <p:cNvSpPr>
            <a:spLocks noGrp="1"/>
          </p:cNvSpPr>
          <p:nvPr>
            <p:ph type="title"/>
          </p:nvPr>
        </p:nvSpPr>
        <p:spPr/>
        <p:txBody>
          <a:bodyPr/>
          <a:lstStyle/>
          <a:p>
            <a:r>
              <a:rPr lang="en-GB" dirty="0"/>
              <a:t>Contd.</a:t>
            </a:r>
          </a:p>
        </p:txBody>
      </p:sp>
      <p:sp>
        <p:nvSpPr>
          <p:cNvPr id="3" name="Text Placeholder 2">
            <a:extLst>
              <a:ext uri="{FF2B5EF4-FFF2-40B4-BE49-F238E27FC236}">
                <a16:creationId xmlns:a16="http://schemas.microsoft.com/office/drawing/2014/main" id="{33F3D85A-5994-0130-BFA8-7FFD7701DC6C}"/>
              </a:ext>
            </a:extLst>
          </p:cNvPr>
          <p:cNvSpPr>
            <a:spLocks noGrp="1"/>
          </p:cNvSpPr>
          <p:nvPr>
            <p:ph type="body" sz="quarter" idx="11"/>
          </p:nvPr>
        </p:nvSpPr>
        <p:spPr>
          <a:xfrm>
            <a:off x="1200151" y="1700216"/>
            <a:ext cx="9936409" cy="4753742"/>
          </a:xfrm>
        </p:spPr>
        <p:txBody>
          <a:bodyPr/>
          <a:lstStyle/>
          <a:p>
            <a:pPr marL="457200" indent="-457200">
              <a:buFont typeface="Arial" panose="020B0604020202020204" pitchFamily="34" charset="0"/>
              <a:buChar char="•"/>
            </a:pPr>
            <a:r>
              <a:rPr lang="en-GB" sz="2400" b="1" i="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Focus is not solely on immediate legal compliance or repayment planning but long-term goal setting, improves financial literacy, builds financial confidence, &amp; counteracts common behavioural biases</a:t>
            </a:r>
            <a:endParaRPr lang="en-GB" sz="2400" b="1" i="1" kern="100" dirty="0">
              <a:solidFill>
                <a:schemeClr val="tx2"/>
              </a:solidFill>
              <a:latin typeface="Aptos" panose="020B0004020202020204" pitchFamily="34" charset="0"/>
              <a:ea typeface="Aptos" panose="020B0004020202020204" pitchFamily="34" charset="0"/>
              <a:cs typeface="Times New Roman" panose="02020603050405020304" pitchFamily="18" charset="0"/>
            </a:endParaRPr>
          </a:p>
          <a:p>
            <a:pPr marL="457200" indent="-457200">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Coaching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helps to mitigate </a:t>
            </a:r>
            <a:r>
              <a:rPr lang="en-GB" sz="2400" b="1"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anchoring</a:t>
            </a:r>
            <a:r>
              <a:rPr lang="en-GB" sz="24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GB" sz="2400" b="1"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effects</a:t>
            </a:r>
            <a:endPar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457200" indent="-457200">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R</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esponsibility is on the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debtor</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to navigate insolvency options</a:t>
            </a:r>
          </a:p>
          <a:p>
            <a:pPr marL="457200" indent="-457200">
              <a:buFont typeface="Arial" panose="020B0604020202020204" pitchFamily="34" charset="0"/>
              <a:buChar char="•"/>
            </a:pPr>
            <a:r>
              <a:rPr lang="en-GB" sz="24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A</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ccess</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to regulated debt advisors remains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inconsistent</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across regions, and the quality of support varies widely</a:t>
            </a:r>
            <a:endPar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457200" indent="-457200">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A</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dvice provided during breathing space is typically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procedural</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rather than behavioural, failing to address the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cognitive</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and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psychological</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barriers</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that delay or distort debtor decision-making</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sz="2400" kern="100" dirty="0">
              <a:effectLst/>
              <a:latin typeface="Aptos Body"/>
              <a:ea typeface="Aptos" panose="020B0004020202020204" pitchFamily="34" charset="0"/>
              <a:cs typeface="Times New Roman" panose="02020603050405020304" pitchFamily="18" charset="0"/>
            </a:endParaRPr>
          </a:p>
          <a:p>
            <a:endParaRPr lang="en-GB" sz="2800" dirty="0">
              <a:latin typeface="Aptos Body"/>
            </a:endParaRPr>
          </a:p>
          <a:p>
            <a:endParaRPr lang="en-GB" sz="2800" dirty="0">
              <a:latin typeface="Aptos Body"/>
            </a:endParaRPr>
          </a:p>
        </p:txBody>
      </p:sp>
    </p:spTree>
    <p:extLst>
      <p:ext uri="{BB962C8B-B14F-4D97-AF65-F5344CB8AC3E}">
        <p14:creationId xmlns:p14="http://schemas.microsoft.com/office/powerpoint/2010/main" val="283027186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C6A1D-E36A-B1C2-B4E2-74D465ED39E4}"/>
              </a:ext>
            </a:extLst>
          </p:cNvPr>
          <p:cNvSpPr>
            <a:spLocks noGrp="1"/>
          </p:cNvSpPr>
          <p:nvPr>
            <p:ph type="title"/>
          </p:nvPr>
        </p:nvSpPr>
        <p:spPr>
          <a:xfrm>
            <a:off x="976516" y="720625"/>
            <a:ext cx="9936408" cy="1012599"/>
          </a:xfrm>
        </p:spPr>
        <p:txBody>
          <a:bodyPr>
            <a:normAutofit/>
          </a:bodyPr>
          <a:lstStyle/>
          <a:p>
            <a:r>
              <a:rPr lang="en-GB" dirty="0"/>
              <a:t>Improving the Proposed Reforms – Breathing Space</a:t>
            </a:r>
          </a:p>
        </p:txBody>
      </p:sp>
      <p:sp>
        <p:nvSpPr>
          <p:cNvPr id="3" name="Text Placeholder 2">
            <a:extLst>
              <a:ext uri="{FF2B5EF4-FFF2-40B4-BE49-F238E27FC236}">
                <a16:creationId xmlns:a16="http://schemas.microsoft.com/office/drawing/2014/main" id="{D3F95B8D-1004-E65E-5B80-454F0679AD99}"/>
              </a:ext>
            </a:extLst>
          </p:cNvPr>
          <p:cNvSpPr>
            <a:spLocks noGrp="1"/>
          </p:cNvSpPr>
          <p:nvPr>
            <p:ph type="body" sz="quarter" idx="11"/>
          </p:nvPr>
        </p:nvSpPr>
        <p:spPr>
          <a:xfrm>
            <a:off x="976516" y="1745803"/>
            <a:ext cx="10309246" cy="4404151"/>
          </a:xfrm>
        </p:spPr>
        <p:txBody>
          <a:bodyPr/>
          <a:lstStyle/>
          <a:p>
            <a:pPr marL="457200" indent="-457200">
              <a:buFont typeface="Arial" panose="020B0604020202020204" pitchFamily="34" charset="0"/>
              <a:buChar char="•"/>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 redesigned approach - </a:t>
            </a: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creditor-initiated auto-enrolment </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under defined conditions</a:t>
            </a:r>
            <a:r>
              <a:rPr lang="en-GB" sz="20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 </a:t>
            </a:r>
            <a:r>
              <a:rPr lang="en-GB" sz="2000" dirty="0">
                <a:solidFill>
                  <a:srgbClr val="000000"/>
                </a:solidFill>
                <a:effectLst/>
                <a:latin typeface="Aptos" panose="020B0004020202020204" pitchFamily="34" charset="0"/>
                <a:ea typeface="Aptos" panose="020B0004020202020204" pitchFamily="34" charset="0"/>
              </a:rPr>
              <a:t>if individual has accrued a specific level of credit card; council tax or utilities payment arrears</a:t>
            </a:r>
            <a:endParaRPr lang="en-GB" sz="2000" dirty="0">
              <a:solidFill>
                <a:srgbClr val="000000"/>
              </a:solidFill>
              <a:latin typeface="Aptos" panose="020B0004020202020204" pitchFamily="34" charset="0"/>
              <a:ea typeface="Aptos" panose="020B0004020202020204" pitchFamily="34" charset="0"/>
            </a:endParaRPr>
          </a:p>
          <a:p>
            <a:pPr marL="457200" indent="-457200">
              <a:buFont typeface="Arial" panose="020B0604020202020204" pitchFamily="34" charset="0"/>
              <a:buChar char="•"/>
            </a:pPr>
            <a:r>
              <a:rPr lang="en-GB" sz="2000" dirty="0">
                <a:solidFill>
                  <a:srgbClr val="000000"/>
                </a:solidFill>
                <a:effectLst/>
                <a:latin typeface="Aptos" panose="020B0004020202020204" pitchFamily="34" charset="0"/>
                <a:ea typeface="Aptos" panose="020B0004020202020204" pitchFamily="34" charset="0"/>
              </a:rPr>
              <a:t>The imposition of a breathing space moratorium over </a:t>
            </a:r>
            <a:r>
              <a:rPr lang="en-GB" sz="2000" b="1" dirty="0">
                <a:solidFill>
                  <a:srgbClr val="000000"/>
                </a:solidFill>
                <a:effectLst/>
                <a:latin typeface="Aptos" panose="020B0004020202020204" pitchFamily="34" charset="0"/>
                <a:ea typeface="Aptos" panose="020B0004020202020204" pitchFamily="34" charset="0"/>
              </a:rPr>
              <a:t>all qualifying debts </a:t>
            </a:r>
            <a:r>
              <a:rPr lang="en-GB" sz="2000" dirty="0">
                <a:solidFill>
                  <a:srgbClr val="000000"/>
                </a:solidFill>
                <a:effectLst/>
                <a:latin typeface="Aptos" panose="020B0004020202020204" pitchFamily="34" charset="0"/>
                <a:ea typeface="Aptos" panose="020B0004020202020204" pitchFamily="34" charset="0"/>
              </a:rPr>
              <a:t>instead of the initiating creditor simply seeks to resolve the debtor’s debt to them without consideration of the debtor’s wider financial circumstances</a:t>
            </a:r>
          </a:p>
          <a:p>
            <a:pPr marL="457200" indent="-457200">
              <a:buFont typeface="Arial" panose="020B0604020202020204" pitchFamily="34" charset="0"/>
              <a:buChar char="•"/>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 </a:t>
            </a: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working assumption </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by money advisers that breathing space is appropriate where </a:t>
            </a:r>
            <a:r>
              <a:rPr lang="en-GB" sz="20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i</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the debtor qualifies for a breathing space; and ii) there are no factors present which indicate the need for an immediate long-term solution such as bankruptcy</a:t>
            </a:r>
          </a:p>
          <a:p>
            <a:pPr marL="457200" indent="-457200">
              <a:buFont typeface="Arial" panose="020B0604020202020204" pitchFamily="34" charset="0"/>
              <a:buChar char="•"/>
            </a:pPr>
            <a:r>
              <a:rPr lang="en-GB" sz="20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Financial Coaching </a:t>
            </a:r>
            <a:r>
              <a:rPr lang="en-GB" sz="20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available to all who enter into breathing space</a:t>
            </a:r>
          </a:p>
          <a:p>
            <a:pPr marL="457200" indent="-457200">
              <a:buFont typeface="Arial" panose="020B0604020202020204" pitchFamily="34" charset="0"/>
              <a:buChar char="•"/>
            </a:pPr>
            <a:r>
              <a:rPr lang="en-GB" sz="2000" b="1" dirty="0">
                <a:solidFill>
                  <a:srgbClr val="000000"/>
                </a:solidFill>
                <a:effectLst/>
                <a:latin typeface="Aptos" panose="020B0004020202020204" pitchFamily="34" charset="0"/>
                <a:ea typeface="Aptos" panose="020B0004020202020204" pitchFamily="34" charset="0"/>
              </a:rPr>
              <a:t>IPs</a:t>
            </a:r>
            <a:r>
              <a:rPr lang="en-GB" sz="2000" dirty="0">
                <a:solidFill>
                  <a:srgbClr val="000000"/>
                </a:solidFill>
                <a:effectLst/>
                <a:latin typeface="Aptos" panose="020B0004020202020204" pitchFamily="34" charset="0"/>
                <a:ea typeface="Aptos" panose="020B0004020202020204" pitchFamily="34" charset="0"/>
              </a:rPr>
              <a:t> to </a:t>
            </a:r>
            <a:r>
              <a:rPr lang="en-GB" sz="2000" b="1" dirty="0">
                <a:solidFill>
                  <a:srgbClr val="000000"/>
                </a:solidFill>
                <a:effectLst/>
                <a:latin typeface="Aptos" panose="020B0004020202020204" pitchFamily="34" charset="0"/>
                <a:ea typeface="Aptos" panose="020B0004020202020204" pitchFamily="34" charset="0"/>
              </a:rPr>
              <a:t>confirm</a:t>
            </a:r>
            <a:r>
              <a:rPr lang="en-GB" sz="2000" dirty="0">
                <a:solidFill>
                  <a:srgbClr val="000000"/>
                </a:solidFill>
                <a:effectLst/>
                <a:latin typeface="Aptos" panose="020B0004020202020204" pitchFamily="34" charset="0"/>
                <a:ea typeface="Aptos" panose="020B0004020202020204" pitchFamily="34" charset="0"/>
              </a:rPr>
              <a:t>: (</a:t>
            </a:r>
            <a:r>
              <a:rPr lang="en-GB" sz="2000" dirty="0" err="1">
                <a:solidFill>
                  <a:srgbClr val="000000"/>
                </a:solidFill>
                <a:effectLst/>
                <a:latin typeface="Aptos" panose="020B0004020202020204" pitchFamily="34" charset="0"/>
                <a:ea typeface="Aptos" panose="020B0004020202020204" pitchFamily="34" charset="0"/>
              </a:rPr>
              <a:t>i</a:t>
            </a:r>
            <a:r>
              <a:rPr lang="en-GB" sz="2000" dirty="0">
                <a:solidFill>
                  <a:srgbClr val="000000"/>
                </a:solidFill>
                <a:effectLst/>
                <a:latin typeface="Aptos" panose="020B0004020202020204" pitchFamily="34" charset="0"/>
                <a:ea typeface="Aptos" panose="020B0004020202020204" pitchFamily="34" charset="0"/>
              </a:rPr>
              <a:t>) the debtor has been provided with behavioural guidance, including the availability &amp; suitability of breathing space; and (ii) a sufficient “cooling-off” period offered before entering into an IVA</a:t>
            </a:r>
            <a:endParaRPr lang="en-GB" sz="2000" dirty="0">
              <a:latin typeface="Aptos" panose="020B0004020202020204" pitchFamily="34" charset="0"/>
            </a:endParaRPr>
          </a:p>
          <a:p>
            <a:pPr marL="457200" indent="-457200">
              <a:buFont typeface="Arial" panose="020B0604020202020204" pitchFamily="34" charset="0"/>
              <a:buChar char="•"/>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indent="-457200">
              <a:buFont typeface="Arial" panose="020B0604020202020204" pitchFamily="34" charset="0"/>
              <a:buChar char="•"/>
            </a:pPr>
            <a:endParaRPr lang="en-GB" sz="2400" dirty="0">
              <a:solidFill>
                <a:srgbClr val="000000"/>
              </a:solidFill>
              <a:effectLst/>
              <a:latin typeface="Aptos" panose="020B0004020202020204" pitchFamily="34" charset="0"/>
              <a:ea typeface="Aptos" panose="020B0004020202020204" pitchFamily="34" charset="0"/>
            </a:endParaRPr>
          </a:p>
          <a:p>
            <a:pPr marL="457200" indent="-457200">
              <a:buFont typeface="Arial" panose="020B0604020202020204" pitchFamily="34" charset="0"/>
              <a:buChar char="•"/>
            </a:pPr>
            <a:endParaRPr lang="en-GB" sz="2400" dirty="0">
              <a:latin typeface="Aptos" panose="020B0004020202020204" pitchFamily="34" charset="0"/>
            </a:endParaRPr>
          </a:p>
          <a:p>
            <a:endParaRPr lang="en-GB" sz="2800" dirty="0">
              <a:latin typeface="Aptos Body"/>
            </a:endParaRPr>
          </a:p>
        </p:txBody>
      </p:sp>
    </p:spTree>
    <p:extLst>
      <p:ext uri="{BB962C8B-B14F-4D97-AF65-F5344CB8AC3E}">
        <p14:creationId xmlns:p14="http://schemas.microsoft.com/office/powerpoint/2010/main" val="1560969653"/>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E3B88-9A74-02D9-9429-3E6A6830E1C1}"/>
              </a:ext>
            </a:extLst>
          </p:cNvPr>
          <p:cNvSpPr>
            <a:spLocks noGrp="1"/>
          </p:cNvSpPr>
          <p:nvPr>
            <p:ph type="title"/>
          </p:nvPr>
        </p:nvSpPr>
        <p:spPr>
          <a:xfrm>
            <a:off x="944513" y="677785"/>
            <a:ext cx="10192046" cy="1012599"/>
          </a:xfrm>
        </p:spPr>
        <p:txBody>
          <a:bodyPr>
            <a:noAutofit/>
          </a:bodyPr>
          <a:lstStyle/>
          <a:p>
            <a:r>
              <a:rPr lang="en-GB" dirty="0"/>
              <a:t>How could Creditor Initiated Breathing Space be structured?</a:t>
            </a:r>
          </a:p>
        </p:txBody>
      </p:sp>
      <p:sp>
        <p:nvSpPr>
          <p:cNvPr id="3" name="Text Placeholder 2">
            <a:extLst>
              <a:ext uri="{FF2B5EF4-FFF2-40B4-BE49-F238E27FC236}">
                <a16:creationId xmlns:a16="http://schemas.microsoft.com/office/drawing/2014/main" id="{3BA115E7-3D21-37C0-1FC5-219CC737C45E}"/>
              </a:ext>
            </a:extLst>
          </p:cNvPr>
          <p:cNvSpPr>
            <a:spLocks noGrp="1"/>
          </p:cNvSpPr>
          <p:nvPr>
            <p:ph type="body" sz="quarter" idx="11"/>
          </p:nvPr>
        </p:nvSpPr>
        <p:spPr>
          <a:xfrm>
            <a:off x="944513" y="1916589"/>
            <a:ext cx="9936408" cy="5602972"/>
          </a:xfrm>
        </p:spPr>
        <p:txBody>
          <a:bodyPr/>
          <a:lstStyle/>
          <a:p>
            <a:pPr marL="0" lvl="0" indent="0" algn="just">
              <a:lnSpc>
                <a:spcPct val="107000"/>
              </a:lnSpc>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Creditor </a:t>
            </a:r>
          </a:p>
          <a:p>
            <a:pPr marL="560388" lvl="1" indent="-285750" algn="just">
              <a:lnSpc>
                <a:spcPct val="107000"/>
              </a:lnSpc>
              <a:buFont typeface="Arial" panose="020B0604020202020204" pitchFamily="34" charset="0"/>
              <a:buChar char="•"/>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is owed a qualifying debt which has been outstanding for 60 days or more</a:t>
            </a:r>
            <a:endParaRPr lang="en-GB" sz="2000" kern="100" dirty="0">
              <a:latin typeface="Aptos" panose="020B0004020202020204" pitchFamily="34" charset="0"/>
              <a:ea typeface="Aptos" panose="020B0004020202020204" pitchFamily="34" charset="0"/>
              <a:cs typeface="Times New Roman" panose="02020603050405020304" pitchFamily="18" charset="0"/>
            </a:endParaRPr>
          </a:p>
          <a:p>
            <a:pPr marL="560388" lvl="1" indent="-285750" algn="just">
              <a:lnSpc>
                <a:spcPct val="107000"/>
              </a:lnSpc>
              <a:buFont typeface="Arial" panose="020B0604020202020204" pitchFamily="34" charset="0"/>
              <a:buChar char="•"/>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gives notice to the Insolvency Service with details of the debtor (including name, date of birth and address) and the debt</a:t>
            </a:r>
            <a:endParaRPr lang="en-GB" sz="2000" kern="100" dirty="0">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07000"/>
              </a:lnSpc>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Insolvency Service, </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unless they consider:</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07000"/>
              </a:lnSpc>
              <a:buFont typeface="+mj-lt"/>
              <a:buAutoNum type="alphaLcPeriod"/>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 debt not to be a qualifying debt; or</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07000"/>
              </a:lnSpc>
              <a:buFont typeface="+mj-lt"/>
              <a:buAutoNum type="alphaLcPeriod"/>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 debtor not to be entitled to breathing space (e.g. by virtue of living outside of the UK or having i) a DRO, IVA or undischarged bankruptcy or ii) had a breathing space withing the last 12 months)</a:t>
            </a:r>
            <a:endParaRPr lang="en-GB" sz="2000" kern="100" dirty="0">
              <a:latin typeface="Aptos" panose="020B0004020202020204" pitchFamily="34" charset="0"/>
              <a:ea typeface="Aptos" panose="020B0004020202020204" pitchFamily="34" charset="0"/>
              <a:cs typeface="Times New Roman" panose="02020603050405020304" pitchFamily="18" charset="0"/>
            </a:endParaRPr>
          </a:p>
          <a:p>
            <a:pPr marL="182562" indent="0" algn="just">
              <a:lnSpc>
                <a:spcPct val="107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notifies the debtor that they will be auto-enrolled into a breathing space unless they opt-out within 14 days</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lvl="0" indent="0" algn="just">
              <a:lnSpc>
                <a:spcPct val="107000"/>
              </a:lnSpc>
              <a:spcAft>
                <a:spcPts val="800"/>
              </a:spcAft>
              <a:buNone/>
            </a:pPr>
            <a:endParaRPr lang="en-GB" sz="2400" kern="100" dirty="0">
              <a:solidFill>
                <a:srgbClr val="000000"/>
              </a:solidFill>
              <a:effectLst/>
              <a:latin typeface="Aptos Body"/>
              <a:ea typeface="Aptos" panose="020B0004020202020204" pitchFamily="34" charset="0"/>
              <a:cs typeface="Times New Roman" panose="02020603050405020304" pitchFamily="18" charset="0"/>
            </a:endParaRPr>
          </a:p>
          <a:p>
            <a:endParaRPr lang="en-GB" sz="3600" dirty="0">
              <a:latin typeface="Aptos Body"/>
            </a:endParaRPr>
          </a:p>
        </p:txBody>
      </p:sp>
    </p:spTree>
    <p:extLst>
      <p:ext uri="{BB962C8B-B14F-4D97-AF65-F5344CB8AC3E}">
        <p14:creationId xmlns:p14="http://schemas.microsoft.com/office/powerpoint/2010/main" val="343330282"/>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576D1-BAC7-68ED-15F2-9423E00C3844}"/>
              </a:ext>
            </a:extLst>
          </p:cNvPr>
          <p:cNvSpPr>
            <a:spLocks noGrp="1"/>
          </p:cNvSpPr>
          <p:nvPr>
            <p:ph type="title"/>
          </p:nvPr>
        </p:nvSpPr>
        <p:spPr>
          <a:xfrm>
            <a:off x="1073366" y="766916"/>
            <a:ext cx="10045270" cy="1075183"/>
          </a:xfrm>
        </p:spPr>
        <p:txBody>
          <a:bodyPr/>
          <a:lstStyle/>
          <a:p>
            <a:r>
              <a:rPr lang="en-GB" dirty="0"/>
              <a:t>Contd.</a:t>
            </a:r>
          </a:p>
        </p:txBody>
      </p:sp>
      <p:sp>
        <p:nvSpPr>
          <p:cNvPr id="3" name="Text Placeholder 2">
            <a:extLst>
              <a:ext uri="{FF2B5EF4-FFF2-40B4-BE49-F238E27FC236}">
                <a16:creationId xmlns:a16="http://schemas.microsoft.com/office/drawing/2014/main" id="{15F44F60-7EF6-8439-543F-2A1B51D042BA}"/>
              </a:ext>
            </a:extLst>
          </p:cNvPr>
          <p:cNvSpPr>
            <a:spLocks noGrp="1"/>
          </p:cNvSpPr>
          <p:nvPr>
            <p:ph type="body" sz="quarter" idx="11"/>
          </p:nvPr>
        </p:nvSpPr>
        <p:spPr>
          <a:xfrm>
            <a:off x="1073365" y="1720646"/>
            <a:ext cx="10045270" cy="5660020"/>
          </a:xfrm>
        </p:spPr>
        <p:txBody>
          <a:bodyPr/>
          <a:lstStyle/>
          <a:p>
            <a:pPr marL="0" indent="0">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Debtor</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p>
          <a:p>
            <a:pPr marL="342900" indent="-342900">
              <a:buFont typeface="Arial" panose="020B0604020202020204" pitchFamily="34" charset="0"/>
              <a:buChar char="•"/>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has the opportunity to notify the Insolvency Service of other qualifying debts or opt out of the breathing space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In the absence of an opt out, the breathing space </a:t>
            </a:r>
            <a:r>
              <a:rPr lang="en-GB" sz="20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will</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commence &amp; the debtor </a:t>
            </a:r>
            <a:r>
              <a:rPr lang="en-GB" sz="20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will</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be assigned a money adviser to assist with putting in place a long-term debt solution</a:t>
            </a:r>
          </a:p>
          <a:p>
            <a:pPr marL="0" indent="0">
              <a:buNone/>
            </a:pPr>
            <a:endParaRPr lang="en-GB" sz="2000" dirty="0">
              <a:solidFill>
                <a:srgbClr val="000000"/>
              </a:solidFill>
              <a:effectLst/>
              <a:latin typeface="Aptos" panose="020B0004020202020204" pitchFamily="34" charset="0"/>
              <a:ea typeface="Aptos" panose="020B0004020202020204" pitchFamily="34" charset="0"/>
            </a:endParaRPr>
          </a:p>
          <a:p>
            <a:pPr marL="0" indent="0">
              <a:buNone/>
            </a:pPr>
            <a:r>
              <a:rPr lang="en-GB" sz="2000" b="1" dirty="0">
                <a:solidFill>
                  <a:srgbClr val="000000"/>
                </a:solidFill>
                <a:effectLst/>
                <a:latin typeface="Aptos" panose="020B0004020202020204" pitchFamily="34" charset="0"/>
                <a:ea typeface="Aptos" panose="020B0004020202020204" pitchFamily="34" charset="0"/>
              </a:rPr>
              <a:t>Creditors could be required to</a:t>
            </a:r>
            <a:r>
              <a:rPr lang="en-GB" sz="2000" dirty="0">
                <a:solidFill>
                  <a:srgbClr val="000000"/>
                </a:solidFill>
                <a:effectLst/>
                <a:latin typeface="Aptos" panose="020B0004020202020204" pitchFamily="34" charset="0"/>
                <a:ea typeface="Aptos" panose="020B0004020202020204" pitchFamily="34" charset="0"/>
              </a:rPr>
              <a:t>:</a:t>
            </a:r>
          </a:p>
          <a:p>
            <a:pPr marL="342900" indent="-342900">
              <a:buFont typeface="Arial" panose="020B0604020202020204" pitchFamily="34" charset="0"/>
              <a:buChar char="•"/>
            </a:pPr>
            <a:r>
              <a:rPr lang="en-GB" sz="2000" dirty="0">
                <a:solidFill>
                  <a:srgbClr val="000000"/>
                </a:solidFill>
                <a:effectLst/>
                <a:latin typeface="Aptos" panose="020B0004020202020204" pitchFamily="34" charset="0"/>
                <a:ea typeface="Aptos" panose="020B0004020202020204" pitchFamily="34" charset="0"/>
              </a:rPr>
              <a:t>initiate the breathing space auto-enrolment process prior to being entitled to present a bankruptcy petition, or take other enforcement action, in respect of the qualifying debt</a:t>
            </a:r>
          </a:p>
          <a:p>
            <a:pPr marL="0" indent="0">
              <a:buNone/>
            </a:pPr>
            <a:endParaRPr lang="en-GB" sz="2000" dirty="0">
              <a:solidFill>
                <a:srgbClr val="000000"/>
              </a:solidFill>
              <a:latin typeface="Aptos" panose="020B0004020202020204" pitchFamily="34" charset="0"/>
              <a:ea typeface="Aptos" panose="020B0004020202020204" pitchFamily="34" charset="0"/>
            </a:endParaRPr>
          </a:p>
          <a:p>
            <a:pPr marL="0" indent="0">
              <a:buNone/>
            </a:pPr>
            <a:r>
              <a:rPr lang="en-GB" sz="2000" dirty="0">
                <a:solidFill>
                  <a:srgbClr val="000000"/>
                </a:solidFill>
                <a:latin typeface="Aptos" panose="020B0004020202020204" pitchFamily="34" charset="0"/>
                <a:ea typeface="Aptos" panose="020B0004020202020204" pitchFamily="34" charset="0"/>
              </a:rPr>
              <a:t>If </a:t>
            </a:r>
            <a:r>
              <a:rPr lang="en-GB" sz="2000" dirty="0">
                <a:solidFill>
                  <a:srgbClr val="000000"/>
                </a:solidFill>
                <a:effectLst/>
                <a:latin typeface="Aptos" panose="020B0004020202020204" pitchFamily="34" charset="0"/>
                <a:ea typeface="Aptos" panose="020B0004020202020204" pitchFamily="34" charset="0"/>
              </a:rPr>
              <a:t>the Insolvency Service </a:t>
            </a:r>
            <a:r>
              <a:rPr lang="en-GB" sz="2000" dirty="0">
                <a:solidFill>
                  <a:srgbClr val="000000"/>
                </a:solidFill>
                <a:latin typeface="Aptos" panose="020B0004020202020204" pitchFamily="34" charset="0"/>
                <a:ea typeface="Aptos" panose="020B0004020202020204" pitchFamily="34" charset="0"/>
              </a:rPr>
              <a:t>determines that </a:t>
            </a:r>
            <a:r>
              <a:rPr lang="en-GB" sz="2000" dirty="0">
                <a:solidFill>
                  <a:srgbClr val="000000"/>
                </a:solidFill>
                <a:effectLst/>
                <a:latin typeface="Aptos" panose="020B0004020202020204" pitchFamily="34" charset="0"/>
                <a:ea typeface="Aptos" panose="020B0004020202020204" pitchFamily="34" charset="0"/>
              </a:rPr>
              <a:t>the debtor would not be entitled to a breathing space under existing conditions</a:t>
            </a:r>
            <a:r>
              <a:rPr lang="en-GB" sz="2000" dirty="0">
                <a:solidFill>
                  <a:srgbClr val="000000"/>
                </a:solidFill>
                <a:latin typeface="Aptos" panose="020B0004020202020204" pitchFamily="34" charset="0"/>
                <a:ea typeface="Aptos" panose="020B0004020202020204" pitchFamily="34" charset="0"/>
              </a:rPr>
              <a:t>,</a:t>
            </a:r>
            <a:r>
              <a:rPr lang="en-GB" sz="2000" dirty="0">
                <a:solidFill>
                  <a:srgbClr val="000000"/>
                </a:solidFill>
                <a:effectLst/>
                <a:latin typeface="Aptos" panose="020B0004020202020204" pitchFamily="34" charset="0"/>
                <a:ea typeface="Aptos" panose="020B0004020202020204" pitchFamily="34" charset="0"/>
              </a:rPr>
              <a:t> no auto-enrolment </a:t>
            </a:r>
            <a:r>
              <a:rPr lang="en-GB" sz="2000" dirty="0">
                <a:solidFill>
                  <a:srgbClr val="000000"/>
                </a:solidFill>
                <a:latin typeface="Aptos" panose="020B0004020202020204" pitchFamily="34" charset="0"/>
                <a:ea typeface="Aptos" panose="020B0004020202020204" pitchFamily="34" charset="0"/>
              </a:rPr>
              <a:t>and creditor</a:t>
            </a:r>
            <a:r>
              <a:rPr lang="en-GB" sz="2000" dirty="0">
                <a:solidFill>
                  <a:srgbClr val="000000"/>
                </a:solidFill>
                <a:effectLst/>
                <a:latin typeface="Aptos" panose="020B0004020202020204" pitchFamily="34" charset="0"/>
                <a:ea typeface="Aptos" panose="020B0004020202020204" pitchFamily="34" charset="0"/>
              </a:rPr>
              <a:t> entitled to proceed immediately to a bankruptcy petition or take other enforcement action</a:t>
            </a:r>
            <a:endParaRPr lang="en-GB" sz="2000" dirty="0">
              <a:latin typeface="Aptos" panose="020B0004020202020204" pitchFamily="34" charset="0"/>
            </a:endParaRPr>
          </a:p>
          <a:p>
            <a:endParaRPr lang="en-GB" sz="2800" dirty="0"/>
          </a:p>
        </p:txBody>
      </p:sp>
    </p:spTree>
    <p:extLst>
      <p:ext uri="{BB962C8B-B14F-4D97-AF65-F5344CB8AC3E}">
        <p14:creationId xmlns:p14="http://schemas.microsoft.com/office/powerpoint/2010/main" val="2220805671"/>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C86E3-7D30-9EC8-6DCF-6E2EDC17E279}"/>
              </a:ext>
            </a:extLst>
          </p:cNvPr>
          <p:cNvSpPr>
            <a:spLocks noGrp="1"/>
          </p:cNvSpPr>
          <p:nvPr>
            <p:ph type="title"/>
          </p:nvPr>
        </p:nvSpPr>
        <p:spPr/>
        <p:txBody>
          <a:bodyPr/>
          <a:lstStyle/>
          <a:p>
            <a:r>
              <a:rPr lang="en-GB" dirty="0"/>
              <a:t>Debtor-Initiated Breathing Space</a:t>
            </a:r>
          </a:p>
        </p:txBody>
      </p:sp>
      <p:sp>
        <p:nvSpPr>
          <p:cNvPr id="3" name="Text Placeholder 2">
            <a:extLst>
              <a:ext uri="{FF2B5EF4-FFF2-40B4-BE49-F238E27FC236}">
                <a16:creationId xmlns:a16="http://schemas.microsoft.com/office/drawing/2014/main" id="{7673DFC7-1DED-5A13-D822-58371A0E7283}"/>
              </a:ext>
            </a:extLst>
          </p:cNvPr>
          <p:cNvSpPr>
            <a:spLocks noGrp="1"/>
          </p:cNvSpPr>
          <p:nvPr>
            <p:ph type="body" sz="quarter" idx="11"/>
          </p:nvPr>
        </p:nvSpPr>
        <p:spPr/>
        <p:txBody>
          <a:bodyPr/>
          <a:lstStyle/>
          <a:p>
            <a:pPr marL="342900" lvl="0" indent="-342900" algn="just">
              <a:lnSpc>
                <a:spcPct val="107000"/>
              </a:lnSpc>
              <a:buFont typeface="Symbol" panose="05050102010706020507" pitchFamily="18" charset="2"/>
              <a:buChar char=""/>
            </a:pP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 working assumption by money advisers that breathing space is appropriate where i) the debtor qualifies for a breathing space; and ii) there are no factors present which indicate the need for an immediate (i.e. within 60 days) long-term solution such as bankruptcy</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Providing pre-filled forms with minimal debtor input required</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Using clear, jargon-free language in information and policy documents (especially online resources that are more likely to be read by debtors who are not, or not yet, accessing advice from a money adviser)</a:t>
            </a:r>
            <a:endParaRPr lang="en-GB" sz="2400" kern="1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2400" dirty="0">
                <a:solidFill>
                  <a:srgbClr val="000000"/>
                </a:solidFill>
                <a:effectLst/>
                <a:latin typeface="Aptos" panose="020B0004020202020204" pitchFamily="34" charset="0"/>
                <a:ea typeface="Aptos" panose="020B0004020202020204" pitchFamily="34" charset="0"/>
              </a:rPr>
              <a:t>Offering free, personalised money advice during the breathing space period, the cost of which could be mitigated by the use of technology, including AI</a:t>
            </a:r>
            <a:endParaRPr lang="en-GB" sz="2400" dirty="0">
              <a:latin typeface="Aptos" panose="020B0004020202020204" pitchFamily="34" charset="0"/>
            </a:endParaRPr>
          </a:p>
          <a:p>
            <a:endParaRPr lang="en-GB" sz="2400" dirty="0">
              <a:latin typeface="Aptos Body"/>
            </a:endParaRPr>
          </a:p>
        </p:txBody>
      </p:sp>
    </p:spTree>
    <p:extLst>
      <p:ext uri="{BB962C8B-B14F-4D97-AF65-F5344CB8AC3E}">
        <p14:creationId xmlns:p14="http://schemas.microsoft.com/office/powerpoint/2010/main" val="1983149405"/>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EB554-5DAB-46AE-115F-7798914EECBE}"/>
              </a:ext>
            </a:extLst>
          </p:cNvPr>
          <p:cNvSpPr>
            <a:spLocks noGrp="1"/>
          </p:cNvSpPr>
          <p:nvPr>
            <p:ph type="title"/>
          </p:nvPr>
        </p:nvSpPr>
        <p:spPr>
          <a:xfrm>
            <a:off x="1127796" y="692146"/>
            <a:ext cx="9936408" cy="1012599"/>
          </a:xfrm>
        </p:spPr>
        <p:txBody>
          <a:bodyPr/>
          <a:lstStyle/>
          <a:p>
            <a:r>
              <a:rPr lang="en-GB" dirty="0"/>
              <a:t>Financial Coaching</a:t>
            </a:r>
          </a:p>
        </p:txBody>
      </p:sp>
      <p:sp>
        <p:nvSpPr>
          <p:cNvPr id="3" name="Text Placeholder 2">
            <a:extLst>
              <a:ext uri="{FF2B5EF4-FFF2-40B4-BE49-F238E27FC236}">
                <a16:creationId xmlns:a16="http://schemas.microsoft.com/office/drawing/2014/main" id="{1A472570-E8ED-C5B1-FAF3-49B0314C1614}"/>
              </a:ext>
            </a:extLst>
          </p:cNvPr>
          <p:cNvSpPr>
            <a:spLocks noGrp="1"/>
          </p:cNvSpPr>
          <p:nvPr>
            <p:ph type="body" sz="quarter" idx="11"/>
          </p:nvPr>
        </p:nvSpPr>
        <p:spPr>
          <a:xfrm>
            <a:off x="1127796" y="1704745"/>
            <a:ext cx="10031817" cy="4637061"/>
          </a:xfrm>
        </p:spPr>
        <p:txBody>
          <a:bodyPr/>
          <a:lstStyle/>
          <a:p>
            <a:pPr marL="342900" indent="-342900">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D</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ebtors to complete a brief,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tailored financial coaching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module as a condition of entering and exiting breathing space. </a:t>
            </a:r>
          </a:p>
          <a:p>
            <a:pPr marL="342900" indent="-342900">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P</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otentially delivered via a secure online platform &amp; include behavioural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nudges</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such as reminders, goal-setting prompts, and simple progress tracking tools that encourage proactive financial behaviour. </a:t>
            </a:r>
          </a:p>
          <a:p>
            <a:pPr marL="342900" indent="-342900">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Extended to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post-discharge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to support debtor</a:t>
            </a:r>
          </a:p>
        </p:txBody>
      </p:sp>
    </p:spTree>
    <p:extLst>
      <p:ext uri="{BB962C8B-B14F-4D97-AF65-F5344CB8AC3E}">
        <p14:creationId xmlns:p14="http://schemas.microsoft.com/office/powerpoint/2010/main" val="185630923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6329F-54C9-4CA5-B00A-66A2327B8B5F}"/>
              </a:ext>
            </a:extLst>
          </p:cNvPr>
          <p:cNvSpPr>
            <a:spLocks noGrp="1"/>
          </p:cNvSpPr>
          <p:nvPr>
            <p:ph type="title"/>
          </p:nvPr>
        </p:nvSpPr>
        <p:spPr/>
        <p:txBody>
          <a:bodyPr/>
          <a:lstStyle/>
          <a:p>
            <a:r>
              <a:rPr lang="en-GB" dirty="0"/>
              <a:t>Why Behavioural Economics matters for Insolvency?</a:t>
            </a:r>
          </a:p>
        </p:txBody>
      </p:sp>
      <p:sp>
        <p:nvSpPr>
          <p:cNvPr id="3" name="Text Placeholder 2">
            <a:extLst>
              <a:ext uri="{FF2B5EF4-FFF2-40B4-BE49-F238E27FC236}">
                <a16:creationId xmlns:a16="http://schemas.microsoft.com/office/drawing/2014/main" id="{2955C7E9-B448-4717-B74D-5813A4EE9433}"/>
              </a:ext>
            </a:extLst>
          </p:cNvPr>
          <p:cNvSpPr>
            <a:spLocks noGrp="1"/>
          </p:cNvSpPr>
          <p:nvPr>
            <p:ph type="body" sz="quarter" idx="11"/>
          </p:nvPr>
        </p:nvSpPr>
        <p:spPr/>
        <p:txBody>
          <a:bodyPr/>
          <a:lstStyle/>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Individuals make financial decisions based on </a:t>
            </a:r>
            <a:r>
              <a:rPr kumimoji="0" lang="en-GB" sz="2800" b="1" i="0" u="none" strike="noStrike" kern="1200" cap="none" spc="0" normalizeH="0" baseline="0" noProof="0" dirty="0">
                <a:ln>
                  <a:noFill/>
                </a:ln>
                <a:solidFill>
                  <a:prstClr val="black"/>
                </a:solidFill>
                <a:effectLst/>
                <a:uLnTx/>
                <a:uFillTx/>
                <a:latin typeface="Aptos" panose="02110004020202020204"/>
                <a:ea typeface="+mn-ea"/>
                <a:cs typeface="+mn-cs"/>
              </a:rPr>
              <a:t>heuristics</a:t>
            </a: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GB" sz="2800" b="1" i="0" u="none" strike="noStrike" kern="1200" cap="none" spc="0" normalizeH="0" baseline="0" noProof="0" dirty="0">
                <a:ln>
                  <a:noFill/>
                </a:ln>
                <a:solidFill>
                  <a:prstClr val="black"/>
                </a:solidFill>
                <a:effectLst/>
                <a:uLnTx/>
                <a:uFillTx/>
                <a:latin typeface="Aptos" panose="02110004020202020204"/>
                <a:ea typeface="+mn-ea"/>
                <a:cs typeface="+mn-cs"/>
              </a:rPr>
              <a:t>framing effects</a:t>
            </a: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 and </a:t>
            </a:r>
            <a:r>
              <a:rPr kumimoji="0" lang="en-GB" sz="2800" b="1" i="0" u="none" strike="noStrike" kern="1200" cap="none" spc="0" normalizeH="0" baseline="0" noProof="0" dirty="0">
                <a:ln>
                  <a:noFill/>
                </a:ln>
                <a:solidFill>
                  <a:prstClr val="black"/>
                </a:solidFill>
                <a:effectLst/>
                <a:uLnTx/>
                <a:uFillTx/>
                <a:latin typeface="Aptos" panose="02110004020202020204"/>
                <a:ea typeface="+mn-ea"/>
                <a:cs typeface="+mn-cs"/>
              </a:rPr>
              <a:t>optimism</a:t>
            </a: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 bias (</a:t>
            </a:r>
            <a:r>
              <a:rPr kumimoji="0" lang="en-GB" sz="2800" i="1" u="none" strike="noStrike" kern="1200" cap="none" spc="0" normalizeH="0" baseline="0" noProof="0" dirty="0">
                <a:ln>
                  <a:noFill/>
                </a:ln>
                <a:solidFill>
                  <a:prstClr val="black"/>
                </a:solidFill>
                <a:effectLst/>
                <a:uLnTx/>
                <a:uFillTx/>
                <a:latin typeface="Aptos" panose="02110004020202020204"/>
                <a:ea typeface="+mn-ea"/>
                <a:cs typeface="+mn-cs"/>
              </a:rPr>
              <a:t>David Kahneman </a:t>
            </a:r>
            <a:r>
              <a:rPr kumimoji="0" lang="en-GB" sz="2800" u="none" strike="noStrike" kern="1200" cap="none" spc="0" normalizeH="0" baseline="0" noProof="0" dirty="0">
                <a:ln>
                  <a:noFill/>
                </a:ln>
                <a:solidFill>
                  <a:prstClr val="black"/>
                </a:solidFill>
                <a:effectLst/>
                <a:uLnTx/>
                <a:uFillTx/>
                <a:latin typeface="Aptos" panose="02110004020202020204"/>
                <a:ea typeface="+mn-ea"/>
                <a:cs typeface="+mn-cs"/>
              </a:rPr>
              <a:t>2011</a:t>
            </a: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Psychological tendencies lead borrowers to </a:t>
            </a:r>
            <a:r>
              <a:rPr kumimoji="0" lang="en-GB" sz="2800" b="1" i="0" u="none" strike="noStrike" kern="1200" cap="none" spc="0" normalizeH="0" baseline="0" noProof="0" dirty="0">
                <a:ln>
                  <a:noFill/>
                </a:ln>
                <a:solidFill>
                  <a:prstClr val="black"/>
                </a:solidFill>
                <a:effectLst/>
                <a:uLnTx/>
                <a:uFillTx/>
                <a:latin typeface="Aptos" panose="02110004020202020204"/>
                <a:ea typeface="+mn-ea"/>
                <a:cs typeface="+mn-cs"/>
              </a:rPr>
              <a:t>underestimate risks and overestimate their ability</a:t>
            </a: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 to repay, especially when credit is easily accessible (</a:t>
            </a:r>
            <a:r>
              <a:rPr kumimoji="0" lang="en-GB" sz="2800" b="0" i="1" u="none" strike="noStrike" kern="1200" cap="none" spc="0" normalizeH="0" baseline="0" noProof="0" dirty="0">
                <a:ln>
                  <a:noFill/>
                </a:ln>
                <a:solidFill>
                  <a:prstClr val="black"/>
                </a:solidFill>
                <a:effectLst/>
                <a:uLnTx/>
                <a:uFillTx/>
                <a:latin typeface="Aptos" panose="02110004020202020204"/>
                <a:ea typeface="+mn-ea"/>
                <a:cs typeface="+mn-cs"/>
              </a:rPr>
              <a:t>Thaler et al </a:t>
            </a: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2008)</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Assumption that </a:t>
            </a:r>
            <a:r>
              <a:rPr kumimoji="0" lang="en-GB" sz="2800" b="1" i="0" u="none" strike="noStrike" kern="1200" cap="none" spc="0" normalizeH="0" baseline="0" noProof="0" dirty="0">
                <a:ln>
                  <a:noFill/>
                </a:ln>
                <a:solidFill>
                  <a:prstClr val="black"/>
                </a:solidFill>
                <a:effectLst/>
                <a:uLnTx/>
                <a:uFillTx/>
                <a:latin typeface="Aptos" panose="02110004020202020204"/>
                <a:ea typeface="+mn-ea"/>
                <a:cs typeface="+mn-cs"/>
              </a:rPr>
              <a:t>debtors can and should bear the full burden of credit risk </a:t>
            </a: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is not only empirically weak but  normatively unfair (</a:t>
            </a:r>
            <a:r>
              <a:rPr kumimoji="0" lang="en-GB" sz="2800" b="0" i="1" u="none" strike="noStrike" kern="1200" cap="none" spc="0" normalizeH="0" baseline="0" noProof="0" dirty="0">
                <a:ln>
                  <a:noFill/>
                </a:ln>
                <a:solidFill>
                  <a:prstClr val="black"/>
                </a:solidFill>
                <a:effectLst/>
                <a:uLnTx/>
                <a:uFillTx/>
                <a:latin typeface="Aptos" panose="02110004020202020204"/>
                <a:ea typeface="+mn-ea"/>
                <a:cs typeface="+mn-cs"/>
              </a:rPr>
              <a:t>Oren Bar-Gill </a:t>
            </a: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2012)</a:t>
            </a:r>
          </a:p>
          <a:p>
            <a:endParaRPr lang="en-GB" dirty="0"/>
          </a:p>
        </p:txBody>
      </p:sp>
    </p:spTree>
    <p:extLst>
      <p:ext uri="{BB962C8B-B14F-4D97-AF65-F5344CB8AC3E}">
        <p14:creationId xmlns:p14="http://schemas.microsoft.com/office/powerpoint/2010/main" val="3545317315"/>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85BC5-21F3-E97D-B312-EEE93B24FB7C}"/>
              </a:ext>
            </a:extLst>
          </p:cNvPr>
          <p:cNvSpPr>
            <a:spLocks noGrp="1"/>
          </p:cNvSpPr>
          <p:nvPr>
            <p:ph type="title"/>
          </p:nvPr>
        </p:nvSpPr>
        <p:spPr/>
        <p:txBody>
          <a:bodyPr/>
          <a:lstStyle/>
          <a:p>
            <a:r>
              <a:rPr lang="en-GB" dirty="0"/>
              <a:t>Dealing with Stigma</a:t>
            </a:r>
          </a:p>
        </p:txBody>
      </p:sp>
      <p:sp>
        <p:nvSpPr>
          <p:cNvPr id="3" name="Text Placeholder 2">
            <a:extLst>
              <a:ext uri="{FF2B5EF4-FFF2-40B4-BE49-F238E27FC236}">
                <a16:creationId xmlns:a16="http://schemas.microsoft.com/office/drawing/2014/main" id="{AFD49640-CBA5-3EFB-37A5-7B788C569906}"/>
              </a:ext>
            </a:extLst>
          </p:cNvPr>
          <p:cNvSpPr>
            <a:spLocks noGrp="1"/>
          </p:cNvSpPr>
          <p:nvPr>
            <p:ph type="body" sz="quarter" idx="11"/>
          </p:nvPr>
        </p:nvSpPr>
        <p:spPr>
          <a:xfrm>
            <a:off x="1200151" y="1700216"/>
            <a:ext cx="10081118" cy="5694744"/>
          </a:xfrm>
        </p:spPr>
        <p:txBody>
          <a:bodyPr/>
          <a:lstStyle/>
          <a:p>
            <a:pPr marL="342900" indent="-342900">
              <a:buFont typeface="Arial" panose="020B0604020202020204" pitchFamily="34" charset="0"/>
              <a:buChar char="•"/>
            </a:pPr>
            <a:r>
              <a:rPr lang="en-GB" sz="20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D</a:t>
            </a: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iscourages individuals from seeking relief </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 impairs financial rehabilitation (Thorne &amp; Anderson, 2006)</a:t>
            </a:r>
          </a:p>
          <a:p>
            <a:pPr marL="342900" indent="-342900">
              <a:buFont typeface="Arial" panose="020B0604020202020204" pitchFamily="34" charset="0"/>
              <a:buChar char="•"/>
            </a:pPr>
            <a:r>
              <a:rPr lang="en-IN"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FCA (2023) found that individuals often avoid contact with creditors or debt advice services due to shame, confusion, or fear of credit file consequences, even when early engagement could reduce harm </a:t>
            </a:r>
            <a:endParaRPr lang="en-IN" sz="2000" kern="0" dirty="0">
              <a:solidFill>
                <a:srgbClr val="000000"/>
              </a:solidFill>
              <a:latin typeface="Aptos" panose="020B0004020202020204" pitchFamily="34" charset="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IN"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Money &amp; Pensions Service - </a:t>
            </a:r>
            <a:r>
              <a:rPr lang="en-IN" sz="2000" b="1"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debtors choose high-fee IVAs over bankruptcy</a:t>
            </a:r>
            <a:r>
              <a:rPr lang="en-IN"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as they are perceived as less stigmatising even when they are financially unsuitable or more burdensome in the long term</a:t>
            </a:r>
            <a:endParaRPr lang="en-IN" sz="2000" kern="0" dirty="0">
              <a:solidFill>
                <a:srgbClr val="000000"/>
              </a:solidFill>
              <a:latin typeface="Aptos" panose="020B0004020202020204" pitchFamily="34" charset="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GB"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Early 2000s, the UK’s bankruptcy regime was punitive- bankrupt individuals were subject to significant social stigma, legal disabilities, and a standard discharge period of three years or more</a:t>
            </a:r>
            <a:endParaRPr lang="en-GB" sz="2000" kern="0" dirty="0">
              <a:solidFill>
                <a:srgbClr val="000000"/>
              </a:solidFill>
              <a:latin typeface="Aptos" panose="020B0004020202020204" pitchFamily="34" charset="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GB"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Shift began with the Enterprise Act 2002-  automatic discharge after one year in most cases and aimed to distinguish between honest and dishonest debtors.</a:t>
            </a:r>
          </a:p>
          <a:p>
            <a:endParaRPr lang="en-GB" sz="2400" kern="0" dirty="0">
              <a:solidFill>
                <a:srgbClr val="000000"/>
              </a:solidFill>
              <a:effectLst/>
              <a:latin typeface="Aptos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416820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9F9E2-FF6F-26F1-9C3E-32FBA1D125F4}"/>
              </a:ext>
            </a:extLst>
          </p:cNvPr>
          <p:cNvSpPr>
            <a:spLocks noGrp="1"/>
          </p:cNvSpPr>
          <p:nvPr>
            <p:ph type="title"/>
          </p:nvPr>
        </p:nvSpPr>
        <p:spPr/>
        <p:txBody>
          <a:bodyPr>
            <a:normAutofit/>
          </a:bodyPr>
          <a:lstStyle/>
          <a:p>
            <a:r>
              <a:rPr lang="en-GB" dirty="0"/>
              <a:t>Social Norms and Public Awareness</a:t>
            </a:r>
          </a:p>
        </p:txBody>
      </p:sp>
      <p:sp>
        <p:nvSpPr>
          <p:cNvPr id="3" name="Text Placeholder 2">
            <a:extLst>
              <a:ext uri="{FF2B5EF4-FFF2-40B4-BE49-F238E27FC236}">
                <a16:creationId xmlns:a16="http://schemas.microsoft.com/office/drawing/2014/main" id="{1185D693-4302-28DE-F3E3-41628091458B}"/>
              </a:ext>
            </a:extLst>
          </p:cNvPr>
          <p:cNvSpPr>
            <a:spLocks noGrp="1"/>
          </p:cNvSpPr>
          <p:nvPr>
            <p:ph type="body" sz="quarter" idx="11"/>
          </p:nvPr>
        </p:nvSpPr>
        <p:spPr>
          <a:xfrm>
            <a:off x="1200151" y="1704746"/>
            <a:ext cx="9936408" cy="4465637"/>
          </a:xfrm>
        </p:spPr>
        <p:txBody>
          <a:bodyPr/>
          <a:lstStyle/>
          <a:p>
            <a:pPr marL="342900" indent="-342900">
              <a:buFont typeface="Arial" panose="020B0604020202020204" pitchFamily="34" charset="0"/>
              <a:buChar char="•"/>
            </a:pP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Research shows that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insolvency stigma is deeply rooted in cultural narratives</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GB" sz="24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Porter &amp; Thorne</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2006)</a:t>
            </a:r>
          </a:p>
          <a:p>
            <a:pPr marL="342900" indent="-342900">
              <a:buFont typeface="Arial" panose="020B0604020202020204" pitchFamily="34" charset="0"/>
              <a:buChar char="•"/>
            </a:pP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To combat negative perceptions, public awareness campaigns should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highlight successful financial recoveries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to normalise insolvency as a responsible financial decision</a:t>
            </a:r>
            <a:endPar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Arial" panose="020B0604020202020204" pitchFamily="34" charset="0"/>
              <a:buChar char="•"/>
            </a:pP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Use  of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real-life testimonials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from former debtors who have successfully re-entered the financial system</a:t>
            </a:r>
            <a:endPar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Arial" panose="020B0604020202020204" pitchFamily="34" charset="0"/>
              <a:buChar char="•"/>
            </a:pP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Encourage media outlets to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avoid judgmental language </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when reporting on bankruptcy cases</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2400" dirty="0">
              <a:latin typeface="Aptos Body"/>
            </a:endParaRPr>
          </a:p>
          <a:p>
            <a:endParaRPr lang="en-GB" sz="2400" dirty="0">
              <a:latin typeface="Aptos Body"/>
            </a:endParaRPr>
          </a:p>
        </p:txBody>
      </p:sp>
    </p:spTree>
    <p:extLst>
      <p:ext uri="{BB962C8B-B14F-4D97-AF65-F5344CB8AC3E}">
        <p14:creationId xmlns:p14="http://schemas.microsoft.com/office/powerpoint/2010/main" val="3146537686"/>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CB9AA-E40B-4438-A4B8-E82D45A096FE}"/>
              </a:ext>
            </a:extLst>
          </p:cNvPr>
          <p:cNvSpPr>
            <a:spLocks noGrp="1"/>
          </p:cNvSpPr>
          <p:nvPr>
            <p:ph type="title"/>
          </p:nvPr>
        </p:nvSpPr>
        <p:spPr/>
        <p:txBody>
          <a:bodyPr/>
          <a:lstStyle/>
          <a:p>
            <a:r>
              <a:rPr lang="en-GB" dirty="0"/>
              <a:t>Dealing with Public Record</a:t>
            </a:r>
          </a:p>
        </p:txBody>
      </p:sp>
      <p:sp>
        <p:nvSpPr>
          <p:cNvPr id="3" name="Text Placeholder 2">
            <a:extLst>
              <a:ext uri="{FF2B5EF4-FFF2-40B4-BE49-F238E27FC236}">
                <a16:creationId xmlns:a16="http://schemas.microsoft.com/office/drawing/2014/main" id="{997C2040-121F-411A-8847-909B71D89343}"/>
              </a:ext>
            </a:extLst>
          </p:cNvPr>
          <p:cNvSpPr>
            <a:spLocks noGrp="1"/>
          </p:cNvSpPr>
          <p:nvPr>
            <p:ph type="body" sz="quarter" idx="11"/>
          </p:nvPr>
        </p:nvSpPr>
        <p:spPr>
          <a:xfrm>
            <a:off x="1200151" y="1700216"/>
            <a:ext cx="9936408" cy="5296953"/>
          </a:xfrm>
        </p:spPr>
        <p:txBody>
          <a:bodyPr/>
          <a:lstStyle/>
          <a:p>
            <a:pPr marL="285750" indent="-285750" algn="just">
              <a:lnSpc>
                <a:spcPct val="107000"/>
              </a:lnSpc>
              <a:spcAft>
                <a:spcPts val="800"/>
              </a:spcAft>
              <a:buFont typeface="Arial" panose="020B0604020202020204" pitchFamily="34" charset="0"/>
              <a:buChar char="•"/>
            </a:pPr>
            <a:r>
              <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R</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estricting unnecessary access to bankruptcy data or for allowing earlier </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expungement</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in cases where the debtor has demonstrated financial rehabilitation</a:t>
            </a:r>
            <a:endPar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GB" sz="24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S</a:t>
            </a:r>
            <a:r>
              <a:rPr lang="en-GB"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hortening</a:t>
            </a:r>
            <a:r>
              <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Public Records Disclosure can help in reduction of stigma</a:t>
            </a:r>
            <a:endParaRPr lang="en-GB" sz="2400"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GB" sz="2400" b="1" dirty="0">
                <a:solidFill>
                  <a:srgbClr val="000000"/>
                </a:solidFill>
                <a:latin typeface="Aptos" panose="020B0004020202020204" pitchFamily="34" charset="0"/>
                <a:ea typeface="Aptos" panose="020B0004020202020204" pitchFamily="34" charset="0"/>
              </a:rPr>
              <a:t>T</a:t>
            </a:r>
            <a:r>
              <a:rPr lang="en-GB" sz="2400" b="1" dirty="0">
                <a:solidFill>
                  <a:srgbClr val="000000"/>
                </a:solidFill>
                <a:effectLst/>
                <a:latin typeface="Aptos" panose="020B0004020202020204" pitchFamily="34" charset="0"/>
                <a:ea typeface="Aptos" panose="020B0004020202020204" pitchFamily="34" charset="0"/>
              </a:rPr>
              <a:t>ime-limited or tiered disclosure</a:t>
            </a:r>
            <a:r>
              <a:rPr lang="en-GB" sz="2400" dirty="0">
                <a:solidFill>
                  <a:srgbClr val="000000"/>
                </a:solidFill>
                <a:effectLst/>
                <a:latin typeface="Aptos" panose="020B0004020202020204" pitchFamily="34" charset="0"/>
                <a:ea typeface="Aptos" panose="020B0004020202020204" pitchFamily="34" charset="0"/>
              </a:rPr>
              <a:t> frameworks whereby personal details are </a:t>
            </a:r>
            <a:r>
              <a:rPr lang="en-GB" sz="2400" b="1" dirty="0">
                <a:solidFill>
                  <a:srgbClr val="000000"/>
                </a:solidFill>
                <a:effectLst/>
                <a:latin typeface="Aptos" panose="020B0004020202020204" pitchFamily="34" charset="0"/>
                <a:ea typeface="Aptos" panose="020B0004020202020204" pitchFamily="34" charset="0"/>
              </a:rPr>
              <a:t>anonymised</a:t>
            </a:r>
            <a:r>
              <a:rPr lang="en-GB" sz="2400" dirty="0">
                <a:solidFill>
                  <a:srgbClr val="000000"/>
                </a:solidFill>
                <a:effectLst/>
                <a:latin typeface="Aptos" panose="020B0004020202020204" pitchFamily="34" charset="0"/>
                <a:ea typeface="Aptos" panose="020B0004020202020204" pitchFamily="34" charset="0"/>
              </a:rPr>
              <a:t> or expunged after a shorter period unless renewed would align more closely with rehabilitative principles</a:t>
            </a:r>
          </a:p>
          <a:p>
            <a:pPr marL="285750" indent="-285750" algn="just">
              <a:lnSpc>
                <a:spcPct val="107000"/>
              </a:lnSpc>
              <a:spcAft>
                <a:spcPts val="800"/>
              </a:spcAft>
              <a:buFont typeface="Arial" panose="020B0604020202020204" pitchFamily="34" charset="0"/>
              <a:buChar char="•"/>
            </a:pPr>
            <a:r>
              <a:rPr lang="en-GB" sz="2400" dirty="0">
                <a:solidFill>
                  <a:srgbClr val="000000"/>
                </a:solidFill>
                <a:effectLst/>
                <a:latin typeface="Aptos" panose="020B0004020202020204" pitchFamily="34" charset="0"/>
                <a:ea typeface="Aptos" panose="020B0004020202020204" pitchFamily="34" charset="0"/>
              </a:rPr>
              <a:t>Making public access to personal insolvency information </a:t>
            </a:r>
            <a:r>
              <a:rPr lang="en-GB" sz="2400" i="1" dirty="0">
                <a:solidFill>
                  <a:srgbClr val="000000"/>
                </a:solidFill>
                <a:effectLst/>
                <a:latin typeface="Aptos" panose="020B0004020202020204" pitchFamily="34" charset="0"/>
                <a:ea typeface="Aptos" panose="020B0004020202020204" pitchFamily="34" charset="0"/>
              </a:rPr>
              <a:t>opt-in</a:t>
            </a:r>
            <a:r>
              <a:rPr lang="en-GB" sz="2400" dirty="0">
                <a:solidFill>
                  <a:srgbClr val="000000"/>
                </a:solidFill>
                <a:effectLst/>
                <a:latin typeface="Aptos" panose="020B0004020202020204" pitchFamily="34" charset="0"/>
                <a:ea typeface="Aptos" panose="020B0004020202020204" pitchFamily="34" charset="0"/>
              </a:rPr>
              <a:t> for non-statutory third parties, or requiring </a:t>
            </a:r>
            <a:r>
              <a:rPr lang="en-GB" sz="2400" b="1" dirty="0">
                <a:solidFill>
                  <a:srgbClr val="000000"/>
                </a:solidFill>
                <a:effectLst/>
                <a:latin typeface="Aptos" panose="020B0004020202020204" pitchFamily="34" charset="0"/>
                <a:ea typeface="Aptos" panose="020B0004020202020204" pitchFamily="34" charset="0"/>
              </a:rPr>
              <a:t>demonstrable</a:t>
            </a:r>
            <a:r>
              <a:rPr lang="en-GB" sz="2400" dirty="0">
                <a:solidFill>
                  <a:srgbClr val="000000"/>
                </a:solidFill>
                <a:effectLst/>
                <a:latin typeface="Aptos" panose="020B0004020202020204" pitchFamily="34" charset="0"/>
                <a:ea typeface="Aptos" panose="020B0004020202020204" pitchFamily="34" charset="0"/>
              </a:rPr>
              <a:t> </a:t>
            </a:r>
            <a:r>
              <a:rPr lang="en-GB" sz="2400" b="1" dirty="0">
                <a:solidFill>
                  <a:srgbClr val="000000"/>
                </a:solidFill>
                <a:effectLst/>
                <a:latin typeface="Aptos" panose="020B0004020202020204" pitchFamily="34" charset="0"/>
                <a:ea typeface="Aptos" panose="020B0004020202020204" pitchFamily="34" charset="0"/>
              </a:rPr>
              <a:t>legitimate</a:t>
            </a:r>
            <a:r>
              <a:rPr lang="en-GB" sz="2400" dirty="0">
                <a:solidFill>
                  <a:srgbClr val="000000"/>
                </a:solidFill>
                <a:effectLst/>
                <a:latin typeface="Aptos" panose="020B0004020202020204" pitchFamily="34" charset="0"/>
                <a:ea typeface="Aptos" panose="020B0004020202020204" pitchFamily="34" charset="0"/>
              </a:rPr>
              <a:t> </a:t>
            </a:r>
            <a:r>
              <a:rPr lang="en-GB" sz="2400" b="1" dirty="0">
                <a:solidFill>
                  <a:srgbClr val="000000"/>
                </a:solidFill>
                <a:effectLst/>
                <a:latin typeface="Aptos" panose="020B0004020202020204" pitchFamily="34" charset="0"/>
                <a:ea typeface="Aptos" panose="020B0004020202020204" pitchFamily="34" charset="0"/>
              </a:rPr>
              <a:t>interest</a:t>
            </a:r>
            <a:r>
              <a:rPr lang="en-GB" sz="2400" dirty="0">
                <a:solidFill>
                  <a:srgbClr val="000000"/>
                </a:solidFill>
                <a:effectLst/>
                <a:latin typeface="Aptos" panose="020B0004020202020204" pitchFamily="34" charset="0"/>
                <a:ea typeface="Aptos" panose="020B0004020202020204" pitchFamily="34" charset="0"/>
              </a:rPr>
              <a:t> for full data access</a:t>
            </a:r>
            <a:endParaRPr lang="en-GB"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endParaRPr lang="en-GB" sz="2400" dirty="0">
              <a:latin typeface="Aptos Body"/>
            </a:endParaRPr>
          </a:p>
        </p:txBody>
      </p:sp>
    </p:spTree>
    <p:extLst>
      <p:ext uri="{BB962C8B-B14F-4D97-AF65-F5344CB8AC3E}">
        <p14:creationId xmlns:p14="http://schemas.microsoft.com/office/powerpoint/2010/main" val="2679697087"/>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ECEF-8438-2B85-433E-3906B34EB8A8}"/>
              </a:ext>
            </a:extLst>
          </p:cNvPr>
          <p:cNvSpPr>
            <a:spLocks noGrp="1"/>
          </p:cNvSpPr>
          <p:nvPr>
            <p:ph type="title"/>
          </p:nvPr>
        </p:nvSpPr>
        <p:spPr/>
        <p:txBody>
          <a:bodyPr/>
          <a:lstStyle/>
          <a:p>
            <a:r>
              <a:rPr lang="en-GB" dirty="0"/>
              <a:t>Lending Behaviour</a:t>
            </a:r>
          </a:p>
        </p:txBody>
      </p:sp>
      <p:sp>
        <p:nvSpPr>
          <p:cNvPr id="3" name="Text Placeholder 2">
            <a:extLst>
              <a:ext uri="{FF2B5EF4-FFF2-40B4-BE49-F238E27FC236}">
                <a16:creationId xmlns:a16="http://schemas.microsoft.com/office/drawing/2014/main" id="{5FE1249A-8F13-E89C-690E-28362EC69406}"/>
              </a:ext>
            </a:extLst>
          </p:cNvPr>
          <p:cNvSpPr>
            <a:spLocks noGrp="1"/>
          </p:cNvSpPr>
          <p:nvPr>
            <p:ph type="body" sz="quarter" idx="11"/>
          </p:nvPr>
        </p:nvSpPr>
        <p:spPr>
          <a:xfrm>
            <a:off x="1200151" y="1700216"/>
            <a:ext cx="9936408" cy="4465637"/>
          </a:xfrm>
        </p:spPr>
        <p:txBody>
          <a:bodyPr/>
          <a:lstStyle/>
          <a:p>
            <a:pPr marL="342900" indent="-342900">
              <a:buFont typeface="Arial" panose="020B0604020202020204" pitchFamily="34" charset="0"/>
              <a:buChar char="•"/>
            </a:pPr>
            <a:r>
              <a:rPr lang="en-IN" sz="2400" kern="0" dirty="0">
                <a:solidFill>
                  <a:srgbClr val="000000"/>
                </a:solidFill>
                <a:latin typeface="Aptos" panose="020B0004020202020204" pitchFamily="34" charset="0"/>
                <a:ea typeface="Times New Roman" panose="02020603050405020304" pitchFamily="18" charset="0"/>
                <a:cs typeface="Times New Roman" panose="02020603050405020304" pitchFamily="18" charset="0"/>
              </a:rPr>
              <a:t>Le</a:t>
            </a:r>
            <a:r>
              <a:rPr lang="en-IN" sz="24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nders to conduct </a:t>
            </a:r>
            <a:r>
              <a:rPr lang="en-IN" sz="2400" b="1"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rigorous affordability checks </a:t>
            </a:r>
            <a:r>
              <a:rPr lang="en-IN" sz="24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that go beyond simple income verification prior to the approval of any consumer credit</a:t>
            </a:r>
          </a:p>
          <a:p>
            <a:pPr marL="342900" indent="-342900">
              <a:buFont typeface="Arial" panose="020B0604020202020204" pitchFamily="34" charset="0"/>
              <a:buChar char="•"/>
            </a:pPr>
            <a:r>
              <a:rPr lang="en-IN" sz="2400" kern="0" dirty="0">
                <a:solidFill>
                  <a:srgbClr val="000000"/>
                </a:solidFill>
                <a:latin typeface="Aptos" panose="020B0004020202020204" pitchFamily="34" charset="0"/>
                <a:ea typeface="Times New Roman" panose="02020603050405020304" pitchFamily="18" charset="0"/>
                <a:cs typeface="Times New Roman" panose="02020603050405020304" pitchFamily="18" charset="0"/>
              </a:rPr>
              <a:t>A</a:t>
            </a:r>
            <a:r>
              <a:rPr lang="en-IN" sz="24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ssessments to include  a </a:t>
            </a:r>
            <a:r>
              <a:rPr lang="en-IN" sz="2400" b="1"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comprehensive review of the borrower’s financial commitments, essential living costs, and long-term capacity to meet repayment obligations</a:t>
            </a:r>
            <a:r>
              <a:rPr lang="en-IN" sz="24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without experiencing hardship</a:t>
            </a:r>
            <a:endParaRPr lang="en-IN" sz="2400" kern="0" dirty="0">
              <a:solidFill>
                <a:srgbClr val="000000"/>
              </a:solidFill>
              <a:latin typeface="Aptos" panose="020B0004020202020204" pitchFamily="34" charset="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IN" sz="2400" kern="0" dirty="0">
                <a:solidFill>
                  <a:srgbClr val="000000"/>
                </a:solidFill>
                <a:latin typeface="Aptos" panose="020B0004020202020204" pitchFamily="34" charset="0"/>
                <a:ea typeface="Times New Roman" panose="02020603050405020304" pitchFamily="18" charset="0"/>
                <a:cs typeface="Times New Roman" panose="02020603050405020304" pitchFamily="18" charset="0"/>
              </a:rPr>
              <a:t>O</a:t>
            </a:r>
            <a:r>
              <a:rPr lang="en-IN" sz="24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nus on the </a:t>
            </a:r>
            <a:r>
              <a:rPr lang="en-IN" sz="2400" b="1"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lender to demonstrate that the loan is affordable </a:t>
            </a:r>
            <a:r>
              <a:rPr lang="en-IN" sz="24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the time it is made, taking into account realistic household expenditure benchmarks</a:t>
            </a:r>
            <a:endParaRPr lang="en-GB" sz="2400" dirty="0">
              <a:latin typeface="Aptos" panose="020B0004020202020204" pitchFamily="34" charset="0"/>
              <a:cs typeface="Times New Roman" panose="02020603050405020304" pitchFamily="18" charset="0"/>
            </a:endParaRPr>
          </a:p>
          <a:p>
            <a:endParaRPr lang="en-GB" sz="2400" dirty="0">
              <a:latin typeface="Aptos Body"/>
            </a:endParaRPr>
          </a:p>
          <a:p>
            <a:endParaRPr lang="en-GB" sz="2400" dirty="0">
              <a:latin typeface="Aptos Body"/>
            </a:endParaRPr>
          </a:p>
        </p:txBody>
      </p:sp>
    </p:spTree>
    <p:extLst>
      <p:ext uri="{BB962C8B-B14F-4D97-AF65-F5344CB8AC3E}">
        <p14:creationId xmlns:p14="http://schemas.microsoft.com/office/powerpoint/2010/main" val="3772805613"/>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3116E-DB31-5222-6A43-728534C2DA81}"/>
              </a:ext>
            </a:extLst>
          </p:cNvPr>
          <p:cNvSpPr>
            <a:spLocks noGrp="1"/>
          </p:cNvSpPr>
          <p:nvPr>
            <p:ph type="title"/>
          </p:nvPr>
        </p:nvSpPr>
        <p:spPr/>
        <p:txBody>
          <a:bodyPr/>
          <a:lstStyle/>
          <a:p>
            <a:r>
              <a:rPr lang="en-GB" dirty="0"/>
              <a:t>Conclusion</a:t>
            </a:r>
          </a:p>
        </p:txBody>
      </p:sp>
      <p:sp>
        <p:nvSpPr>
          <p:cNvPr id="3" name="Text Placeholder 2">
            <a:extLst>
              <a:ext uri="{FF2B5EF4-FFF2-40B4-BE49-F238E27FC236}">
                <a16:creationId xmlns:a16="http://schemas.microsoft.com/office/drawing/2014/main" id="{91ADDB5A-4E4D-8E59-5019-548778B85A4A}"/>
              </a:ext>
            </a:extLst>
          </p:cNvPr>
          <p:cNvSpPr>
            <a:spLocks noGrp="1"/>
          </p:cNvSpPr>
          <p:nvPr>
            <p:ph type="body" sz="quarter" idx="11"/>
          </p:nvPr>
        </p:nvSpPr>
        <p:spPr>
          <a:xfrm>
            <a:off x="1200151" y="1700216"/>
            <a:ext cx="10222160" cy="5069711"/>
          </a:xfrm>
        </p:spPr>
        <p:txBody>
          <a:bodyPr/>
          <a:lstStyle/>
          <a:p>
            <a:pPr marL="342900" indent="-342900">
              <a:buFont typeface="Arial" panose="020B0604020202020204" pitchFamily="34" charset="0"/>
              <a:buChar char="•"/>
            </a:pPr>
            <a:r>
              <a:rPr lang="en-IN" sz="2400" kern="0" dirty="0">
                <a:solidFill>
                  <a:srgbClr val="000000"/>
                </a:solidFill>
                <a:latin typeface="Aptos" panose="020B0004020202020204" pitchFamily="34" charset="0"/>
                <a:cs typeface="Times New Roman" panose="02020603050405020304" pitchFamily="18" charset="0"/>
              </a:rPr>
              <a:t>Embedding behavioural insights within the design and implementation of reforms would enhance their efficacy and accessibility</a:t>
            </a:r>
          </a:p>
          <a:p>
            <a:pPr marL="609600" lvl="1" indent="-342900">
              <a:buFont typeface="Arial" panose="020B0604020202020204" pitchFamily="34" charset="0"/>
              <a:buChar char="•"/>
            </a:pPr>
            <a:r>
              <a:rPr lang="en-IN" sz="2400" b="1" kern="0" dirty="0">
                <a:solidFill>
                  <a:srgbClr val="000000"/>
                </a:solidFill>
                <a:latin typeface="Aptos" panose="020B0004020202020204" pitchFamily="34" charset="0"/>
                <a:cs typeface="Times New Roman" panose="02020603050405020304" pitchFamily="18" charset="0"/>
              </a:rPr>
              <a:t>Default mechanisms </a:t>
            </a:r>
            <a:r>
              <a:rPr lang="en-IN" sz="2400" kern="0" dirty="0">
                <a:solidFill>
                  <a:srgbClr val="000000"/>
                </a:solidFill>
                <a:latin typeface="Aptos" panose="020B0004020202020204" pitchFamily="34" charset="0"/>
                <a:cs typeface="Times New Roman" panose="02020603050405020304" pitchFamily="18" charset="0"/>
              </a:rPr>
              <a:t>- creditor-triggered auto-enrolment into breathing space provisions</a:t>
            </a:r>
          </a:p>
          <a:p>
            <a:pPr marL="609600" lvl="1" indent="-342900">
              <a:buFont typeface="Arial" panose="020B0604020202020204" pitchFamily="34" charset="0"/>
              <a:buChar char="•"/>
            </a:pPr>
            <a:r>
              <a:rPr lang="en-IN" sz="2400" b="1" kern="0" dirty="0">
                <a:latin typeface="Aptos" panose="020B0004020202020204" pitchFamily="34" charset="0"/>
                <a:cs typeface="Times New Roman" panose="02020603050405020304" pitchFamily="18" charset="0"/>
              </a:rPr>
              <a:t>Cooling-off periods, interactive disclosure formats, and pre-filled forms </a:t>
            </a:r>
            <a:r>
              <a:rPr lang="en-IN" sz="2400" kern="0" dirty="0">
                <a:latin typeface="Aptos" panose="020B0004020202020204" pitchFamily="34" charset="0"/>
                <a:cs typeface="Times New Roman" panose="02020603050405020304" pitchFamily="18" charset="0"/>
              </a:rPr>
              <a:t>- </a:t>
            </a:r>
            <a:r>
              <a:rPr lang="en-IN" sz="2400" kern="0" dirty="0">
                <a:solidFill>
                  <a:srgbClr val="000000"/>
                </a:solidFill>
                <a:latin typeface="Aptos" panose="020B0004020202020204" pitchFamily="34" charset="0"/>
                <a:cs typeface="Times New Roman" panose="02020603050405020304" pitchFamily="18" charset="0"/>
              </a:rPr>
              <a:t>reduce cognitive load and facilitate more deliberate, informed engagement with insolvency options</a:t>
            </a:r>
          </a:p>
          <a:p>
            <a:pPr marL="609600" lvl="1" indent="-342900">
              <a:buFont typeface="Arial" panose="020B0604020202020204" pitchFamily="34" charset="0"/>
              <a:buChar char="•"/>
            </a:pPr>
            <a:r>
              <a:rPr lang="en-IN" sz="2400" b="1" kern="0" dirty="0">
                <a:solidFill>
                  <a:srgbClr val="000000"/>
                </a:solidFill>
                <a:latin typeface="Aptos" panose="020B0004020202020204" pitchFamily="34" charset="0"/>
                <a:cs typeface="Times New Roman" panose="02020603050405020304" pitchFamily="18" charset="0"/>
              </a:rPr>
              <a:t>Framing techniques </a:t>
            </a:r>
            <a:r>
              <a:rPr lang="en-IN" sz="2400" kern="0" dirty="0">
                <a:solidFill>
                  <a:srgbClr val="000000"/>
                </a:solidFill>
                <a:latin typeface="Aptos" panose="020B0004020202020204" pitchFamily="34" charset="0"/>
                <a:cs typeface="Times New Roman" panose="02020603050405020304" pitchFamily="18" charset="0"/>
              </a:rPr>
              <a:t>- recasting debt relief as a responsible financial planning measure</a:t>
            </a:r>
          </a:p>
          <a:p>
            <a:pPr marL="609600" lvl="1" indent="-342900">
              <a:buFont typeface="Arial" panose="020B0604020202020204" pitchFamily="34" charset="0"/>
              <a:buChar char="•"/>
            </a:pPr>
            <a:r>
              <a:rPr lang="en-IN" sz="2400" kern="0" dirty="0">
                <a:solidFill>
                  <a:srgbClr val="000000"/>
                </a:solidFill>
                <a:latin typeface="Aptos" panose="020B0004020202020204" pitchFamily="34" charset="0"/>
                <a:cs typeface="Times New Roman" panose="02020603050405020304" pitchFamily="18" charset="0"/>
              </a:rPr>
              <a:t> </a:t>
            </a:r>
            <a:r>
              <a:rPr lang="en-IN" sz="2400" b="1" kern="0" dirty="0">
                <a:solidFill>
                  <a:srgbClr val="000000"/>
                </a:solidFill>
                <a:latin typeface="Aptos" panose="020B0004020202020204" pitchFamily="34" charset="0"/>
                <a:cs typeface="Times New Roman" panose="02020603050405020304" pitchFamily="18" charset="0"/>
              </a:rPr>
              <a:t>Financial coaching </a:t>
            </a:r>
            <a:r>
              <a:rPr lang="en-IN" sz="2400" kern="0" dirty="0">
                <a:solidFill>
                  <a:srgbClr val="000000"/>
                </a:solidFill>
                <a:latin typeface="Aptos" panose="020B0004020202020204" pitchFamily="34" charset="0"/>
                <a:cs typeface="Times New Roman" panose="02020603050405020304" pitchFamily="18" charset="0"/>
              </a:rPr>
              <a:t>modules</a:t>
            </a:r>
          </a:p>
          <a:p>
            <a:pPr marL="334962" indent="-342900">
              <a:buFont typeface="Arial" panose="020B0604020202020204" pitchFamily="34" charset="0"/>
              <a:buChar char="•"/>
            </a:pPr>
            <a:r>
              <a:rPr lang="en-IN" sz="2400" kern="0" dirty="0">
                <a:solidFill>
                  <a:srgbClr val="000000"/>
                </a:solidFill>
                <a:latin typeface="Aptos" panose="020B0004020202020204" pitchFamily="34" charset="0"/>
                <a:cs typeface="Times New Roman" panose="02020603050405020304" pitchFamily="18" charset="0"/>
              </a:rPr>
              <a:t>Support debtor rehabilitation through a deeper understanding </a:t>
            </a:r>
            <a:r>
              <a:rPr lang="en-IN" sz="24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of how individuals experience and respond to financial strain</a:t>
            </a:r>
          </a:p>
          <a:p>
            <a:endParaRPr lang="en-IN" sz="2400" kern="0" dirty="0">
              <a:solidFill>
                <a:srgbClr val="000000"/>
              </a:solidFill>
              <a:effectLst/>
              <a:latin typeface="Aptos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9271962"/>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3882-1860-0B22-A36F-CE9D1CEE081B}"/>
              </a:ext>
            </a:extLst>
          </p:cNvPr>
          <p:cNvSpPr>
            <a:spLocks noGrp="1"/>
          </p:cNvSpPr>
          <p:nvPr>
            <p:ph type="title"/>
          </p:nvPr>
        </p:nvSpPr>
        <p:spPr/>
        <p:txBody>
          <a:bodyPr/>
          <a:lstStyle/>
          <a:p>
            <a:endParaRPr lang="en-GB" dirty="0"/>
          </a:p>
        </p:txBody>
      </p:sp>
      <p:sp>
        <p:nvSpPr>
          <p:cNvPr id="3" name="Text Placeholder 2">
            <a:extLst>
              <a:ext uri="{FF2B5EF4-FFF2-40B4-BE49-F238E27FC236}">
                <a16:creationId xmlns:a16="http://schemas.microsoft.com/office/drawing/2014/main" id="{CE8A10EE-FA5F-91E7-2B65-3884F7C6DA36}"/>
              </a:ext>
            </a:extLst>
          </p:cNvPr>
          <p:cNvSpPr>
            <a:spLocks noGrp="1"/>
          </p:cNvSpPr>
          <p:nvPr>
            <p:ph type="body" sz="quarter" idx="11"/>
          </p:nvPr>
        </p:nvSpPr>
        <p:spPr/>
        <p:txBody>
          <a:bodyPr/>
          <a:lstStyle/>
          <a:p>
            <a:pPr marL="0" indent="0" algn="ctr">
              <a:buNone/>
            </a:pPr>
            <a:endParaRPr lang="en-GB" sz="3200" b="1" dirty="0">
              <a:latin typeface="Aptos Body"/>
            </a:endParaRPr>
          </a:p>
          <a:p>
            <a:pPr marL="0" indent="0" algn="ctr">
              <a:buNone/>
            </a:pPr>
            <a:r>
              <a:rPr lang="en-GB" sz="3200" b="1" dirty="0">
                <a:latin typeface="Aptos Body"/>
              </a:rPr>
              <a:t>“By knowing how people think, we can make it easier for them to choose what is best for them, their families, and society.”</a:t>
            </a:r>
            <a:br>
              <a:rPr lang="en-GB" sz="3200" dirty="0">
                <a:latin typeface="Aptos Body"/>
              </a:rPr>
            </a:br>
            <a:r>
              <a:rPr lang="en-GB" sz="3200" dirty="0">
                <a:latin typeface="Aptos Body"/>
              </a:rPr>
              <a:t>— </a:t>
            </a:r>
            <a:r>
              <a:rPr lang="en-GB" sz="3200" i="1" dirty="0">
                <a:latin typeface="Aptos Body"/>
              </a:rPr>
              <a:t>Thaler &amp; Sunstein, Nudge</a:t>
            </a:r>
            <a:endParaRPr lang="en-GB" sz="3200" dirty="0">
              <a:latin typeface="Aptos Body"/>
            </a:endParaRPr>
          </a:p>
          <a:p>
            <a:endParaRPr lang="en-GB" sz="3200" dirty="0">
              <a:latin typeface="Aptos Body"/>
            </a:endParaRPr>
          </a:p>
        </p:txBody>
      </p:sp>
    </p:spTree>
    <p:extLst>
      <p:ext uri="{BB962C8B-B14F-4D97-AF65-F5344CB8AC3E}">
        <p14:creationId xmlns:p14="http://schemas.microsoft.com/office/powerpoint/2010/main" val="92155489"/>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22844-8D56-BB32-984B-388A6BA1B099}"/>
              </a:ext>
            </a:extLst>
          </p:cNvPr>
          <p:cNvSpPr>
            <a:spLocks noGrp="1"/>
          </p:cNvSpPr>
          <p:nvPr>
            <p:ph type="title"/>
          </p:nvPr>
        </p:nvSpPr>
        <p:spPr/>
        <p:txBody>
          <a:bodyPr>
            <a:noAutofit/>
          </a:bodyPr>
          <a:lstStyle/>
          <a:p>
            <a:r>
              <a:rPr lang="en-GB" dirty="0"/>
              <a:t>Decision-Making in Financial Distress</a:t>
            </a:r>
            <a:br>
              <a:rPr lang="en-GB" dirty="0"/>
            </a:br>
            <a:endParaRPr lang="en-GB" dirty="0"/>
          </a:p>
        </p:txBody>
      </p:sp>
      <p:sp>
        <p:nvSpPr>
          <p:cNvPr id="3" name="Text Placeholder 2">
            <a:extLst>
              <a:ext uri="{FF2B5EF4-FFF2-40B4-BE49-F238E27FC236}">
                <a16:creationId xmlns:a16="http://schemas.microsoft.com/office/drawing/2014/main" id="{04783F2A-B73A-78CA-C5A5-1BE92677529E}"/>
              </a:ext>
            </a:extLst>
          </p:cNvPr>
          <p:cNvSpPr>
            <a:spLocks noGrp="1"/>
          </p:cNvSpPr>
          <p:nvPr>
            <p:ph type="body" sz="quarter" idx="11"/>
          </p:nvPr>
        </p:nvSpPr>
        <p:spPr>
          <a:xfrm>
            <a:off x="1200151" y="1700216"/>
            <a:ext cx="9936409" cy="4465638"/>
          </a:xfrm>
        </p:spPr>
        <p:txBody>
          <a:bodyPr/>
          <a:lstStyle/>
          <a:p>
            <a:pPr marL="449262" indent="-457200">
              <a:buFont typeface="Arial" panose="020B0604020202020204" pitchFamily="34" charset="0"/>
              <a:buChar char="•"/>
            </a:pPr>
            <a:r>
              <a:rPr lang="en-GB" sz="2800" dirty="0">
                <a:latin typeface="Aptos" panose="020B0004020202020204" pitchFamily="34" charset="0"/>
              </a:rPr>
              <a:t>Financial, material, and mental distress impact decision-making</a:t>
            </a:r>
          </a:p>
          <a:p>
            <a:pPr marL="449262" indent="-457200">
              <a:buFont typeface="Arial" panose="020B0604020202020204" pitchFamily="34" charset="0"/>
              <a:buChar char="•"/>
            </a:pPr>
            <a:r>
              <a:rPr lang="en-GB" sz="2800" b="1" dirty="0">
                <a:latin typeface="Aptos" panose="020B0004020202020204" pitchFamily="34" charset="0"/>
              </a:rPr>
              <a:t>Cognitive load reduces ability to identify best course of action </a:t>
            </a:r>
            <a:r>
              <a:rPr lang="en-GB" sz="2800" i="1" dirty="0">
                <a:latin typeface="Aptos" panose="020B0004020202020204" pitchFamily="34" charset="0"/>
              </a:rPr>
              <a:t>(Kaur et al </a:t>
            </a:r>
            <a:r>
              <a:rPr lang="en-GB" sz="2800" dirty="0">
                <a:latin typeface="Aptos" panose="020B0004020202020204" pitchFamily="34" charset="0"/>
              </a:rPr>
              <a:t>2019</a:t>
            </a:r>
            <a:r>
              <a:rPr lang="en-GB" sz="2800" i="1" dirty="0">
                <a:latin typeface="Aptos" panose="020B0004020202020204" pitchFamily="34" charset="0"/>
              </a:rPr>
              <a:t>; Mani et al </a:t>
            </a:r>
            <a:r>
              <a:rPr lang="en-GB" sz="2800" dirty="0">
                <a:latin typeface="Aptos" panose="020B0004020202020204" pitchFamily="34" charset="0"/>
              </a:rPr>
              <a:t>2020</a:t>
            </a:r>
            <a:r>
              <a:rPr lang="en-GB" sz="2800" i="1" dirty="0">
                <a:latin typeface="Aptos" panose="020B0004020202020204" pitchFamily="34" charset="0"/>
              </a:rPr>
              <a:t>; Mullainathan &amp; Shafir </a:t>
            </a:r>
            <a:r>
              <a:rPr lang="en-GB" sz="2800" dirty="0">
                <a:latin typeface="Aptos" panose="020B0004020202020204" pitchFamily="34" charset="0"/>
              </a:rPr>
              <a:t>2013</a:t>
            </a:r>
            <a:r>
              <a:rPr lang="en-GB" sz="2800" i="1" dirty="0">
                <a:latin typeface="Aptos" panose="020B0004020202020204" pitchFamily="34" charset="0"/>
              </a:rPr>
              <a:t>; Schilbach et al </a:t>
            </a:r>
            <a:r>
              <a:rPr lang="en-GB" sz="2800" dirty="0">
                <a:latin typeface="Aptos" panose="020B0004020202020204" pitchFamily="34" charset="0"/>
              </a:rPr>
              <a:t>2016</a:t>
            </a:r>
            <a:r>
              <a:rPr lang="en-GB" sz="2800" i="1" dirty="0">
                <a:latin typeface="Aptos" panose="020B0004020202020204" pitchFamily="34" charset="0"/>
              </a:rPr>
              <a:t>)</a:t>
            </a:r>
          </a:p>
          <a:p>
            <a:pPr marL="1079500" lvl="2" indent="-457200">
              <a:buFont typeface="Arial" panose="020B0604020202020204" pitchFamily="34" charset="0"/>
              <a:buChar char="•"/>
            </a:pPr>
            <a:r>
              <a:rPr lang="en-GB" sz="2000" dirty="0">
                <a:latin typeface="Aptos" panose="020B0004020202020204" pitchFamily="34" charset="0"/>
              </a:rPr>
              <a:t>Overwhelmed debtors may depend on free, publicly available information</a:t>
            </a:r>
          </a:p>
          <a:p>
            <a:pPr marL="1079500" lvl="2" indent="-457200">
              <a:buFont typeface="Arial" panose="020B0604020202020204" pitchFamily="34" charset="0"/>
              <a:buChar char="•"/>
            </a:pPr>
            <a:r>
              <a:rPr lang="en-GB" sz="2000" dirty="0">
                <a:latin typeface="Aptos" panose="020B0004020202020204" pitchFamily="34" charset="0"/>
              </a:rPr>
              <a:t>Publicly available resources vary in quality</a:t>
            </a:r>
          </a:p>
          <a:p>
            <a:pPr marL="1079500" lvl="2" indent="-457200">
              <a:buFont typeface="Arial" panose="020B0604020202020204" pitchFamily="34" charset="0"/>
              <a:buChar char="•"/>
            </a:pPr>
            <a:r>
              <a:rPr lang="en-GB" sz="2000" dirty="0">
                <a:latin typeface="Aptos" panose="020B0004020202020204" pitchFamily="34" charset="0"/>
              </a:rPr>
              <a:t>Decisions include selecting both a debt solution and an advisor</a:t>
            </a:r>
          </a:p>
          <a:p>
            <a:pPr marL="1079500" lvl="2" indent="-457200">
              <a:buFont typeface="Arial" panose="020B0604020202020204" pitchFamily="34" charset="0"/>
              <a:buChar char="•"/>
            </a:pPr>
            <a:r>
              <a:rPr lang="en-GB" sz="2000" dirty="0">
                <a:latin typeface="Aptos" panose="020B0004020202020204" pitchFamily="34" charset="0"/>
              </a:rPr>
              <a:t>For-profit advisors may have conflicts of interest</a:t>
            </a:r>
          </a:p>
          <a:p>
            <a:pPr marL="1079500" lvl="2" indent="-457200">
              <a:buFont typeface="Arial" panose="020B0604020202020204" pitchFamily="34" charset="0"/>
              <a:buChar char="•"/>
            </a:pPr>
            <a:r>
              <a:rPr lang="en-GB" sz="2000" dirty="0">
                <a:latin typeface="Aptos" panose="020B0004020202020204" pitchFamily="34" charset="0"/>
              </a:rPr>
              <a:t>Stressed individuals may struggle to identify biased or suboptimal advice</a:t>
            </a:r>
          </a:p>
          <a:p>
            <a:endParaRPr lang="en-GB" dirty="0">
              <a:solidFill>
                <a:schemeClr val="tx2">
                  <a:lumMod val="75000"/>
                </a:schemeClr>
              </a:solidFill>
              <a:latin typeface="Aptos Body"/>
            </a:endParaRPr>
          </a:p>
          <a:p>
            <a:endParaRPr lang="en-GB" sz="2000" dirty="0">
              <a:latin typeface="Aptos Body"/>
            </a:endParaRPr>
          </a:p>
        </p:txBody>
      </p:sp>
    </p:spTree>
    <p:extLst>
      <p:ext uri="{BB962C8B-B14F-4D97-AF65-F5344CB8AC3E}">
        <p14:creationId xmlns:p14="http://schemas.microsoft.com/office/powerpoint/2010/main" val="167682955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165CE-CB31-6983-1816-0A1E6E30518C}"/>
              </a:ext>
            </a:extLst>
          </p:cNvPr>
          <p:cNvSpPr>
            <a:spLocks noGrp="1"/>
          </p:cNvSpPr>
          <p:nvPr>
            <p:ph type="title"/>
          </p:nvPr>
        </p:nvSpPr>
        <p:spPr/>
        <p:txBody>
          <a:bodyPr/>
          <a:lstStyle/>
          <a:p>
            <a:r>
              <a:rPr lang="en-GB" dirty="0"/>
              <a:t>Contd.</a:t>
            </a:r>
          </a:p>
        </p:txBody>
      </p:sp>
      <p:sp>
        <p:nvSpPr>
          <p:cNvPr id="3" name="Text Placeholder 2">
            <a:extLst>
              <a:ext uri="{FF2B5EF4-FFF2-40B4-BE49-F238E27FC236}">
                <a16:creationId xmlns:a16="http://schemas.microsoft.com/office/drawing/2014/main" id="{34B4FB16-8000-D6CF-5FAA-CAFF11F93D2D}"/>
              </a:ext>
            </a:extLst>
          </p:cNvPr>
          <p:cNvSpPr>
            <a:spLocks noGrp="1"/>
          </p:cNvSpPr>
          <p:nvPr>
            <p:ph type="body" sz="quarter" idx="11"/>
          </p:nvPr>
        </p:nvSpPr>
        <p:spPr/>
        <p:txBody>
          <a:bodyPr/>
          <a:lstStyle/>
          <a:p>
            <a:pPr marL="457200" indent="-457200">
              <a:buFont typeface="Arial" panose="020B0604020202020204" pitchFamily="34" charset="0"/>
              <a:buChar char="•"/>
            </a:pPr>
            <a:r>
              <a:rPr lang="en-GB" sz="2800" dirty="0">
                <a:latin typeface="Aptos" panose="020B0004020202020204" pitchFamily="34" charset="0"/>
                <a:cs typeface="Times New Roman" panose="02020603050405020304" pitchFamily="18" charset="0"/>
              </a:rPr>
              <a:t>Evident during the rise of </a:t>
            </a:r>
            <a:r>
              <a:rPr lang="en-GB" sz="2800" b="1" dirty="0">
                <a:latin typeface="Aptos" panose="020B0004020202020204" pitchFamily="34" charset="0"/>
                <a:cs typeface="Times New Roman" panose="02020603050405020304" pitchFamily="18" charset="0"/>
              </a:rPr>
              <a:t>payday lending </a:t>
            </a:r>
            <a:r>
              <a:rPr lang="en-GB" sz="2800" dirty="0">
                <a:latin typeface="Aptos" panose="020B0004020202020204" pitchFamily="34" charset="0"/>
                <a:cs typeface="Times New Roman" panose="02020603050405020304" pitchFamily="18" charset="0"/>
              </a:rPr>
              <a:t>and unaffordable consumer credit in the early 2000s in the UK - Cap on payday lending charges in 2015 after widespread evidence of borrower harm</a:t>
            </a:r>
          </a:p>
          <a:p>
            <a:pPr marL="457200" indent="-457200">
              <a:buFont typeface="Arial" panose="020B0604020202020204" pitchFamily="34" charset="0"/>
              <a:buChar char="•"/>
            </a:pPr>
            <a:r>
              <a:rPr lang="en-GB" sz="2800" dirty="0">
                <a:latin typeface="Aptos" panose="020B0004020202020204" pitchFamily="34" charset="0"/>
                <a:cs typeface="Times New Roman" panose="02020603050405020304" pitchFamily="18" charset="0"/>
              </a:rPr>
              <a:t>Lenders </a:t>
            </a:r>
            <a:r>
              <a:rPr lang="en-GB" sz="2800" b="1" dirty="0">
                <a:latin typeface="Aptos" panose="020B0004020202020204" pitchFamily="34" charset="0"/>
                <a:cs typeface="Times New Roman" panose="02020603050405020304" pitchFamily="18" charset="0"/>
              </a:rPr>
              <a:t>exploited</a:t>
            </a:r>
            <a:r>
              <a:rPr lang="en-GB" sz="2800" dirty="0">
                <a:latin typeface="Aptos" panose="020B0004020202020204" pitchFamily="34" charset="0"/>
                <a:cs typeface="Times New Roman" panose="02020603050405020304" pitchFamily="18" charset="0"/>
              </a:rPr>
              <a:t> borrowers’ short-term thinking &amp; failure to anticipate compound interest - quick loans without meaningful affordability checks</a:t>
            </a:r>
          </a:p>
          <a:p>
            <a:endParaRPr lang="en-GB" sz="2800" dirty="0">
              <a:latin typeface="Aptos Body"/>
              <a:cs typeface="Times New Roman" panose="02020603050405020304" pitchFamily="18" charset="0"/>
            </a:endParaRPr>
          </a:p>
        </p:txBody>
      </p:sp>
    </p:spTree>
    <p:extLst>
      <p:ext uri="{BB962C8B-B14F-4D97-AF65-F5344CB8AC3E}">
        <p14:creationId xmlns:p14="http://schemas.microsoft.com/office/powerpoint/2010/main" val="882758704"/>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147A1-B818-FDD8-243E-F7BFCA768696}"/>
              </a:ext>
            </a:extLst>
          </p:cNvPr>
          <p:cNvSpPr>
            <a:spLocks noGrp="1"/>
          </p:cNvSpPr>
          <p:nvPr>
            <p:ph type="title"/>
          </p:nvPr>
        </p:nvSpPr>
        <p:spPr>
          <a:xfrm>
            <a:off x="1200152" y="745195"/>
            <a:ext cx="9936408" cy="1012599"/>
          </a:xfrm>
        </p:spPr>
        <p:txBody>
          <a:bodyPr/>
          <a:lstStyle/>
          <a:p>
            <a:r>
              <a:rPr lang="en-GB" dirty="0"/>
              <a:t>Issues in Personal Insolvency</a:t>
            </a:r>
          </a:p>
        </p:txBody>
      </p:sp>
      <p:sp>
        <p:nvSpPr>
          <p:cNvPr id="3" name="Text Placeholder 2">
            <a:extLst>
              <a:ext uri="{FF2B5EF4-FFF2-40B4-BE49-F238E27FC236}">
                <a16:creationId xmlns:a16="http://schemas.microsoft.com/office/drawing/2014/main" id="{295A4FBD-363D-FDB9-C17B-3745849F9C71}"/>
              </a:ext>
            </a:extLst>
          </p:cNvPr>
          <p:cNvSpPr>
            <a:spLocks noGrp="1"/>
          </p:cNvSpPr>
          <p:nvPr>
            <p:ph type="body" sz="quarter" idx="11"/>
          </p:nvPr>
        </p:nvSpPr>
        <p:spPr>
          <a:xfrm>
            <a:off x="1200152" y="1601957"/>
            <a:ext cx="10211274" cy="4750710"/>
          </a:xfrm>
        </p:spPr>
        <p:txBody>
          <a:bodyPr/>
          <a:lstStyle/>
          <a:p>
            <a:pPr marL="457200" indent="-457200">
              <a:buFont typeface="Arial" panose="020B0604020202020204" pitchFamily="34" charset="0"/>
              <a:buChar char="•"/>
            </a:pPr>
            <a:r>
              <a:rPr lang="en-GB" sz="2800" dirty="0">
                <a:latin typeface="Aptos" panose="020B0004020202020204" pitchFamily="34" charset="0"/>
              </a:rPr>
              <a:t>Research commissioned since October 2023 suggests mis-selling of IVAs </a:t>
            </a:r>
          </a:p>
          <a:p>
            <a:pPr marL="457200" indent="-457200">
              <a:buFont typeface="Arial" panose="020B0604020202020204" pitchFamily="34" charset="0"/>
              <a:buChar char="•"/>
            </a:pPr>
            <a:r>
              <a:rPr lang="en-GB" sz="2800" dirty="0">
                <a:latin typeface="Aptos" panose="020B0004020202020204" pitchFamily="34" charset="0"/>
              </a:rPr>
              <a:t>A government-commissioned review (2024)  found that 60% of sampled IVAs contained evidence of poor provider practices:</a:t>
            </a:r>
          </a:p>
          <a:p>
            <a:pPr marL="731838" lvl="1" indent="-457200">
              <a:buFont typeface="Arial" panose="020B0604020202020204" pitchFamily="34" charset="0"/>
              <a:buChar char="•"/>
            </a:pPr>
            <a:r>
              <a:rPr lang="en-GB" sz="2000" dirty="0">
                <a:latin typeface="Aptos" panose="020B0004020202020204" pitchFamily="34" charset="0"/>
              </a:rPr>
              <a:t>Misrepresenting a debtor’s financial situation (inflating income, understating expenses)</a:t>
            </a:r>
          </a:p>
          <a:p>
            <a:pPr marL="731838" lvl="1" indent="-457200">
              <a:buFont typeface="Arial" panose="020B0604020202020204" pitchFamily="34" charset="0"/>
              <a:buChar char="•"/>
            </a:pPr>
            <a:r>
              <a:rPr lang="en-GB" sz="2000" dirty="0">
                <a:latin typeface="Aptos" panose="020B0004020202020204" pitchFamily="34" charset="0"/>
              </a:rPr>
              <a:t>Failing to consider alternative options, particularly DROs or bankruptcy</a:t>
            </a:r>
          </a:p>
          <a:p>
            <a:pPr marL="731838" lvl="1" indent="-457200">
              <a:buFont typeface="Arial" panose="020B0604020202020204" pitchFamily="34" charset="0"/>
              <a:buChar char="•"/>
            </a:pPr>
            <a:r>
              <a:rPr lang="en-GB" sz="2000" dirty="0">
                <a:latin typeface="Aptos" panose="020B0004020202020204" pitchFamily="34" charset="0"/>
              </a:rPr>
              <a:t>Pressuring individuals into signing IVAs without full disclosure of risks</a:t>
            </a:r>
          </a:p>
          <a:p>
            <a:endParaRPr lang="en-GB" sz="2800" dirty="0">
              <a:latin typeface="Aptos Body"/>
            </a:endParaRPr>
          </a:p>
        </p:txBody>
      </p:sp>
    </p:spTree>
    <p:extLst>
      <p:ext uri="{BB962C8B-B14F-4D97-AF65-F5344CB8AC3E}">
        <p14:creationId xmlns:p14="http://schemas.microsoft.com/office/powerpoint/2010/main" val="3858727541"/>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3B2E2-5329-B99A-170B-43F46CF5D891}"/>
              </a:ext>
            </a:extLst>
          </p:cNvPr>
          <p:cNvSpPr>
            <a:spLocks noGrp="1"/>
          </p:cNvSpPr>
          <p:nvPr>
            <p:ph type="title"/>
          </p:nvPr>
        </p:nvSpPr>
        <p:spPr/>
        <p:txBody>
          <a:bodyPr/>
          <a:lstStyle/>
          <a:p>
            <a:r>
              <a:rPr lang="en-GB" dirty="0"/>
              <a:t>Contd.</a:t>
            </a:r>
          </a:p>
        </p:txBody>
      </p:sp>
      <p:sp>
        <p:nvSpPr>
          <p:cNvPr id="3" name="Text Placeholder 2">
            <a:extLst>
              <a:ext uri="{FF2B5EF4-FFF2-40B4-BE49-F238E27FC236}">
                <a16:creationId xmlns:a16="http://schemas.microsoft.com/office/drawing/2014/main" id="{4E2EFC95-49E1-CD6D-B178-3CC4BAC78107}"/>
              </a:ext>
            </a:extLst>
          </p:cNvPr>
          <p:cNvSpPr>
            <a:spLocks noGrp="1"/>
          </p:cNvSpPr>
          <p:nvPr>
            <p:ph type="body" sz="quarter" idx="11"/>
          </p:nvPr>
        </p:nvSpPr>
        <p:spPr/>
        <p:txBody>
          <a:bodyPr/>
          <a:lstStyle/>
          <a:p>
            <a:pPr marL="457200" indent="-457200">
              <a:buFont typeface="Arial" panose="020B0604020202020204" pitchFamily="34" charset="0"/>
              <a:buChar char="•"/>
            </a:pPr>
            <a:r>
              <a:rPr lang="en-GB" sz="2800" dirty="0">
                <a:latin typeface="Aptos" panose="020B0004020202020204" pitchFamily="34" charset="0"/>
              </a:rPr>
              <a:t>As per 2023 report by the Local Government Ombudsman:</a:t>
            </a:r>
          </a:p>
          <a:p>
            <a:pPr marL="731838" lvl="1" indent="-457200">
              <a:buFont typeface="Arial" panose="020B0604020202020204" pitchFamily="34" charset="0"/>
              <a:buChar char="•"/>
            </a:pPr>
            <a:r>
              <a:rPr lang="en-GB" sz="2000" dirty="0">
                <a:latin typeface="Aptos" panose="020B0004020202020204" pitchFamily="34" charset="0"/>
              </a:rPr>
              <a:t>thousands of bankruptcy proceedings against individuals for debts without considering alternative recovery methods or the specific circumstances of the individuals involved</a:t>
            </a:r>
          </a:p>
          <a:p>
            <a:pPr marL="731838" lvl="1" indent="-457200">
              <a:buFont typeface="Arial" panose="020B0604020202020204" pitchFamily="34" charset="0"/>
              <a:buChar char="•"/>
            </a:pPr>
            <a:r>
              <a:rPr lang="en-GB" sz="2000" dirty="0">
                <a:latin typeface="Aptos" panose="020B0004020202020204" pitchFamily="34" charset="0"/>
              </a:rPr>
              <a:t>many of these bankruptcies were avoidable</a:t>
            </a:r>
          </a:p>
          <a:p>
            <a:pPr marL="731838" lvl="1" indent="-457200">
              <a:buFont typeface="Arial" panose="020B0604020202020204" pitchFamily="34" charset="0"/>
              <a:buChar char="•"/>
            </a:pPr>
            <a:r>
              <a:rPr lang="en-GB" sz="2000" dirty="0">
                <a:latin typeface="Aptos" panose="020B0004020202020204" pitchFamily="34" charset="0"/>
              </a:rPr>
              <a:t>councils had failed to assess the financial vulnerability of debtors before initiating insolvency proceedings</a:t>
            </a:r>
          </a:p>
          <a:p>
            <a:endParaRPr lang="en-GB" sz="2800" dirty="0">
              <a:latin typeface="Aptos Body"/>
            </a:endParaRPr>
          </a:p>
        </p:txBody>
      </p:sp>
    </p:spTree>
    <p:extLst>
      <p:ext uri="{BB962C8B-B14F-4D97-AF65-F5344CB8AC3E}">
        <p14:creationId xmlns:p14="http://schemas.microsoft.com/office/powerpoint/2010/main" val="227964733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72FF1-4532-7A46-14B4-02F8F5610736}"/>
              </a:ext>
            </a:extLst>
          </p:cNvPr>
          <p:cNvSpPr>
            <a:spLocks noGrp="1"/>
          </p:cNvSpPr>
          <p:nvPr>
            <p:ph type="title"/>
          </p:nvPr>
        </p:nvSpPr>
        <p:spPr>
          <a:xfrm>
            <a:off x="1055441" y="687617"/>
            <a:ext cx="9936408" cy="1012599"/>
          </a:xfrm>
        </p:spPr>
        <p:txBody>
          <a:bodyPr/>
          <a:lstStyle/>
          <a:p>
            <a:r>
              <a:rPr lang="en-GB" dirty="0"/>
              <a:t>Proposed Reforms in Personal Insolvency</a:t>
            </a:r>
          </a:p>
        </p:txBody>
      </p:sp>
      <p:sp>
        <p:nvSpPr>
          <p:cNvPr id="3" name="Text Placeholder 2">
            <a:extLst>
              <a:ext uri="{FF2B5EF4-FFF2-40B4-BE49-F238E27FC236}">
                <a16:creationId xmlns:a16="http://schemas.microsoft.com/office/drawing/2014/main" id="{EA18CDC4-2141-7FFC-5942-05ABE8C747F4}"/>
              </a:ext>
            </a:extLst>
          </p:cNvPr>
          <p:cNvSpPr>
            <a:spLocks noGrp="1"/>
          </p:cNvSpPr>
          <p:nvPr>
            <p:ph type="body" sz="quarter" idx="11"/>
          </p:nvPr>
        </p:nvSpPr>
        <p:spPr>
          <a:xfrm>
            <a:off x="1055441" y="1700216"/>
            <a:ext cx="10178616" cy="5049153"/>
          </a:xfrm>
        </p:spPr>
        <p:txBody>
          <a:bodyPr/>
          <a:lstStyle/>
          <a:p>
            <a:pPr marL="0" indent="0" algn="just">
              <a:spcAft>
                <a:spcPts val="800"/>
              </a:spcAft>
              <a:buNone/>
            </a:pP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Key proposed reforms include:</a:t>
            </a:r>
            <a:endParaRPr lang="en-GB" sz="2800" kern="100" dirty="0">
              <a:latin typeface="Aptos" panose="020B0004020202020204" pitchFamily="34" charset="0"/>
              <a:ea typeface="Aptos" panose="020B0004020202020204" pitchFamily="34" charset="0"/>
              <a:cs typeface="Times New Roman" panose="02020603050405020304" pitchFamily="18" charset="0"/>
            </a:endParaRPr>
          </a:p>
          <a:p>
            <a:pPr marL="457200" indent="-457200" algn="just">
              <a:spcAft>
                <a:spcPts val="800"/>
              </a:spcAft>
              <a:buFont typeface="Arial" panose="020B0604020202020204" pitchFamily="34" charset="0"/>
              <a:buChar char="•"/>
            </a:pP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Establishing a </a:t>
            </a: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single independent insolvency regulator </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to replace the fragmented system of RPBs</a:t>
            </a:r>
          </a:p>
          <a:p>
            <a:pPr marL="457200" indent="-457200" algn="just">
              <a:spcAft>
                <a:spcPts val="800"/>
              </a:spcAft>
              <a:buFont typeface="Arial" panose="020B0604020202020204" pitchFamily="34" charset="0"/>
              <a:buChar char="•"/>
            </a:pP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Strengthening consumer protections to </a:t>
            </a: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prevent IVA mis-selling</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and </a:t>
            </a: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improve debt advice quality</a:t>
            </a:r>
            <a:endParaRPr lang="en-GB" sz="28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457200" indent="-457200" algn="just">
              <a:spcAft>
                <a:spcPts val="800"/>
              </a:spcAft>
              <a:buFont typeface="Arial" panose="020B0604020202020204" pitchFamily="34" charset="0"/>
              <a:buChar char="•"/>
            </a:pP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Expanding the </a:t>
            </a: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Breathing Space Scheme</a:t>
            </a:r>
            <a:endParaRPr lang="en-GB" sz="28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457200" indent="-457200" algn="just">
              <a:spcAft>
                <a:spcPts val="800"/>
              </a:spcAft>
              <a:buFont typeface="Arial" panose="020B0604020202020204" pitchFamily="34" charset="0"/>
              <a:buChar char="•"/>
            </a:pP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Reviewing the accessibility of bankruptcy relief, including the possibility of removing or </a:t>
            </a: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reducing the £680 </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bankruptcy application fee</a:t>
            </a:r>
          </a:p>
        </p:txBody>
      </p:sp>
    </p:spTree>
    <p:extLst>
      <p:ext uri="{BB962C8B-B14F-4D97-AF65-F5344CB8AC3E}">
        <p14:creationId xmlns:p14="http://schemas.microsoft.com/office/powerpoint/2010/main" val="44068177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09477-EEA6-DF16-E7BD-C6BF65CB3154}"/>
              </a:ext>
            </a:extLst>
          </p:cNvPr>
          <p:cNvSpPr>
            <a:spLocks noGrp="1"/>
          </p:cNvSpPr>
          <p:nvPr>
            <p:ph type="title"/>
          </p:nvPr>
        </p:nvSpPr>
        <p:spPr/>
        <p:txBody>
          <a:bodyPr/>
          <a:lstStyle/>
          <a:p>
            <a:r>
              <a:rPr lang="en-GB" dirty="0"/>
              <a:t>Power of Default Option</a:t>
            </a:r>
          </a:p>
        </p:txBody>
      </p:sp>
      <p:sp>
        <p:nvSpPr>
          <p:cNvPr id="3" name="Text Placeholder 2">
            <a:extLst>
              <a:ext uri="{FF2B5EF4-FFF2-40B4-BE49-F238E27FC236}">
                <a16:creationId xmlns:a16="http://schemas.microsoft.com/office/drawing/2014/main" id="{475C9EF9-850B-A852-BDA2-F89AFF0D4373}"/>
              </a:ext>
            </a:extLst>
          </p:cNvPr>
          <p:cNvSpPr>
            <a:spLocks noGrp="1"/>
          </p:cNvSpPr>
          <p:nvPr>
            <p:ph type="body" sz="quarter" idx="11"/>
          </p:nvPr>
        </p:nvSpPr>
        <p:spPr>
          <a:xfrm>
            <a:off x="1200151" y="1719116"/>
            <a:ext cx="10081119" cy="4842098"/>
          </a:xfrm>
        </p:spPr>
        <p:txBody>
          <a:bodyPr/>
          <a:lstStyle/>
          <a:p>
            <a:pPr marL="0" indent="0">
              <a:buNone/>
            </a:pP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Defaults:</a:t>
            </a:r>
            <a:endParaRPr lang="en-GB" sz="2800"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457200" indent="-457200">
              <a:buFont typeface="Arial" panose="020B0604020202020204" pitchFamily="34" charset="0"/>
              <a:buChar char="•"/>
            </a:pP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Pre-set options </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that take effect if an individual does not actively choose otherwise</a:t>
            </a:r>
            <a:endParaRPr lang="en-GB" sz="2800"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457200" indent="-457200">
              <a:buFont typeface="Arial" panose="020B0604020202020204" pitchFamily="34" charset="0"/>
              <a:buChar char="•"/>
            </a:pP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Outsize</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influence</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over behaviour due to </a:t>
            </a: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cognitive</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inertia</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and </a:t>
            </a:r>
            <a:r>
              <a:rPr lang="en-GB" sz="2800" b="1"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status quo bias </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t>
            </a:r>
            <a:r>
              <a:rPr lang="en-GB" sz="28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Samuelson &amp; </a:t>
            </a:r>
            <a:r>
              <a:rPr lang="en-GB" sz="2800" i="1"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Zeckhauser</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1988; </a:t>
            </a:r>
            <a:r>
              <a:rPr lang="en-GB" sz="28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Madrian &amp; Shea</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2001) and </a:t>
            </a:r>
            <a:r>
              <a:rPr lang="en-GB"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decision inertia </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t>
            </a:r>
            <a:r>
              <a:rPr lang="en-GB" sz="28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Lammer</a:t>
            </a:r>
            <a:r>
              <a:rPr lang="en-GB" sz="2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2022)</a:t>
            </a:r>
          </a:p>
          <a:p>
            <a:pPr marL="457200" indent="-457200">
              <a:buFont typeface="Arial" panose="020B0604020202020204" pitchFamily="34" charset="0"/>
              <a:buChar char="•"/>
            </a:pPr>
            <a:r>
              <a:rPr lang="en-GB" sz="2800" dirty="0">
                <a:latin typeface="Aptos" panose="020B0004020202020204" pitchFamily="34" charset="0"/>
              </a:rPr>
              <a:t>When the socially desirable outcome is made the default, more people are content to follow through as it </a:t>
            </a:r>
            <a:r>
              <a:rPr lang="en-GB" sz="2800" b="1" dirty="0">
                <a:latin typeface="Aptos" panose="020B0004020202020204" pitchFamily="34" charset="0"/>
              </a:rPr>
              <a:t>reduces friction and signals normative approval</a:t>
            </a:r>
            <a:r>
              <a:rPr lang="en-GB" sz="2800" dirty="0">
                <a:latin typeface="Aptos" panose="020B0004020202020204" pitchFamily="34" charset="0"/>
              </a:rPr>
              <a:t> (</a:t>
            </a:r>
            <a:r>
              <a:rPr lang="en-GB" sz="2800" i="1" dirty="0">
                <a:latin typeface="Aptos" panose="020B0004020202020204" pitchFamily="34" charset="0"/>
              </a:rPr>
              <a:t>Johnson &amp; Goldstein</a:t>
            </a:r>
            <a:r>
              <a:rPr lang="en-GB" sz="2800" dirty="0">
                <a:latin typeface="Aptos" panose="020B0004020202020204" pitchFamily="34" charset="0"/>
              </a:rPr>
              <a:t> 2003)</a:t>
            </a:r>
          </a:p>
          <a:p>
            <a:pPr lvl="1"/>
            <a:endParaRPr lang="en-GB" sz="2800" kern="100" dirty="0">
              <a:effectLst/>
              <a:latin typeface="Aptos Body"/>
              <a:ea typeface="Aptos" panose="020B0004020202020204" pitchFamily="34" charset="0"/>
              <a:cs typeface="Times New Roman" panose="02020603050405020304" pitchFamily="18" charset="0"/>
            </a:endParaRPr>
          </a:p>
          <a:p>
            <a:endParaRPr lang="en-GB" sz="2800" dirty="0">
              <a:latin typeface="Aptos Body"/>
            </a:endParaRPr>
          </a:p>
        </p:txBody>
      </p:sp>
    </p:spTree>
    <p:extLst>
      <p:ext uri="{BB962C8B-B14F-4D97-AF65-F5344CB8AC3E}">
        <p14:creationId xmlns:p14="http://schemas.microsoft.com/office/powerpoint/2010/main" val="1103107824"/>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DA1EC-533D-5480-53AB-4EEA32860DE4}"/>
              </a:ext>
            </a:extLst>
          </p:cNvPr>
          <p:cNvSpPr>
            <a:spLocks noGrp="1"/>
          </p:cNvSpPr>
          <p:nvPr>
            <p:ph type="title"/>
          </p:nvPr>
        </p:nvSpPr>
        <p:spPr/>
        <p:txBody>
          <a:bodyPr/>
          <a:lstStyle/>
          <a:p>
            <a:r>
              <a:rPr lang="en-GB" dirty="0"/>
              <a:t>Evidence of Default Success</a:t>
            </a:r>
          </a:p>
        </p:txBody>
      </p:sp>
      <p:sp>
        <p:nvSpPr>
          <p:cNvPr id="3" name="Text Placeholder 2">
            <a:extLst>
              <a:ext uri="{FF2B5EF4-FFF2-40B4-BE49-F238E27FC236}">
                <a16:creationId xmlns:a16="http://schemas.microsoft.com/office/drawing/2014/main" id="{E91C5B0A-3005-45A0-D03F-DC37F4B96A6F}"/>
              </a:ext>
            </a:extLst>
          </p:cNvPr>
          <p:cNvSpPr>
            <a:spLocks noGrp="1"/>
          </p:cNvSpPr>
          <p:nvPr>
            <p:ph type="body" sz="quarter" idx="11"/>
          </p:nvPr>
        </p:nvSpPr>
        <p:spPr/>
        <p:txBody>
          <a:bodyPr/>
          <a:lstStyle/>
          <a:p>
            <a:pPr marL="457200" indent="-457200">
              <a:buFont typeface="Arial" panose="020B0604020202020204" pitchFamily="34" charset="0"/>
              <a:buChar char="•"/>
            </a:pPr>
            <a:r>
              <a:rPr lang="en-GB" sz="2800" b="1" dirty="0">
                <a:latin typeface="Aptos" panose="020B0004020202020204" pitchFamily="34" charset="0"/>
              </a:rPr>
              <a:t>Organ donation-  </a:t>
            </a:r>
            <a:r>
              <a:rPr lang="en-GB" sz="2800" dirty="0">
                <a:latin typeface="Aptos" panose="020B0004020202020204" pitchFamily="34" charset="0"/>
              </a:rPr>
              <a:t>countries that moved from opt-in to opt-out consent frameworks (e.g. Austria, Spain, and more recently, England under the Organ Donation (Deemed Consent) Act 2019) experienced significantly higher donor registration rates </a:t>
            </a:r>
          </a:p>
          <a:p>
            <a:pPr marL="457200" indent="-457200">
              <a:buFont typeface="Arial" panose="020B0604020202020204" pitchFamily="34" charset="0"/>
              <a:buChar char="•"/>
            </a:pPr>
            <a:r>
              <a:rPr lang="en-GB" sz="2800" b="1" dirty="0">
                <a:latin typeface="Aptos" panose="020B0004020202020204" pitchFamily="34" charset="0"/>
              </a:rPr>
              <a:t>Health policy- </a:t>
            </a:r>
            <a:r>
              <a:rPr lang="en-GB" sz="2800" dirty="0">
                <a:latin typeface="Aptos" panose="020B0004020202020204" pitchFamily="34" charset="0"/>
              </a:rPr>
              <a:t>SMS-based default reminders have increased vaccination rates and medication compliance in multiple jurisdictions (</a:t>
            </a:r>
            <a:r>
              <a:rPr lang="en-GB" sz="2800" i="1" dirty="0">
                <a:latin typeface="Aptos" panose="020B0004020202020204" pitchFamily="34" charset="0"/>
              </a:rPr>
              <a:t>Milkman et al</a:t>
            </a:r>
            <a:r>
              <a:rPr lang="en-GB" sz="2800" dirty="0">
                <a:latin typeface="Aptos" panose="020B0004020202020204" pitchFamily="34" charset="0"/>
              </a:rPr>
              <a:t> 2011)</a:t>
            </a:r>
          </a:p>
          <a:p>
            <a:pPr marL="457200" indent="-457200">
              <a:buFont typeface="Arial" panose="020B0604020202020204" pitchFamily="34" charset="0"/>
              <a:buChar char="•"/>
            </a:pPr>
            <a:r>
              <a:rPr lang="en-GB" sz="2800" b="1" dirty="0">
                <a:latin typeface="Aptos" panose="020B0004020202020204" pitchFamily="34" charset="0"/>
              </a:rPr>
              <a:t>Pension reform- </a:t>
            </a:r>
            <a:r>
              <a:rPr lang="en-GB" sz="2800" dirty="0">
                <a:latin typeface="Aptos" panose="020B0004020202020204" pitchFamily="34" charset="0"/>
              </a:rPr>
              <a:t>automatic enrolment under the Pensions Act 2008 - participation </a:t>
            </a:r>
            <a:r>
              <a:rPr lang="en-GB" sz="2800" b="1" dirty="0">
                <a:latin typeface="Aptos" panose="020B0004020202020204" pitchFamily="34" charset="0"/>
              </a:rPr>
              <a:t>jumped from ~55% to over 90%</a:t>
            </a:r>
            <a:r>
              <a:rPr lang="en-GB" sz="2800" dirty="0">
                <a:latin typeface="Aptos" panose="020B0004020202020204" pitchFamily="34" charset="0"/>
              </a:rPr>
              <a:t> (DWP Evaluation Report 2019)</a:t>
            </a:r>
          </a:p>
          <a:p>
            <a:endParaRPr lang="en-GB" sz="2800" dirty="0"/>
          </a:p>
          <a:p>
            <a:endParaRPr lang="en-GB" sz="2800" dirty="0"/>
          </a:p>
          <a:p>
            <a:pPr marL="0" indent="0">
              <a:buNone/>
            </a:pPr>
            <a:endParaRPr lang="en-GB" sz="2800" dirty="0">
              <a:latin typeface="Aptos Body"/>
            </a:endParaRPr>
          </a:p>
        </p:txBody>
      </p:sp>
    </p:spTree>
    <p:extLst>
      <p:ext uri="{BB962C8B-B14F-4D97-AF65-F5344CB8AC3E}">
        <p14:creationId xmlns:p14="http://schemas.microsoft.com/office/powerpoint/2010/main" val="1783005024"/>
      </p:ext>
    </p:extLst>
  </p:cSld>
  <p:clrMapOvr>
    <a:masterClrMapping/>
  </p:clrMapOvr>
  <p:transition spd="slow">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template LILAC with UWE logo top WIDESCREEN" id="{D8786394-A68C-4ECD-B63F-1FA58BA9DE5C}" vid="{C43B1DD4-ED80-4E42-882E-15987578013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2051</TotalTime>
  <Words>2348</Words>
  <Application>Microsoft Office PowerPoint</Application>
  <PresentationFormat>Widescreen</PresentationFormat>
  <Paragraphs>152</Paragraphs>
  <Slides>25</Slides>
  <Notes>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25</vt:i4>
      </vt:variant>
    </vt:vector>
  </HeadingPairs>
  <TitlesOfParts>
    <vt:vector size="37" baseType="lpstr">
      <vt:lpstr>Aptos</vt:lpstr>
      <vt:lpstr>Aptos Body</vt:lpstr>
      <vt:lpstr>Aptos Display</vt:lpstr>
      <vt:lpstr>Arial</vt:lpstr>
      <vt:lpstr>Calibri</vt:lpstr>
      <vt:lpstr>CIDFont+F2</vt:lpstr>
      <vt:lpstr>Courier New</vt:lpstr>
      <vt:lpstr>Symbol</vt:lpstr>
      <vt:lpstr>Tahoma</vt:lpstr>
      <vt:lpstr>Times New Roman</vt:lpstr>
      <vt:lpstr>Office Theme</vt:lpstr>
      <vt:lpstr>Custom Design</vt:lpstr>
      <vt:lpstr>   Leveraging Behavioural Economics to Optimize Personal Insolvency Policies </vt:lpstr>
      <vt:lpstr>Why Behavioural Economics matters for Insolvency?</vt:lpstr>
      <vt:lpstr>Decision-Making in Financial Distress </vt:lpstr>
      <vt:lpstr>Contd.</vt:lpstr>
      <vt:lpstr>Issues in Personal Insolvency</vt:lpstr>
      <vt:lpstr>Contd.</vt:lpstr>
      <vt:lpstr>Proposed Reforms in Personal Insolvency</vt:lpstr>
      <vt:lpstr>Power of Default Option</vt:lpstr>
      <vt:lpstr>Evidence of Default Success</vt:lpstr>
      <vt:lpstr>Behavioural Framing</vt:lpstr>
      <vt:lpstr>Why Framing Matters</vt:lpstr>
      <vt:lpstr>Cont.d</vt:lpstr>
      <vt:lpstr>Reducing Cognitive Load and Present Bias</vt:lpstr>
      <vt:lpstr>Contd.</vt:lpstr>
      <vt:lpstr>Improving the Proposed Reforms – Breathing Space</vt:lpstr>
      <vt:lpstr>How could Creditor Initiated Breathing Space be structured?</vt:lpstr>
      <vt:lpstr>Contd.</vt:lpstr>
      <vt:lpstr>Debtor-Initiated Breathing Space</vt:lpstr>
      <vt:lpstr>Financial Coaching</vt:lpstr>
      <vt:lpstr>Dealing with Stigma</vt:lpstr>
      <vt:lpstr>Social Norms and Public Awareness</vt:lpstr>
      <vt:lpstr>Dealing with Public Record</vt:lpstr>
      <vt:lpstr>Lending Behaviour</vt:lpstr>
      <vt:lpstr>Conclusion</vt:lpstr>
      <vt:lpstr>PowerPoint Presentation</vt:lpstr>
    </vt:vector>
  </TitlesOfParts>
  <Company>UWE Bristol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Neeti Shikha</dc:creator>
  <cp:lastModifiedBy>Neeti Shikha</cp:lastModifiedBy>
  <cp:revision>5</cp:revision>
  <dcterms:created xsi:type="dcterms:W3CDTF">2025-04-01T15:48:58Z</dcterms:created>
  <dcterms:modified xsi:type="dcterms:W3CDTF">2025-04-04T10:21:53Z</dcterms:modified>
</cp:coreProperties>
</file>