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  <p:sldMasterId id="2147483684" r:id="rId6"/>
  </p:sldMasterIdLst>
  <p:notesMasterIdLst>
    <p:notesMasterId r:id="rId16"/>
  </p:notesMasterIdLst>
  <p:handoutMasterIdLst>
    <p:handoutMasterId r:id="rId17"/>
  </p:handoutMasterIdLst>
  <p:sldIdLst>
    <p:sldId id="256" r:id="rId7"/>
    <p:sldId id="260" r:id="rId8"/>
    <p:sldId id="272" r:id="rId9"/>
    <p:sldId id="262" r:id="rId10"/>
    <p:sldId id="269" r:id="rId11"/>
    <p:sldId id="271" r:id="rId12"/>
    <p:sldId id="264" r:id="rId13"/>
    <p:sldId id="270" r:id="rId14"/>
    <p:sldId id="259" r:id="rId15"/>
  </p:sldIdLst>
  <p:sldSz cx="9144000" cy="6858000" type="screen4x3"/>
  <p:notesSz cx="6797675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24" autoAdjust="0"/>
    <p:restoredTop sz="94660"/>
  </p:normalViewPr>
  <p:slideViewPr>
    <p:cSldViewPr>
      <p:cViewPr varScale="1">
        <p:scale>
          <a:sx n="83" d="100"/>
          <a:sy n="83" d="100"/>
        </p:scale>
        <p:origin x="-1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CBDAD6-3180-4D32-8003-0EF534DB76F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FEBEFD9-060E-40F8-9B44-22EFD6D06003}">
      <dgm:prSet phldrT="[Text]"/>
      <dgm:spPr/>
      <dgm:t>
        <a:bodyPr/>
        <a:lstStyle/>
        <a:p>
          <a:r>
            <a:rPr lang="en-GB" dirty="0" smtClean="0"/>
            <a:t>Injury Prevention</a:t>
          </a:r>
          <a:endParaRPr lang="en-GB" dirty="0"/>
        </a:p>
      </dgm:t>
    </dgm:pt>
    <dgm:pt modelId="{F3C99BA9-1D38-4442-93DB-190D76887714}" type="parTrans" cxnId="{66D183A7-194B-43D7-AEF7-CFC73BA145AD}">
      <dgm:prSet/>
      <dgm:spPr/>
      <dgm:t>
        <a:bodyPr/>
        <a:lstStyle/>
        <a:p>
          <a:endParaRPr lang="en-GB"/>
        </a:p>
      </dgm:t>
    </dgm:pt>
    <dgm:pt modelId="{C90B213D-0956-4286-AA75-7B1EFE8CB606}" type="sibTrans" cxnId="{66D183A7-194B-43D7-AEF7-CFC73BA145AD}">
      <dgm:prSet/>
      <dgm:spPr/>
      <dgm:t>
        <a:bodyPr/>
        <a:lstStyle/>
        <a:p>
          <a:endParaRPr lang="en-GB"/>
        </a:p>
      </dgm:t>
    </dgm:pt>
    <dgm:pt modelId="{6A600156-0F52-4F6D-BD31-978AEF598535}">
      <dgm:prSet phldrT="[Text]"/>
      <dgm:spPr/>
      <dgm:t>
        <a:bodyPr/>
        <a:lstStyle/>
        <a:p>
          <a:r>
            <a:rPr lang="en-GB" dirty="0" smtClean="0"/>
            <a:t>Reduce Obesity</a:t>
          </a:r>
          <a:endParaRPr lang="en-GB" dirty="0"/>
        </a:p>
      </dgm:t>
    </dgm:pt>
    <dgm:pt modelId="{72A46ACA-EDD4-4D0C-AEAF-4B003497EAF8}" type="parTrans" cxnId="{78DC73CC-441F-45E4-9A7D-5E15D1E545E6}">
      <dgm:prSet/>
      <dgm:spPr/>
      <dgm:t>
        <a:bodyPr/>
        <a:lstStyle/>
        <a:p>
          <a:endParaRPr lang="en-GB"/>
        </a:p>
      </dgm:t>
    </dgm:pt>
    <dgm:pt modelId="{D41281FE-57D9-4115-B35B-552E34116BEA}" type="sibTrans" cxnId="{78DC73CC-441F-45E4-9A7D-5E15D1E545E6}">
      <dgm:prSet/>
      <dgm:spPr/>
      <dgm:t>
        <a:bodyPr/>
        <a:lstStyle/>
        <a:p>
          <a:endParaRPr lang="en-GB"/>
        </a:p>
      </dgm:t>
    </dgm:pt>
    <dgm:pt modelId="{2EB64695-CAF6-4868-9D74-2EA9FBF2B4CD}">
      <dgm:prSet phldrT="[Text]"/>
      <dgm:spPr/>
      <dgm:t>
        <a:bodyPr/>
        <a:lstStyle/>
        <a:p>
          <a:r>
            <a:rPr lang="en-GB" dirty="0" smtClean="0"/>
            <a:t>Environmental Sustainability</a:t>
          </a:r>
          <a:endParaRPr lang="en-GB" dirty="0"/>
        </a:p>
      </dgm:t>
    </dgm:pt>
    <dgm:pt modelId="{E27B5132-576E-48B6-8BB6-169047794AEF}" type="parTrans" cxnId="{B51A447C-A4F9-40A8-8CF6-89D2D09EEACE}">
      <dgm:prSet/>
      <dgm:spPr/>
      <dgm:t>
        <a:bodyPr/>
        <a:lstStyle/>
        <a:p>
          <a:endParaRPr lang="en-GB"/>
        </a:p>
      </dgm:t>
    </dgm:pt>
    <dgm:pt modelId="{FE568605-2415-4D17-972E-F54BB6FF7E51}" type="sibTrans" cxnId="{B51A447C-A4F9-40A8-8CF6-89D2D09EEACE}">
      <dgm:prSet/>
      <dgm:spPr/>
      <dgm:t>
        <a:bodyPr/>
        <a:lstStyle/>
        <a:p>
          <a:endParaRPr lang="en-GB"/>
        </a:p>
      </dgm:t>
    </dgm:pt>
    <dgm:pt modelId="{68042A6D-80BB-4A25-9F43-91F3443081CE}" type="pres">
      <dgm:prSet presAssocID="{CBCBDAD6-3180-4D32-8003-0EF534DB76F1}" presName="compositeShape" presStyleCnt="0">
        <dgm:presLayoutVars>
          <dgm:chMax val="7"/>
          <dgm:dir/>
          <dgm:resizeHandles val="exact"/>
        </dgm:presLayoutVars>
      </dgm:prSet>
      <dgm:spPr/>
    </dgm:pt>
    <dgm:pt modelId="{01F047B2-822B-4C5E-90AB-F0897C4A6652}" type="pres">
      <dgm:prSet presAssocID="{1FEBEFD9-060E-40F8-9B44-22EFD6D06003}" presName="circ1" presStyleLbl="vennNode1" presStyleIdx="0" presStyleCnt="3"/>
      <dgm:spPr/>
      <dgm:t>
        <a:bodyPr/>
        <a:lstStyle/>
        <a:p>
          <a:endParaRPr lang="en-GB"/>
        </a:p>
      </dgm:t>
    </dgm:pt>
    <dgm:pt modelId="{94894030-F59B-4160-B672-2306B04213BB}" type="pres">
      <dgm:prSet presAssocID="{1FEBEFD9-060E-40F8-9B44-22EFD6D0600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9C43BB-11D8-4248-9386-05579550CF26}" type="pres">
      <dgm:prSet presAssocID="{6A600156-0F52-4F6D-BD31-978AEF598535}" presName="circ2" presStyleLbl="vennNode1" presStyleIdx="1" presStyleCnt="3"/>
      <dgm:spPr/>
      <dgm:t>
        <a:bodyPr/>
        <a:lstStyle/>
        <a:p>
          <a:endParaRPr lang="en-GB"/>
        </a:p>
      </dgm:t>
    </dgm:pt>
    <dgm:pt modelId="{54320EB6-467C-4D7F-B14F-53EA091C4DA8}" type="pres">
      <dgm:prSet presAssocID="{6A600156-0F52-4F6D-BD31-978AEF59853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42631D-A1BC-407B-AEE3-DE8DAD3C4AAF}" type="pres">
      <dgm:prSet presAssocID="{2EB64695-CAF6-4868-9D74-2EA9FBF2B4CD}" presName="circ3" presStyleLbl="vennNode1" presStyleIdx="2" presStyleCnt="3"/>
      <dgm:spPr/>
      <dgm:t>
        <a:bodyPr/>
        <a:lstStyle/>
        <a:p>
          <a:endParaRPr lang="en-GB"/>
        </a:p>
      </dgm:t>
    </dgm:pt>
    <dgm:pt modelId="{4E987820-055B-455E-AA4E-8B2FB5CE0382}" type="pres">
      <dgm:prSet presAssocID="{2EB64695-CAF6-4868-9D74-2EA9FBF2B4C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0C41C72-61C6-4F1E-82EE-2935212042D6}" type="presOf" srcId="{2EB64695-CAF6-4868-9D74-2EA9FBF2B4CD}" destId="{9842631D-A1BC-407B-AEE3-DE8DAD3C4AAF}" srcOrd="0" destOrd="0" presId="urn:microsoft.com/office/officeart/2005/8/layout/venn1"/>
    <dgm:cxn modelId="{59AAABCE-BE33-469B-919B-8A3D706D1E8F}" type="presOf" srcId="{6A600156-0F52-4F6D-BD31-978AEF598535}" destId="{C29C43BB-11D8-4248-9386-05579550CF26}" srcOrd="0" destOrd="0" presId="urn:microsoft.com/office/officeart/2005/8/layout/venn1"/>
    <dgm:cxn modelId="{CAC32F12-3623-4922-A9A4-6FC0CB08041F}" type="presOf" srcId="{1FEBEFD9-060E-40F8-9B44-22EFD6D06003}" destId="{94894030-F59B-4160-B672-2306B04213BB}" srcOrd="1" destOrd="0" presId="urn:microsoft.com/office/officeart/2005/8/layout/venn1"/>
    <dgm:cxn modelId="{B202EBE7-7E98-4C72-9775-ECFC7B23D89B}" type="presOf" srcId="{CBCBDAD6-3180-4D32-8003-0EF534DB76F1}" destId="{68042A6D-80BB-4A25-9F43-91F3443081CE}" srcOrd="0" destOrd="0" presId="urn:microsoft.com/office/officeart/2005/8/layout/venn1"/>
    <dgm:cxn modelId="{3ED04C7F-EED3-49D9-8D8E-01D4D69253DE}" type="presOf" srcId="{1FEBEFD9-060E-40F8-9B44-22EFD6D06003}" destId="{01F047B2-822B-4C5E-90AB-F0897C4A6652}" srcOrd="0" destOrd="0" presId="urn:microsoft.com/office/officeart/2005/8/layout/venn1"/>
    <dgm:cxn modelId="{C5E24F10-9EDF-4739-9C58-5921D7D79DFC}" type="presOf" srcId="{6A600156-0F52-4F6D-BD31-978AEF598535}" destId="{54320EB6-467C-4D7F-B14F-53EA091C4DA8}" srcOrd="1" destOrd="0" presId="urn:microsoft.com/office/officeart/2005/8/layout/venn1"/>
    <dgm:cxn modelId="{78DC73CC-441F-45E4-9A7D-5E15D1E545E6}" srcId="{CBCBDAD6-3180-4D32-8003-0EF534DB76F1}" destId="{6A600156-0F52-4F6D-BD31-978AEF598535}" srcOrd="1" destOrd="0" parTransId="{72A46ACA-EDD4-4D0C-AEAF-4B003497EAF8}" sibTransId="{D41281FE-57D9-4115-B35B-552E34116BEA}"/>
    <dgm:cxn modelId="{66D183A7-194B-43D7-AEF7-CFC73BA145AD}" srcId="{CBCBDAD6-3180-4D32-8003-0EF534DB76F1}" destId="{1FEBEFD9-060E-40F8-9B44-22EFD6D06003}" srcOrd="0" destOrd="0" parTransId="{F3C99BA9-1D38-4442-93DB-190D76887714}" sibTransId="{C90B213D-0956-4286-AA75-7B1EFE8CB606}"/>
    <dgm:cxn modelId="{CE387A8F-1102-49D4-AEF4-4D63F3FFE44C}" type="presOf" srcId="{2EB64695-CAF6-4868-9D74-2EA9FBF2B4CD}" destId="{4E987820-055B-455E-AA4E-8B2FB5CE0382}" srcOrd="1" destOrd="0" presId="urn:microsoft.com/office/officeart/2005/8/layout/venn1"/>
    <dgm:cxn modelId="{B51A447C-A4F9-40A8-8CF6-89D2D09EEACE}" srcId="{CBCBDAD6-3180-4D32-8003-0EF534DB76F1}" destId="{2EB64695-CAF6-4868-9D74-2EA9FBF2B4CD}" srcOrd="2" destOrd="0" parTransId="{E27B5132-576E-48B6-8BB6-169047794AEF}" sibTransId="{FE568605-2415-4D17-972E-F54BB6FF7E51}"/>
    <dgm:cxn modelId="{C75AFB66-95B7-47FD-8E68-DE33735DCEBB}" type="presParOf" srcId="{68042A6D-80BB-4A25-9F43-91F3443081CE}" destId="{01F047B2-822B-4C5E-90AB-F0897C4A6652}" srcOrd="0" destOrd="0" presId="urn:microsoft.com/office/officeart/2005/8/layout/venn1"/>
    <dgm:cxn modelId="{6CEF5699-97E3-4616-B92D-4A142691326C}" type="presParOf" srcId="{68042A6D-80BB-4A25-9F43-91F3443081CE}" destId="{94894030-F59B-4160-B672-2306B04213BB}" srcOrd="1" destOrd="0" presId="urn:microsoft.com/office/officeart/2005/8/layout/venn1"/>
    <dgm:cxn modelId="{1621F3F1-9382-4EB5-9DCF-D749CB60CD20}" type="presParOf" srcId="{68042A6D-80BB-4A25-9F43-91F3443081CE}" destId="{C29C43BB-11D8-4248-9386-05579550CF26}" srcOrd="2" destOrd="0" presId="urn:microsoft.com/office/officeart/2005/8/layout/venn1"/>
    <dgm:cxn modelId="{E46C1649-1D79-4C95-904C-45CFB2B2AF94}" type="presParOf" srcId="{68042A6D-80BB-4A25-9F43-91F3443081CE}" destId="{54320EB6-467C-4D7F-B14F-53EA091C4DA8}" srcOrd="3" destOrd="0" presId="urn:microsoft.com/office/officeart/2005/8/layout/venn1"/>
    <dgm:cxn modelId="{03936F76-4DE4-4EC4-8714-097F77564EFF}" type="presParOf" srcId="{68042A6D-80BB-4A25-9F43-91F3443081CE}" destId="{9842631D-A1BC-407B-AEE3-DE8DAD3C4AAF}" srcOrd="4" destOrd="0" presId="urn:microsoft.com/office/officeart/2005/8/layout/venn1"/>
    <dgm:cxn modelId="{8FF31A9E-EE1F-4C97-8096-B736D7F3FEA4}" type="presParOf" srcId="{68042A6D-80BB-4A25-9F43-91F3443081CE}" destId="{4E987820-055B-455E-AA4E-8B2FB5CE038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F047B2-822B-4C5E-90AB-F0897C4A6652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Injury Prevention</a:t>
          </a:r>
          <a:endParaRPr lang="en-GB" sz="2000" kern="1200" dirty="0"/>
        </a:p>
      </dsp:txBody>
      <dsp:txXfrm>
        <a:off x="3119088" y="531800"/>
        <a:ext cx="1991423" cy="1222010"/>
      </dsp:txXfrm>
    </dsp:sp>
    <dsp:sp modelId="{C29C43BB-11D8-4248-9386-05579550CF26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Reduce Obesity</a:t>
          </a:r>
          <a:endParaRPr lang="en-GB" sz="2000" kern="1200" dirty="0"/>
        </a:p>
      </dsp:txBody>
      <dsp:txXfrm>
        <a:off x="4567396" y="2455334"/>
        <a:ext cx="1629346" cy="1493567"/>
      </dsp:txXfrm>
    </dsp:sp>
    <dsp:sp modelId="{9842631D-A1BC-407B-AEE3-DE8DAD3C4AAF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Environmental Sustainability</a:t>
          </a:r>
          <a:endParaRPr lang="en-GB" sz="2000" kern="1200" dirty="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9DA1C-C588-49AB-973F-62394BC646E2}" type="datetimeFigureOut">
              <a:rPr lang="en-GB" smtClean="0"/>
              <a:pPr/>
              <a:t>15/09/2010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7866A-CA51-4AF7-9E44-D7EDEEF49A0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CDA73-E598-408F-ACB4-436B39A9F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Renewed emphasis on the importance of place as a major health determinant</a:t>
            </a:r>
          </a:p>
          <a:p>
            <a:pPr lvl="1"/>
            <a:r>
              <a:rPr lang="en-GB" sz="1600" dirty="0" smtClean="0"/>
              <a:t>Need to promote healthier and more sustainable environments and communities</a:t>
            </a:r>
          </a:p>
          <a:p>
            <a:pPr lvl="1"/>
            <a:r>
              <a:rPr lang="en-GB" sz="1600" dirty="0" smtClean="0"/>
              <a:t>Address inequalities in health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i="1" dirty="0" smtClean="0"/>
              <a:t>“</a:t>
            </a:r>
          </a:p>
          <a:p>
            <a:r>
              <a:rPr lang="en-GB" sz="2000" dirty="0" smtClean="0"/>
              <a:t>This presents opportunities for injury prevention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CDA73-E598-408F-ACB4-436B39A9F5C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 slid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5E5C2-FD2A-4E20-93E9-E8B3E1247B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2153D-B1DD-4D74-8AA4-F68016E7551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6102-2A18-48CC-B574-827D796FE2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0B09C-CEF3-4DB3-9ED4-8F93DCFF782E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33CD3-CC21-4D88-99D5-DC1A7FEDD2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D9114-C9DF-45B8-AE14-19A014FB13B4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A469D-41B8-4A05-BE7C-B22FC94AD5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03D72-70DC-47C3-A589-6139211AE305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A41B1-9D47-43C7-ABF3-64AD571DD2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1F108-1402-4D97-B5AF-05A544A7AC40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A3BB8-584A-4EF3-8EBE-55E944ADC0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7F718-B42C-4E37-8829-3CF041B62D0A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F4B41-7CB5-4F4F-93A4-B1ABE1A6D5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1665C-EC97-48D2-B960-633A64CAEFB2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08D1C-0D75-4722-9110-2F80E680F9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E747A-2D54-4259-8EE1-E7AD504CE94F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AE463-7D40-4FF3-A261-74629CDAE3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74BB4-8483-41AE-A7EB-D14295690C38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24FFA-37CB-4778-9E2E-C186A6A008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0DED7-7718-4116-B09E-264F7CB0C0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727FC-5E89-430A-933F-910ED3BF56A7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3CBDA-B370-4F8C-B01F-BB2DCCC14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AB1C9-7A4F-47B7-AB4D-7DB20BD669EC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9C67A-EDA1-44D1-8D37-E68B22E91B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931E3-50EC-482F-9CD6-D7B65A15E2FC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28717-AC87-4D1C-9327-014F86482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D864E-0B2D-4A02-8E87-AB3988C54F79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A308F-CB5E-4E07-B203-6E0013D7F8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938F7-8361-4465-8BD8-0D5D1717A278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DE576-729C-4301-A31A-1AE2C031AF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4B2F4-C6FD-4FCF-91A6-92D2F5445CC0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FADB7-2D4E-4000-9484-A974A1EAF8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86BF7-8786-4279-868C-892346F12F02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9D5B0-7FE6-476A-B16C-460B73D6A3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86D54-B577-4C8F-AC96-4D3B7DD5F818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851EF-50A7-49B7-B8D1-3BC61BB6B4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250A8-8F76-42E9-A043-6C5340BBBEB5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56268-5257-4F60-948F-7E3E61AE24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C4DAA-0BE8-4723-90F0-2FD727765595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D28B2-13A6-4BE1-A6D9-4D95FAD39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4E57E-EDFB-4279-88C6-E442FC81AB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D5D2-CD51-4F89-9D6F-B04E722EC903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218E3-9FA0-4F84-B0FC-6A614B62C7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E3A9-53E7-498F-BFCC-4DC4937ECF73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0B5AE-BF9E-41EA-BDDD-AB621774D7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36344-FA0D-41C6-A2F8-ED9F002D8DC1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2F478-56F2-4FB9-971B-D5B78A4E7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407FA-62EA-4309-A7FC-E2E99D95991E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9AB3F-D441-4FEA-9BD9-6A87E39FC9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CF599-8F93-4C53-8FB5-1D08E23D711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A8405-24FF-41E7-BA0F-561E22A35A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51A07-2727-4F99-9689-B25011A7873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3D684-7698-44F6-9C1B-15017314D41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3816E-AF0C-4324-B687-C15E56CE928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61A19-F557-4F6B-BE33-393E85C7FF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itle slid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0438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8AC946-2FC2-409A-9524-94FDA43B79C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E33A5C4-60DD-4A1F-A5D3-E5112F68EA71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EB7A7D-44BF-48FA-9985-812438A8BE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General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E053F5-6B06-45B3-B793-A0CCA844A528}" type="datetimeFigureOut">
              <a:rPr lang="en-US"/>
              <a:pPr>
                <a:defRPr/>
              </a:pPr>
              <a:t>9/15/2010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052FD5-1271-4A3A-B1F5-A04DF10174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we.ac.uk/ishe" TargetMode="External"/><Relationship Id="rId2" Type="http://schemas.openxmlformats.org/officeDocument/2006/relationships/hyperlink" Target="mailto:paul.pilkington@uwe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571500"/>
            <a:ext cx="7886700" cy="2470150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b="1" dirty="0" smtClean="0"/>
              <a:t>Promoting healthy and sustainable environments: opportunities for injury prevention</a:t>
            </a:r>
            <a:endParaRPr 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3071813"/>
            <a:ext cx="7200900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defRPr/>
            </a:pPr>
            <a:endParaRPr lang="en-GB" sz="1800" b="1" kern="12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GB" sz="2200" b="1" kern="1200" dirty="0" smtClean="0">
                <a:solidFill>
                  <a:srgbClr val="000000"/>
                </a:solidFill>
              </a:rPr>
              <a:t>Dr Paul Pilkington, Senior Lecturer in Public Health, UWE Bristol 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en-GB" sz="1800" b="1" kern="12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GB" sz="1600" b="1" kern="1200" dirty="0" smtClean="0">
                <a:solidFill>
                  <a:srgbClr val="000000"/>
                </a:solidFill>
              </a:rPr>
              <a:t>Safety 2010 World Conference, Friday 24</a:t>
            </a:r>
            <a:r>
              <a:rPr lang="en-GB" sz="1600" b="1" kern="1200" baseline="30000" dirty="0" smtClean="0">
                <a:solidFill>
                  <a:srgbClr val="000000"/>
                </a:solidFill>
              </a:rPr>
              <a:t>th</a:t>
            </a:r>
            <a:r>
              <a:rPr lang="en-GB" sz="1600" b="1" kern="1200" dirty="0" smtClean="0">
                <a:solidFill>
                  <a:srgbClr val="000000"/>
                </a:solidFill>
              </a:rPr>
              <a:t> September 2010, Session J10, 11.30, Rutherford Room</a:t>
            </a:r>
            <a:endParaRPr lang="en-US" sz="1600" b="1" kern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en-GB" sz="2800" dirty="0" smtClean="0"/>
              <a:t>Promoting healthy and sustainable environments</a:t>
            </a:r>
          </a:p>
          <a:p>
            <a:r>
              <a:rPr lang="en-GB" sz="2800" dirty="0" smtClean="0"/>
              <a:t>Advancing injury prevention through shared agendas: reducing traffic speeds</a:t>
            </a:r>
          </a:p>
          <a:p>
            <a:r>
              <a:rPr lang="en-GB" sz="2800" dirty="0" smtClean="0"/>
              <a:t>Getting injury prevention on other people’s agendas</a:t>
            </a:r>
          </a:p>
          <a:p>
            <a:r>
              <a:rPr lang="en-GB" sz="2800" dirty="0" smtClean="0"/>
              <a:t>Role of public health professionals</a:t>
            </a:r>
          </a:p>
          <a:p>
            <a:r>
              <a:rPr lang="en-GB" sz="2800" dirty="0" smtClean="0"/>
              <a:t>Conclusions</a:t>
            </a:r>
          </a:p>
          <a:p>
            <a:endParaRPr lang="en-GB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Healthy and Sustainable Environments</a:t>
            </a: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176464" cy="4525963"/>
          </a:xfrm>
        </p:spPr>
        <p:txBody>
          <a:bodyPr/>
          <a:lstStyle/>
          <a:p>
            <a:pPr algn="ctr">
              <a:buNone/>
            </a:pPr>
            <a:r>
              <a:rPr lang="en-GB" sz="3200" i="1" dirty="0" smtClean="0"/>
              <a:t>	</a:t>
            </a:r>
            <a:r>
              <a:rPr lang="en-GB" i="1" dirty="0" smtClean="0"/>
              <a:t>“Improve the conditions of daily life – the circumstances in which people are born, grow, live, work, and age”</a:t>
            </a:r>
          </a:p>
          <a:p>
            <a:pPr algn="r">
              <a:buNone/>
            </a:pPr>
            <a:endParaRPr lang="en-GB" sz="2000" dirty="0" smtClean="0"/>
          </a:p>
          <a:p>
            <a:pPr algn="r">
              <a:buNone/>
            </a:pPr>
            <a:r>
              <a:rPr lang="en-GB" sz="1600" dirty="0" smtClean="0"/>
              <a:t>WHO, 2008. Closing the Gap in a Generation</a:t>
            </a:r>
          </a:p>
        </p:txBody>
      </p:sp>
      <p:pic>
        <p:nvPicPr>
          <p:cNvPr id="8" name="Content Placeholder 4" descr="trellick_tower_concreteP1039506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997193" y="1412777"/>
            <a:ext cx="1939416" cy="2592288"/>
          </a:xfrm>
        </p:spPr>
      </p:pic>
      <p:pic>
        <p:nvPicPr>
          <p:cNvPr id="9" name="Picture 8" descr="_44252540_timor_ap4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4149080"/>
            <a:ext cx="2780009" cy="2004814"/>
          </a:xfrm>
          <a:prstGeom prst="rect">
            <a:avLst/>
          </a:prstGeom>
        </p:spPr>
      </p:pic>
      <p:pic>
        <p:nvPicPr>
          <p:cNvPr id="10" name="Picture 9" descr="sa_boy_ro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99992" y="1484784"/>
            <a:ext cx="2606410" cy="21328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28184" y="3429000"/>
            <a:ext cx="1152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FIA Foundation</a:t>
            </a:r>
            <a:endParaRPr lang="en-GB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6876256" y="5877272"/>
            <a:ext cx="1152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BBC News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Reducing traffic speeds</a:t>
            </a:r>
            <a:endParaRPr lang="en-GB" sz="4000" dirty="0"/>
          </a:p>
        </p:txBody>
      </p:sp>
      <p:pic>
        <p:nvPicPr>
          <p:cNvPr id="6" name="Content Placeholder 5" descr="20mph_sig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239552" y="1052737"/>
            <a:ext cx="1729921" cy="2304255"/>
          </a:xfrm>
        </p:spPr>
      </p:pic>
      <p:pic>
        <p:nvPicPr>
          <p:cNvPr id="9" name="Picture 8" descr="speed%20camera%20web%20page_tcm15-74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3717032"/>
            <a:ext cx="1807376" cy="1895849"/>
          </a:xfrm>
          <a:prstGeom prst="rect">
            <a:avLst/>
          </a:prstGeom>
        </p:spPr>
      </p:pic>
      <p:pic>
        <p:nvPicPr>
          <p:cNvPr id="11" name="Content Placeholder 10" descr="DSC07177.JPG"/>
          <p:cNvPicPr>
            <a:picLocks noGrp="1" noChangeAspect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3779912" y="1268760"/>
            <a:ext cx="2856632" cy="3808843"/>
          </a:xfrm>
        </p:spPr>
      </p:pic>
      <p:pic>
        <p:nvPicPr>
          <p:cNvPr id="12" name="Picture 11" descr="DSC0717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7584" y="1196752"/>
            <a:ext cx="2484276" cy="3312368"/>
          </a:xfrm>
          <a:prstGeom prst="rect">
            <a:avLst/>
          </a:prstGeom>
        </p:spPr>
      </p:pic>
      <p:pic>
        <p:nvPicPr>
          <p:cNvPr id="8" name="Picture 7" descr="220px-New_Road%2C_Brighton_-_shared_spac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5536" y="3717032"/>
            <a:ext cx="2601979" cy="1951484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47667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4499992" y="1772816"/>
            <a:ext cx="2592288" cy="115212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36296" y="908720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Shared agenda = reduce traffic speeds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2348880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Increase use of sustainable travel modes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414908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More sustainable driving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6176" y="263691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Increase walking and cycling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2120" y="429309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Increase levels of play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62068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Reduction in injuries and deaths on the roads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injury prevention onto other people’s agendas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4038600" cy="4525963"/>
          </a:xfrm>
        </p:spPr>
        <p:txBody>
          <a:bodyPr/>
          <a:lstStyle/>
          <a:p>
            <a:r>
              <a:rPr lang="en-GB" dirty="0" smtClean="0"/>
              <a:t>Increasing awareness and understanding of injury prevention</a:t>
            </a:r>
          </a:p>
          <a:p>
            <a:r>
              <a:rPr lang="en-GB" dirty="0" smtClean="0"/>
              <a:t>More effective multi-disciplinary working</a:t>
            </a:r>
          </a:p>
          <a:p>
            <a:r>
              <a:rPr lang="en-GB" dirty="0" smtClean="0"/>
              <a:t>Role of Health Impact Assessment</a:t>
            </a:r>
          </a:p>
          <a:p>
            <a:endParaRPr lang="en-GB" dirty="0" smtClean="0"/>
          </a:p>
        </p:txBody>
      </p:sp>
      <p:pic>
        <p:nvPicPr>
          <p:cNvPr id="6" name="Content Placeholder 5" descr="DSC0611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Role of public health professionals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Responsible for the wider health of their population</a:t>
            </a:r>
          </a:p>
          <a:p>
            <a:r>
              <a:rPr lang="en-GB" dirty="0" smtClean="0"/>
              <a:t>Facilitate shared agendas</a:t>
            </a:r>
          </a:p>
          <a:p>
            <a:r>
              <a:rPr lang="en-GB" dirty="0" smtClean="0"/>
              <a:t>Engage </a:t>
            </a:r>
            <a:r>
              <a:rPr lang="en-GB" dirty="0" smtClean="0"/>
              <a:t>with </a:t>
            </a:r>
            <a:r>
              <a:rPr lang="en-GB" dirty="0" smtClean="0"/>
              <a:t>communities</a:t>
            </a:r>
            <a:endParaRPr lang="en-GB" dirty="0" smtClean="0"/>
          </a:p>
          <a:p>
            <a:r>
              <a:rPr lang="en-GB" dirty="0" smtClean="0"/>
              <a:t>Frame issues appropriately</a:t>
            </a:r>
          </a:p>
          <a:p>
            <a:r>
              <a:rPr lang="en-GB" dirty="0" smtClean="0"/>
              <a:t>Promote holistic </a:t>
            </a:r>
            <a:r>
              <a:rPr lang="en-GB" dirty="0" smtClean="0"/>
              <a:t>evaluation</a:t>
            </a:r>
            <a:endParaRPr lang="en-GB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Injury prevention needs to take advantage of the opportunities that shared policy agendas relating to healthy and sustainable communities present</a:t>
            </a:r>
          </a:p>
          <a:p>
            <a:r>
              <a:rPr lang="en-GB" sz="2800" dirty="0" smtClean="0"/>
              <a:t>Reducing traffic speeds is one example of advancing injury prevention aims through shared agendas</a:t>
            </a:r>
          </a:p>
          <a:p>
            <a:r>
              <a:rPr lang="en-GB" sz="2800" dirty="0" smtClean="0"/>
              <a:t>Public health professionals can ensure that common purpose leads to action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hlinkClick r:id="rId2"/>
              </a:rPr>
              <a:t>paul.pilkington@uwe.ac.uk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UWE Institute for Sustainability, Health and Environment (ISHE)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hlinkClick r:id="rId3"/>
              </a:rPr>
              <a:t>www.uwe.ac.uk/ishe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 Option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6A01620-B5C0-43BE-B9C1-2E454CE94BA0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7464994-39A1-4544-A84A-FE2F58E454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84E309-D7E3-4913-A586-664FC19F64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246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Default Design</vt:lpstr>
      <vt:lpstr>Slide Option 1</vt:lpstr>
      <vt:lpstr>Slide Option 2</vt:lpstr>
      <vt:lpstr>Promoting healthy and sustainable environments: opportunities for injury prevention</vt:lpstr>
      <vt:lpstr>Outline</vt:lpstr>
      <vt:lpstr>Healthy and Sustainable Environments</vt:lpstr>
      <vt:lpstr>Reducing traffic speeds</vt:lpstr>
      <vt:lpstr>  </vt:lpstr>
      <vt:lpstr>Getting injury prevention onto other people’s agendas</vt:lpstr>
      <vt:lpstr>Role of public health professionals</vt:lpstr>
      <vt:lpstr>Conclusions</vt:lpstr>
      <vt:lpstr>Contact Details</vt:lpstr>
    </vt:vector>
  </TitlesOfParts>
  <Company>University of the West of England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kkkkkkk</dc:title>
  <dc:creator>at-admin</dc:creator>
  <cp:lastModifiedBy>Paul Pilkington</cp:lastModifiedBy>
  <cp:revision>95</cp:revision>
  <cp:lastPrinted>2008-04-02T09:54:12Z</cp:lastPrinted>
  <dcterms:created xsi:type="dcterms:W3CDTF">2008-03-28T15:44:30Z</dcterms:created>
  <dcterms:modified xsi:type="dcterms:W3CDTF">2010-09-15T12:21:36Z</dcterms:modified>
</cp:coreProperties>
</file>