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9" r:id="rId2"/>
  </p:sldMasterIdLst>
  <p:notesMasterIdLst>
    <p:notesMasterId r:id="rId4"/>
  </p:notesMasterIdLst>
  <p:sldIdLst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E26EA-89F2-989D-CAC2-1E1A06B88292}" v="204" dt="2025-04-04T08:27:28.8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8741F-EA19-495D-919F-7E6DB7A4F6F8}" type="datetimeFigureOut"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425B8-092A-4895-97D5-7363920BF7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B6A0E3-F274-C04D-95F1-2FEC8BB37E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76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7A73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2"/>
            <a:ext cx="7586032" cy="208958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1897" y="1916833"/>
            <a:ext cx="1625519" cy="26908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5" y="2323737"/>
            <a:ext cx="1625519" cy="4023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8008" y="2913642"/>
            <a:ext cx="1625519" cy="37134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FontTx/>
              <a:buNone/>
              <a:defRPr sz="18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8008" y="5373216"/>
            <a:ext cx="1625519" cy="34582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2559051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447" y="0"/>
            <a:ext cx="2383829" cy="8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72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3DBD-28B5-6744-B93D-384D879A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1974058"/>
            <a:ext cx="8687493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A739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6" y="4221163"/>
            <a:ext cx="8687493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800" b="0" i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455" y="689701"/>
            <a:ext cx="10515600" cy="1011108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7A739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6" y="1700808"/>
            <a:ext cx="8735483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7A7392"/>
              </a:buClr>
              <a:tabLst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A7392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4AA9-9B1B-7D49-821B-E768D4FE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87617"/>
            <a:ext cx="10515600" cy="101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1200152" y="1700216"/>
            <a:ext cx="8735483" cy="4465637"/>
          </a:xfrm>
          <a:prstGeom prst="rect">
            <a:avLst/>
          </a:prstGeom>
        </p:spPr>
        <p:txBody>
          <a:bodyPr lIns="0" tIns="0" rIns="0" bIns="0"/>
          <a:lstStyle>
            <a:lvl1pPr marL="266700" indent="-266700">
              <a:buClr>
                <a:srgbClr val="7A7392"/>
              </a:buClr>
              <a:buFont typeface="+mj-lt"/>
              <a:buAutoNum type="arabi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A7392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85A6-D158-2E49-90B4-F2441730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7"/>
            <a:ext cx="10515600" cy="9361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8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712886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63C3-2B19-3E4C-861A-2B5A52BA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7"/>
            <a:ext cx="10515600" cy="9361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A7392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A7392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712886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A7392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A7392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Bullet Point</a:t>
            </a:r>
          </a:p>
          <a:p>
            <a:pPr lvl="2"/>
            <a:r>
              <a:rPr lang="en-US"/>
              <a:t>Third Bullet Point</a:t>
            </a:r>
          </a:p>
          <a:p>
            <a:pPr lvl="3"/>
            <a:endParaRPr lang="en-US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A39C-6E99-FE4F-B641-F44C7B4B4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7"/>
            <a:ext cx="10515600" cy="9361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8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A7392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7A7392"/>
              </a:buClr>
              <a:buFont typeface="+mj-lt"/>
              <a:buAutoNum type="romanLcPeriod"/>
              <a:defRPr sz="1800" baseline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712886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A7392"/>
              </a:buClr>
              <a:buSzTx/>
              <a:buFont typeface="+mj-lt"/>
              <a:buAutoNum type="arabicPeriod"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  <a:lvl2pPr marL="541338" indent="-274638">
              <a:buClr>
                <a:srgbClr val="7A7392"/>
              </a:buClr>
              <a:buFont typeface="+mj-lt"/>
              <a:buAutoNum type="romanLcPeriod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C80B-5DE2-104C-BCD7-114FA55C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020" y="692697"/>
            <a:ext cx="10515600" cy="8620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1199456" y="1554763"/>
            <a:ext cx="8687493" cy="45380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465AE-FBB8-C547-A863-8ACFC537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5" y="692699"/>
            <a:ext cx="10515600" cy="9361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199458" y="1628800"/>
            <a:ext cx="4223444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i="0" baseline="0">
                <a:solidFill>
                  <a:schemeClr val="tx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5712885" y="1628802"/>
            <a:ext cx="5088467" cy="4464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ED979-55B4-3C48-802B-10CF449D3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692697"/>
            <a:ext cx="10515600" cy="720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953" y="1412776"/>
            <a:ext cx="12192000" cy="595119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D231-0526-BA4B-A751-485A68D4F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1" y="692697"/>
            <a:ext cx="9938841" cy="7683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1461052"/>
            <a:ext cx="40322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8817" y="1461053"/>
            <a:ext cx="4027088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78817" y="4149728"/>
            <a:ext cx="4027088" cy="27082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57635" y="1461052"/>
            <a:ext cx="4034367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7421980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3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5" orient="horz" pos="2614" userDrawn="1">
          <p15:clr>
            <a:srgbClr val="FBAE40"/>
          </p15:clr>
        </p15:guide>
        <p15:guide id="6" pos="756" userDrawn="1">
          <p15:clr>
            <a:srgbClr val="FBAE40"/>
          </p15:clr>
        </p15:guide>
        <p15:guide id="8" pos="2569" userDrawn="1">
          <p15:clr>
            <a:srgbClr val="FBAE40"/>
          </p15:clr>
        </p15:guide>
        <p15:guide id="9" pos="5139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2A74-33A9-1E47-9EBD-B4B8BA3C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53" y="692697"/>
            <a:ext cx="10515600" cy="7683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610756" y="1461052"/>
            <a:ext cx="3396097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A7392"/>
              </a:buClr>
              <a:buSzTx/>
              <a:buFont typeface="Arial" panose="020B0604020202020204" pitchFamily="34" charset="0"/>
              <a:buChar char="•"/>
              <a:tabLst/>
              <a:defRPr sz="1800" b="0" i="0" baseline="0">
                <a:solidFill>
                  <a:schemeClr val="tx1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A7392"/>
              </a:buClr>
              <a:buFont typeface="Courier New" panose="02070309020205020404" pitchFamily="49" charset="0"/>
              <a:buChar char="o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A7392"/>
              </a:buClr>
              <a:buFont typeface="Arial" panose="020B0604020202020204" pitchFamily="34" charset="0"/>
              <a:buChar char="̶"/>
              <a:defRPr sz="18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5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55533" y="1461052"/>
            <a:ext cx="4057651" cy="53969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61868" y="4146550"/>
            <a:ext cx="4030133" cy="2711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867" y="1461053"/>
            <a:ext cx="4030132" cy="26505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614538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5141" userDrawn="1">
          <p15:clr>
            <a:srgbClr val="FBAE40"/>
          </p15:clr>
        </p15:guide>
        <p15:guide id="4" pos="5111" userDrawn="1">
          <p15:clr>
            <a:srgbClr val="FBAE40"/>
          </p15:clr>
        </p15:guide>
        <p15:guide id="6" orient="horz" pos="2590" userDrawn="1">
          <p15:clr>
            <a:srgbClr val="FBAE40"/>
          </p15:clr>
        </p15:guide>
        <p15:guide id="7" orient="horz" pos="261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FF90F4-0461-4994-8ECC-80648A9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753" y="692697"/>
            <a:ext cx="10515600" cy="11969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0651" y="1916832"/>
            <a:ext cx="9410700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7A7392"/>
                </a:solidFill>
                <a:latin typeface="+mj-lt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7A7392"/>
                </a:solidFill>
                <a:latin typeface="+mj-lt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7A7392"/>
                </a:solidFill>
                <a:latin typeface="+mj-lt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7A7392"/>
                </a:solidFill>
                <a:latin typeface="+mj-lt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7A7392"/>
                </a:solidFill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390651" y="5661028"/>
            <a:ext cx="9410700" cy="119697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1pPr>
            <a:lvl2pPr marL="6096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2192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8288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4pPr>
            <a:lvl5pPr marL="2438400" indent="0" algn="r">
              <a:lnSpc>
                <a:spcPts val="1800"/>
              </a:lnSpc>
              <a:buNone/>
              <a:defRPr sz="1800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206941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57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91BB70-497C-4277-BE10-470B42F4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87206" y="2852936"/>
            <a:ext cx="5711959" cy="259228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9600"/>
              </a:lnSpc>
              <a:buNone/>
              <a:defRPr sz="13000" b="0" i="0" baseline="0">
                <a:solidFill>
                  <a:srgbClr val="7A7392"/>
                </a:solidFill>
                <a:latin typeface="+mj-lt"/>
                <a:ea typeface="Georgia" charset="0"/>
                <a:cs typeface="Georgia" charset="0"/>
              </a:defRPr>
            </a:lvl1pPr>
            <a:lvl2pPr marL="6096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2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8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4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/>
              <a:t>100%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9D4CE-1D53-486E-821D-6DD3FBD41A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79117" y="2852741"/>
            <a:ext cx="4874683" cy="259238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7A7392"/>
                </a:solidFill>
              </a:defRPr>
            </a:lvl1pPr>
            <a:lvl2pPr marL="609600" indent="0">
              <a:buNone/>
              <a:defRPr sz="1800">
                <a:solidFill>
                  <a:srgbClr val="7A7392"/>
                </a:solidFill>
              </a:defRPr>
            </a:lvl2pPr>
            <a:lvl3pPr marL="1219200" indent="0">
              <a:buNone/>
              <a:defRPr sz="1800">
                <a:solidFill>
                  <a:srgbClr val="7A7392"/>
                </a:solidFill>
              </a:defRPr>
            </a:lvl3pPr>
            <a:lvl4pPr marL="1828800" indent="0">
              <a:buNone/>
              <a:defRPr sz="1800">
                <a:solidFill>
                  <a:srgbClr val="7A7392"/>
                </a:solidFill>
              </a:defRPr>
            </a:lvl4pPr>
            <a:lvl5pPr marL="2438400" indent="0">
              <a:buNone/>
              <a:defRPr sz="1800">
                <a:solidFill>
                  <a:srgbClr val="7A739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1294641" y="5661028"/>
            <a:ext cx="9505883" cy="64829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400"/>
              </a:lnSpc>
              <a:buNone/>
              <a:defRPr sz="18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400"/>
              </a:lnSpc>
              <a:buNone/>
              <a:defRPr sz="18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400"/>
              </a:lnSpc>
              <a:buNone/>
              <a:defRPr sz="18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400"/>
              </a:lnSpc>
              <a:buNone/>
              <a:defRPr sz="18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400"/>
              </a:lnSpc>
              <a:buNone/>
              <a:defRPr sz="18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4973426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84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0A35-E5E1-3541-8F17-D2E58C63B250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B68-A0FD-1349-805C-3C34E6FC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41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0A35-E5E1-3541-8F17-D2E58C63B250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6DB68-A0FD-1349-805C-3C34E6FC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0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700"/>
            <a:ext cx="10515600" cy="72007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D7E385-10D3-CC4C-B8C0-4CD9D91D4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397" y="0"/>
            <a:ext cx="1441449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78" r:id="rId16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7A7392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59ADE83-217F-1E41-136F-880FD69E8399}"/>
              </a:ext>
            </a:extLst>
          </p:cNvPr>
          <p:cNvGrpSpPr>
            <a:grpSpLocks noChangeAspect="1"/>
          </p:cNvGrpSpPr>
          <p:nvPr/>
        </p:nvGrpSpPr>
        <p:grpSpPr>
          <a:xfrm>
            <a:off x="1572033" y="-837"/>
            <a:ext cx="10624153" cy="1056553"/>
            <a:chOff x="1393371" y="838200"/>
            <a:chExt cx="9144000" cy="914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BD81E35-5A26-E3F5-2F91-359496300084}"/>
                </a:ext>
              </a:extLst>
            </p:cNvPr>
            <p:cNvSpPr/>
            <p:nvPr/>
          </p:nvSpPr>
          <p:spPr>
            <a:xfrm>
              <a:off x="1393371" y="838200"/>
              <a:ext cx="91440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751200A-CB04-A6A3-64B9-82B765B056FF}"/>
                </a:ext>
              </a:extLst>
            </p:cNvPr>
            <p:cNvGrpSpPr/>
            <p:nvPr/>
          </p:nvGrpSpPr>
          <p:grpSpPr>
            <a:xfrm>
              <a:off x="1393371" y="838200"/>
              <a:ext cx="9144000" cy="914400"/>
              <a:chOff x="1338944" y="2827714"/>
              <a:chExt cx="9797142" cy="930363"/>
            </a:xfrm>
            <a:solidFill>
              <a:schemeClr val="bg1"/>
            </a:solidFill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05420E5-6F7E-8AED-86F8-03720E4311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81"/>
              <a:stretch/>
            </p:blipFill>
            <p:spPr>
              <a:xfrm>
                <a:off x="3810000" y="2827714"/>
                <a:ext cx="7326086" cy="930363"/>
              </a:xfrm>
              <a:prstGeom prst="rect">
                <a:avLst/>
              </a:prstGeom>
              <a:grpFill/>
            </p:spPr>
          </p:pic>
          <p:pic>
            <p:nvPicPr>
              <p:cNvPr id="10" name="Picture 9" descr="A puzzle pieces with text on them&#10;&#10;AI-generated content may be incorrect.">
                <a:extLst>
                  <a:ext uri="{FF2B5EF4-FFF2-40B4-BE49-F238E27FC236}">
                    <a16:creationId xmlns:a16="http://schemas.microsoft.com/office/drawing/2014/main" id="{670B0D0A-0E43-3988-EE94-19A5974E16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37115" y="2979781"/>
                <a:ext cx="638847" cy="648000"/>
              </a:xfrm>
              <a:prstGeom prst="rect">
                <a:avLst/>
              </a:prstGeom>
              <a:grpFill/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58F77918-D041-B2F3-E66C-9BE4E7A649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1585"/>
              <a:stretch/>
            </p:blipFill>
            <p:spPr>
              <a:xfrm>
                <a:off x="1338944" y="2827714"/>
                <a:ext cx="1683876" cy="930363"/>
              </a:xfrm>
              <a:prstGeom prst="rect">
                <a:avLst/>
              </a:prstGeom>
              <a:grpFill/>
            </p:spPr>
          </p:pic>
        </p:grp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F99AA7-66A9-BB25-7F53-ED0C76CB1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" t="1887" r="2703" b="943"/>
          <a:stretch/>
        </p:blipFill>
        <p:spPr bwMode="auto">
          <a:xfrm>
            <a:off x="-3591" y="1770289"/>
            <a:ext cx="3688474" cy="4840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8CA688-0E13-5268-C939-1DAC4D46D03E}"/>
              </a:ext>
            </a:extLst>
          </p:cNvPr>
          <p:cNvSpPr txBox="1"/>
          <p:nvPr/>
        </p:nvSpPr>
        <p:spPr>
          <a:xfrm>
            <a:off x="902678" y="1055076"/>
            <a:ext cx="1195753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/>
              <a:t>Empowering youth: communicating sustainability and green skills through Minecraft</a:t>
            </a:r>
            <a:r>
              <a:rPr lang="en-US" sz="2400" dirty="0">
                <a:ea typeface="Calibri"/>
                <a:cs typeface="Calibri"/>
              </a:rPr>
              <a:t>​</a:t>
            </a:r>
            <a:endParaRPr lang="en-US" sz="2400"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637CDC-DDC8-B4B2-85E5-8A405C858A83}"/>
              </a:ext>
            </a:extLst>
          </p:cNvPr>
          <p:cNvSpPr txBox="1"/>
          <p:nvPr/>
        </p:nvSpPr>
        <p:spPr>
          <a:xfrm>
            <a:off x="3927232" y="6553200"/>
            <a:ext cx="654147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404040"/>
                </a:solidFill>
                <a:cs typeface="Calibri"/>
              </a:rPr>
              <a:t>Science Hunters</a:t>
            </a:r>
            <a:endParaRPr lang="en-US" sz="1400" b="1" u="sng" dirty="0">
              <a:ea typeface="Calibri"/>
              <a:cs typeface="Segoe UI"/>
            </a:endParaRPr>
          </a:p>
        </p:txBody>
      </p:sp>
      <p:pic>
        <p:nvPicPr>
          <p:cNvPr id="12" name="Picture 1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2369A16-295D-F1BE-0FF4-1995F8CBA2F3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2197" r="2286" b="-297"/>
          <a:stretch/>
        </p:blipFill>
        <p:spPr>
          <a:xfrm>
            <a:off x="8175747" y="1768842"/>
            <a:ext cx="4011425" cy="4992592"/>
          </a:xfrm>
          <a:prstGeom prst="rect">
            <a:avLst/>
          </a:prstGeom>
        </p:spPr>
      </p:pic>
      <p:pic>
        <p:nvPicPr>
          <p:cNvPr id="4" name="Picture 3" descr="The West in Minecraft">
            <a:extLst>
              <a:ext uri="{FF2B5EF4-FFF2-40B4-BE49-F238E27FC236}">
                <a16:creationId xmlns:a16="http://schemas.microsoft.com/office/drawing/2014/main" id="{46A062A5-FF6A-DC2A-F3D2-99A0CF02D5D6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-76" r="14747" b="12500"/>
          <a:stretch/>
        </p:blipFill>
        <p:spPr>
          <a:xfrm>
            <a:off x="3737466" y="1767254"/>
            <a:ext cx="4395087" cy="2550503"/>
          </a:xfrm>
          <a:prstGeom prst="rect">
            <a:avLst/>
          </a:prstGeom>
        </p:spPr>
      </p:pic>
      <p:pic>
        <p:nvPicPr>
          <p:cNvPr id="6" name="Picture 5" descr="A qr code with a few black squares&#10;&#10;AI-generated content may be incorrect.">
            <a:extLst>
              <a:ext uri="{FF2B5EF4-FFF2-40B4-BE49-F238E27FC236}">
                <a16:creationId xmlns:a16="http://schemas.microsoft.com/office/drawing/2014/main" id="{F4C9F016-DB5F-C7FA-4B47-3A166701C2E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3800" y="4724399"/>
            <a:ext cx="1817077" cy="1817077"/>
          </a:xfrm>
          <a:prstGeom prst="rect">
            <a:avLst/>
          </a:prstGeom>
        </p:spPr>
      </p:pic>
      <p:pic>
        <p:nvPicPr>
          <p:cNvPr id="13" name="Picture 12" descr="A white background with black text&#10;&#10;AI-generated content may be incorrect.">
            <a:extLst>
              <a:ext uri="{FF2B5EF4-FFF2-40B4-BE49-F238E27FC236}">
                <a16:creationId xmlns:a16="http://schemas.microsoft.com/office/drawing/2014/main" id="{223A1B4A-84BF-F21F-69C0-8C0B234C85A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218" y="97083"/>
            <a:ext cx="1548179" cy="86091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18C684E-054C-A5CC-4638-79E04B4A38E1}"/>
              </a:ext>
            </a:extLst>
          </p:cNvPr>
          <p:cNvSpPr txBox="1"/>
          <p:nvPr/>
        </p:nvSpPr>
        <p:spPr>
          <a:xfrm>
            <a:off x="4712678" y="4431322"/>
            <a:ext cx="654147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404040"/>
                </a:solidFill>
                <a:cs typeface="Calibri"/>
              </a:rPr>
              <a:t>Scan to find out more about:</a:t>
            </a:r>
            <a:endParaRPr lang="en-US" sz="1400" b="1" u="sng" dirty="0">
              <a:ea typeface="Calibri"/>
              <a:cs typeface="Segoe U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6DD9F8-3D00-5FEA-374E-9FDC6309CBC6}"/>
              </a:ext>
            </a:extLst>
          </p:cNvPr>
          <p:cNvSpPr txBox="1"/>
          <p:nvPr/>
        </p:nvSpPr>
        <p:spPr>
          <a:xfrm>
            <a:off x="6318738" y="6553199"/>
            <a:ext cx="654147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solidFill>
                  <a:srgbClr val="404040"/>
                </a:solidFill>
                <a:cs typeface="Calibri"/>
              </a:rPr>
              <a:t>Inspire Sustainability</a:t>
            </a:r>
            <a:endParaRPr lang="en-US" b="1" dirty="0" err="1"/>
          </a:p>
        </p:txBody>
      </p:sp>
      <p:pic>
        <p:nvPicPr>
          <p:cNvPr id="18" name="Picture 17" descr="A qr code with a few squares&#10;&#10;AI-generated content may be incorrect.">
            <a:extLst>
              <a:ext uri="{FF2B5EF4-FFF2-40B4-BE49-F238E27FC236}">
                <a16:creationId xmlns:a16="http://schemas.microsoft.com/office/drawing/2014/main" id="{19AF83C5-5196-4DEB-9E48-807BD7C0DDB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03351" y="4726964"/>
            <a:ext cx="1789235" cy="18236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8383939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5A5A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 LILAC with UWE logo top STANDARD" id="{C765BBB4-1359-4599-AE4D-9DA0589D8CC5}" vid="{15E18D1F-D9DB-4493-ABC7-78D967C3AFB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Courier New</vt:lpstr>
      <vt:lpstr>Georgia</vt:lpstr>
      <vt:lpstr>Tahoma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Behenna</dc:creator>
  <cp:lastModifiedBy>Sarah Behenna</cp:lastModifiedBy>
  <cp:revision>135</cp:revision>
  <dcterms:created xsi:type="dcterms:W3CDTF">2025-03-31T17:35:33Z</dcterms:created>
  <dcterms:modified xsi:type="dcterms:W3CDTF">2025-04-23T13:17:00Z</dcterms:modified>
</cp:coreProperties>
</file>