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4028" r:id="rId4"/>
  </p:sldMasterIdLst>
  <p:notesMasterIdLst>
    <p:notesMasterId r:id="rId25"/>
  </p:notesMasterIdLst>
  <p:handoutMasterIdLst>
    <p:handoutMasterId r:id="rId26"/>
  </p:handoutMasterIdLst>
  <p:sldIdLst>
    <p:sldId id="256" r:id="rId5"/>
    <p:sldId id="544" r:id="rId6"/>
    <p:sldId id="595" r:id="rId7"/>
    <p:sldId id="592" r:id="rId8"/>
    <p:sldId id="583" r:id="rId9"/>
    <p:sldId id="578" r:id="rId10"/>
    <p:sldId id="593" r:id="rId11"/>
    <p:sldId id="590" r:id="rId12"/>
    <p:sldId id="293" r:id="rId13"/>
    <p:sldId id="582" r:id="rId14"/>
    <p:sldId id="549" r:id="rId15"/>
    <p:sldId id="574" r:id="rId16"/>
    <p:sldId id="577" r:id="rId17"/>
    <p:sldId id="573" r:id="rId18"/>
    <p:sldId id="596" r:id="rId19"/>
    <p:sldId id="585" r:id="rId20"/>
    <p:sldId id="586" r:id="rId21"/>
    <p:sldId id="576" r:id="rId22"/>
    <p:sldId id="594" r:id="rId23"/>
    <p:sldId id="552" r:id="rId24"/>
  </p:sldIdLst>
  <p:sldSz cx="9144000" cy="6858000" type="screen4x3"/>
  <p:notesSz cx="6669088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3333FF"/>
    <a:srgbClr val="000000"/>
    <a:srgbClr val="FF6699"/>
    <a:srgbClr val="1A9DAC"/>
    <a:srgbClr val="C5BAC6"/>
    <a:srgbClr val="FD83D4"/>
    <a:srgbClr val="660066"/>
    <a:srgbClr val="856E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horzBarState="maximized">
    <p:restoredLeft sz="22235" autoAdjust="0"/>
    <p:restoredTop sz="94652"/>
  </p:normalViewPr>
  <p:slideViewPr>
    <p:cSldViewPr snapToObjects="1">
      <p:cViewPr varScale="1">
        <p:scale>
          <a:sx n="111" d="100"/>
          <a:sy n="111" d="100"/>
        </p:scale>
        <p:origin x="123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>
        <p:scale>
          <a:sx n="128" d="100"/>
          <a:sy n="128" d="100"/>
        </p:scale>
        <p:origin x="3042" y="-19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a Whewell" userId="a9d65f7d-5ea9-439b-8cc3-01d2a8435476" providerId="ADAL" clId="{DE33CC72-A5BD-4F3D-A035-37ABAA322019}"/>
    <pc:docChg chg="modSld">
      <pc:chgData name="Emma Whewell" userId="a9d65f7d-5ea9-439b-8cc3-01d2a8435476" providerId="ADAL" clId="{DE33CC72-A5BD-4F3D-A035-37ABAA322019}" dt="2025-03-26T11:58:45.176" v="27" actId="6549"/>
      <pc:docMkLst>
        <pc:docMk/>
      </pc:docMkLst>
      <pc:sldChg chg="modNotes">
        <pc:chgData name="Emma Whewell" userId="a9d65f7d-5ea9-439b-8cc3-01d2a8435476" providerId="ADAL" clId="{DE33CC72-A5BD-4F3D-A035-37ABAA322019}" dt="2025-03-26T11:56:08.107" v="1" actId="6549"/>
        <pc:sldMkLst>
          <pc:docMk/>
          <pc:sldMk cId="0" sldId="256"/>
        </pc:sldMkLst>
      </pc:sldChg>
      <pc:sldChg chg="modNotes">
        <pc:chgData name="Emma Whewell" userId="a9d65f7d-5ea9-439b-8cc3-01d2a8435476" providerId="ADAL" clId="{DE33CC72-A5BD-4F3D-A035-37ABAA322019}" dt="2025-03-26T11:56:21.730" v="3" actId="6549"/>
        <pc:sldMkLst>
          <pc:docMk/>
          <pc:sldMk cId="3431941877" sldId="544"/>
        </pc:sldMkLst>
      </pc:sldChg>
      <pc:sldChg chg="modNotes">
        <pc:chgData name="Emma Whewell" userId="a9d65f7d-5ea9-439b-8cc3-01d2a8435476" providerId="ADAL" clId="{DE33CC72-A5BD-4F3D-A035-37ABAA322019}" dt="2025-03-26T11:58:35.702" v="26" actId="6549"/>
        <pc:sldMkLst>
          <pc:docMk/>
          <pc:sldMk cId="3981717517" sldId="576"/>
        </pc:sldMkLst>
      </pc:sldChg>
      <pc:sldChg chg="modNotes">
        <pc:chgData name="Emma Whewell" userId="a9d65f7d-5ea9-439b-8cc3-01d2a8435476" providerId="ADAL" clId="{DE33CC72-A5BD-4F3D-A035-37ABAA322019}" dt="2025-03-26T11:57:10.886" v="13" actId="6549"/>
        <pc:sldMkLst>
          <pc:docMk/>
          <pc:sldMk cId="2210635979" sldId="578"/>
        </pc:sldMkLst>
      </pc:sldChg>
      <pc:sldChg chg="modNotes">
        <pc:chgData name="Emma Whewell" userId="a9d65f7d-5ea9-439b-8cc3-01d2a8435476" providerId="ADAL" clId="{DE33CC72-A5BD-4F3D-A035-37ABAA322019}" dt="2025-03-26T11:57:59.950" v="18" actId="6549"/>
        <pc:sldMkLst>
          <pc:docMk/>
          <pc:sldMk cId="1223682791" sldId="585"/>
        </pc:sldMkLst>
      </pc:sldChg>
      <pc:sldChg chg="modNotes">
        <pc:chgData name="Emma Whewell" userId="a9d65f7d-5ea9-439b-8cc3-01d2a8435476" providerId="ADAL" clId="{DE33CC72-A5BD-4F3D-A035-37ABAA322019}" dt="2025-03-26T11:58:15.207" v="22" actId="6549"/>
        <pc:sldMkLst>
          <pc:docMk/>
          <pc:sldMk cId="4117339109" sldId="586"/>
        </pc:sldMkLst>
      </pc:sldChg>
      <pc:sldChg chg="modNotes">
        <pc:chgData name="Emma Whewell" userId="a9d65f7d-5ea9-439b-8cc3-01d2a8435476" providerId="ADAL" clId="{DE33CC72-A5BD-4F3D-A035-37ABAA322019}" dt="2025-03-26T11:57:27.396" v="14" actId="6549"/>
        <pc:sldMkLst>
          <pc:docMk/>
          <pc:sldMk cId="15664764" sldId="590"/>
        </pc:sldMkLst>
      </pc:sldChg>
      <pc:sldChg chg="modNotes">
        <pc:chgData name="Emma Whewell" userId="a9d65f7d-5ea9-439b-8cc3-01d2a8435476" providerId="ADAL" clId="{DE33CC72-A5BD-4F3D-A035-37ABAA322019}" dt="2025-03-26T11:58:45.176" v="27" actId="6549"/>
        <pc:sldMkLst>
          <pc:docMk/>
          <pc:sldMk cId="2465923906" sldId="59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094A10-D3D3-DF49-A27C-21820B8F5508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3F202-9FB2-A347-A7F1-C8F70708A2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657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07CD7-7783-4D49-897E-14BF39E640EA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2838" y="1233488"/>
            <a:ext cx="4443412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51388"/>
            <a:ext cx="5335588" cy="3887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37736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FA42B-5860-4238-A421-8A3B7A4D11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53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4FA42B-5860-4238-A421-8A3B7A4D11E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89395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4FA42B-5860-4238-A421-8A3B7A4D11E3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5158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4FA42B-5860-4238-A421-8A3B7A4D11E3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357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4FA42B-5860-4238-A421-8A3B7A4D11E3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0973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4FA42B-5860-4238-A421-8A3B7A4D11E3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3019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4FA42B-5860-4238-A421-8A3B7A4D11E3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6348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4FA42B-5860-4238-A421-8A3B7A4D11E3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1690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sz="1600" dirty="0"/>
          </a:p>
          <a:p>
            <a:pPr lvl="0"/>
            <a:endParaRPr lang="en-GB" sz="1600" dirty="0"/>
          </a:p>
          <a:p>
            <a:pPr lv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4FA42B-5860-4238-A421-8A3B7A4D11E3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0212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sz="1600" dirty="0"/>
          </a:p>
          <a:p>
            <a:pPr lvl="0"/>
            <a:endParaRPr lang="en-GB" sz="1600" dirty="0"/>
          </a:p>
          <a:p>
            <a:pPr lv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4FA42B-5860-4238-A421-8A3B7A4D11E3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0268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sz="1600" dirty="0"/>
          </a:p>
          <a:p>
            <a:pPr lvl="0"/>
            <a:endParaRPr lang="en-GB" sz="1600" dirty="0"/>
          </a:p>
          <a:p>
            <a:pPr lv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4FA42B-5860-4238-A421-8A3B7A4D11E3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124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4FA42B-5860-4238-A421-8A3B7A4D11E3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0224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4FA42B-5860-4238-A421-8A3B7A4D11E3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12576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4FA42B-5860-4238-A421-8A3B7A4D11E3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365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4FA42B-5860-4238-A421-8A3B7A4D11E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35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4FA42B-5860-4238-A421-8A3B7A4D11E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1923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sz="1600" dirty="0"/>
          </a:p>
          <a:p>
            <a:pPr lvl="0"/>
            <a:endParaRPr lang="en-GB" sz="1600" dirty="0"/>
          </a:p>
          <a:p>
            <a:pPr lv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4FA42B-5860-4238-A421-8A3B7A4D11E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94370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4FA42B-5860-4238-A421-8A3B7A4D11E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58311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4FA42B-5860-4238-A421-8A3B7A4D11E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7338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4FA42B-5860-4238-A421-8A3B7A4D11E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2532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4FA42B-5860-4238-A421-8A3B7A4D11E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099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19B3-BC6D-4E56-93BC-B9B0EF1523FC}" type="datetime1">
              <a:rPr lang="en-GB" smtClean="0"/>
              <a:pPr/>
              <a:t>26/03/2025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D90BA-A4A1-41C2-9DD3-1F9AED156E0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5466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8E607-D09F-3F44-87BF-5D3C1A97FE5E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3595-B8A6-A142-87C8-EB11126572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468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8E607-D09F-3F44-87BF-5D3C1A97FE5E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3595-B8A6-A142-87C8-EB11126572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2037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8E607-D09F-3F44-87BF-5D3C1A97FE5E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3595-B8A6-A142-87C8-EB11126572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715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301A2-9537-4F11-903A-9D7FEDBB449A}" type="datetime1">
              <a:rPr lang="en-GB" smtClean="0"/>
              <a:pPr/>
              <a:t>26/03/2025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5342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8E607-D09F-3F44-87BF-5D3C1A97FE5E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3595-B8A6-A142-87C8-EB11126572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6183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8E607-D09F-3F44-87BF-5D3C1A97FE5E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3595-B8A6-A142-87C8-EB11126572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8550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8E607-D09F-3F44-87BF-5D3C1A97FE5E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3595-B8A6-A142-87C8-EB11126572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605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8E607-D09F-3F44-87BF-5D3C1A97FE5E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3595-B8A6-A142-87C8-EB11126572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133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8E607-D09F-3F44-87BF-5D3C1A97FE5E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3595-B8A6-A142-87C8-EB11126572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9711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8E607-D09F-3F44-87BF-5D3C1A97FE5E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3595-B8A6-A142-87C8-EB11126572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63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8E607-D09F-3F44-87BF-5D3C1A97FE5E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63595-B8A6-A142-87C8-EB11126572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24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wsociety.org.uk/topics/legal-aid/laspo-ac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3271" y="1548739"/>
            <a:ext cx="6858000" cy="2387600"/>
          </a:xfrm>
        </p:spPr>
        <p:txBody>
          <a:bodyPr>
            <a:normAutofit/>
          </a:bodyPr>
          <a:lstStyle/>
          <a:p>
            <a:r>
              <a:rPr lang="en-GB" sz="2200" dirty="0">
                <a:solidFill>
                  <a:srgbClr val="3333FF"/>
                </a:solidFill>
                <a:latin typeface="+mn-lt"/>
              </a:rPr>
              <a:t>SLSA Conference - 27</a:t>
            </a:r>
            <a:r>
              <a:rPr lang="en-GB" sz="2200" baseline="30000" dirty="0">
                <a:solidFill>
                  <a:srgbClr val="3333FF"/>
                </a:solidFill>
                <a:latin typeface="+mn-lt"/>
              </a:rPr>
              <a:t>th</a:t>
            </a:r>
            <a:r>
              <a:rPr lang="en-GB" sz="2200" dirty="0">
                <a:solidFill>
                  <a:srgbClr val="3333FF"/>
                </a:solidFill>
                <a:latin typeface="+mn-lt"/>
              </a:rPr>
              <a:t> March 2024 </a:t>
            </a:r>
            <a:br>
              <a:rPr lang="en-GB" sz="2200" dirty="0">
                <a:latin typeface="+mn-lt"/>
              </a:rPr>
            </a:br>
            <a:br>
              <a:rPr lang="en-GB" sz="2200" dirty="0">
                <a:latin typeface="+mn-lt"/>
              </a:rPr>
            </a:br>
            <a:r>
              <a:rPr lang="en-US" sz="2000" i="1" dirty="0">
                <a:latin typeface="+mn-lt"/>
              </a:rPr>
              <a:t>Streams and Current Topics: Family Law and Policy </a:t>
            </a:r>
            <a:br>
              <a:rPr lang="en-US" sz="2000" dirty="0">
                <a:latin typeface="+mn-lt"/>
              </a:rPr>
            </a:br>
            <a:br>
              <a:rPr lang="en-GB" sz="2000" dirty="0">
                <a:latin typeface="+mn-lt"/>
              </a:rPr>
            </a:br>
            <a:r>
              <a:rPr lang="en-GB" sz="2000" dirty="0">
                <a:solidFill>
                  <a:srgbClr val="3333FF"/>
                </a:solidFill>
                <a:latin typeface="+mn-lt"/>
              </a:rPr>
              <a:t> Comprehensive Resolution: (how) can we stop the suffering in the Family Court and help parties to resolve their disputes and to remain emotionally intact?  </a:t>
            </a:r>
            <a:endParaRPr lang="en-US" sz="2000" dirty="0">
              <a:solidFill>
                <a:srgbClr val="3333FF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33056"/>
            <a:ext cx="6858000" cy="1655762"/>
          </a:xfrm>
        </p:spPr>
        <p:txBody>
          <a:bodyPr>
            <a:normAutofit/>
          </a:bodyPr>
          <a:lstStyle/>
          <a:p>
            <a:r>
              <a:rPr lang="en-GB" sz="1600" i="1" dirty="0"/>
              <a:t>Emma Whewell</a:t>
            </a:r>
            <a:br>
              <a:rPr lang="en-GB" sz="1600" dirty="0"/>
            </a:br>
            <a:r>
              <a:rPr lang="en-GB" sz="1600" dirty="0"/>
              <a:t>Senior Lecturer in Law, Solicitor</a:t>
            </a:r>
            <a:br>
              <a:rPr lang="en-GB" sz="1600" dirty="0"/>
            </a:br>
            <a:r>
              <a:rPr lang="en-GB" sz="1600" dirty="0"/>
              <a:t>College of Business and Law (CBL)</a:t>
            </a:r>
            <a:br>
              <a:rPr lang="en-GB" sz="1600" dirty="0"/>
            </a:br>
            <a:r>
              <a:rPr lang="en-GB" sz="1600" dirty="0"/>
              <a:t>University of the West of England (UWE) </a:t>
            </a:r>
            <a:br>
              <a:rPr lang="en-GB" sz="1600" dirty="0"/>
            </a:br>
            <a:r>
              <a:rPr lang="en-GB" sz="1600" dirty="0"/>
              <a:t>Bristol</a:t>
            </a:r>
            <a:br>
              <a:rPr lang="en-GB" sz="1600" dirty="0"/>
            </a:br>
            <a:r>
              <a:rPr lang="en-GB" sz="1600" dirty="0">
                <a:solidFill>
                  <a:srgbClr val="3333FF"/>
                </a:solidFill>
              </a:rPr>
              <a:t>emma.whewell@uwe.ac.uk</a:t>
            </a:r>
            <a:endParaRPr lang="en-US" sz="1600" dirty="0">
              <a:solidFill>
                <a:srgbClr val="3333FF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B02823C-6FED-48B6-91A0-446B968B236E}"/>
              </a:ext>
            </a:extLst>
          </p:cNvPr>
          <p:cNvSpPr/>
          <p:nvPr/>
        </p:nvSpPr>
        <p:spPr>
          <a:xfrm>
            <a:off x="4604498" y="99343"/>
            <a:ext cx="1656184" cy="1296144"/>
          </a:xfrm>
          <a:prstGeom prst="ellipse">
            <a:avLst/>
          </a:prstGeom>
          <a:solidFill>
            <a:srgbClr val="FF0000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complexity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90B404D-8606-4BF5-81A3-90247343CB3A}"/>
              </a:ext>
            </a:extLst>
          </p:cNvPr>
          <p:cNvSpPr/>
          <p:nvPr/>
        </p:nvSpPr>
        <p:spPr>
          <a:xfrm>
            <a:off x="6492955" y="747415"/>
            <a:ext cx="1656184" cy="1296144"/>
          </a:xfrm>
          <a:prstGeom prst="ellipse">
            <a:avLst/>
          </a:prstGeom>
          <a:solidFill>
            <a:srgbClr val="FF0000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fragmented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A7BDB7C-CF57-49E3-A5E8-32D961FA4291}"/>
              </a:ext>
            </a:extLst>
          </p:cNvPr>
          <p:cNvSpPr/>
          <p:nvPr/>
        </p:nvSpPr>
        <p:spPr>
          <a:xfrm>
            <a:off x="827584" y="752938"/>
            <a:ext cx="1656184" cy="1296144"/>
          </a:xfrm>
          <a:prstGeom prst="ellipse">
            <a:avLst/>
          </a:prstGeom>
          <a:solidFill>
            <a:srgbClr val="FF0000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conflict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6351805-85E5-49A3-AB43-4F1A006AC3D8}"/>
              </a:ext>
            </a:extLst>
          </p:cNvPr>
          <p:cNvSpPr/>
          <p:nvPr/>
        </p:nvSpPr>
        <p:spPr>
          <a:xfrm>
            <a:off x="2716041" y="104866"/>
            <a:ext cx="1656184" cy="1296144"/>
          </a:xfrm>
          <a:prstGeom prst="ellipse">
            <a:avLst/>
          </a:prstGeom>
          <a:solidFill>
            <a:srgbClr val="FF0000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trauma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6CDAE651-1106-49AC-805D-86C94AB984F0}"/>
              </a:ext>
            </a:extLst>
          </p:cNvPr>
          <p:cNvSpPr/>
          <p:nvPr/>
        </p:nvSpPr>
        <p:spPr>
          <a:xfrm>
            <a:off x="4641514" y="5448381"/>
            <a:ext cx="1656184" cy="1296144"/>
          </a:xfrm>
          <a:prstGeom prst="ellipse">
            <a:avLst/>
          </a:prstGeom>
          <a:solidFill>
            <a:srgbClr val="92D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insights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761BA38-70C5-45A0-A580-5343EBB7D57E}"/>
              </a:ext>
            </a:extLst>
          </p:cNvPr>
          <p:cNvSpPr/>
          <p:nvPr/>
        </p:nvSpPr>
        <p:spPr>
          <a:xfrm>
            <a:off x="6660232" y="4303536"/>
            <a:ext cx="1656184" cy="1296144"/>
          </a:xfrm>
          <a:prstGeom prst="ellipse">
            <a:avLst/>
          </a:prstGeom>
          <a:solidFill>
            <a:srgbClr val="92D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future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0DBCF7D0-7155-4E9A-B5F0-B6E999342914}"/>
              </a:ext>
            </a:extLst>
          </p:cNvPr>
          <p:cNvSpPr/>
          <p:nvPr/>
        </p:nvSpPr>
        <p:spPr>
          <a:xfrm>
            <a:off x="2449181" y="5448381"/>
            <a:ext cx="1656184" cy="1296144"/>
          </a:xfrm>
          <a:prstGeom prst="ellipse">
            <a:avLst/>
          </a:prstGeom>
          <a:solidFill>
            <a:srgbClr val="92D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children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2BD6965-9735-4E8D-B067-A422A75E1370}"/>
              </a:ext>
            </a:extLst>
          </p:cNvPr>
          <p:cNvSpPr/>
          <p:nvPr/>
        </p:nvSpPr>
        <p:spPr>
          <a:xfrm>
            <a:off x="677531" y="4303536"/>
            <a:ext cx="1656184" cy="1296144"/>
          </a:xfrm>
          <a:prstGeom prst="ellipse">
            <a:avLst/>
          </a:prstGeom>
          <a:solidFill>
            <a:srgbClr val="92D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resolution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B010822F-B28F-41D3-83BB-D7DC8F937C00}"/>
              </a:ext>
            </a:extLst>
          </p:cNvPr>
          <p:cNvSpPr/>
          <p:nvPr/>
        </p:nvSpPr>
        <p:spPr>
          <a:xfrm>
            <a:off x="6636766" y="1915499"/>
            <a:ext cx="2304256" cy="1080120"/>
          </a:xfrm>
          <a:prstGeom prst="ellipse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Savings &amp; Investments 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151CA8D-BA3D-4C35-A8B4-4D36CB562822}"/>
              </a:ext>
            </a:extLst>
          </p:cNvPr>
          <p:cNvSpPr/>
          <p:nvPr/>
        </p:nvSpPr>
        <p:spPr>
          <a:xfrm>
            <a:off x="6372200" y="4336779"/>
            <a:ext cx="2304256" cy="1080120"/>
          </a:xfrm>
          <a:prstGeom prst="ellipse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Other property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AF264F7-1AA9-4083-9EB6-18484822030E}"/>
              </a:ext>
            </a:extLst>
          </p:cNvPr>
          <p:cNvSpPr/>
          <p:nvPr/>
        </p:nvSpPr>
        <p:spPr>
          <a:xfrm>
            <a:off x="6813665" y="3172267"/>
            <a:ext cx="2304256" cy="1080120"/>
          </a:xfrm>
          <a:prstGeom prst="ellipse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Family home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2B72D18-20B0-4A9E-953D-ABB5184AA4C7}"/>
              </a:ext>
            </a:extLst>
          </p:cNvPr>
          <p:cNvSpPr/>
          <p:nvPr/>
        </p:nvSpPr>
        <p:spPr>
          <a:xfrm>
            <a:off x="5339142" y="838750"/>
            <a:ext cx="2304256" cy="1080120"/>
          </a:xfrm>
          <a:prstGeom prst="ellipse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Adult maintenance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E67DA4B-3F45-4E85-AB89-91339916CE59}"/>
              </a:ext>
            </a:extLst>
          </p:cNvPr>
          <p:cNvSpPr/>
          <p:nvPr/>
        </p:nvSpPr>
        <p:spPr>
          <a:xfrm>
            <a:off x="2272671" y="5376991"/>
            <a:ext cx="2304256" cy="1080120"/>
          </a:xfrm>
          <a:prstGeom prst="ellipse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Pensions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0434D26-03CA-47D6-9872-0ADFC75CE200}"/>
              </a:ext>
            </a:extLst>
          </p:cNvPr>
          <p:cNvSpPr/>
          <p:nvPr/>
        </p:nvSpPr>
        <p:spPr>
          <a:xfrm>
            <a:off x="3419872" y="44801"/>
            <a:ext cx="2304256" cy="1080120"/>
          </a:xfrm>
          <a:prstGeom prst="ellipse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Child support/ maintenance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C75222F-8507-468A-9CF2-50C0255CCE84}"/>
              </a:ext>
            </a:extLst>
          </p:cNvPr>
          <p:cNvSpPr/>
          <p:nvPr/>
        </p:nvSpPr>
        <p:spPr>
          <a:xfrm>
            <a:off x="4716016" y="5416899"/>
            <a:ext cx="2304256" cy="1080120"/>
          </a:xfrm>
          <a:prstGeom prst="ellipse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Business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6B2F7C-EE29-46F9-82A2-044958C610D3}"/>
              </a:ext>
            </a:extLst>
          </p:cNvPr>
          <p:cNvSpPr/>
          <p:nvPr/>
        </p:nvSpPr>
        <p:spPr>
          <a:xfrm>
            <a:off x="2530830" y="2992247"/>
            <a:ext cx="3960440" cy="72008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bg1"/>
                </a:solidFill>
              </a:rPr>
              <a:t>Problem:</a:t>
            </a:r>
          </a:p>
          <a:p>
            <a:pPr algn="ctr"/>
            <a:r>
              <a:rPr lang="en-GB" sz="2000" dirty="0">
                <a:solidFill>
                  <a:schemeClr val="bg1"/>
                </a:solidFill>
              </a:rPr>
              <a:t>Common family law issues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43C9CA4-57A9-C460-7FCC-E863F560C9E3}"/>
              </a:ext>
            </a:extLst>
          </p:cNvPr>
          <p:cNvSpPr/>
          <p:nvPr/>
        </p:nvSpPr>
        <p:spPr>
          <a:xfrm>
            <a:off x="84224" y="3173927"/>
            <a:ext cx="2304256" cy="1080120"/>
          </a:xfrm>
          <a:prstGeom prst="ellipse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Parental responsibility 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A4EC74B-9AA7-11FE-27F8-7F896237C386}"/>
              </a:ext>
            </a:extLst>
          </p:cNvPr>
          <p:cNvSpPr/>
          <p:nvPr/>
        </p:nvSpPr>
        <p:spPr>
          <a:xfrm>
            <a:off x="879065" y="4336779"/>
            <a:ext cx="2304256" cy="1080120"/>
          </a:xfrm>
          <a:prstGeom prst="ellipse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Child arrangements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683B8FB-A9F3-1506-972D-9EB521C288AE}"/>
              </a:ext>
            </a:extLst>
          </p:cNvPr>
          <p:cNvSpPr/>
          <p:nvPr/>
        </p:nvSpPr>
        <p:spPr>
          <a:xfrm>
            <a:off x="348474" y="1923167"/>
            <a:ext cx="2304256" cy="1080120"/>
          </a:xfrm>
          <a:prstGeom prst="ellipse">
            <a:avLst/>
          </a:prstGeom>
          <a:solidFill>
            <a:srgbClr val="FF0000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Domestic abuse/ coercive control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3DA8C44-E625-4D30-9AAB-045173ECB6E6}"/>
              </a:ext>
            </a:extLst>
          </p:cNvPr>
          <p:cNvSpPr/>
          <p:nvPr/>
        </p:nvSpPr>
        <p:spPr>
          <a:xfrm>
            <a:off x="1528218" y="828904"/>
            <a:ext cx="2304256" cy="1089966"/>
          </a:xfrm>
          <a:prstGeom prst="ellipse">
            <a:avLst/>
          </a:prstGeom>
          <a:solidFill>
            <a:srgbClr val="FF0000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Trauma</a:t>
            </a:r>
          </a:p>
        </p:txBody>
      </p:sp>
    </p:spTree>
    <p:extLst>
      <p:ext uri="{BB962C8B-B14F-4D97-AF65-F5344CB8AC3E}">
        <p14:creationId xmlns:p14="http://schemas.microsoft.com/office/powerpoint/2010/main" val="274905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953720E-F956-40B6-8106-B428CCFCBBEF}"/>
              </a:ext>
            </a:extLst>
          </p:cNvPr>
          <p:cNvSpPr/>
          <p:nvPr/>
        </p:nvSpPr>
        <p:spPr>
          <a:xfrm>
            <a:off x="2524461" y="476672"/>
            <a:ext cx="3960440" cy="72008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bg1"/>
                </a:solidFill>
              </a:rPr>
              <a:t>People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1D7F7D6-0A25-4133-900B-6428D3D23407}"/>
              </a:ext>
            </a:extLst>
          </p:cNvPr>
          <p:cNvSpPr/>
          <p:nvPr/>
        </p:nvSpPr>
        <p:spPr>
          <a:xfrm>
            <a:off x="1043608" y="1826822"/>
            <a:ext cx="3816424" cy="1872208"/>
          </a:xfrm>
          <a:prstGeom prst="ellipse">
            <a:avLst/>
          </a:prstGeom>
          <a:solidFill>
            <a:srgbClr val="0070C0">
              <a:alpha val="50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</a:endParaRPr>
          </a:p>
          <a:p>
            <a:pPr algn="ctr"/>
            <a:r>
              <a:rPr lang="en-GB" b="1" dirty="0">
                <a:solidFill>
                  <a:schemeClr val="tx1"/>
                </a:solidFill>
              </a:rPr>
              <a:t>Adult parties to the dispute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</a:rPr>
              <a:t>Temperament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</a:rPr>
              <a:t>Mental health</a:t>
            </a:r>
            <a:endParaRPr lang="en-GB" sz="1600" dirty="0"/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F9E5307-F778-4599-91AA-4A917863B281}"/>
              </a:ext>
            </a:extLst>
          </p:cNvPr>
          <p:cNvSpPr/>
          <p:nvPr/>
        </p:nvSpPr>
        <p:spPr>
          <a:xfrm>
            <a:off x="2497999" y="3356992"/>
            <a:ext cx="3816424" cy="1872208"/>
          </a:xfrm>
          <a:prstGeom prst="ellipse">
            <a:avLst/>
          </a:prstGeom>
          <a:solidFill>
            <a:srgbClr val="00B050">
              <a:alpha val="50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Professional dispute resolvers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</a:rPr>
              <a:t>Training/experience/expertise/ practice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28CE6EF-528C-4CB9-9677-A60799D56BA9}"/>
              </a:ext>
            </a:extLst>
          </p:cNvPr>
          <p:cNvSpPr/>
          <p:nvPr/>
        </p:nvSpPr>
        <p:spPr>
          <a:xfrm>
            <a:off x="4039344" y="1867142"/>
            <a:ext cx="3816424" cy="1872208"/>
          </a:xfrm>
          <a:prstGeom prst="ellipse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Children and </a:t>
            </a:r>
          </a:p>
          <a:p>
            <a:pPr algn="ctr"/>
            <a:r>
              <a:rPr lang="en-GB" b="1" dirty="0">
                <a:solidFill>
                  <a:schemeClr val="tx1"/>
                </a:solidFill>
              </a:rPr>
              <a:t>young people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</a:rPr>
              <a:t>Welfare and Voice</a:t>
            </a:r>
          </a:p>
        </p:txBody>
      </p:sp>
      <p:sp>
        <p:nvSpPr>
          <p:cNvPr id="12" name="Star: 5 Points 11">
            <a:extLst>
              <a:ext uri="{FF2B5EF4-FFF2-40B4-BE49-F238E27FC236}">
                <a16:creationId xmlns:a16="http://schemas.microsoft.com/office/drawing/2014/main" id="{77F1DDD4-7EB3-4792-AA27-49632B078A68}"/>
              </a:ext>
            </a:extLst>
          </p:cNvPr>
          <p:cNvSpPr/>
          <p:nvPr/>
        </p:nvSpPr>
        <p:spPr>
          <a:xfrm>
            <a:off x="3382086" y="5229200"/>
            <a:ext cx="2016224" cy="1440160"/>
          </a:xfrm>
          <a:prstGeom prst="star5">
            <a:avLst/>
          </a:prstGeom>
          <a:solidFill>
            <a:srgbClr val="92D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b="1" dirty="0">
                <a:solidFill>
                  <a:schemeClr val="tx1"/>
                </a:solidFill>
              </a:rPr>
              <a:t>Wellbeing</a:t>
            </a:r>
          </a:p>
        </p:txBody>
      </p:sp>
    </p:spTree>
    <p:extLst>
      <p:ext uri="{BB962C8B-B14F-4D97-AF65-F5344CB8AC3E}">
        <p14:creationId xmlns:p14="http://schemas.microsoft.com/office/powerpoint/2010/main" val="14087589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58AF483-12B2-4B50-BC44-4D9CC11D335E}"/>
              </a:ext>
            </a:extLst>
          </p:cNvPr>
          <p:cNvSpPr/>
          <p:nvPr/>
        </p:nvSpPr>
        <p:spPr>
          <a:xfrm>
            <a:off x="566715" y="1367911"/>
            <a:ext cx="2160240" cy="1080120"/>
          </a:xfrm>
          <a:prstGeom prst="roundRect">
            <a:avLst/>
          </a:prstGeom>
          <a:solidFill>
            <a:srgbClr val="00B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Burden of proof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02E7AF4-CCC3-400F-B164-9EEDE4CB3EC7}"/>
              </a:ext>
            </a:extLst>
          </p:cNvPr>
          <p:cNvSpPr/>
          <p:nvPr/>
        </p:nvSpPr>
        <p:spPr>
          <a:xfrm>
            <a:off x="6703407" y="5509250"/>
            <a:ext cx="2160240" cy="1080120"/>
          </a:xfrm>
          <a:prstGeom prst="roundRect">
            <a:avLst/>
          </a:prstGeom>
          <a:solidFill>
            <a:srgbClr val="0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Stress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FE5F8B1-006B-4228-8A5B-1B971ABAE9B3}"/>
              </a:ext>
            </a:extLst>
          </p:cNvPr>
          <p:cNvSpPr/>
          <p:nvPr/>
        </p:nvSpPr>
        <p:spPr>
          <a:xfrm>
            <a:off x="3617978" y="2767221"/>
            <a:ext cx="2160240" cy="1080120"/>
          </a:xfrm>
          <a:prstGeom prst="roundRect">
            <a:avLst/>
          </a:prstGeom>
          <a:solidFill>
            <a:srgbClr val="3333FF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Time/ delay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FBE0C90-AF92-433F-8F82-4E4A8F7A4FD4}"/>
              </a:ext>
            </a:extLst>
          </p:cNvPr>
          <p:cNvSpPr/>
          <p:nvPr/>
        </p:nvSpPr>
        <p:spPr>
          <a:xfrm>
            <a:off x="546215" y="2767221"/>
            <a:ext cx="2160240" cy="1080120"/>
          </a:xfrm>
          <a:prstGeom prst="round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Legal aid/ cost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FE16312-4E4A-44B5-9FAB-F3E4CA0BA620}"/>
              </a:ext>
            </a:extLst>
          </p:cNvPr>
          <p:cNvSpPr/>
          <p:nvPr/>
        </p:nvSpPr>
        <p:spPr>
          <a:xfrm>
            <a:off x="6634264" y="2757322"/>
            <a:ext cx="2160240" cy="1080120"/>
          </a:xfrm>
          <a:prstGeom prst="roundRect">
            <a:avLst/>
          </a:prstGeom>
          <a:solidFill>
            <a:srgbClr val="99FF99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Risk (win/ lose)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8BF3DE6-BF00-4233-A627-A92E59C2137D}"/>
              </a:ext>
            </a:extLst>
          </p:cNvPr>
          <p:cNvSpPr/>
          <p:nvPr/>
        </p:nvSpPr>
        <p:spPr>
          <a:xfrm>
            <a:off x="566715" y="5508554"/>
            <a:ext cx="2160240" cy="1080120"/>
          </a:xfrm>
          <a:prstGeom prst="roundRect">
            <a:avLst/>
          </a:prstGeom>
          <a:solidFill>
            <a:srgbClr val="FF6699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‘It’s the principle of the thing!’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47486BB-F113-4756-A84D-FA823897A0E0}"/>
              </a:ext>
            </a:extLst>
          </p:cNvPr>
          <p:cNvSpPr/>
          <p:nvPr/>
        </p:nvSpPr>
        <p:spPr>
          <a:xfrm>
            <a:off x="3625574" y="5509250"/>
            <a:ext cx="2160240" cy="1080120"/>
          </a:xfrm>
          <a:prstGeom prst="roundRect">
            <a:avLst/>
          </a:prstGeom>
          <a:solidFill>
            <a:srgbClr val="660066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Polarises parties further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DE5250B-4B0C-4D3E-9930-846998A3D900}"/>
              </a:ext>
            </a:extLst>
          </p:cNvPr>
          <p:cNvSpPr/>
          <p:nvPr/>
        </p:nvSpPr>
        <p:spPr>
          <a:xfrm>
            <a:off x="546423" y="4123063"/>
            <a:ext cx="2160240" cy="1080120"/>
          </a:xfrm>
          <a:prstGeom prst="roundRect">
            <a:avLst/>
          </a:prstGeom>
          <a:solidFill>
            <a:srgbClr val="92D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Appeal?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A8F0D82-CB6B-4D19-B8AB-41B1E7A5BEE7}"/>
              </a:ext>
            </a:extLst>
          </p:cNvPr>
          <p:cNvSpPr/>
          <p:nvPr/>
        </p:nvSpPr>
        <p:spPr>
          <a:xfrm>
            <a:off x="3625574" y="4117922"/>
            <a:ext cx="2160240" cy="1080120"/>
          </a:xfrm>
          <a:prstGeom prst="round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Enforcement proceedings?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196083A-34A4-4CEE-AAF8-91E7AAD0FBBA}"/>
              </a:ext>
            </a:extLst>
          </p:cNvPr>
          <p:cNvSpPr/>
          <p:nvPr/>
        </p:nvSpPr>
        <p:spPr>
          <a:xfrm>
            <a:off x="6703407" y="4133286"/>
            <a:ext cx="2160240" cy="1080120"/>
          </a:xfrm>
          <a:prstGeom prst="roundRect">
            <a:avLst/>
          </a:prstGeom>
          <a:solidFill>
            <a:srgbClr val="856E86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Repeat proceedings?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3908B7E-D843-45D3-B244-55D18E4AA768}"/>
              </a:ext>
            </a:extLst>
          </p:cNvPr>
          <p:cNvSpPr/>
          <p:nvPr/>
        </p:nvSpPr>
        <p:spPr>
          <a:xfrm>
            <a:off x="3599442" y="1367911"/>
            <a:ext cx="2160240" cy="1080120"/>
          </a:xfrm>
          <a:prstGeom prst="round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Standard of proof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D4BEB5DC-6D19-4F51-BC1C-F068AC8839E0}"/>
              </a:ext>
            </a:extLst>
          </p:cNvPr>
          <p:cNvSpPr/>
          <p:nvPr/>
        </p:nvSpPr>
        <p:spPr>
          <a:xfrm>
            <a:off x="6634264" y="1367911"/>
            <a:ext cx="2160240" cy="1080120"/>
          </a:xfrm>
          <a:prstGeom prst="roundRect">
            <a:avLst/>
          </a:prstGeom>
          <a:solidFill>
            <a:srgbClr val="FD83D4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Rules of court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467AEAB0-B0E4-4A69-AB2A-11D0FAB7F84A}"/>
              </a:ext>
            </a:extLst>
          </p:cNvPr>
          <p:cNvSpPr/>
          <p:nvPr/>
        </p:nvSpPr>
        <p:spPr>
          <a:xfrm>
            <a:off x="323528" y="188640"/>
            <a:ext cx="8640960" cy="908690"/>
          </a:xfrm>
          <a:prstGeom prst="round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The reality of going to the Family Court</a:t>
            </a:r>
          </a:p>
        </p:txBody>
      </p:sp>
    </p:spTree>
    <p:extLst>
      <p:ext uri="{BB962C8B-B14F-4D97-AF65-F5344CB8AC3E}">
        <p14:creationId xmlns:p14="http://schemas.microsoft.com/office/powerpoint/2010/main" val="453761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58AF483-12B2-4B50-BC44-4D9CC11D335E}"/>
              </a:ext>
            </a:extLst>
          </p:cNvPr>
          <p:cNvSpPr/>
          <p:nvPr/>
        </p:nvSpPr>
        <p:spPr>
          <a:xfrm>
            <a:off x="150403" y="1401017"/>
            <a:ext cx="2160240" cy="1080120"/>
          </a:xfrm>
          <a:prstGeom prst="roundRect">
            <a:avLst/>
          </a:prstGeom>
          <a:solidFill>
            <a:srgbClr val="00B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>
                <a:solidFill>
                  <a:schemeClr val="tx1"/>
                </a:solidFill>
              </a:rPr>
              <a:t>Most NCDR methods are private and confidential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02E7AF4-CCC3-400F-B164-9EEDE4CB3EC7}"/>
              </a:ext>
            </a:extLst>
          </p:cNvPr>
          <p:cNvSpPr/>
          <p:nvPr/>
        </p:nvSpPr>
        <p:spPr>
          <a:xfrm>
            <a:off x="4597396" y="1393565"/>
            <a:ext cx="2160240" cy="1080120"/>
          </a:xfrm>
          <a:prstGeom prst="roundRect">
            <a:avLst/>
          </a:prstGeom>
          <a:solidFill>
            <a:srgbClr val="0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bg1"/>
                </a:solidFill>
              </a:rPr>
              <a:t>Limited rights of appeal in relation to arbitration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FE5F8B1-006B-4228-8A5B-1B971ABAE9B3}"/>
              </a:ext>
            </a:extLst>
          </p:cNvPr>
          <p:cNvSpPr/>
          <p:nvPr/>
        </p:nvSpPr>
        <p:spPr>
          <a:xfrm>
            <a:off x="2322445" y="2503697"/>
            <a:ext cx="2160240" cy="1080120"/>
          </a:xfrm>
          <a:prstGeom prst="roundRect">
            <a:avLst/>
          </a:prstGeom>
          <a:solidFill>
            <a:srgbClr val="3333FF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Time </a:t>
            </a:r>
            <a:r>
              <a:rPr lang="en-GB" sz="1600" dirty="0">
                <a:solidFill>
                  <a:schemeClr val="tx1"/>
                </a:solidFill>
              </a:rPr>
              <a:t>may be too limited to resolve all the issues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FBE0C90-AF92-433F-8F82-4E4A8F7A4FD4}"/>
              </a:ext>
            </a:extLst>
          </p:cNvPr>
          <p:cNvSpPr/>
          <p:nvPr/>
        </p:nvSpPr>
        <p:spPr>
          <a:xfrm>
            <a:off x="2310643" y="3568247"/>
            <a:ext cx="2160240" cy="1080120"/>
          </a:xfrm>
          <a:prstGeom prst="round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One party may be </a:t>
            </a:r>
            <a:r>
              <a:rPr lang="en-GB" sz="1600" b="1" dirty="0">
                <a:solidFill>
                  <a:schemeClr val="tx1"/>
                </a:solidFill>
              </a:rPr>
              <a:t>uncooperative/ </a:t>
            </a:r>
            <a:r>
              <a:rPr lang="en-GB" sz="1600" dirty="0">
                <a:solidFill>
                  <a:schemeClr val="tx1"/>
                </a:solidFill>
              </a:rPr>
              <a:t>disengage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FE16312-4E4A-44B5-9FAB-F3E4CA0BA620}"/>
              </a:ext>
            </a:extLst>
          </p:cNvPr>
          <p:cNvSpPr/>
          <p:nvPr/>
        </p:nvSpPr>
        <p:spPr>
          <a:xfrm>
            <a:off x="4570013" y="2473685"/>
            <a:ext cx="2160240" cy="1080120"/>
          </a:xfrm>
          <a:prstGeom prst="roundRect">
            <a:avLst/>
          </a:prstGeom>
          <a:solidFill>
            <a:srgbClr val="99FF99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Only the ‘wealthy’ can afford NCDV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8BF3DE6-BF00-4233-A627-A92E59C2137D}"/>
              </a:ext>
            </a:extLst>
          </p:cNvPr>
          <p:cNvSpPr/>
          <p:nvPr/>
        </p:nvSpPr>
        <p:spPr>
          <a:xfrm>
            <a:off x="150028" y="3561257"/>
            <a:ext cx="2132339" cy="1080120"/>
          </a:xfrm>
          <a:prstGeom prst="round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Painful/ stressful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47486BB-F113-4756-A84D-FA823897A0E0}"/>
              </a:ext>
            </a:extLst>
          </p:cNvPr>
          <p:cNvSpPr/>
          <p:nvPr/>
        </p:nvSpPr>
        <p:spPr>
          <a:xfrm>
            <a:off x="4516334" y="5733445"/>
            <a:ext cx="2160240" cy="1080120"/>
          </a:xfrm>
          <a:prstGeom prst="round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Settlements can breakdown where underlying/ complex emotions have not been addressed/ resolved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DE5250B-4B0C-4D3E-9930-846998A3D900}"/>
              </a:ext>
            </a:extLst>
          </p:cNvPr>
          <p:cNvSpPr/>
          <p:nvPr/>
        </p:nvSpPr>
        <p:spPr>
          <a:xfrm>
            <a:off x="122127" y="4648367"/>
            <a:ext cx="2160240" cy="1080120"/>
          </a:xfrm>
          <a:prstGeom prst="roundRect">
            <a:avLst/>
          </a:prstGeom>
          <a:solidFill>
            <a:srgbClr val="3333FF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Training/ professional bodies’ guidance varies re domestic abuse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A8F0D82-CB6B-4D19-B8AB-41B1E7A5BEE7}"/>
              </a:ext>
            </a:extLst>
          </p:cNvPr>
          <p:cNvSpPr/>
          <p:nvPr/>
        </p:nvSpPr>
        <p:spPr>
          <a:xfrm>
            <a:off x="2298889" y="4663937"/>
            <a:ext cx="2160240" cy="1080120"/>
          </a:xfrm>
          <a:prstGeom prst="round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Knowledge, skills and confidence of dispute resolvers vary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196083A-34A4-4CEE-AAF8-91E7AAD0FBBA}"/>
              </a:ext>
            </a:extLst>
          </p:cNvPr>
          <p:cNvSpPr/>
          <p:nvPr/>
        </p:nvSpPr>
        <p:spPr>
          <a:xfrm>
            <a:off x="6757672" y="5728487"/>
            <a:ext cx="2160240" cy="1080120"/>
          </a:xfrm>
          <a:prstGeom prst="roundRect">
            <a:avLst/>
          </a:prstGeom>
          <a:solidFill>
            <a:srgbClr val="856E86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Proceedings may become necessary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3908B7E-D843-45D3-B244-55D18E4AA768}"/>
              </a:ext>
            </a:extLst>
          </p:cNvPr>
          <p:cNvSpPr/>
          <p:nvPr/>
        </p:nvSpPr>
        <p:spPr>
          <a:xfrm>
            <a:off x="2338026" y="1384766"/>
            <a:ext cx="2160240" cy="1080120"/>
          </a:xfrm>
          <a:prstGeom prst="round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Difficult to access reliable information/ know what’s involved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D4BEB5DC-6D19-4F51-BC1C-F068AC8839E0}"/>
              </a:ext>
            </a:extLst>
          </p:cNvPr>
          <p:cNvSpPr/>
          <p:nvPr/>
        </p:nvSpPr>
        <p:spPr>
          <a:xfrm>
            <a:off x="163693" y="2481137"/>
            <a:ext cx="2160240" cy="1080120"/>
          </a:xfrm>
          <a:prstGeom prst="roundRect">
            <a:avLst/>
          </a:prstGeom>
          <a:solidFill>
            <a:srgbClr val="FD83D4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Legal aid</a:t>
            </a:r>
            <a:r>
              <a:rPr lang="en-GB" sz="1600" dirty="0">
                <a:solidFill>
                  <a:schemeClr val="tx1"/>
                </a:solidFill>
              </a:rPr>
              <a:t>/ £500 voucher scheme available for mediation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467AEAB0-B0E4-4A69-AB2A-11D0FAB7F84A}"/>
              </a:ext>
            </a:extLst>
          </p:cNvPr>
          <p:cNvSpPr/>
          <p:nvPr/>
        </p:nvSpPr>
        <p:spPr>
          <a:xfrm>
            <a:off x="323528" y="188640"/>
            <a:ext cx="8640960" cy="908690"/>
          </a:xfrm>
          <a:prstGeom prst="round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The reality of Family Law non-court dispute resolution (‘NCDR’)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28A5F0F-FE35-4849-B9CA-4544357F9704}"/>
              </a:ext>
            </a:extLst>
          </p:cNvPr>
          <p:cNvSpPr/>
          <p:nvPr/>
        </p:nvSpPr>
        <p:spPr>
          <a:xfrm>
            <a:off x="4486756" y="4625517"/>
            <a:ext cx="2160240" cy="1080120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Children’s welfare needs and voice of may be overlooked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AC387F57-2F9B-463C-ADBB-D6B396143D3F}"/>
              </a:ext>
            </a:extLst>
          </p:cNvPr>
          <p:cNvSpPr/>
          <p:nvPr/>
        </p:nvSpPr>
        <p:spPr>
          <a:xfrm>
            <a:off x="6804248" y="2498583"/>
            <a:ext cx="2160240" cy="1080120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2 tier system: </a:t>
            </a:r>
          </a:p>
          <a:p>
            <a:pPr algn="ctr"/>
            <a:r>
              <a:rPr lang="en-GB" sz="1600" b="1" dirty="0">
                <a:solidFill>
                  <a:schemeClr val="tx1"/>
                </a:solidFill>
              </a:rPr>
              <a:t>one for rich, </a:t>
            </a:r>
          </a:p>
          <a:p>
            <a:pPr algn="ctr"/>
            <a:r>
              <a:rPr lang="en-GB" sz="1600" b="1" dirty="0">
                <a:solidFill>
                  <a:schemeClr val="tx1"/>
                </a:solidFill>
              </a:rPr>
              <a:t>one for poor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C09DA113-B393-46FC-9187-2E05ACB2E03A}"/>
              </a:ext>
            </a:extLst>
          </p:cNvPr>
          <p:cNvSpPr/>
          <p:nvPr/>
        </p:nvSpPr>
        <p:spPr>
          <a:xfrm>
            <a:off x="4496017" y="3534595"/>
            <a:ext cx="2160240" cy="1080120"/>
          </a:xfrm>
          <a:prstGeom prst="round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One party may be </a:t>
            </a:r>
            <a:r>
              <a:rPr lang="en-GB" sz="1600" b="1" dirty="0">
                <a:solidFill>
                  <a:schemeClr val="tx1"/>
                </a:solidFill>
              </a:rPr>
              <a:t>manipulative</a:t>
            </a:r>
          </a:p>
        </p:txBody>
      </p:sp>
    </p:spTree>
    <p:extLst>
      <p:ext uri="{BB962C8B-B14F-4D97-AF65-F5344CB8AC3E}">
        <p14:creationId xmlns:p14="http://schemas.microsoft.com/office/powerpoint/2010/main" val="4208333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FD803-A240-49DD-8CA7-2E693CBC9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>
                <a:solidFill>
                  <a:srgbClr val="3333FF"/>
                </a:solidFill>
              </a:rPr>
              <a:t>Where does all this leave the parties?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CCB2E-0561-4A78-A919-2B31CAD63F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1800" dirty="0"/>
              <a:t>The parties might:</a:t>
            </a:r>
          </a:p>
          <a:p>
            <a:pPr lvl="1"/>
            <a:r>
              <a:rPr lang="en-GB" sz="1800" dirty="0"/>
              <a:t>Formally end their relationship and ‘tie up all the loose ends’ via mediation, another form of NCDR and/ or applying to the court perhaps as a litigant in person</a:t>
            </a:r>
          </a:p>
          <a:p>
            <a:pPr lvl="1"/>
            <a:r>
              <a:rPr lang="en-GB" sz="1800" dirty="0"/>
              <a:t>Separate but otherwise take no steps to formally end their relationship or to resolve financial/ property and child issues in a clear and binding manner</a:t>
            </a:r>
          </a:p>
          <a:p>
            <a:r>
              <a:rPr lang="en-GB" sz="1800" dirty="0">
                <a:solidFill>
                  <a:srgbClr val="3333FF"/>
                </a:solidFill>
              </a:rPr>
              <a:t>The net result of this is that:</a:t>
            </a:r>
          </a:p>
          <a:p>
            <a:pPr lvl="1"/>
            <a:r>
              <a:rPr lang="en-GB" sz="1800" dirty="0">
                <a:solidFill>
                  <a:srgbClr val="3333FF"/>
                </a:solidFill>
              </a:rPr>
              <a:t>The parties may not </a:t>
            </a:r>
            <a:r>
              <a:rPr lang="en-GB" sz="1800" i="1" dirty="0">
                <a:solidFill>
                  <a:srgbClr val="3333FF"/>
                </a:solidFill>
              </a:rPr>
              <a:t>seek</a:t>
            </a:r>
            <a:r>
              <a:rPr lang="en-GB" sz="1800" dirty="0">
                <a:solidFill>
                  <a:srgbClr val="3333FF"/>
                </a:solidFill>
              </a:rPr>
              <a:t> a resolution – meaning that ‘the can is just kicked down the road’ until a crisis forces their hand;</a:t>
            </a:r>
          </a:p>
          <a:p>
            <a:pPr lvl="1"/>
            <a:r>
              <a:rPr lang="en-GB" sz="1800" dirty="0">
                <a:solidFill>
                  <a:srgbClr val="3333FF"/>
                </a:solidFill>
              </a:rPr>
              <a:t>The parties may not </a:t>
            </a:r>
            <a:r>
              <a:rPr lang="en-GB" sz="1800" i="1" dirty="0">
                <a:solidFill>
                  <a:srgbClr val="3333FF"/>
                </a:solidFill>
              </a:rPr>
              <a:t>achieve</a:t>
            </a:r>
            <a:r>
              <a:rPr lang="en-GB" sz="1800" dirty="0">
                <a:solidFill>
                  <a:srgbClr val="3333FF"/>
                </a:solidFill>
              </a:rPr>
              <a:t> a resolution at all; or</a:t>
            </a:r>
          </a:p>
          <a:p>
            <a:pPr lvl="1"/>
            <a:r>
              <a:rPr lang="en-GB" sz="1800" dirty="0">
                <a:solidFill>
                  <a:srgbClr val="3333FF"/>
                </a:solidFill>
              </a:rPr>
              <a:t>They may achieve a resolution </a:t>
            </a:r>
            <a:r>
              <a:rPr lang="en-GB" sz="1800" i="1" dirty="0">
                <a:solidFill>
                  <a:srgbClr val="3333FF"/>
                </a:solidFill>
              </a:rPr>
              <a:t>without </a:t>
            </a:r>
            <a:r>
              <a:rPr lang="en-GB" sz="1800" dirty="0">
                <a:solidFill>
                  <a:srgbClr val="3333FF"/>
                </a:solidFill>
              </a:rPr>
              <a:t>first getting some </a:t>
            </a:r>
            <a:r>
              <a:rPr lang="en-GB" sz="1800" i="1" dirty="0">
                <a:solidFill>
                  <a:srgbClr val="3333FF"/>
                </a:solidFill>
              </a:rPr>
              <a:t>legal advice </a:t>
            </a:r>
            <a:r>
              <a:rPr lang="en-GB" sz="1800" dirty="0">
                <a:solidFill>
                  <a:srgbClr val="3333FF"/>
                </a:solidFill>
              </a:rPr>
              <a:t>– the outcome of which resolution may not be optimal or fair.</a:t>
            </a:r>
          </a:p>
          <a:p>
            <a:r>
              <a:rPr lang="en-GB" sz="1800" dirty="0"/>
              <a:t>It is therefore necessary to explore the accessibility, suitability and effectiveness of the Family Law dispute resolution options available to help each family to resolve its present issues and to move forward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13643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9BC25DDE-2A43-4929-BEE5-80CAFCBD175D}"/>
              </a:ext>
            </a:extLst>
          </p:cNvPr>
          <p:cNvSpPr/>
          <p:nvPr/>
        </p:nvSpPr>
        <p:spPr>
          <a:xfrm>
            <a:off x="424619" y="1339316"/>
            <a:ext cx="8496944" cy="5472608"/>
          </a:xfrm>
          <a:prstGeom prst="ellips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953720E-F956-40B6-8106-B428CCFCBBEF}"/>
              </a:ext>
            </a:extLst>
          </p:cNvPr>
          <p:cNvSpPr/>
          <p:nvPr/>
        </p:nvSpPr>
        <p:spPr>
          <a:xfrm>
            <a:off x="0" y="-10160"/>
            <a:ext cx="3960440" cy="12448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bg1"/>
                </a:solidFill>
              </a:rPr>
              <a:t>New psychologically-informed mediation and arbitration service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F9E5307-F778-4599-91AA-4A917863B281}"/>
              </a:ext>
            </a:extLst>
          </p:cNvPr>
          <p:cNvSpPr/>
          <p:nvPr/>
        </p:nvSpPr>
        <p:spPr>
          <a:xfrm>
            <a:off x="1115616" y="2492896"/>
            <a:ext cx="3816424" cy="3592175"/>
          </a:xfrm>
          <a:prstGeom prst="ellipse">
            <a:avLst/>
          </a:prstGeom>
          <a:solidFill>
            <a:schemeClr val="accent3">
              <a:alpha val="5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r>
              <a:rPr lang="en-GB" b="1" dirty="0">
                <a:solidFill>
                  <a:schemeClr val="tx1"/>
                </a:solidFill>
              </a:rPr>
              <a:t>Co-mediation</a:t>
            </a:r>
          </a:p>
          <a:p>
            <a:r>
              <a:rPr lang="en-GB" i="1" dirty="0">
                <a:solidFill>
                  <a:schemeClr val="tx1"/>
                </a:solidFill>
              </a:rPr>
              <a:t>Qualified mediators</a:t>
            </a:r>
          </a:p>
          <a:p>
            <a:r>
              <a:rPr lang="en-GB" b="1" i="1" dirty="0">
                <a:solidFill>
                  <a:schemeClr val="tx1"/>
                </a:solidFill>
              </a:rPr>
              <a:t>Dr Freda Gardner</a:t>
            </a:r>
          </a:p>
          <a:p>
            <a:r>
              <a:rPr lang="en-GB" sz="1400" dirty="0">
                <a:solidFill>
                  <a:schemeClr val="tx1"/>
                </a:solidFill>
              </a:rPr>
              <a:t>30+ years’ experience as a consultant clinical </a:t>
            </a:r>
          </a:p>
          <a:p>
            <a:r>
              <a:rPr lang="en-GB" sz="1400" dirty="0">
                <a:solidFill>
                  <a:schemeClr val="tx1"/>
                </a:solidFill>
              </a:rPr>
              <a:t>psychologist</a:t>
            </a:r>
          </a:p>
          <a:p>
            <a:r>
              <a:rPr lang="en-GB" sz="1400" dirty="0">
                <a:solidFill>
                  <a:schemeClr val="tx1"/>
                </a:solidFill>
              </a:rPr>
              <a:t>with</a:t>
            </a:r>
          </a:p>
          <a:p>
            <a:r>
              <a:rPr lang="en-GB" b="1" i="1" dirty="0">
                <a:solidFill>
                  <a:schemeClr val="tx1"/>
                </a:solidFill>
              </a:rPr>
              <a:t>HHJ Wildblood KC</a:t>
            </a:r>
          </a:p>
          <a:p>
            <a:r>
              <a:rPr lang="en-GB" sz="1400" dirty="0">
                <a:solidFill>
                  <a:schemeClr val="tx1"/>
                </a:solidFill>
              </a:rPr>
              <a:t>40+ years’ experience as a lawyer/ judge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F78E3CD-DD05-41EF-AC16-D1E218A6D414}"/>
              </a:ext>
            </a:extLst>
          </p:cNvPr>
          <p:cNvSpPr/>
          <p:nvPr/>
        </p:nvSpPr>
        <p:spPr>
          <a:xfrm>
            <a:off x="4381034" y="2634001"/>
            <a:ext cx="3816424" cy="3072825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r"/>
            <a:r>
              <a:rPr lang="en-GB" b="1" dirty="0">
                <a:solidFill>
                  <a:schemeClr val="tx1"/>
                </a:solidFill>
              </a:rPr>
              <a:t>Arbitration</a:t>
            </a:r>
          </a:p>
          <a:p>
            <a:pPr algn="r"/>
            <a:r>
              <a:rPr lang="en-GB" i="1" dirty="0">
                <a:solidFill>
                  <a:schemeClr val="tx1"/>
                </a:solidFill>
              </a:rPr>
              <a:t>Qualified arbitrator</a:t>
            </a:r>
          </a:p>
          <a:p>
            <a:pPr lvl="1" algn="r"/>
            <a:r>
              <a:rPr lang="en-GB" b="1" i="1" dirty="0">
                <a:solidFill>
                  <a:schemeClr val="tx1"/>
                </a:solidFill>
              </a:rPr>
              <a:t>HHJ Wildblood KC</a:t>
            </a:r>
          </a:p>
          <a:p>
            <a:pPr lvl="1" algn="r"/>
            <a:endParaRPr lang="en-GB" i="1" dirty="0">
              <a:solidFill>
                <a:schemeClr val="tx1"/>
              </a:solidFill>
            </a:endParaRPr>
          </a:p>
          <a:p>
            <a:pPr lvl="1" algn="r"/>
            <a:r>
              <a:rPr lang="en-GB" sz="1400" dirty="0">
                <a:solidFill>
                  <a:schemeClr val="tx1"/>
                </a:solidFill>
              </a:rPr>
              <a:t>40+ years’ experience as a lawyer/ judge</a:t>
            </a:r>
          </a:p>
          <a:p>
            <a:pPr lvl="1"/>
            <a:endParaRPr lang="en-GB" dirty="0">
              <a:solidFill>
                <a:schemeClr val="tx1"/>
              </a:solidFill>
            </a:endParaRPr>
          </a:p>
          <a:p>
            <a:pPr lvl="1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B43B3D-6091-4873-9EFF-C9D22E8D3068}"/>
              </a:ext>
            </a:extLst>
          </p:cNvPr>
          <p:cNvSpPr/>
          <p:nvPr/>
        </p:nvSpPr>
        <p:spPr>
          <a:xfrm>
            <a:off x="5183560" y="-9967"/>
            <a:ext cx="3960440" cy="74853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Launched January 2024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Bristol, Somerset &amp; London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CF9B4F-19C9-456E-9AB2-7B7AB557FFA8}"/>
              </a:ext>
            </a:extLst>
          </p:cNvPr>
          <p:cNvSpPr/>
          <p:nvPr/>
        </p:nvSpPr>
        <p:spPr>
          <a:xfrm>
            <a:off x="3808995" y="3121137"/>
            <a:ext cx="1728192" cy="864096"/>
          </a:xfrm>
          <a:prstGeom prst="rect">
            <a:avLst/>
          </a:prstGeom>
          <a:solidFill>
            <a:srgbClr val="FF0000">
              <a:alpha val="7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Couples/ parents/ families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F915E8C-64CE-4555-8E62-20A70D0BFFC5}"/>
              </a:ext>
            </a:extLst>
          </p:cNvPr>
          <p:cNvSpPr/>
          <p:nvPr/>
        </p:nvSpPr>
        <p:spPr>
          <a:xfrm>
            <a:off x="5183560" y="764145"/>
            <a:ext cx="3960440" cy="65168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Tailored family law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non-court dispute resolution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B89453F-EF3E-485B-943E-46F548EA69A6}"/>
              </a:ext>
            </a:extLst>
          </p:cNvPr>
          <p:cNvSpPr/>
          <p:nvPr/>
        </p:nvSpPr>
        <p:spPr>
          <a:xfrm>
            <a:off x="3804064" y="4019077"/>
            <a:ext cx="1728192" cy="864096"/>
          </a:xfrm>
          <a:prstGeom prst="rect">
            <a:avLst/>
          </a:prstGeom>
          <a:solidFill>
            <a:srgbClr val="FF0000">
              <a:alpha val="7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Legal representation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99DEBAB-329C-4368-9CC5-77215C2498E8}"/>
              </a:ext>
            </a:extLst>
          </p:cNvPr>
          <p:cNvSpPr/>
          <p:nvPr/>
        </p:nvSpPr>
        <p:spPr>
          <a:xfrm>
            <a:off x="5198362" y="6119336"/>
            <a:ext cx="3960440" cy="74853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2-6 month time-frame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ABECD90-9431-4BCC-8544-75B702409D14}"/>
              </a:ext>
            </a:extLst>
          </p:cNvPr>
          <p:cNvSpPr/>
          <p:nvPr/>
        </p:nvSpPr>
        <p:spPr>
          <a:xfrm>
            <a:off x="5177644" y="1432454"/>
            <a:ext cx="3960440" cy="74853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Case conceptualisation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3753039-1474-4DC1-AE1A-50CD6BBBA06E}"/>
              </a:ext>
            </a:extLst>
          </p:cNvPr>
          <p:cNvSpPr/>
          <p:nvPr/>
        </p:nvSpPr>
        <p:spPr>
          <a:xfrm>
            <a:off x="5183560" y="5333862"/>
            <a:ext cx="3960440" cy="74853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Risk assessments, mental health assessments, safeguards</a:t>
            </a:r>
          </a:p>
        </p:txBody>
      </p:sp>
    </p:spTree>
    <p:extLst>
      <p:ext uri="{BB962C8B-B14F-4D97-AF65-F5344CB8AC3E}">
        <p14:creationId xmlns:p14="http://schemas.microsoft.com/office/powerpoint/2010/main" val="19935373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953720E-F956-40B6-8106-B428CCFCBBEF}"/>
              </a:ext>
            </a:extLst>
          </p:cNvPr>
          <p:cNvSpPr/>
          <p:nvPr/>
        </p:nvSpPr>
        <p:spPr>
          <a:xfrm>
            <a:off x="5183560" y="0"/>
            <a:ext cx="3960440" cy="72008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Aim of the proposed research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1D7F7D6-0A25-4133-900B-6428D3D23407}"/>
              </a:ext>
            </a:extLst>
          </p:cNvPr>
          <p:cNvSpPr/>
          <p:nvPr/>
        </p:nvSpPr>
        <p:spPr>
          <a:xfrm>
            <a:off x="14282" y="0"/>
            <a:ext cx="3816424" cy="2077403"/>
          </a:xfrm>
          <a:prstGeom prst="ellipse">
            <a:avLst/>
          </a:prstGeom>
          <a:solidFill>
            <a:srgbClr val="00B050">
              <a:alpha val="50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To enquire into </a:t>
            </a:r>
            <a:r>
              <a:rPr lang="en-GB" b="1" dirty="0">
                <a:solidFill>
                  <a:schemeClr val="tx1"/>
                </a:solidFill>
              </a:rPr>
              <a:t>contemporary family law dispute resolution practices and approaches </a:t>
            </a:r>
            <a:r>
              <a:rPr lang="en-GB" dirty="0">
                <a:solidFill>
                  <a:schemeClr val="tx1"/>
                </a:solidFill>
              </a:rPr>
              <a:t>which will lead to: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6B41BBF-0396-48F0-ACE7-03835A7557DC}"/>
              </a:ext>
            </a:extLst>
          </p:cNvPr>
          <p:cNvSpPr/>
          <p:nvPr/>
        </p:nvSpPr>
        <p:spPr>
          <a:xfrm>
            <a:off x="3483643" y="4099457"/>
            <a:ext cx="3816424" cy="2856428"/>
          </a:xfrm>
          <a:prstGeom prst="ellipse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lIns="792000" rIns="432000" rtlCol="0" anchor="ctr">
            <a:no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3 </a:t>
            </a:r>
            <a:r>
              <a:rPr lang="en-GB" b="1" dirty="0">
                <a:solidFill>
                  <a:schemeClr val="tx1"/>
                </a:solidFill>
              </a:rPr>
              <a:t>Improved outcomes </a:t>
            </a:r>
            <a:r>
              <a:rPr lang="en-GB" dirty="0">
                <a:solidFill>
                  <a:schemeClr val="tx1"/>
                </a:solidFill>
              </a:rPr>
              <a:t>for children and their families.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F9E5307-F778-4599-91AA-4A917863B281}"/>
              </a:ext>
            </a:extLst>
          </p:cNvPr>
          <p:cNvSpPr/>
          <p:nvPr/>
        </p:nvSpPr>
        <p:spPr>
          <a:xfrm>
            <a:off x="1496872" y="1806029"/>
            <a:ext cx="3816424" cy="3245941"/>
          </a:xfrm>
          <a:prstGeom prst="ellipse">
            <a:avLst/>
          </a:prstGeom>
          <a:solidFill>
            <a:srgbClr val="92D050">
              <a:alpha val="50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lvl="1"/>
            <a:r>
              <a:rPr lang="en-GB" dirty="0">
                <a:solidFill>
                  <a:schemeClr val="tx1"/>
                </a:solidFill>
              </a:rPr>
              <a:t>1 An increase in the knowledge and understanding of the </a:t>
            </a:r>
            <a:r>
              <a:rPr lang="en-GB" b="1" dirty="0">
                <a:solidFill>
                  <a:schemeClr val="tx1"/>
                </a:solidFill>
              </a:rPr>
              <a:t>ways</a:t>
            </a:r>
            <a:r>
              <a:rPr lang="en-GB" dirty="0">
                <a:solidFill>
                  <a:schemeClr val="tx1"/>
                </a:solidFill>
              </a:rPr>
              <a:t> in which the resolution of family law disputes is currently being approached, and why.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28CE6EF-528C-4CB9-9677-A60799D56BA9}"/>
              </a:ext>
            </a:extLst>
          </p:cNvPr>
          <p:cNvSpPr/>
          <p:nvPr/>
        </p:nvSpPr>
        <p:spPr>
          <a:xfrm>
            <a:off x="4788024" y="1330329"/>
            <a:ext cx="3816424" cy="3245941"/>
          </a:xfrm>
          <a:prstGeom prst="ellipse">
            <a:avLst/>
          </a:prstGeom>
          <a:solidFill>
            <a:srgbClr val="FF0000">
              <a:alpha val="75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lvl="1"/>
            <a:r>
              <a:rPr lang="en-GB" dirty="0">
                <a:solidFill>
                  <a:schemeClr val="tx1"/>
                </a:solidFill>
              </a:rPr>
              <a:t>2 An incremental contribution towards understanding how to provide </a:t>
            </a:r>
            <a:r>
              <a:rPr lang="en-GB" b="1" dirty="0">
                <a:solidFill>
                  <a:schemeClr val="tx1"/>
                </a:solidFill>
              </a:rPr>
              <a:t>effective interventions </a:t>
            </a:r>
            <a:r>
              <a:rPr lang="en-GB" dirty="0">
                <a:solidFill>
                  <a:schemeClr val="tx1"/>
                </a:solidFill>
              </a:rPr>
              <a:t>which will resolve complex legal, psychological and emotional issues.</a:t>
            </a:r>
          </a:p>
        </p:txBody>
      </p:sp>
    </p:spTree>
    <p:extLst>
      <p:ext uri="{BB962C8B-B14F-4D97-AF65-F5344CB8AC3E}">
        <p14:creationId xmlns:p14="http://schemas.microsoft.com/office/powerpoint/2010/main" val="12236827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953720E-F956-40B6-8106-B428CCFCBBEF}"/>
              </a:ext>
            </a:extLst>
          </p:cNvPr>
          <p:cNvSpPr/>
          <p:nvPr/>
        </p:nvSpPr>
        <p:spPr>
          <a:xfrm>
            <a:off x="4572000" y="87821"/>
            <a:ext cx="3960440" cy="72008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Proposed research questions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6B41BBF-0396-48F0-ACE7-03835A7557DC}"/>
              </a:ext>
            </a:extLst>
          </p:cNvPr>
          <p:cNvSpPr/>
          <p:nvPr/>
        </p:nvSpPr>
        <p:spPr>
          <a:xfrm>
            <a:off x="216293" y="4680520"/>
            <a:ext cx="3816424" cy="1872208"/>
          </a:xfrm>
          <a:prstGeom prst="ellipse">
            <a:avLst/>
          </a:prstGeom>
          <a:solidFill>
            <a:srgbClr val="99FF99">
              <a:alpha val="50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288000" rtlCol="0" anchor="ctr"/>
          <a:lstStyle/>
          <a:p>
            <a:pPr marL="342900" lvl="1" indent="0">
              <a:buNone/>
            </a:pPr>
            <a:r>
              <a:rPr lang="en-GB" sz="1800" dirty="0">
                <a:solidFill>
                  <a:schemeClr val="tx1"/>
                </a:solidFill>
              </a:rPr>
              <a:t>3 What is the best way to </a:t>
            </a:r>
            <a:r>
              <a:rPr lang="en-GB" sz="1800" b="1" dirty="0">
                <a:solidFill>
                  <a:schemeClr val="tx1"/>
                </a:solidFill>
              </a:rPr>
              <a:t>evaluate </a:t>
            </a:r>
            <a:r>
              <a:rPr lang="en-GB" sz="1800" dirty="0">
                <a:solidFill>
                  <a:schemeClr val="tx1"/>
                </a:solidFill>
              </a:rPr>
              <a:t>Family Law dispute resolution models?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F9E5307-F778-4599-91AA-4A917863B281}"/>
              </a:ext>
            </a:extLst>
          </p:cNvPr>
          <p:cNvSpPr/>
          <p:nvPr/>
        </p:nvSpPr>
        <p:spPr>
          <a:xfrm>
            <a:off x="81092" y="447861"/>
            <a:ext cx="3816424" cy="1872208"/>
          </a:xfrm>
          <a:prstGeom prst="ellipse">
            <a:avLst/>
          </a:prstGeom>
          <a:solidFill>
            <a:srgbClr val="92D050">
              <a:alpha val="50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rtlCol="0" anchor="ctr"/>
          <a:lstStyle/>
          <a:p>
            <a:pPr marL="342900" lvl="1" indent="0">
              <a:buNone/>
            </a:pPr>
            <a:r>
              <a:rPr lang="en-GB" sz="1800" dirty="0">
                <a:solidFill>
                  <a:schemeClr val="tx1"/>
                </a:solidFill>
              </a:rPr>
              <a:t>1 What mediation and other Family Law dispute resolution </a:t>
            </a:r>
            <a:r>
              <a:rPr lang="en-GB" sz="1800" b="1" dirty="0">
                <a:solidFill>
                  <a:schemeClr val="tx1"/>
                </a:solidFill>
              </a:rPr>
              <a:t>models</a:t>
            </a:r>
            <a:r>
              <a:rPr lang="en-GB" sz="1800" dirty="0">
                <a:solidFill>
                  <a:schemeClr val="tx1"/>
                </a:solidFill>
              </a:rPr>
              <a:t> exist and what are their f</a:t>
            </a:r>
            <a:r>
              <a:rPr lang="en-GB" sz="1800" b="1" dirty="0">
                <a:solidFill>
                  <a:schemeClr val="tx1"/>
                </a:solidFill>
              </a:rPr>
              <a:t>eatures</a:t>
            </a:r>
            <a:r>
              <a:rPr lang="en-GB" sz="1800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28CE6EF-528C-4CB9-9677-A60799D56BA9}"/>
              </a:ext>
            </a:extLst>
          </p:cNvPr>
          <p:cNvSpPr/>
          <p:nvPr/>
        </p:nvSpPr>
        <p:spPr>
          <a:xfrm>
            <a:off x="94516" y="2564904"/>
            <a:ext cx="3816424" cy="1872208"/>
          </a:xfrm>
          <a:prstGeom prst="ellipse">
            <a:avLst/>
          </a:prstGeom>
          <a:solidFill>
            <a:srgbClr val="FF0000">
              <a:alpha val="75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36000" rtlCol="0" anchor="ctr"/>
          <a:lstStyle/>
          <a:p>
            <a:pPr marL="342900" lvl="1" indent="0">
              <a:buNone/>
            </a:pPr>
            <a:r>
              <a:rPr lang="en-GB" sz="1800" dirty="0">
                <a:solidFill>
                  <a:schemeClr val="tx1"/>
                </a:solidFill>
              </a:rPr>
              <a:t>2 What knowledge, skills, practices, behaviours and values are needed by </a:t>
            </a:r>
            <a:r>
              <a:rPr lang="en-GB" sz="1800" b="1" dirty="0">
                <a:solidFill>
                  <a:schemeClr val="tx1"/>
                </a:solidFill>
              </a:rPr>
              <a:t>effective dispute resolvers</a:t>
            </a:r>
            <a:r>
              <a:rPr lang="en-GB" sz="1800" dirty="0">
                <a:solidFill>
                  <a:schemeClr val="tx1"/>
                </a:solidFill>
              </a:rPr>
              <a:t>, and why?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1C8B035A-2F7F-33EF-5C7F-5D63E0AD6928}"/>
              </a:ext>
            </a:extLst>
          </p:cNvPr>
          <p:cNvSpPr/>
          <p:nvPr/>
        </p:nvSpPr>
        <p:spPr>
          <a:xfrm>
            <a:off x="4627190" y="1038330"/>
            <a:ext cx="3816424" cy="1872208"/>
          </a:xfrm>
          <a:prstGeom prst="ellipse">
            <a:avLst/>
          </a:prstGeom>
          <a:solidFill>
            <a:srgbClr val="FFFF00">
              <a:alpha val="75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36000" rtlCol="0" anchor="ctr"/>
          <a:lstStyle/>
          <a:p>
            <a:pPr marL="342900" lvl="1" indent="0">
              <a:buNone/>
            </a:pPr>
            <a:r>
              <a:rPr lang="en-GB" sz="1800" dirty="0">
                <a:solidFill>
                  <a:schemeClr val="tx1"/>
                </a:solidFill>
              </a:rPr>
              <a:t>4 What are the </a:t>
            </a:r>
            <a:r>
              <a:rPr lang="en-GB" sz="1800" b="1" dirty="0">
                <a:solidFill>
                  <a:schemeClr val="tx1"/>
                </a:solidFill>
              </a:rPr>
              <a:t>best models </a:t>
            </a:r>
            <a:r>
              <a:rPr lang="en-GB" sz="1800" dirty="0">
                <a:solidFill>
                  <a:schemeClr val="tx1"/>
                </a:solidFill>
              </a:rPr>
              <a:t>currently and why?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3BC28E3-7186-AFE4-557E-E470EB71B045}"/>
              </a:ext>
            </a:extLst>
          </p:cNvPr>
          <p:cNvSpPr/>
          <p:nvPr/>
        </p:nvSpPr>
        <p:spPr>
          <a:xfrm>
            <a:off x="4644008" y="3140967"/>
            <a:ext cx="3816424" cy="3505617"/>
          </a:xfrm>
          <a:prstGeom prst="ellipse">
            <a:avLst/>
          </a:prstGeom>
          <a:solidFill>
            <a:srgbClr val="1A9DAC">
              <a:alpha val="75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>
            <a:spAutoFit/>
          </a:bodyPr>
          <a:lstStyle/>
          <a:p>
            <a:pPr marL="342900" lvl="1" indent="0">
              <a:buNone/>
            </a:pPr>
            <a:r>
              <a:rPr lang="en-GB" sz="1800" dirty="0">
                <a:solidFill>
                  <a:schemeClr val="tx1"/>
                </a:solidFill>
              </a:rPr>
              <a:t>5 How may models and skills be </a:t>
            </a:r>
            <a:r>
              <a:rPr lang="en-GB" sz="1800" b="1" dirty="0">
                <a:solidFill>
                  <a:schemeClr val="tx1"/>
                </a:solidFill>
              </a:rPr>
              <a:t>developed or linked</a:t>
            </a:r>
            <a:r>
              <a:rPr lang="en-GB" sz="1800" dirty="0">
                <a:solidFill>
                  <a:schemeClr val="tx1"/>
                </a:solidFill>
              </a:rPr>
              <a:t> to produce a model and/ or skills set which will allow ‘case conceptualisation’ and lead to a successful and lasting outcome, both legally and personally?</a:t>
            </a:r>
          </a:p>
        </p:txBody>
      </p:sp>
    </p:spTree>
    <p:extLst>
      <p:ext uri="{BB962C8B-B14F-4D97-AF65-F5344CB8AC3E}">
        <p14:creationId xmlns:p14="http://schemas.microsoft.com/office/powerpoint/2010/main" val="41173391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953720E-F956-40B6-8106-B428CCFCBBEF}"/>
              </a:ext>
            </a:extLst>
          </p:cNvPr>
          <p:cNvSpPr/>
          <p:nvPr/>
        </p:nvSpPr>
        <p:spPr>
          <a:xfrm>
            <a:off x="191289" y="3109696"/>
            <a:ext cx="3960440" cy="72008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Proposed research </a:t>
            </a:r>
          </a:p>
          <a:p>
            <a:pPr algn="ctr"/>
            <a:r>
              <a:rPr lang="en-GB" sz="2400" dirty="0">
                <a:solidFill>
                  <a:schemeClr val="bg1"/>
                </a:solidFill>
              </a:rPr>
              <a:t>mixed methods design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1D7F7D6-0A25-4133-900B-6428D3D23407}"/>
              </a:ext>
            </a:extLst>
          </p:cNvPr>
          <p:cNvSpPr/>
          <p:nvPr/>
        </p:nvSpPr>
        <p:spPr>
          <a:xfrm>
            <a:off x="346349" y="198104"/>
            <a:ext cx="3816424" cy="1872208"/>
          </a:xfrm>
          <a:prstGeom prst="ellipse">
            <a:avLst/>
          </a:prstGeom>
          <a:solidFill>
            <a:srgbClr val="00B050">
              <a:alpha val="50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Part 1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Qualtrics hybrid online survey with adults with lived experience across the NCDR spectrum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6B41BBF-0396-48F0-ACE7-03835A7557DC}"/>
              </a:ext>
            </a:extLst>
          </p:cNvPr>
          <p:cNvSpPr/>
          <p:nvPr/>
        </p:nvSpPr>
        <p:spPr>
          <a:xfrm>
            <a:off x="2725331" y="4869160"/>
            <a:ext cx="3816424" cy="1872208"/>
          </a:xfrm>
          <a:prstGeom prst="ellipse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Part 3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</a:rPr>
              <a:t>Evaluating Dr Freda Gardner and HHJ Stephen Wildblood KC’s psychologically-informed mediation/ arbitration service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F9E5307-F778-4599-91AA-4A917863B281}"/>
              </a:ext>
            </a:extLst>
          </p:cNvPr>
          <p:cNvSpPr/>
          <p:nvPr/>
        </p:nvSpPr>
        <p:spPr>
          <a:xfrm>
            <a:off x="3816424" y="1237488"/>
            <a:ext cx="3816424" cy="1872208"/>
          </a:xfrm>
          <a:prstGeom prst="ellipse">
            <a:avLst/>
          </a:prstGeom>
          <a:solidFill>
            <a:srgbClr val="92D050">
              <a:alpha val="50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Part 2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Focus group interviews with practitioners across the NCDR spectrum</a:t>
            </a:r>
          </a:p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28CE6EF-528C-4CB9-9677-A60799D56BA9}"/>
              </a:ext>
            </a:extLst>
          </p:cNvPr>
          <p:cNvSpPr/>
          <p:nvPr/>
        </p:nvSpPr>
        <p:spPr>
          <a:xfrm>
            <a:off x="5074315" y="3212976"/>
            <a:ext cx="3816424" cy="1872208"/>
          </a:xfrm>
          <a:prstGeom prst="ellipse">
            <a:avLst/>
          </a:prstGeom>
          <a:solidFill>
            <a:srgbClr val="FF0000">
              <a:alpha val="75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Part 2 cont’d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Focus group interviews with children and young people and adults with lived experience across the NCDR spectrum</a:t>
            </a:r>
          </a:p>
        </p:txBody>
      </p:sp>
    </p:spTree>
    <p:extLst>
      <p:ext uri="{BB962C8B-B14F-4D97-AF65-F5344CB8AC3E}">
        <p14:creationId xmlns:p14="http://schemas.microsoft.com/office/powerpoint/2010/main" val="39817175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953720E-F956-40B6-8106-B428CCFCBBEF}"/>
              </a:ext>
            </a:extLst>
          </p:cNvPr>
          <p:cNvSpPr/>
          <p:nvPr/>
        </p:nvSpPr>
        <p:spPr>
          <a:xfrm>
            <a:off x="191289" y="3109696"/>
            <a:ext cx="3960440" cy="72008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Proposed research: </a:t>
            </a:r>
          </a:p>
          <a:p>
            <a:pPr algn="ctr"/>
            <a:r>
              <a:rPr lang="en-GB" sz="2400" dirty="0">
                <a:solidFill>
                  <a:schemeClr val="bg1"/>
                </a:solidFill>
              </a:rPr>
              <a:t>data access/ collection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1D7F7D6-0A25-4133-900B-6428D3D23407}"/>
              </a:ext>
            </a:extLst>
          </p:cNvPr>
          <p:cNvSpPr/>
          <p:nvPr/>
        </p:nvSpPr>
        <p:spPr>
          <a:xfrm>
            <a:off x="346349" y="198104"/>
            <a:ext cx="3816424" cy="1872208"/>
          </a:xfrm>
          <a:prstGeom prst="ellipse">
            <a:avLst/>
          </a:prstGeom>
          <a:solidFill>
            <a:srgbClr val="00B050">
              <a:alpha val="50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Part 1: Survey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500 responses over a 6 month period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6B41BBF-0396-48F0-ACE7-03835A7557DC}"/>
              </a:ext>
            </a:extLst>
          </p:cNvPr>
          <p:cNvSpPr/>
          <p:nvPr/>
        </p:nvSpPr>
        <p:spPr>
          <a:xfrm>
            <a:off x="2161474" y="4684408"/>
            <a:ext cx="3816424" cy="1872208"/>
          </a:xfrm>
          <a:prstGeom prst="ellipse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Part 3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</a:rPr>
              <a:t>Pre-and post-measure interviews with solicitors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</a:rPr>
              <a:t>End-point interviews with 5 families over a 12 month period and repeat in 2-3 years’ time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F9E5307-F778-4599-91AA-4A917863B281}"/>
              </a:ext>
            </a:extLst>
          </p:cNvPr>
          <p:cNvSpPr/>
          <p:nvPr/>
        </p:nvSpPr>
        <p:spPr>
          <a:xfrm>
            <a:off x="3816424" y="1237488"/>
            <a:ext cx="3816424" cy="1872208"/>
          </a:xfrm>
          <a:prstGeom prst="ellipse">
            <a:avLst/>
          </a:prstGeom>
          <a:solidFill>
            <a:srgbClr val="92D050">
              <a:alpha val="50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Part 2 Focus group interviews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6 focus group interviews with LFJB members/ professional bodies over a 6 month period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28CE6EF-528C-4CB9-9677-A60799D56BA9}"/>
              </a:ext>
            </a:extLst>
          </p:cNvPr>
          <p:cNvSpPr/>
          <p:nvPr/>
        </p:nvSpPr>
        <p:spPr>
          <a:xfrm>
            <a:off x="5074315" y="3212976"/>
            <a:ext cx="3816424" cy="1872208"/>
          </a:xfrm>
          <a:prstGeom prst="ellipse">
            <a:avLst/>
          </a:prstGeom>
          <a:solidFill>
            <a:srgbClr val="FF0000">
              <a:alpha val="75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Part 2 cont’d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1 focus group interview with FJYPB members and up to 6 focus groups with adults with lived experience over a 6 month period</a:t>
            </a:r>
          </a:p>
        </p:txBody>
      </p:sp>
    </p:spTree>
    <p:extLst>
      <p:ext uri="{BB962C8B-B14F-4D97-AF65-F5344CB8AC3E}">
        <p14:creationId xmlns:p14="http://schemas.microsoft.com/office/powerpoint/2010/main" val="246592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5404C-1FB9-46DA-9BDD-A44272D71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solidFill>
                  <a:srgbClr val="3333FF"/>
                </a:solidFill>
              </a:rPr>
              <a:t>Family Law Non-Court Dispute Resolution</a:t>
            </a:r>
            <a:br>
              <a:rPr lang="en-GB" sz="3600" dirty="0">
                <a:solidFill>
                  <a:srgbClr val="3333FF"/>
                </a:solidFill>
              </a:rPr>
            </a:br>
            <a:r>
              <a:rPr lang="en-GB" sz="3600" dirty="0">
                <a:solidFill>
                  <a:srgbClr val="3333FF"/>
                </a:solidFill>
              </a:rPr>
              <a:t>Introduction</a:t>
            </a:r>
            <a:endParaRPr lang="en-GB" dirty="0">
              <a:solidFill>
                <a:srgbClr val="3333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503B9C-41A3-4498-8EB1-F496BD255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1600" dirty="0">
                <a:solidFill>
                  <a:srgbClr val="3333FF"/>
                </a:solidFill>
              </a:rPr>
              <a:t>Legislation:  Legal Aid, Sentencing and Punishment of Offenders Act 2012 (‘LASPO’)</a:t>
            </a:r>
          </a:p>
          <a:p>
            <a:r>
              <a:rPr lang="en-GB" sz="1600" dirty="0"/>
              <a:t>Academic research: Barlow et al </a:t>
            </a:r>
          </a:p>
          <a:p>
            <a:r>
              <a:rPr lang="en-GB" sz="1600" dirty="0">
                <a:solidFill>
                  <a:srgbClr val="3333FF"/>
                </a:solidFill>
              </a:rPr>
              <a:t>Policy changes and interest:</a:t>
            </a:r>
          </a:p>
          <a:p>
            <a:pPr lvl="1"/>
            <a:r>
              <a:rPr lang="en-GB" sz="1600" dirty="0">
                <a:solidFill>
                  <a:srgbClr val="3333FF"/>
                </a:solidFill>
              </a:rPr>
              <a:t>Ministry of Justice: Areas of Research Interest</a:t>
            </a:r>
          </a:p>
          <a:p>
            <a:pPr lvl="1"/>
            <a:r>
              <a:rPr lang="en-GB" sz="1600" dirty="0">
                <a:solidFill>
                  <a:srgbClr val="3333FF"/>
                </a:solidFill>
              </a:rPr>
              <a:t>Amendments to the rules of court</a:t>
            </a:r>
          </a:p>
          <a:p>
            <a:r>
              <a:rPr lang="en-GB" sz="1600" dirty="0"/>
              <a:t>Present context</a:t>
            </a:r>
          </a:p>
          <a:p>
            <a:pPr lvl="1"/>
            <a:r>
              <a:rPr lang="en-GB" sz="1600" dirty="0"/>
              <a:t>The reality of using the Family Court </a:t>
            </a:r>
          </a:p>
          <a:p>
            <a:pPr lvl="1"/>
            <a:r>
              <a:rPr lang="en-GB" sz="1600" dirty="0"/>
              <a:t>The reality of Family Law non-court dispute resolution</a:t>
            </a:r>
          </a:p>
          <a:p>
            <a:pPr lvl="1"/>
            <a:r>
              <a:rPr lang="en-GB" sz="1600" dirty="0"/>
              <a:t>The reality of family breakdown</a:t>
            </a:r>
          </a:p>
          <a:p>
            <a:r>
              <a:rPr lang="en-GB" sz="1600" dirty="0">
                <a:solidFill>
                  <a:srgbClr val="3333FF"/>
                </a:solidFill>
              </a:rPr>
              <a:t>Drivers for the research</a:t>
            </a:r>
          </a:p>
          <a:p>
            <a:pPr lvl="1"/>
            <a:r>
              <a:rPr lang="en-GB" sz="1600" dirty="0">
                <a:solidFill>
                  <a:srgbClr val="3333FF"/>
                </a:solidFill>
              </a:rPr>
              <a:t>HHJ Wildblood KC and Dr Freda Gardner’s new psychologically-informed mediation and arbitration service</a:t>
            </a:r>
          </a:p>
          <a:p>
            <a:pPr lvl="1"/>
            <a:r>
              <a:rPr lang="en-GB" sz="1600" dirty="0">
                <a:solidFill>
                  <a:srgbClr val="3333FF"/>
                </a:solidFill>
              </a:rPr>
              <a:t>Reducing the suffering in Family Court</a:t>
            </a:r>
          </a:p>
          <a:p>
            <a:pPr lvl="1"/>
            <a:r>
              <a:rPr lang="en-GB" sz="1600" dirty="0">
                <a:solidFill>
                  <a:srgbClr val="3333FF"/>
                </a:solidFill>
              </a:rPr>
              <a:t>The need to deal with complex issues comprehensively</a:t>
            </a:r>
          </a:p>
          <a:p>
            <a:r>
              <a:rPr lang="en-GB" sz="1600" dirty="0"/>
              <a:t>The proposed research </a:t>
            </a:r>
          </a:p>
          <a:p>
            <a:pPr lvl="1"/>
            <a:endParaRPr lang="en-GB" dirty="0">
              <a:solidFill>
                <a:srgbClr val="3333FF"/>
              </a:solidFill>
            </a:endParaRP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9418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4B9E631-D32C-4B5A-ACF8-49FBF8E58DAF}"/>
              </a:ext>
            </a:extLst>
          </p:cNvPr>
          <p:cNvSpPr/>
          <p:nvPr/>
        </p:nvSpPr>
        <p:spPr>
          <a:xfrm>
            <a:off x="3172813" y="2372025"/>
            <a:ext cx="2592288" cy="1368152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1 Process 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</a:rPr>
              <a:t>How can dispute resolution be more </a:t>
            </a:r>
            <a:r>
              <a:rPr lang="en-GB" sz="1600" b="1" dirty="0">
                <a:solidFill>
                  <a:schemeClr val="tx1"/>
                </a:solidFill>
              </a:rPr>
              <a:t>accessible, coherent and effective</a:t>
            </a:r>
            <a:r>
              <a:rPr lang="en-GB" sz="1600" dirty="0">
                <a:solidFill>
                  <a:schemeClr val="tx1"/>
                </a:solidFill>
              </a:rPr>
              <a:t>?  </a:t>
            </a:r>
          </a:p>
        </p:txBody>
      </p:sp>
      <p:sp>
        <p:nvSpPr>
          <p:cNvPr id="4" name="Star: 5 Points 3">
            <a:extLst>
              <a:ext uri="{FF2B5EF4-FFF2-40B4-BE49-F238E27FC236}">
                <a16:creationId xmlns:a16="http://schemas.microsoft.com/office/drawing/2014/main" id="{CC042AA0-248E-47BF-A710-0ACD168A83FE}"/>
              </a:ext>
            </a:extLst>
          </p:cNvPr>
          <p:cNvSpPr/>
          <p:nvPr/>
        </p:nvSpPr>
        <p:spPr>
          <a:xfrm>
            <a:off x="0" y="2166612"/>
            <a:ext cx="2592288" cy="223224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Negotiation</a:t>
            </a:r>
          </a:p>
        </p:txBody>
      </p:sp>
      <p:sp>
        <p:nvSpPr>
          <p:cNvPr id="11" name="Star: 5 Points 10">
            <a:extLst>
              <a:ext uri="{FF2B5EF4-FFF2-40B4-BE49-F238E27FC236}">
                <a16:creationId xmlns:a16="http://schemas.microsoft.com/office/drawing/2014/main" id="{3F417015-1BFA-4A92-AF63-DBAA969F53BE}"/>
              </a:ext>
            </a:extLst>
          </p:cNvPr>
          <p:cNvSpPr/>
          <p:nvPr/>
        </p:nvSpPr>
        <p:spPr>
          <a:xfrm>
            <a:off x="2350668" y="0"/>
            <a:ext cx="2592288" cy="2232248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Mediation</a:t>
            </a:r>
          </a:p>
        </p:txBody>
      </p:sp>
      <p:sp>
        <p:nvSpPr>
          <p:cNvPr id="13" name="Star: 5 Points 12">
            <a:extLst>
              <a:ext uri="{FF2B5EF4-FFF2-40B4-BE49-F238E27FC236}">
                <a16:creationId xmlns:a16="http://schemas.microsoft.com/office/drawing/2014/main" id="{734312A4-9D8D-4E98-B416-8FC9DA337E40}"/>
              </a:ext>
            </a:extLst>
          </p:cNvPr>
          <p:cNvSpPr/>
          <p:nvPr/>
        </p:nvSpPr>
        <p:spPr>
          <a:xfrm>
            <a:off x="4139952" y="1158"/>
            <a:ext cx="2592288" cy="2232248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Conciliation</a:t>
            </a:r>
          </a:p>
        </p:txBody>
      </p:sp>
      <p:sp>
        <p:nvSpPr>
          <p:cNvPr id="14" name="Star: 5 Points 13">
            <a:extLst>
              <a:ext uri="{FF2B5EF4-FFF2-40B4-BE49-F238E27FC236}">
                <a16:creationId xmlns:a16="http://schemas.microsoft.com/office/drawing/2014/main" id="{0060024E-2266-41AA-95D3-29BD2CDD6504}"/>
              </a:ext>
            </a:extLst>
          </p:cNvPr>
          <p:cNvSpPr/>
          <p:nvPr/>
        </p:nvSpPr>
        <p:spPr>
          <a:xfrm>
            <a:off x="6480956" y="2166612"/>
            <a:ext cx="2592288" cy="2232248"/>
          </a:xfrm>
          <a:prstGeom prst="star5">
            <a:avLst/>
          </a:prstGeom>
          <a:solidFill>
            <a:srgbClr val="7030A0">
              <a:alpha val="7489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Arbitration</a:t>
            </a:r>
          </a:p>
        </p:txBody>
      </p:sp>
      <p:sp>
        <p:nvSpPr>
          <p:cNvPr id="15" name="Star: 5 Points 14">
            <a:extLst>
              <a:ext uri="{FF2B5EF4-FFF2-40B4-BE49-F238E27FC236}">
                <a16:creationId xmlns:a16="http://schemas.microsoft.com/office/drawing/2014/main" id="{F34BE2AC-BD55-4CC6-ADBC-8C80B5CCD254}"/>
              </a:ext>
            </a:extLst>
          </p:cNvPr>
          <p:cNvSpPr/>
          <p:nvPr/>
        </p:nvSpPr>
        <p:spPr>
          <a:xfrm>
            <a:off x="3275856" y="4624594"/>
            <a:ext cx="2592288" cy="2232248"/>
          </a:xfrm>
          <a:prstGeom prst="star5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Litigation</a:t>
            </a:r>
          </a:p>
        </p:txBody>
      </p:sp>
      <p:sp>
        <p:nvSpPr>
          <p:cNvPr id="16" name="Star: 5 Points 15">
            <a:extLst>
              <a:ext uri="{FF2B5EF4-FFF2-40B4-BE49-F238E27FC236}">
                <a16:creationId xmlns:a16="http://schemas.microsoft.com/office/drawing/2014/main" id="{D8837E07-60B3-4F7F-AADB-391E59B6FF29}"/>
              </a:ext>
            </a:extLst>
          </p:cNvPr>
          <p:cNvSpPr/>
          <p:nvPr/>
        </p:nvSpPr>
        <p:spPr>
          <a:xfrm>
            <a:off x="874018" y="908720"/>
            <a:ext cx="2592288" cy="2232248"/>
          </a:xfrm>
          <a:prstGeom prst="star5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</a:rPr>
              <a:t>Collaborative Law</a:t>
            </a:r>
          </a:p>
        </p:txBody>
      </p:sp>
      <p:sp>
        <p:nvSpPr>
          <p:cNvPr id="17" name="Star: 5 Points 16">
            <a:extLst>
              <a:ext uri="{FF2B5EF4-FFF2-40B4-BE49-F238E27FC236}">
                <a16:creationId xmlns:a16="http://schemas.microsoft.com/office/drawing/2014/main" id="{C287B70E-AD28-4D56-B13A-4439B603F459}"/>
              </a:ext>
            </a:extLst>
          </p:cNvPr>
          <p:cNvSpPr/>
          <p:nvPr/>
        </p:nvSpPr>
        <p:spPr>
          <a:xfrm>
            <a:off x="5626033" y="804698"/>
            <a:ext cx="2592288" cy="2232248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Early neutral evaluation (‘ENE’)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3F4786-D935-402E-9468-F278A8EDF9D5}"/>
              </a:ext>
            </a:extLst>
          </p:cNvPr>
          <p:cNvSpPr/>
          <p:nvPr/>
        </p:nvSpPr>
        <p:spPr>
          <a:xfrm>
            <a:off x="4643416" y="3840486"/>
            <a:ext cx="2592288" cy="1368152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3 People 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</a:rPr>
              <a:t>How can suffering be reduced and space afforded to gain i</a:t>
            </a:r>
            <a:r>
              <a:rPr lang="en-GB" sz="1400" b="1" dirty="0">
                <a:solidFill>
                  <a:schemeClr val="tx1"/>
                </a:solidFill>
              </a:rPr>
              <a:t>nsights</a:t>
            </a:r>
            <a:r>
              <a:rPr lang="en-GB" sz="1400" dirty="0">
                <a:solidFill>
                  <a:schemeClr val="tx1"/>
                </a:solidFill>
              </a:rPr>
              <a:t>? 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</a:rPr>
              <a:t>How can </a:t>
            </a:r>
            <a:r>
              <a:rPr lang="en-GB" sz="1400" b="1" dirty="0">
                <a:solidFill>
                  <a:schemeClr val="tx1"/>
                </a:solidFill>
              </a:rPr>
              <a:t>children and young people </a:t>
            </a:r>
            <a:r>
              <a:rPr lang="en-GB" sz="1400" dirty="0">
                <a:solidFill>
                  <a:schemeClr val="tx1"/>
                </a:solidFill>
              </a:rPr>
              <a:t>become more involved?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58FDAB-2894-4ED6-A710-C219319C0841}"/>
              </a:ext>
            </a:extLst>
          </p:cNvPr>
          <p:cNvSpPr/>
          <p:nvPr/>
        </p:nvSpPr>
        <p:spPr>
          <a:xfrm>
            <a:off x="1908296" y="3840209"/>
            <a:ext cx="2592288" cy="1368152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2 Problem  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</a:rPr>
              <a:t>How can </a:t>
            </a:r>
            <a:r>
              <a:rPr lang="en-GB" sz="1600" b="1" dirty="0">
                <a:solidFill>
                  <a:schemeClr val="tx1"/>
                </a:solidFill>
              </a:rPr>
              <a:t>complex issues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</a:rPr>
              <a:t> be dealt with </a:t>
            </a:r>
          </a:p>
          <a:p>
            <a:pPr algn="ctr"/>
            <a:r>
              <a:rPr lang="en-GB" sz="1600" b="1" dirty="0">
                <a:solidFill>
                  <a:schemeClr val="tx1"/>
                </a:solidFill>
              </a:rPr>
              <a:t>comprehensively</a:t>
            </a:r>
            <a:r>
              <a:rPr lang="en-GB" sz="1600" dirty="0">
                <a:solidFill>
                  <a:schemeClr val="tx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5861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997F1-B006-4178-BA14-DB5D10E73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solidFill>
                  <a:srgbClr val="3333FF"/>
                </a:solidFill>
              </a:rPr>
              <a:t>Legal Aid, Sentencing and Punishment of Offenders Act 2012 (‘LASPO’)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15C7A-91E6-4982-8AE0-951D4562C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900" dirty="0"/>
              <a:t>Implemented on 1</a:t>
            </a:r>
            <a:r>
              <a:rPr lang="en-GB" sz="1900" baseline="30000" dirty="0"/>
              <a:t>st</a:t>
            </a:r>
            <a:r>
              <a:rPr lang="en-GB" sz="1900" dirty="0"/>
              <a:t> April 2013</a:t>
            </a:r>
          </a:p>
          <a:p>
            <a:pPr lvl="1"/>
            <a:r>
              <a:rPr lang="en-GB" sz="1900" dirty="0"/>
              <a:t>Removed large areas of civil and family law from the ‘scope’ of legal aid</a:t>
            </a:r>
          </a:p>
          <a:p>
            <a:r>
              <a:rPr lang="en-GB" sz="1900" dirty="0"/>
              <a:t>Impact:</a:t>
            </a:r>
          </a:p>
          <a:p>
            <a:pPr lvl="1"/>
            <a:r>
              <a:rPr lang="en-GB" sz="1900" dirty="0"/>
              <a:t>Fewer people have been able to access legal advice</a:t>
            </a:r>
          </a:p>
          <a:p>
            <a:pPr lvl="2"/>
            <a:r>
              <a:rPr lang="en-GB" sz="1900" dirty="0"/>
              <a:t>By 2016, the number of legal aid providers had dropped by 37%, leading to ‘legal aid deserts’</a:t>
            </a:r>
          </a:p>
          <a:p>
            <a:pPr lvl="2"/>
            <a:r>
              <a:rPr lang="en-GB" sz="1900" dirty="0"/>
              <a:t>In 2000, over 800,000 new cases were funded by legal aid; in 2022, only 115,000 new cases were funding by legal aid (a drop of 85%)</a:t>
            </a:r>
          </a:p>
          <a:p>
            <a:pPr lvl="2"/>
            <a:r>
              <a:rPr lang="en-GB" sz="1900" dirty="0"/>
              <a:t>In 2023, the number of family law cases in which neither party had a legal representative had tripled (from 13% in 2013 to 39% in 2023)</a:t>
            </a:r>
          </a:p>
          <a:p>
            <a:pPr lvl="1"/>
            <a:r>
              <a:rPr lang="en-GB" sz="1900" dirty="0"/>
              <a:t>See Law Society article dated 7</a:t>
            </a:r>
            <a:r>
              <a:rPr lang="en-GB" sz="1900" baseline="30000" dirty="0"/>
              <a:t>th</a:t>
            </a:r>
            <a:r>
              <a:rPr lang="en-GB" sz="1900" dirty="0"/>
              <a:t> February 2024:</a:t>
            </a:r>
          </a:p>
          <a:p>
            <a:pPr lvl="2"/>
            <a:r>
              <a:rPr lang="en-GB" sz="1900" dirty="0">
                <a:hlinkClick r:id="rId3"/>
              </a:rPr>
              <a:t>https://www.lawsociety.org.uk/topics/legal-aid/laspo-act</a:t>
            </a:r>
            <a:endParaRPr lang="en-GB" sz="1900" dirty="0"/>
          </a:p>
          <a:p>
            <a:pPr marL="457200" lvl="1" indent="0">
              <a:buNone/>
            </a:pPr>
            <a:endParaRPr lang="en-GB" sz="1800" dirty="0"/>
          </a:p>
          <a:p>
            <a:pPr lvl="1"/>
            <a:endParaRPr lang="en-GB" sz="1800" dirty="0"/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4017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CBB8D-4C42-1D1B-03F5-B51040B5A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>
                <a:solidFill>
                  <a:srgbClr val="3333FF"/>
                </a:solidFill>
              </a:rPr>
              <a:t>Academic research: Barlow et al </a:t>
            </a:r>
            <a:endParaRPr lang="en-US" sz="4000" dirty="0">
              <a:solidFill>
                <a:srgbClr val="3333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33F1F-9839-DF5B-4E16-B2DBFB772C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sz="2100" dirty="0"/>
              <a:t>Barlow, A., Hunter, R., Smithson, J. and Ewing, J. (2014). </a:t>
            </a:r>
            <a:r>
              <a:rPr lang="en-GB" sz="2100" dirty="0">
                <a:solidFill>
                  <a:srgbClr val="3333FF"/>
                </a:solidFill>
              </a:rPr>
              <a:t>Mapping Paths to Family Justice</a:t>
            </a:r>
            <a:r>
              <a:rPr lang="en-GB" sz="2100" dirty="0"/>
              <a:t>: Briefing Paper and Report on Key Findings. (Exeter: University of Exeter)</a:t>
            </a:r>
          </a:p>
          <a:p>
            <a:pPr lvl="1"/>
            <a:r>
              <a:rPr lang="en-GB" sz="2100" dirty="0"/>
              <a:t>4 key research questions:</a:t>
            </a:r>
          </a:p>
          <a:p>
            <a:pPr lvl="2"/>
            <a:r>
              <a:rPr lang="en-GB" sz="2100" dirty="0"/>
              <a:t>How widely is each process used, and how embedded has it become in the public mind as a means of resolving family disputes?</a:t>
            </a:r>
          </a:p>
          <a:p>
            <a:pPr lvl="2"/>
            <a:r>
              <a:rPr lang="en-GB" sz="2100" dirty="0"/>
              <a:t>How positive or negative have people’s experiences of the different processes been in the short and longer term?</a:t>
            </a:r>
          </a:p>
          <a:p>
            <a:pPr lvl="2"/>
            <a:r>
              <a:rPr lang="en-GB" sz="2100" dirty="0"/>
              <a:t>What norms of family dispute resolution are embedded in the different alternatives?</a:t>
            </a:r>
          </a:p>
          <a:p>
            <a:pPr lvl="2"/>
            <a:r>
              <a:rPr lang="en-GB" sz="2100" dirty="0"/>
              <a:t>Are particular alternatives more or less appropriate for particular kinds of cases or parties?</a:t>
            </a:r>
          </a:p>
          <a:p>
            <a:r>
              <a:rPr lang="en-GB" sz="2100" dirty="0"/>
              <a:t>Barlow, A., Hunter, R., Smithson, J. and Ewing, J. (2017). </a:t>
            </a:r>
            <a:r>
              <a:rPr lang="en-GB" sz="2100" dirty="0">
                <a:solidFill>
                  <a:srgbClr val="3333FF"/>
                </a:solidFill>
              </a:rPr>
              <a:t>Creating Paths to Family Justice</a:t>
            </a:r>
            <a:r>
              <a:rPr lang="en-GB" sz="2100" dirty="0"/>
              <a:t>: Briefing Paper and Report on Key Findings. (Exeter: University of Exeter)</a:t>
            </a:r>
          </a:p>
          <a:p>
            <a:r>
              <a:rPr lang="en-GB" sz="2100" dirty="0"/>
              <a:t>Mapping Paths to Family Justice: </a:t>
            </a:r>
            <a:r>
              <a:rPr lang="en-GB" sz="2100" dirty="0">
                <a:solidFill>
                  <a:srgbClr val="3333FF"/>
                </a:solidFill>
              </a:rPr>
              <a:t>Resolving Family Disputes Involving Children in Neoliberal Times </a:t>
            </a:r>
            <a:r>
              <a:rPr lang="en-GB" sz="2100" dirty="0"/>
              <a:t>Anne Barlow, Rosemary Hunter &amp; Jan Ewing December 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392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953720E-F956-40B6-8106-B428CCFCBBEF}"/>
              </a:ext>
            </a:extLst>
          </p:cNvPr>
          <p:cNvSpPr/>
          <p:nvPr/>
        </p:nvSpPr>
        <p:spPr>
          <a:xfrm>
            <a:off x="624553" y="3149678"/>
            <a:ext cx="3960440" cy="72008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‘Mapping’ research </a:t>
            </a:r>
          </a:p>
          <a:p>
            <a:pPr algn="ctr"/>
            <a:r>
              <a:rPr lang="en-GB" sz="2400" dirty="0">
                <a:solidFill>
                  <a:schemeClr val="bg1"/>
                </a:solidFill>
              </a:rPr>
              <a:t>Barlow et al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1D7F7D6-0A25-4133-900B-6428D3D23407}"/>
              </a:ext>
            </a:extLst>
          </p:cNvPr>
          <p:cNvSpPr/>
          <p:nvPr/>
        </p:nvSpPr>
        <p:spPr>
          <a:xfrm>
            <a:off x="263297" y="216335"/>
            <a:ext cx="3816424" cy="1872208"/>
          </a:xfrm>
          <a:prstGeom prst="ellipse">
            <a:avLst/>
          </a:prstGeom>
          <a:solidFill>
            <a:srgbClr val="00B050">
              <a:alpha val="50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Part 1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</a:rPr>
              <a:t>2 nationally representative surveys 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</a:rPr>
              <a:t>CSIPS survey: N = 3700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</a:rPr>
              <a:t>Omnibus survey: N = 2974</a:t>
            </a:r>
          </a:p>
          <a:p>
            <a:pPr algn="ctr"/>
            <a:r>
              <a:rPr lang="en-GB" sz="1600" dirty="0" err="1">
                <a:solidFill>
                  <a:schemeClr val="tx1"/>
                </a:solidFill>
              </a:rPr>
              <a:t>ie</a:t>
            </a:r>
            <a:r>
              <a:rPr lang="en-GB" sz="1600" dirty="0">
                <a:solidFill>
                  <a:schemeClr val="tx1"/>
                </a:solidFill>
              </a:rPr>
              <a:t> 6,700 adults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6B41BBF-0396-48F0-ACE7-03835A7557DC}"/>
              </a:ext>
            </a:extLst>
          </p:cNvPr>
          <p:cNvSpPr/>
          <p:nvPr/>
        </p:nvSpPr>
        <p:spPr>
          <a:xfrm>
            <a:off x="2725331" y="4869160"/>
            <a:ext cx="3816424" cy="1872208"/>
          </a:xfrm>
          <a:prstGeom prst="ellipse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Part 3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5 recorded initial solicitor-client interviews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5 mediations; and 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3 collaborative law processes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F9E5307-F778-4599-91AA-4A917863B281}"/>
              </a:ext>
            </a:extLst>
          </p:cNvPr>
          <p:cNvSpPr/>
          <p:nvPr/>
        </p:nvSpPr>
        <p:spPr>
          <a:xfrm>
            <a:off x="3816424" y="1237488"/>
            <a:ext cx="3816424" cy="1872208"/>
          </a:xfrm>
          <a:prstGeom prst="ellipse">
            <a:avLst/>
          </a:prstGeom>
          <a:solidFill>
            <a:srgbClr val="92D050">
              <a:alpha val="50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Part 2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In-depth qualitative interviews with 40 dispute resolution practitioners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28CE6EF-528C-4CB9-9677-A60799D56BA9}"/>
              </a:ext>
            </a:extLst>
          </p:cNvPr>
          <p:cNvSpPr/>
          <p:nvPr/>
        </p:nvSpPr>
        <p:spPr>
          <a:xfrm>
            <a:off x="5074315" y="3212976"/>
            <a:ext cx="3816424" cy="1872208"/>
          </a:xfrm>
          <a:prstGeom prst="ellipse">
            <a:avLst/>
          </a:prstGeom>
          <a:solidFill>
            <a:srgbClr val="FF0000">
              <a:alpha val="75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Part 2 cont’d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</a:rPr>
              <a:t>In-depth qualitative interviews with 95 parties who had engaged in dispute resolution processes between 1996 and 2013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E24F949-3116-B87B-5BE9-99BBAA6A1D18}"/>
              </a:ext>
            </a:extLst>
          </p:cNvPr>
          <p:cNvSpPr/>
          <p:nvPr/>
        </p:nvSpPr>
        <p:spPr>
          <a:xfrm>
            <a:off x="937468" y="4109098"/>
            <a:ext cx="3334610" cy="43204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Huge dataset</a:t>
            </a:r>
          </a:p>
        </p:txBody>
      </p:sp>
    </p:spTree>
    <p:extLst>
      <p:ext uri="{BB962C8B-B14F-4D97-AF65-F5344CB8AC3E}">
        <p14:creationId xmlns:p14="http://schemas.microsoft.com/office/powerpoint/2010/main" val="3999801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B010822F-B28F-41D3-83BB-D7DC8F937C00}"/>
              </a:ext>
            </a:extLst>
          </p:cNvPr>
          <p:cNvSpPr/>
          <p:nvPr/>
        </p:nvSpPr>
        <p:spPr>
          <a:xfrm>
            <a:off x="6397202" y="3221360"/>
            <a:ext cx="2304256" cy="1080120"/>
          </a:xfrm>
          <a:prstGeom prst="ellipse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Screening for/ response to domestic abuse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151CA8D-BA3D-4C35-A8B4-4D36CB562822}"/>
              </a:ext>
            </a:extLst>
          </p:cNvPr>
          <p:cNvSpPr/>
          <p:nvPr/>
        </p:nvSpPr>
        <p:spPr>
          <a:xfrm>
            <a:off x="827584" y="4841540"/>
            <a:ext cx="2304256" cy="1080120"/>
          </a:xfrm>
          <a:prstGeom prst="ellipse">
            <a:avLst/>
          </a:prstGeom>
          <a:solidFill>
            <a:srgbClr val="00B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Just Settlements</a:t>
            </a:r>
          </a:p>
          <a:p>
            <a:pPr algn="ctr"/>
            <a:r>
              <a:rPr lang="en-GB" sz="1600" b="1" dirty="0">
                <a:solidFill>
                  <a:schemeClr val="tx1"/>
                </a:solidFill>
              </a:rPr>
              <a:t>Norms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AF264F7-1AA9-4083-9EB6-18484822030E}"/>
              </a:ext>
            </a:extLst>
          </p:cNvPr>
          <p:cNvSpPr/>
          <p:nvPr/>
        </p:nvSpPr>
        <p:spPr>
          <a:xfrm>
            <a:off x="3322454" y="5661248"/>
            <a:ext cx="2304256" cy="1080120"/>
          </a:xfrm>
          <a:prstGeom prst="ellipse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Outcomes of Family NCDR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2B72D18-20B0-4A9E-953D-ABB5184AA4C7}"/>
              </a:ext>
            </a:extLst>
          </p:cNvPr>
          <p:cNvSpPr/>
          <p:nvPr/>
        </p:nvSpPr>
        <p:spPr>
          <a:xfrm>
            <a:off x="5760848" y="1585042"/>
            <a:ext cx="2304256" cy="108012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Entering Family NCDR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E67DA4B-3F45-4E85-AB89-91339916CE59}"/>
              </a:ext>
            </a:extLst>
          </p:cNvPr>
          <p:cNvSpPr/>
          <p:nvPr/>
        </p:nvSpPr>
        <p:spPr>
          <a:xfrm>
            <a:off x="1018198" y="1575797"/>
            <a:ext cx="2304256" cy="1080120"/>
          </a:xfrm>
          <a:prstGeom prst="ellipse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Children and young people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0434D26-03CA-47D6-9872-0ADFC75CE200}"/>
              </a:ext>
            </a:extLst>
          </p:cNvPr>
          <p:cNvSpPr/>
          <p:nvPr/>
        </p:nvSpPr>
        <p:spPr>
          <a:xfrm>
            <a:off x="3203848" y="467934"/>
            <a:ext cx="2304256" cy="1080120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Awareness of NCDR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C75222F-8507-468A-9CF2-50C0255CCE84}"/>
              </a:ext>
            </a:extLst>
          </p:cNvPr>
          <p:cNvSpPr/>
          <p:nvPr/>
        </p:nvSpPr>
        <p:spPr>
          <a:xfrm>
            <a:off x="270542" y="3221360"/>
            <a:ext cx="2304256" cy="1080120"/>
          </a:xfrm>
          <a:prstGeom prst="ellipse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Suitability of parties for particular NCDR process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4B9E631-D32C-4B5A-ACF8-49FBF8E58DAF}"/>
              </a:ext>
            </a:extLst>
          </p:cNvPr>
          <p:cNvSpPr/>
          <p:nvPr/>
        </p:nvSpPr>
        <p:spPr>
          <a:xfrm>
            <a:off x="3203848" y="3289860"/>
            <a:ext cx="2592288" cy="1368152"/>
          </a:xfrm>
          <a:prstGeom prst="rect">
            <a:avLst/>
          </a:prstGeom>
          <a:solidFill>
            <a:srgbClr val="99FF99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FINDINGS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</a:rPr>
              <a:t>Mapping Paths to Family Justice (2014)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</a:rPr>
              <a:t>Anne Barlow, Rosemary Hunter, Janet Smithson &amp;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</a:rPr>
              <a:t>Jan Ewing 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3A87FDC-148E-4F4F-A8F1-196185786D17}"/>
              </a:ext>
            </a:extLst>
          </p:cNvPr>
          <p:cNvSpPr/>
          <p:nvPr/>
        </p:nvSpPr>
        <p:spPr>
          <a:xfrm>
            <a:off x="5868144" y="4828978"/>
            <a:ext cx="2304256" cy="1080120"/>
          </a:xfrm>
          <a:prstGeom prst="ellipse">
            <a:avLst/>
          </a:prstGeom>
          <a:solidFill>
            <a:schemeClr val="accent6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Experience of Family NCDR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AF801FD-4B7C-D90E-4475-1842A8BF922E}"/>
              </a:ext>
            </a:extLst>
          </p:cNvPr>
          <p:cNvSpPr/>
          <p:nvPr/>
        </p:nvSpPr>
        <p:spPr>
          <a:xfrm>
            <a:off x="3055351" y="2551290"/>
            <a:ext cx="2861298" cy="72008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Significant</a:t>
            </a:r>
          </a:p>
        </p:txBody>
      </p:sp>
    </p:spTree>
    <p:extLst>
      <p:ext uri="{BB962C8B-B14F-4D97-AF65-F5344CB8AC3E}">
        <p14:creationId xmlns:p14="http://schemas.microsoft.com/office/powerpoint/2010/main" val="2210635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6FF5E-55F1-5E60-0906-46E592B6F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365126"/>
            <a:ext cx="7886700" cy="1325563"/>
          </a:xfrm>
        </p:spPr>
        <p:txBody>
          <a:bodyPr/>
          <a:lstStyle/>
          <a:p>
            <a:r>
              <a:rPr lang="en-GB" sz="4400" dirty="0">
                <a:solidFill>
                  <a:srgbClr val="3333FF"/>
                </a:solidFill>
              </a:rPr>
              <a:t>Policy changes and interest</a:t>
            </a: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87219-E86F-5E28-08FE-0B8525CB74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1800" dirty="0">
                <a:solidFill>
                  <a:srgbClr val="3333FF"/>
                </a:solidFill>
              </a:rPr>
              <a:t>Ministry of Justice</a:t>
            </a:r>
          </a:p>
          <a:p>
            <a:pPr lvl="1"/>
            <a:r>
              <a:rPr lang="en-GB" sz="1800" dirty="0">
                <a:solidFill>
                  <a:srgbClr val="3333FF"/>
                </a:solidFill>
              </a:rPr>
              <a:t>Areas of Research Interest – December 2020</a:t>
            </a:r>
          </a:p>
          <a:p>
            <a:pPr lvl="2"/>
            <a:r>
              <a:rPr lang="en-GB" sz="1800" dirty="0"/>
              <a:t>The </a:t>
            </a:r>
            <a:r>
              <a:rPr lang="en-GB" sz="1800" dirty="0" err="1"/>
              <a:t>MoJ’s</a:t>
            </a:r>
            <a:r>
              <a:rPr lang="en-GB" sz="1800" dirty="0"/>
              <a:t> evidence needs over the next three to five years, aligned with the department’s strategic objectives for the system: </a:t>
            </a:r>
          </a:p>
          <a:p>
            <a:pPr marL="1485900" lvl="4" indent="0">
              <a:buNone/>
            </a:pPr>
            <a:r>
              <a:rPr lang="en-GB" dirty="0">
                <a:solidFill>
                  <a:srgbClr val="3333FF"/>
                </a:solidFill>
              </a:rPr>
              <a:t>1. Ensure access to justice in a way that best meets people’s needs</a:t>
            </a:r>
          </a:p>
          <a:p>
            <a:pPr marL="1485900" lvl="4" indent="0">
              <a:buNone/>
            </a:pPr>
            <a:r>
              <a:rPr lang="en-GB" dirty="0"/>
              <a:t>2. Support a flourishing legal services sector </a:t>
            </a:r>
          </a:p>
          <a:p>
            <a:pPr marL="1485900" lvl="4" indent="0">
              <a:buNone/>
            </a:pPr>
            <a:r>
              <a:rPr lang="en-GB" dirty="0"/>
              <a:t>3. Provide a transparent and efficient court system </a:t>
            </a:r>
          </a:p>
          <a:p>
            <a:pPr marL="1485900" lvl="4" indent="0">
              <a:buNone/>
            </a:pPr>
            <a:r>
              <a:rPr lang="en-GB" dirty="0"/>
              <a:t>4. Ensure that prisons are decent, safe and productive places to live and work </a:t>
            </a:r>
          </a:p>
          <a:p>
            <a:pPr marL="1485900" lvl="4" indent="0">
              <a:buNone/>
            </a:pPr>
            <a:r>
              <a:rPr lang="en-GB" dirty="0"/>
              <a:t>5. Protect the public from harm </a:t>
            </a:r>
          </a:p>
          <a:p>
            <a:pPr marL="1485900" lvl="4" indent="0">
              <a:buNone/>
            </a:pPr>
            <a:r>
              <a:rPr lang="en-GB" dirty="0"/>
              <a:t>6. Reduce rates of reoffending and improve life chances </a:t>
            </a:r>
          </a:p>
          <a:p>
            <a:pPr lvl="1"/>
            <a:r>
              <a:rPr lang="en-GB" sz="1800" dirty="0">
                <a:solidFill>
                  <a:srgbClr val="3333FF"/>
                </a:solidFill>
              </a:rPr>
              <a:t>Cross-cutting themes</a:t>
            </a:r>
          </a:p>
          <a:p>
            <a:pPr lvl="2"/>
            <a:r>
              <a:rPr lang="en-GB" sz="1800" dirty="0">
                <a:solidFill>
                  <a:srgbClr val="3333FF"/>
                </a:solidFill>
              </a:rPr>
              <a:t>Pathways and outcomes/ Relationships and trust/ Perceptions</a:t>
            </a:r>
          </a:p>
        </p:txBody>
      </p:sp>
    </p:spTree>
    <p:extLst>
      <p:ext uri="{BB962C8B-B14F-4D97-AF65-F5344CB8AC3E}">
        <p14:creationId xmlns:p14="http://schemas.microsoft.com/office/powerpoint/2010/main" val="1557264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A0050-D683-422E-8D1F-B7761F96C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solidFill>
                  <a:srgbClr val="3333FF"/>
                </a:solidFill>
              </a:rPr>
              <a:t>The Family Procedure (Amendment No 2) Rules 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AFB34-D243-4982-AE7E-C57B601CB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b="1" dirty="0"/>
              <a:t>As of 29</a:t>
            </a:r>
            <a:r>
              <a:rPr lang="en-GB" sz="2000" b="1" baseline="30000" dirty="0"/>
              <a:t>th</a:t>
            </a:r>
            <a:r>
              <a:rPr lang="en-GB" sz="2000" b="1" dirty="0"/>
              <a:t> April 2024:</a:t>
            </a:r>
          </a:p>
          <a:p>
            <a:pPr lvl="1"/>
            <a:r>
              <a:rPr lang="en-US" altLang="en-US" sz="2000" dirty="0"/>
              <a:t>‘Non-court dispute resolution’ means methods of resolving a dispute other than through the court process, including but not limited to mediation, arbitration, evaluation by a neutral third party (such as a private Financial Dispute Resolution process) and collaborative law’</a:t>
            </a:r>
          </a:p>
          <a:p>
            <a:pPr lvl="1"/>
            <a:r>
              <a:rPr lang="en-US" altLang="en-US" sz="2000" dirty="0"/>
              <a:t>When the court requires, a party must file with the court and serve on all other parties, in the time period specified by the court, a form setting out their views on using non-court dispute resolution as a means of resolving the matters raised in the proceedings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5664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B010822F-B28F-41D3-83BB-D7DC8F937C00}"/>
              </a:ext>
            </a:extLst>
          </p:cNvPr>
          <p:cNvSpPr/>
          <p:nvPr/>
        </p:nvSpPr>
        <p:spPr>
          <a:xfrm>
            <a:off x="6400184" y="3609020"/>
            <a:ext cx="2304256" cy="1080120"/>
          </a:xfrm>
          <a:prstGeom prst="ellipse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Collaborative Law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151CA8D-BA3D-4C35-A8B4-4D36CB562822}"/>
              </a:ext>
            </a:extLst>
          </p:cNvPr>
          <p:cNvSpPr/>
          <p:nvPr/>
        </p:nvSpPr>
        <p:spPr>
          <a:xfrm>
            <a:off x="1979712" y="5193196"/>
            <a:ext cx="2304256" cy="1080120"/>
          </a:xfrm>
          <a:prstGeom prst="ellipse">
            <a:avLst/>
          </a:prstGeom>
          <a:solidFill>
            <a:srgbClr val="00B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Conciliation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AF264F7-1AA9-4083-9EB6-18484822030E}"/>
              </a:ext>
            </a:extLst>
          </p:cNvPr>
          <p:cNvSpPr/>
          <p:nvPr/>
        </p:nvSpPr>
        <p:spPr>
          <a:xfrm>
            <a:off x="5004048" y="5193196"/>
            <a:ext cx="2304256" cy="1080120"/>
          </a:xfrm>
          <a:prstGeom prst="ellipse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Early neutral evaluation (‘ENE’)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2B72D18-20B0-4A9E-953D-ABB5184AA4C7}"/>
              </a:ext>
            </a:extLst>
          </p:cNvPr>
          <p:cNvSpPr/>
          <p:nvPr/>
        </p:nvSpPr>
        <p:spPr>
          <a:xfrm>
            <a:off x="6012160" y="1664804"/>
            <a:ext cx="2304256" cy="108012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Litigation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E67DA4B-3F45-4E85-AB89-91339916CE59}"/>
              </a:ext>
            </a:extLst>
          </p:cNvPr>
          <p:cNvSpPr/>
          <p:nvPr/>
        </p:nvSpPr>
        <p:spPr>
          <a:xfrm>
            <a:off x="567720" y="1682981"/>
            <a:ext cx="2304256" cy="1080120"/>
          </a:xfrm>
          <a:prstGeom prst="ellipse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Negotiation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0434D26-03CA-47D6-9872-0ADFC75CE200}"/>
              </a:ext>
            </a:extLst>
          </p:cNvPr>
          <p:cNvSpPr/>
          <p:nvPr/>
        </p:nvSpPr>
        <p:spPr>
          <a:xfrm>
            <a:off x="3203848" y="467934"/>
            <a:ext cx="2304256" cy="1080120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Arbitration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C75222F-8507-468A-9CF2-50C0255CCE84}"/>
              </a:ext>
            </a:extLst>
          </p:cNvPr>
          <p:cNvSpPr/>
          <p:nvPr/>
        </p:nvSpPr>
        <p:spPr>
          <a:xfrm>
            <a:off x="270542" y="3609020"/>
            <a:ext cx="2304256" cy="1080120"/>
          </a:xfrm>
          <a:prstGeom prst="ellipse">
            <a:avLst/>
          </a:prstGeom>
          <a:solidFill>
            <a:srgbClr val="FF0000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Mediation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4B9E631-D32C-4B5A-ACF8-49FBF8E58DAF}"/>
              </a:ext>
            </a:extLst>
          </p:cNvPr>
          <p:cNvSpPr/>
          <p:nvPr/>
        </p:nvSpPr>
        <p:spPr>
          <a:xfrm>
            <a:off x="3162164" y="2876210"/>
            <a:ext cx="2592288" cy="1368152"/>
          </a:xfrm>
          <a:prstGeom prst="rect">
            <a:avLst/>
          </a:prstGeom>
          <a:solidFill>
            <a:srgbClr val="0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1"/>
                </a:solidFill>
              </a:rPr>
              <a:t>Processes:</a:t>
            </a:r>
          </a:p>
          <a:p>
            <a:pPr algn="ctr"/>
            <a:r>
              <a:rPr lang="en-GB" b="1" dirty="0">
                <a:solidFill>
                  <a:schemeClr val="bg1"/>
                </a:solidFill>
              </a:rPr>
              <a:t>Common Family Law Dispute Resolution Approaches</a:t>
            </a:r>
          </a:p>
        </p:txBody>
      </p:sp>
    </p:spTree>
    <p:extLst>
      <p:ext uri="{BB962C8B-B14F-4D97-AF65-F5344CB8AC3E}">
        <p14:creationId xmlns:p14="http://schemas.microsoft.com/office/powerpoint/2010/main" val="408191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495DC29F69DA41B831D7985DDEFF7A" ma:contentTypeVersion="18" ma:contentTypeDescription="Create a new document." ma:contentTypeScope="" ma:versionID="d71ea5ea1bdef622fbd5d99abd8aca2f">
  <xsd:schema xmlns:xsd="http://www.w3.org/2001/XMLSchema" xmlns:xs="http://www.w3.org/2001/XMLSchema" xmlns:p="http://schemas.microsoft.com/office/2006/metadata/properties" xmlns:ns3="da5da9df-85e1-4e4b-b319-af1e48434c21" xmlns:ns4="f6569699-ae44-4c85-9383-dd5a41d3d471" targetNamespace="http://schemas.microsoft.com/office/2006/metadata/properties" ma:root="true" ma:fieldsID="91c8537672a212ff3c6a2f4094678d53" ns3:_="" ns4:_="">
    <xsd:import namespace="da5da9df-85e1-4e4b-b319-af1e48434c21"/>
    <xsd:import namespace="f6569699-ae44-4c85-9383-dd5a41d3d47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MediaServiceGenerationTime" minOccurs="0"/>
                <xsd:element ref="ns4:MediaServiceEventHashCode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5da9df-85e1-4e4b-b319-af1e48434c2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569699-ae44-4c85-9383-dd5a41d3d47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6569699-ae44-4c85-9383-dd5a41d3d471" xsi:nil="true"/>
  </documentManagement>
</p:properties>
</file>

<file path=customXml/itemProps1.xml><?xml version="1.0" encoding="utf-8"?>
<ds:datastoreItem xmlns:ds="http://schemas.openxmlformats.org/officeDocument/2006/customXml" ds:itemID="{F6047D25-75B0-456B-8D78-B04299B90FD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F6B2068-0E78-4213-9FC9-D6CA810ED0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a5da9df-85e1-4e4b-b319-af1e48434c21"/>
    <ds:schemaRef ds:uri="f6569699-ae44-4c85-9383-dd5a41d3d47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8C7F270-4F91-4E0A-A140-8C29043E0A1C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f6569699-ae44-4c85-9383-dd5a41d3d471"/>
    <ds:schemaRef ds:uri="da5da9df-85e1-4e4b-b319-af1e48434c2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{91FA149E-E0E3-874A-802D-8698198C25F1}tf10001060_mac</Template>
  <TotalTime>7088</TotalTime>
  <Words>1841</Words>
  <Application>Microsoft Office PowerPoint</Application>
  <PresentationFormat>On-screen Show (4:3)</PresentationFormat>
  <Paragraphs>261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SLSA Conference - 27th March 2024   Streams and Current Topics: Family Law and Policy    Comprehensive Resolution: (how) can we stop the suffering in the Family Court and help parties to resolve their disputes and to remain emotionally intact?  </vt:lpstr>
      <vt:lpstr>Family Law Non-Court Dispute Resolution Introduction</vt:lpstr>
      <vt:lpstr>Legal Aid, Sentencing and Punishment of Offenders Act 2012 (‘LASPO’)</vt:lpstr>
      <vt:lpstr>Academic research: Barlow et al </vt:lpstr>
      <vt:lpstr>PowerPoint Presentation</vt:lpstr>
      <vt:lpstr>PowerPoint Presentation</vt:lpstr>
      <vt:lpstr>Policy changes and interest</vt:lpstr>
      <vt:lpstr>The Family Procedure (Amendment No 2) Rules 2023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Where does all this leave the parties?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the West of England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Mediation  Unit 3 Session 1</dc:title>
  <dc:creator>Rachel  Wood</dc:creator>
  <cp:lastModifiedBy>Emma Whewell</cp:lastModifiedBy>
  <cp:revision>237</cp:revision>
  <cp:lastPrinted>2013-01-21T10:21:04Z</cp:lastPrinted>
  <dcterms:created xsi:type="dcterms:W3CDTF">2013-01-23T12:31:23Z</dcterms:created>
  <dcterms:modified xsi:type="dcterms:W3CDTF">2025-03-26T11:58:48Z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0x0101001C495DC29F69DA41B831D7985DDEFF7A</vt:lpwstr>
  </property>
</Properties>
</file>