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9" r:id="rId4"/>
    <p:sldId id="270" r:id="rId5"/>
    <p:sldId id="262" r:id="rId6"/>
    <p:sldId id="292" r:id="rId7"/>
    <p:sldId id="260" r:id="rId8"/>
    <p:sldId id="293" r:id="rId9"/>
    <p:sldId id="294" r:id="rId10"/>
    <p:sldId id="258" r:id="rId11"/>
    <p:sldId id="264" r:id="rId12"/>
    <p:sldId id="288" r:id="rId13"/>
    <p:sldId id="290" r:id="rId14"/>
    <p:sldId id="257" r:id="rId15"/>
    <p:sldId id="291" r:id="rId16"/>
    <p:sldId id="265" r:id="rId17"/>
    <p:sldId id="285" r:id="rId18"/>
    <p:sldId id="279" r:id="rId19"/>
    <p:sldId id="266" r:id="rId20"/>
    <p:sldId id="271" r:id="rId21"/>
    <p:sldId id="273" r:id="rId22"/>
    <p:sldId id="267" r:id="rId23"/>
    <p:sldId id="268" r:id="rId24"/>
    <p:sldId id="282" r:id="rId25"/>
    <p:sldId id="263" r:id="rId26"/>
    <p:sldId id="286" r:id="rId27"/>
    <p:sldId id="276" r:id="rId28"/>
    <p:sldId id="277" r:id="rId29"/>
    <p:sldId id="27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87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94"/>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8FC3-7340-A004-5563-C391E654C8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B6C7D9-6C7A-AF25-088E-448130E8A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6AF4973-369E-C439-0847-E7B924D60D76}"/>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5" name="Footer Placeholder 4">
            <a:extLst>
              <a:ext uri="{FF2B5EF4-FFF2-40B4-BE49-F238E27FC236}">
                <a16:creationId xmlns:a16="http://schemas.microsoft.com/office/drawing/2014/main" id="{159CAF84-A5A5-A89C-C6DF-650B88C0A0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098DB8-CFCD-3845-7C0A-6F49ECDC4ACD}"/>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2716275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60EC-4CCD-535B-D5AE-67F441AA63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8161CD-F3DB-6042-C95B-7BCD0DCF07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8D4649-801A-FDD3-A1AE-A5E42760ACC1}"/>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5" name="Footer Placeholder 4">
            <a:extLst>
              <a:ext uri="{FF2B5EF4-FFF2-40B4-BE49-F238E27FC236}">
                <a16:creationId xmlns:a16="http://schemas.microsoft.com/office/drawing/2014/main" id="{46AC0267-D4AA-547B-4B09-65AE3FA58C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E70517-AF4B-C150-714C-3914008158C7}"/>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2882695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846F60-4B2B-AF2C-C601-7B7BD78F7E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F60054F-F7AA-C76D-8B5C-B1C99ABCF6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1A6586-3545-65C7-3BE5-DEF3FECE5981}"/>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5" name="Footer Placeholder 4">
            <a:extLst>
              <a:ext uri="{FF2B5EF4-FFF2-40B4-BE49-F238E27FC236}">
                <a16:creationId xmlns:a16="http://schemas.microsoft.com/office/drawing/2014/main" id="{0273C6FF-0886-E184-9C0B-3C5795D181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64F268-198C-E6A7-12F0-FD9D09EDB520}"/>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1908385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949C1-0A03-B0C8-8623-898021D8B7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853231-3911-067B-DF84-06DB6CD077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59410F-3372-5E2E-3A08-26B13B61D432}"/>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5" name="Footer Placeholder 4">
            <a:extLst>
              <a:ext uri="{FF2B5EF4-FFF2-40B4-BE49-F238E27FC236}">
                <a16:creationId xmlns:a16="http://schemas.microsoft.com/office/drawing/2014/main" id="{781D6FEC-B432-8D74-2AAC-319023B33B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24F018-316A-B3C0-6086-41E3BBF9E6C7}"/>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3942194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58DB1-0F30-602B-80DD-D9173957A3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211CAB-D6CA-E135-0FA7-5507BACEFFA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64C49C-43EC-7C1E-C7D7-A039E517DB48}"/>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5" name="Footer Placeholder 4">
            <a:extLst>
              <a:ext uri="{FF2B5EF4-FFF2-40B4-BE49-F238E27FC236}">
                <a16:creationId xmlns:a16="http://schemas.microsoft.com/office/drawing/2014/main" id="{9D946C60-13B7-C75D-4F3B-2DF7BE28AC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DB2741-8A94-1F75-4B26-55B79672CAAE}"/>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3939391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4389-0179-0D45-23DF-43533BA6CF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C691D3-0854-F955-9638-EFB1457736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14476D1-B55F-2123-D03C-B7C5407E8C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202937-BFE2-CFDD-0423-5E4DEF3EDCE5}"/>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6" name="Footer Placeholder 5">
            <a:extLst>
              <a:ext uri="{FF2B5EF4-FFF2-40B4-BE49-F238E27FC236}">
                <a16:creationId xmlns:a16="http://schemas.microsoft.com/office/drawing/2014/main" id="{B777FB8C-1D79-8965-C0AE-669F5E6BFA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E32E72-0904-F079-9FFE-8947C1AEF4A0}"/>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731345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D0881-84D1-137D-A1D5-A6CE44E2F86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742348-A915-B86B-3E2B-5014A6C2FC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F20FC4-385D-7EE4-D086-BBB16DF5B3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E31E46-DB41-8D2A-3B76-0C86AE112F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7ADDA7-613A-054A-8D36-2B989002A6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00C2AA8-8BE8-8C66-F9A2-601265574ACD}"/>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8" name="Footer Placeholder 7">
            <a:extLst>
              <a:ext uri="{FF2B5EF4-FFF2-40B4-BE49-F238E27FC236}">
                <a16:creationId xmlns:a16="http://schemas.microsoft.com/office/drawing/2014/main" id="{6E63B19F-35D6-AC1F-D8DF-E627B868C5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F798999-9CB4-8131-D54E-1BE5974BED2B}"/>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2187959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CB923-8562-3327-14CE-8A726B50A01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3509451-0556-D99F-9117-7C28CBA14A9C}"/>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4" name="Footer Placeholder 3">
            <a:extLst>
              <a:ext uri="{FF2B5EF4-FFF2-40B4-BE49-F238E27FC236}">
                <a16:creationId xmlns:a16="http://schemas.microsoft.com/office/drawing/2014/main" id="{FEFFB6EB-7D1E-9FF9-AD63-365E22F9894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4FDED0C-B688-AD62-CE81-A3F2B17E4D62}"/>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379320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D40220-D691-3FCB-E2DE-A4F9195EF63F}"/>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3" name="Footer Placeholder 2">
            <a:extLst>
              <a:ext uri="{FF2B5EF4-FFF2-40B4-BE49-F238E27FC236}">
                <a16:creationId xmlns:a16="http://schemas.microsoft.com/office/drawing/2014/main" id="{FF0C07AD-C11A-E273-E5EF-813D1D10FC4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E49FC21-3C40-C14A-BCE9-E7BB42361912}"/>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1336917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CCE6-1694-1B3D-E8BC-15BA158B3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BBDD5F4-E3BC-FD52-D29C-1906AF5424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F65485C-CBB3-30B0-2FB1-DC58D9F3E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BC0EDF-E897-FADE-A3BE-668995A50AB4}"/>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6" name="Footer Placeholder 5">
            <a:extLst>
              <a:ext uri="{FF2B5EF4-FFF2-40B4-BE49-F238E27FC236}">
                <a16:creationId xmlns:a16="http://schemas.microsoft.com/office/drawing/2014/main" id="{E43C2CFB-264B-907D-0701-DB815A7323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E30C78-0661-1131-6BEB-78FC3815F153}"/>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16515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5C70-BB02-C7B6-E9E2-F8087900E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D5EDB84-0609-72F9-EFD8-6D27D546FC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8A3FF51-E266-6D3A-F889-98A7505AC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AA44D-53DE-266B-C22E-58DE0FE23853}"/>
              </a:ext>
            </a:extLst>
          </p:cNvPr>
          <p:cNvSpPr>
            <a:spLocks noGrp="1"/>
          </p:cNvSpPr>
          <p:nvPr>
            <p:ph type="dt" sz="half" idx="10"/>
          </p:nvPr>
        </p:nvSpPr>
        <p:spPr/>
        <p:txBody>
          <a:bodyPr/>
          <a:lstStyle/>
          <a:p>
            <a:fld id="{17CB50D4-4E2C-48ED-B9A7-704B5DB1AACB}" type="datetimeFigureOut">
              <a:rPr lang="en-GB" smtClean="0"/>
              <a:t>20/02/2025</a:t>
            </a:fld>
            <a:endParaRPr lang="en-GB"/>
          </a:p>
        </p:txBody>
      </p:sp>
      <p:sp>
        <p:nvSpPr>
          <p:cNvPr id="6" name="Footer Placeholder 5">
            <a:extLst>
              <a:ext uri="{FF2B5EF4-FFF2-40B4-BE49-F238E27FC236}">
                <a16:creationId xmlns:a16="http://schemas.microsoft.com/office/drawing/2014/main" id="{8B4BA0D0-3521-E11F-1811-5CA70332DF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B9674A-03BE-CB21-BC2B-68A340476DB6}"/>
              </a:ext>
            </a:extLst>
          </p:cNvPr>
          <p:cNvSpPr>
            <a:spLocks noGrp="1"/>
          </p:cNvSpPr>
          <p:nvPr>
            <p:ph type="sldNum" sz="quarter" idx="12"/>
          </p:nvPr>
        </p:nvSpPr>
        <p:spPr/>
        <p:txBody>
          <a:bodyPr/>
          <a:lstStyle/>
          <a:p>
            <a:fld id="{08DC69C0-ABD8-46FB-9E80-A20A2A8BC7EE}" type="slidenum">
              <a:rPr lang="en-GB" smtClean="0"/>
              <a:t>‹#›</a:t>
            </a:fld>
            <a:endParaRPr lang="en-GB"/>
          </a:p>
        </p:txBody>
      </p:sp>
    </p:spTree>
    <p:extLst>
      <p:ext uri="{BB962C8B-B14F-4D97-AF65-F5344CB8AC3E}">
        <p14:creationId xmlns:p14="http://schemas.microsoft.com/office/powerpoint/2010/main" val="361787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69D617-1F67-10E0-B912-7FC9074710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12F393-93D7-4AC1-2D4B-C89671E41C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3EDEDC-8A60-541A-F8DE-28780929A7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7CB50D4-4E2C-48ED-B9A7-704B5DB1AACB}" type="datetimeFigureOut">
              <a:rPr lang="en-GB" smtClean="0"/>
              <a:t>20/02/2025</a:t>
            </a:fld>
            <a:endParaRPr lang="en-GB"/>
          </a:p>
        </p:txBody>
      </p:sp>
      <p:sp>
        <p:nvSpPr>
          <p:cNvPr id="5" name="Footer Placeholder 4">
            <a:extLst>
              <a:ext uri="{FF2B5EF4-FFF2-40B4-BE49-F238E27FC236}">
                <a16:creationId xmlns:a16="http://schemas.microsoft.com/office/drawing/2014/main" id="{B01020CD-4EBF-83C1-1554-FF5937D264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07D2243-FDFE-B5E6-EB19-4D5AAF5801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8DC69C0-ABD8-46FB-9E80-A20A2A8BC7EE}" type="slidenum">
              <a:rPr lang="en-GB" smtClean="0"/>
              <a:t>‹#›</a:t>
            </a:fld>
            <a:endParaRPr lang="en-GB"/>
          </a:p>
        </p:txBody>
      </p:sp>
    </p:spTree>
    <p:extLst>
      <p:ext uri="{BB962C8B-B14F-4D97-AF65-F5344CB8AC3E}">
        <p14:creationId xmlns:p14="http://schemas.microsoft.com/office/powerpoint/2010/main" val="2572290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wJDiInJxKd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028D-3721-0F65-865E-F3025810A97A}"/>
              </a:ext>
            </a:extLst>
          </p:cNvPr>
          <p:cNvSpPr>
            <a:spLocks noGrp="1"/>
          </p:cNvSpPr>
          <p:nvPr>
            <p:ph type="ctrTitle"/>
          </p:nvPr>
        </p:nvSpPr>
        <p:spPr/>
        <p:txBody>
          <a:bodyPr>
            <a:normAutofit/>
          </a:bodyPr>
          <a:lstStyle/>
          <a:p>
            <a:r>
              <a:rPr lang="en-GB" dirty="0">
                <a:solidFill>
                  <a:srgbClr val="598752"/>
                </a:solidFill>
                <a:latin typeface="Cambria" panose="02040503050406030204" pitchFamily="18" charset="0"/>
                <a:ea typeface="Cambria" panose="02040503050406030204" pitchFamily="18" charset="0"/>
              </a:rPr>
              <a:t>Shame, Psychology and ME</a:t>
            </a:r>
          </a:p>
        </p:txBody>
      </p:sp>
      <p:sp>
        <p:nvSpPr>
          <p:cNvPr id="3" name="Subtitle 2">
            <a:extLst>
              <a:ext uri="{FF2B5EF4-FFF2-40B4-BE49-F238E27FC236}">
                <a16:creationId xmlns:a16="http://schemas.microsoft.com/office/drawing/2014/main" id="{5674553B-C3A4-8355-5174-63A59C09DC5D}"/>
              </a:ext>
            </a:extLst>
          </p:cNvPr>
          <p:cNvSpPr>
            <a:spLocks noGrp="1"/>
          </p:cNvSpPr>
          <p:nvPr>
            <p:ph type="subTitle" idx="1"/>
          </p:nvPr>
        </p:nvSpPr>
        <p:spPr>
          <a:xfrm>
            <a:off x="1524000" y="4079875"/>
            <a:ext cx="9144000" cy="1655762"/>
          </a:xfrm>
        </p:spPr>
        <p:txBody>
          <a:bodyPr>
            <a:normAutofit lnSpcReduction="10000"/>
          </a:bodyPr>
          <a:lstStyle/>
          <a:p>
            <a:r>
              <a:rPr lang="en-GB" sz="3200" dirty="0">
                <a:latin typeface="Cambria" panose="02040503050406030204" pitchFamily="18" charset="0"/>
                <a:ea typeface="Cambria" panose="02040503050406030204" pitchFamily="18" charset="0"/>
              </a:rPr>
              <a:t>Richard and Katharine Cheston</a:t>
            </a:r>
          </a:p>
          <a:p>
            <a:r>
              <a:rPr lang="en-GB" sz="3200" dirty="0">
                <a:latin typeface="Cambria" panose="02040503050406030204" pitchFamily="18" charset="0"/>
                <a:ea typeface="Cambria" panose="02040503050406030204" pitchFamily="18" charset="0"/>
              </a:rPr>
              <a:t>Presentation to PSRG </a:t>
            </a:r>
          </a:p>
          <a:p>
            <a:r>
              <a:rPr lang="en-GB" sz="3200" dirty="0">
                <a:latin typeface="Cambria" panose="02040503050406030204" pitchFamily="18" charset="0"/>
                <a:ea typeface="Cambria" panose="02040503050406030204" pitchFamily="18" charset="0"/>
              </a:rPr>
              <a:t>20</a:t>
            </a:r>
            <a:r>
              <a:rPr lang="en-GB" sz="3200" baseline="30000" dirty="0">
                <a:latin typeface="Cambria" panose="02040503050406030204" pitchFamily="18" charset="0"/>
                <a:ea typeface="Cambria" panose="02040503050406030204" pitchFamily="18" charset="0"/>
              </a:rPr>
              <a:t>th</a:t>
            </a:r>
            <a:r>
              <a:rPr lang="en-GB" sz="3200" dirty="0">
                <a:latin typeface="Cambria" panose="02040503050406030204" pitchFamily="18" charset="0"/>
                <a:ea typeface="Cambria" panose="02040503050406030204" pitchFamily="18" charset="0"/>
              </a:rPr>
              <a:t> February, 2025</a:t>
            </a:r>
          </a:p>
        </p:txBody>
      </p:sp>
    </p:spTree>
    <p:extLst>
      <p:ext uri="{BB962C8B-B14F-4D97-AF65-F5344CB8AC3E}">
        <p14:creationId xmlns:p14="http://schemas.microsoft.com/office/powerpoint/2010/main" val="2207201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F422-069D-9E1E-BD09-A6AA446708CB}"/>
              </a:ext>
            </a:extLst>
          </p:cNvPr>
          <p:cNvSpPr>
            <a:spLocks noGrp="1"/>
          </p:cNvSpPr>
          <p:nvPr>
            <p:ph type="title"/>
          </p:nvPr>
        </p:nvSpPr>
        <p:spPr>
          <a:xfrm>
            <a:off x="838200" y="365125"/>
            <a:ext cx="10515600" cy="730027"/>
          </a:xfrm>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Katharine Cheston – aged 15</a:t>
            </a:r>
          </a:p>
        </p:txBody>
      </p:sp>
      <p:sp>
        <p:nvSpPr>
          <p:cNvPr id="3" name="Content Placeholder 2">
            <a:extLst>
              <a:ext uri="{FF2B5EF4-FFF2-40B4-BE49-F238E27FC236}">
                <a16:creationId xmlns:a16="http://schemas.microsoft.com/office/drawing/2014/main" id="{5312FB11-9546-EBDA-4E93-BB9013FE02D9}"/>
              </a:ext>
            </a:extLst>
          </p:cNvPr>
          <p:cNvSpPr>
            <a:spLocks noGrp="1"/>
          </p:cNvSpPr>
          <p:nvPr>
            <p:ph idx="1"/>
          </p:nvPr>
        </p:nvSpPr>
        <p:spPr>
          <a:xfrm>
            <a:off x="838200" y="1190847"/>
            <a:ext cx="10515600" cy="5302028"/>
          </a:xfrm>
        </p:spPr>
        <p:txBody>
          <a:bodyPr>
            <a:noAutofit/>
          </a:bodyPr>
          <a:lstStyle/>
          <a:p>
            <a:r>
              <a:rPr lang="en-GB" sz="2400" dirty="0">
                <a:latin typeface="Cambria" panose="02040503050406030204" pitchFamily="18" charset="0"/>
                <a:ea typeface="Cambria" panose="02040503050406030204" pitchFamily="18" charset="0"/>
              </a:rPr>
              <a:t>November 2008 – had a flu virus. On recovery …</a:t>
            </a:r>
          </a:p>
          <a:p>
            <a:pPr lvl="1"/>
            <a:r>
              <a:rPr lang="en-GB" dirty="0">
                <a:latin typeface="Cambria" panose="02040503050406030204" pitchFamily="18" charset="0"/>
                <a:ea typeface="Cambria" panose="02040503050406030204" pitchFamily="18" charset="0"/>
              </a:rPr>
              <a:t>Post-exertional fatigue – never completely resolves, not alleviated by sleep</a:t>
            </a:r>
          </a:p>
          <a:p>
            <a:pPr lvl="1"/>
            <a:r>
              <a:rPr lang="en-GB" dirty="0">
                <a:latin typeface="Cambria" panose="02040503050406030204" pitchFamily="18" charset="0"/>
                <a:ea typeface="Cambria" panose="02040503050406030204" pitchFamily="18" charset="0"/>
              </a:rPr>
              <a:t>Dizziness, falls at school. Stops judo, guides, walking dog, golf, seeing friends</a:t>
            </a:r>
          </a:p>
          <a:p>
            <a:pPr lvl="1"/>
            <a:r>
              <a:rPr lang="en-GB" dirty="0">
                <a:latin typeface="Cambria" panose="02040503050406030204" pitchFamily="18" charset="0"/>
                <a:ea typeface="Cambria" panose="02040503050406030204" pitchFamily="18" charset="0"/>
              </a:rPr>
              <a:t>Can’t concentrate, poor memory, problems around temperature regulation</a:t>
            </a:r>
          </a:p>
          <a:p>
            <a:pPr lvl="1"/>
            <a:r>
              <a:rPr lang="en-GB" dirty="0">
                <a:latin typeface="Cambria" panose="02040503050406030204" pitchFamily="18" charset="0"/>
                <a:ea typeface="Cambria" panose="02040503050406030204" pitchFamily="18" charset="0"/>
              </a:rPr>
              <a:t>Muscular pains, often severe, plus pain in hips, elbow &amp; wrist</a:t>
            </a:r>
          </a:p>
          <a:p>
            <a:r>
              <a:rPr lang="en-GB" sz="2400" dirty="0">
                <a:latin typeface="Cambria" panose="02040503050406030204" pitchFamily="18" charset="0"/>
                <a:ea typeface="Cambria" panose="02040503050406030204" pitchFamily="18" charset="0"/>
              </a:rPr>
              <a:t>January 2009 – paediatrician diagnoses ME once alternative explanations eliminated</a:t>
            </a:r>
          </a:p>
          <a:p>
            <a:pPr lvl="1"/>
            <a:r>
              <a:rPr lang="en-GB" dirty="0">
                <a:latin typeface="Cambria" panose="02040503050406030204" pitchFamily="18" charset="0"/>
                <a:ea typeface="Cambria" panose="02040503050406030204" pitchFamily="18" charset="0"/>
              </a:rPr>
              <a:t>Cuts back activity to baseline level, monitors activity levels (green, amber, red) and increases activity 10% every week but monitor for flares and reduce activity by 50% - focus on how you feel</a:t>
            </a:r>
          </a:p>
          <a:p>
            <a:pPr lvl="1"/>
            <a:r>
              <a:rPr lang="en-GB" dirty="0">
                <a:latin typeface="Cambria" panose="02040503050406030204" pitchFamily="18" charset="0"/>
                <a:ea typeface="Cambria" panose="02040503050406030204" pitchFamily="18" charset="0"/>
              </a:rPr>
              <a:t>Drastically reduces school attendance (initially 15 minutes/day in class)</a:t>
            </a:r>
          </a:p>
          <a:p>
            <a:pPr lvl="1"/>
            <a:r>
              <a:rPr lang="en-GB" dirty="0">
                <a:latin typeface="Cambria" panose="02040503050406030204" pitchFamily="18" charset="0"/>
                <a:ea typeface="Cambria" panose="02040503050406030204" pitchFamily="18" charset="0"/>
              </a:rPr>
              <a:t>Refers to specialist ME/CFS service</a:t>
            </a:r>
          </a:p>
        </p:txBody>
      </p:sp>
    </p:spTree>
    <p:extLst>
      <p:ext uri="{BB962C8B-B14F-4D97-AF65-F5344CB8AC3E}">
        <p14:creationId xmlns:p14="http://schemas.microsoft.com/office/powerpoint/2010/main" val="93716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9EF7A6-69FB-AEE8-1791-7AB98EAFE0F1}"/>
              </a:ext>
            </a:extLst>
          </p:cNvPr>
          <p:cNvSpPr>
            <a:spLocks noGrp="1"/>
          </p:cNvSpPr>
          <p:nvPr>
            <p:ph idx="1"/>
          </p:nvPr>
        </p:nvSpPr>
        <p:spPr>
          <a:xfrm>
            <a:off x="838200" y="637953"/>
            <a:ext cx="10515600" cy="5539010"/>
          </a:xfrm>
        </p:spPr>
        <p:txBody>
          <a:bodyPr>
            <a:normAutofit/>
          </a:bodyPr>
          <a:lstStyle/>
          <a:p>
            <a:r>
              <a:rPr lang="en-GB" sz="2800" dirty="0">
                <a:latin typeface="Cambria" panose="02040503050406030204" pitchFamily="18" charset="0"/>
                <a:ea typeface="Cambria" panose="02040503050406030204" pitchFamily="18" charset="0"/>
              </a:rPr>
              <a:t>Sees locum paediatrician in specialist service (red activity now 4.5 hours/day and at school 2 hours/day)</a:t>
            </a:r>
          </a:p>
          <a:p>
            <a:r>
              <a:rPr lang="en-GB" dirty="0">
                <a:latin typeface="Cambria" panose="02040503050406030204" pitchFamily="18" charset="0"/>
                <a:ea typeface="Cambria" panose="02040503050406030204" pitchFamily="18" charset="0"/>
              </a:rPr>
              <a:t>“</a:t>
            </a:r>
            <a:r>
              <a:rPr lang="en-GB" i="1" dirty="0">
                <a:latin typeface="Cambria" panose="02040503050406030204" pitchFamily="18" charset="0"/>
                <a:ea typeface="Cambria" panose="02040503050406030204" pitchFamily="18" charset="0"/>
              </a:rPr>
              <a:t>Katharine’s worries are using up a lot of her energy and I have explained that worries can cause fatigue too. Katharine told me today that she didn’t think she was worrying. I have explained that unless we help her with her worries, it is hard to make progress with symptoms of chronic fatigue syndrome … I have given her several leaflets about emotions and feelings. I think she would benefit from cognitive behaviour therapy.”</a:t>
            </a:r>
          </a:p>
          <a:p>
            <a:r>
              <a:rPr lang="en-GB" sz="2800" dirty="0">
                <a:latin typeface="Cambria" panose="02040503050406030204" pitchFamily="18" charset="0"/>
                <a:ea typeface="Cambria" panose="02040503050406030204" pitchFamily="18" charset="0"/>
              </a:rPr>
              <a:t>Wants Katharine to be referred to CAMHS for CBT. States that if we don’t do this, then she won’t get better. </a:t>
            </a:r>
          </a:p>
          <a:p>
            <a:r>
              <a:rPr lang="en-GB" sz="2800" dirty="0">
                <a:latin typeface="Cambria" panose="02040503050406030204" pitchFamily="18" charset="0"/>
                <a:ea typeface="Cambria" panose="02040503050406030204" pitchFamily="18" charset="0"/>
              </a:rPr>
              <a:t>Implies we may be referred to social services if we refuse.</a:t>
            </a:r>
          </a:p>
        </p:txBody>
      </p:sp>
    </p:spTree>
    <p:extLst>
      <p:ext uri="{BB962C8B-B14F-4D97-AF65-F5344CB8AC3E}">
        <p14:creationId xmlns:p14="http://schemas.microsoft.com/office/powerpoint/2010/main" val="87171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6785C-34D0-04AB-9390-CC34B4D85306}"/>
              </a:ext>
            </a:extLst>
          </p:cNvPr>
          <p:cNvSpPr>
            <a:spLocks noGrp="1"/>
          </p:cNvSpPr>
          <p:nvPr>
            <p:ph type="title"/>
          </p:nvPr>
        </p:nvSpPr>
        <p:spPr>
          <a:xfrm>
            <a:off x="838200" y="156895"/>
            <a:ext cx="10515600" cy="655601"/>
          </a:xfrm>
        </p:spPr>
        <p:txBody>
          <a:bodyPr>
            <a:normAutofit fontScale="90000"/>
          </a:bodyPr>
          <a:lstStyle/>
          <a:p>
            <a:pPr algn="ctr"/>
            <a:r>
              <a:rPr lang="en-GB" dirty="0">
                <a:solidFill>
                  <a:srgbClr val="598752"/>
                </a:solidFill>
                <a:latin typeface="Cambria" panose="02040503050406030204" pitchFamily="18" charset="0"/>
                <a:ea typeface="Cambria" panose="02040503050406030204" pitchFamily="18" charset="0"/>
              </a:rPr>
              <a:t>Katharine’s memory of this</a:t>
            </a:r>
          </a:p>
        </p:txBody>
      </p:sp>
      <p:sp>
        <p:nvSpPr>
          <p:cNvPr id="3" name="Content Placeholder 2">
            <a:extLst>
              <a:ext uri="{FF2B5EF4-FFF2-40B4-BE49-F238E27FC236}">
                <a16:creationId xmlns:a16="http://schemas.microsoft.com/office/drawing/2014/main" id="{C8E667A2-E499-B542-FA96-416AE42DC4C9}"/>
              </a:ext>
            </a:extLst>
          </p:cNvPr>
          <p:cNvSpPr>
            <a:spLocks noGrp="1"/>
          </p:cNvSpPr>
          <p:nvPr>
            <p:ph idx="1"/>
          </p:nvPr>
        </p:nvSpPr>
        <p:spPr>
          <a:xfrm>
            <a:off x="838200" y="1050202"/>
            <a:ext cx="10515600" cy="5442673"/>
          </a:xfrm>
        </p:spPr>
        <p:txBody>
          <a:bodyPr>
            <a:normAutofit fontScale="92500" lnSpcReduction="10000"/>
          </a:bodyPr>
          <a:lstStyle/>
          <a:p>
            <a:pPr marL="0" indent="0" algn="ctr">
              <a:buNone/>
            </a:pPr>
            <a:r>
              <a:rPr lang="en-GB" b="0" i="1" dirty="0">
                <a:solidFill>
                  <a:srgbClr val="000000"/>
                </a:solidFill>
                <a:effectLst/>
                <a:latin typeface="Cambria" panose="02040503050406030204" pitchFamily="18" charset="0"/>
                <a:ea typeface="Cambria" panose="02040503050406030204" pitchFamily="18" charset="0"/>
              </a:rPr>
              <a:t>“Becoming so unwell, so suddenly is a frightening and anxiety-inducing experience. I’d gone from being totally healthy, loving school, with a great social life and groups of friends - doing lots of extracurricular activities including high-impact sports - to, within a matter of months, being unable to get off the sofa, go to school, go to judo, collapsing in whole-school mass … and feeling utterly awful and having absolutely no idea what was wrong with me (and having lots of blood tests, an ultrasound of my heart and an MRI of my head). </a:t>
            </a:r>
          </a:p>
          <a:p>
            <a:pPr marL="0" indent="0" algn="ctr">
              <a:buNone/>
            </a:pPr>
            <a:r>
              <a:rPr lang="en-GB" b="0" i="1" dirty="0">
                <a:solidFill>
                  <a:srgbClr val="000000"/>
                </a:solidFill>
                <a:effectLst/>
                <a:latin typeface="Cambria" panose="02040503050406030204" pitchFamily="18" charset="0"/>
                <a:ea typeface="Cambria" panose="02040503050406030204" pitchFamily="18" charset="0"/>
              </a:rPr>
              <a:t>All of this would be scary for an adult, let alone a 15-year old! But the locum paediatrician couldn’t see any of this - she couldn’t see a 15 year old who’s going through a life-changing experience and who was suffering. She was blinded by her own beliefs: my ’worries’ became pathological - they were causing my symptoms, not being caused by them. She was totally unprepared to listen to alternative explanations - that I wasn’t worrying unduly, and that I really was ill”</a:t>
            </a:r>
            <a:endParaRPr lang="en-GB"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3092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6AE17-F579-50D4-EF9F-95972BD452C4}"/>
              </a:ext>
            </a:extLst>
          </p:cNvPr>
          <p:cNvSpPr>
            <a:spLocks noGrp="1"/>
          </p:cNvSpPr>
          <p:nvPr>
            <p:ph type="title"/>
          </p:nvPr>
        </p:nvSpPr>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Katharine’s health gradually improved</a:t>
            </a:r>
          </a:p>
        </p:txBody>
      </p:sp>
      <p:sp>
        <p:nvSpPr>
          <p:cNvPr id="3" name="Content Placeholder 2">
            <a:extLst>
              <a:ext uri="{FF2B5EF4-FFF2-40B4-BE49-F238E27FC236}">
                <a16:creationId xmlns:a16="http://schemas.microsoft.com/office/drawing/2014/main" id="{4AC635D3-5399-9AA2-6A07-6A29008AC652}"/>
              </a:ext>
            </a:extLst>
          </p:cNvPr>
          <p:cNvSpPr>
            <a:spLocks noGrp="1"/>
          </p:cNvSpPr>
          <p:nvPr>
            <p:ph idx="1"/>
          </p:nvPr>
        </p:nvSpPr>
        <p:spPr/>
        <p:txBody>
          <a:bodyPr>
            <a:normAutofit/>
          </a:bodyPr>
          <a:lstStyle/>
          <a:p>
            <a:r>
              <a:rPr lang="en-GB" sz="2800" dirty="0">
                <a:latin typeface="Cambria" panose="02040503050406030204" pitchFamily="18" charset="0"/>
                <a:ea typeface="Cambria" panose="02040503050406030204" pitchFamily="18" charset="0"/>
              </a:rPr>
              <a:t>June 2010 – back at school almost full-time but still a long way short of previous levels of activity. Gains 9 GCSEs</a:t>
            </a:r>
            <a:r>
              <a:rPr lang="en-GB" dirty="0">
                <a:latin typeface="Cambria" panose="02040503050406030204" pitchFamily="18" charset="0"/>
                <a:ea typeface="Cambria" panose="02040503050406030204" pitchFamily="18" charset="0"/>
              </a:rPr>
              <a:t> with 8 A* </a:t>
            </a:r>
            <a:endParaRPr lang="en-GB" sz="2800"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June 2012 – gets 3 A* - still not full-time at school and with very restricted life outside school. Accepts place at Durham University. </a:t>
            </a:r>
          </a:p>
          <a:p>
            <a:r>
              <a:rPr lang="en-GB" dirty="0">
                <a:latin typeface="Cambria" panose="02040503050406030204" pitchFamily="18" charset="0"/>
                <a:ea typeface="Cambria" panose="02040503050406030204" pitchFamily="18" charset="0"/>
              </a:rPr>
              <a:t>Starts as full time, but finds this increasingly difficult – pain increases, muscular spasms, difficulty forming words or concentrating. </a:t>
            </a:r>
          </a:p>
          <a:p>
            <a:r>
              <a:rPr lang="en-GB" dirty="0">
                <a:latin typeface="Cambria" panose="02040503050406030204" pitchFamily="18" charset="0"/>
                <a:ea typeface="Cambria" panose="02040503050406030204" pitchFamily="18" charset="0"/>
              </a:rPr>
              <a:t>Occur 3 to 4 x week, lasting for about 4 hours. Ambulance attends.</a:t>
            </a:r>
          </a:p>
          <a:p>
            <a:r>
              <a:rPr lang="en-GB" dirty="0">
                <a:latin typeface="Cambria" panose="02040503050406030204" pitchFamily="18" charset="0"/>
                <a:ea typeface="Cambria" panose="02040503050406030204" pitchFamily="18" charset="0"/>
              </a:rPr>
              <a:t>Returns home and seek help – epilepsy?</a:t>
            </a:r>
          </a:p>
        </p:txBody>
      </p:sp>
    </p:spTree>
    <p:extLst>
      <p:ext uri="{BB962C8B-B14F-4D97-AF65-F5344CB8AC3E}">
        <p14:creationId xmlns:p14="http://schemas.microsoft.com/office/powerpoint/2010/main" val="269025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63E1B-2E19-C856-77FF-0362AFAAEB54}"/>
              </a:ext>
            </a:extLst>
          </p:cNvPr>
          <p:cNvSpPr>
            <a:spLocks noGrp="1"/>
          </p:cNvSpPr>
          <p:nvPr>
            <p:ph type="title"/>
          </p:nvPr>
        </p:nvSpPr>
        <p:spPr>
          <a:xfrm>
            <a:off x="838200" y="365126"/>
            <a:ext cx="10515600" cy="644968"/>
          </a:xfrm>
        </p:spPr>
        <p:txBody>
          <a:bodyPr>
            <a:normAutofit fontScale="90000"/>
          </a:bodyPr>
          <a:lstStyle/>
          <a:p>
            <a:pPr algn="ctr"/>
            <a:r>
              <a:rPr lang="en-GB" dirty="0">
                <a:solidFill>
                  <a:srgbClr val="598752"/>
                </a:solidFill>
                <a:latin typeface="Cambria" panose="02040503050406030204" pitchFamily="18" charset="0"/>
                <a:ea typeface="Cambria" panose="02040503050406030204" pitchFamily="18" charset="0"/>
              </a:rPr>
              <a:t>Spring 2013</a:t>
            </a:r>
          </a:p>
        </p:txBody>
      </p:sp>
      <p:sp>
        <p:nvSpPr>
          <p:cNvPr id="3" name="Content Placeholder 2">
            <a:extLst>
              <a:ext uri="{FF2B5EF4-FFF2-40B4-BE49-F238E27FC236}">
                <a16:creationId xmlns:a16="http://schemas.microsoft.com/office/drawing/2014/main" id="{3A8A6900-F882-E1D1-2EC2-C2BF56C9FFB4}"/>
              </a:ext>
            </a:extLst>
          </p:cNvPr>
          <p:cNvSpPr>
            <a:spLocks noGrp="1"/>
          </p:cNvSpPr>
          <p:nvPr>
            <p:ph idx="1"/>
          </p:nvPr>
        </p:nvSpPr>
        <p:spPr>
          <a:xfrm>
            <a:off x="838200" y="1158949"/>
            <a:ext cx="10515600" cy="5528930"/>
          </a:xfrm>
        </p:spPr>
        <p:txBody>
          <a:bodyPr>
            <a:normAutofit fontScale="92500" lnSpcReduction="20000"/>
          </a:bodyPr>
          <a:lstStyle/>
          <a:p>
            <a:r>
              <a:rPr lang="en-GB" dirty="0">
                <a:latin typeface="Cambria" panose="02040503050406030204" pitchFamily="18" charset="0"/>
                <a:ea typeface="Cambria" panose="02040503050406030204" pitchFamily="18" charset="0"/>
              </a:rPr>
              <a:t>First consultant Neurologist diagnoses “</a:t>
            </a:r>
            <a:r>
              <a:rPr lang="en-GB" i="1" dirty="0">
                <a:latin typeface="Cambria" panose="02040503050406030204" pitchFamily="18" charset="0"/>
                <a:ea typeface="Cambria" panose="02040503050406030204" pitchFamily="18" charset="0"/>
              </a:rPr>
              <a:t>Hyperventilation attacks with carpopedal spasm and tetanic posturing … I am sure she is describing physical manifestations of an anxiety state leading to carpopedal spasm and other tetanic posturing of muscles</a:t>
            </a:r>
            <a:r>
              <a:rPr lang="en-GB" dirty="0">
                <a:latin typeface="Cambria" panose="02040503050406030204" pitchFamily="18" charset="0"/>
                <a:ea typeface="Cambria" panose="02040503050406030204" pitchFamily="18" charset="0"/>
              </a:rPr>
              <a:t>”</a:t>
            </a:r>
          </a:p>
          <a:p>
            <a:r>
              <a:rPr lang="en-GB" dirty="0">
                <a:solidFill>
                  <a:srgbClr val="000000"/>
                </a:solidFill>
                <a:latin typeface="Cambria" panose="02040503050406030204" pitchFamily="18" charset="0"/>
                <a:ea typeface="Cambria" panose="02040503050406030204" pitchFamily="18" charset="0"/>
              </a:rPr>
              <a:t>Katharine: </a:t>
            </a:r>
            <a:r>
              <a:rPr lang="en-GB" i="1" dirty="0">
                <a:solidFill>
                  <a:srgbClr val="000000"/>
                </a:solidFill>
                <a:latin typeface="Cambria" panose="02040503050406030204" pitchFamily="18" charset="0"/>
                <a:ea typeface="Cambria" panose="02040503050406030204" pitchFamily="18" charset="0"/>
              </a:rPr>
              <a:t>“He had actually Googled images of hysterical convulsions (they were old-fashioned paintings of women having bizarre seizures) before the appointment - based, presumably, on the sole knowledge that I had ME. He then asked me very few basic questions, before saying (something along the lines of) ‘I know exactly what this is’, did my reflexes, got me to hyperventilate, then got me to sit back down in front of the desk, at which point he promptly turned his monitor screen on and turned it around so I could look at it, and told me that I had hyperventilation syndrome - a physical manifestation of an anxiety state. </a:t>
            </a:r>
          </a:p>
          <a:p>
            <a:r>
              <a:rPr lang="en-GB" i="1" dirty="0">
                <a:solidFill>
                  <a:srgbClr val="000000"/>
                </a:solidFill>
                <a:latin typeface="Cambria" panose="02040503050406030204" pitchFamily="18" charset="0"/>
                <a:ea typeface="Cambria" panose="02040503050406030204" pitchFamily="18" charset="0"/>
              </a:rPr>
              <a:t>As I left the room, he called after me (in a jovial voice) ‘Enjoy Durham!’ - as if the reason I wasn’t at university, indeed had been sent home after having three ambulances called on me in the space of a fortnight and being incredibly unwell, was my failure to enjoy it - and as if this was something I could simply choose. </a:t>
            </a:r>
            <a:endParaRPr lang="en-GB"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2060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DE7C2-EA2F-3E40-E0B1-83E120BD5774}"/>
              </a:ext>
            </a:extLst>
          </p:cNvPr>
          <p:cNvSpPr>
            <a:spLocks noGrp="1"/>
          </p:cNvSpPr>
          <p:nvPr>
            <p:ph type="title"/>
          </p:nvPr>
        </p:nvSpPr>
        <p:spPr>
          <a:xfrm>
            <a:off x="838200" y="365126"/>
            <a:ext cx="10515600" cy="730028"/>
          </a:xfrm>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More helpful explanations</a:t>
            </a:r>
          </a:p>
        </p:txBody>
      </p:sp>
      <p:sp>
        <p:nvSpPr>
          <p:cNvPr id="3" name="Content Placeholder 2">
            <a:extLst>
              <a:ext uri="{FF2B5EF4-FFF2-40B4-BE49-F238E27FC236}">
                <a16:creationId xmlns:a16="http://schemas.microsoft.com/office/drawing/2014/main" id="{F53D81A1-9E4D-6174-88A7-0C98114FEE9F}"/>
              </a:ext>
            </a:extLst>
          </p:cNvPr>
          <p:cNvSpPr>
            <a:spLocks noGrp="1"/>
          </p:cNvSpPr>
          <p:nvPr>
            <p:ph idx="1"/>
          </p:nvPr>
        </p:nvSpPr>
        <p:spPr>
          <a:xfrm>
            <a:off x="838200" y="1339702"/>
            <a:ext cx="10515600" cy="5273749"/>
          </a:xfrm>
        </p:spPr>
        <p:txBody>
          <a:bodyPr>
            <a:normAutofit lnSpcReduction="10000"/>
          </a:bodyPr>
          <a:lstStyle/>
          <a:p>
            <a:r>
              <a:rPr lang="en-GB" dirty="0">
                <a:latin typeface="Cambria" panose="02040503050406030204" pitchFamily="18" charset="0"/>
                <a:ea typeface="Cambria" panose="02040503050406030204" pitchFamily="18" charset="0"/>
              </a:rPr>
              <a:t>Second consultant neurologist focuses on physical elements of ME (e.g., inflamed tonsils) as cause, discusses symptoms and advises treatment</a:t>
            </a:r>
          </a:p>
          <a:p>
            <a:r>
              <a:rPr lang="en-GB" dirty="0">
                <a:latin typeface="Cambria" panose="02040503050406030204" pitchFamily="18" charset="0"/>
                <a:ea typeface="Cambria" panose="02040503050406030204" pitchFamily="18" charset="0"/>
              </a:rPr>
              <a:t>Physiotherapist – “</a:t>
            </a:r>
            <a:r>
              <a:rPr lang="en-GB" i="1" dirty="0">
                <a:latin typeface="Cambria" panose="02040503050406030204" pitchFamily="18" charset="0"/>
                <a:ea typeface="Cambria" panose="02040503050406030204" pitchFamily="18" charset="0"/>
              </a:rPr>
              <a:t>due to a combination of weak postural muscles due to the ME and the hypermobility, the joints will often impinge or catch when held in an unsupported or stretched position … invoking a spasm around the joint</a:t>
            </a:r>
            <a:r>
              <a:rPr lang="en-GB" dirty="0">
                <a:latin typeface="Cambria" panose="02040503050406030204" pitchFamily="18" charset="0"/>
                <a:ea typeface="Cambria" panose="02040503050406030204" pitchFamily="18" charset="0"/>
              </a:rPr>
              <a:t>”.</a:t>
            </a:r>
          </a:p>
          <a:p>
            <a:r>
              <a:rPr lang="en-GB" dirty="0">
                <a:latin typeface="Cambria" panose="02040503050406030204" pitchFamily="18" charset="0"/>
                <a:ea typeface="Cambria" panose="02040503050406030204" pitchFamily="18" charset="0"/>
              </a:rPr>
              <a:t>Consultation with an experienced Occupational Therapist who had worked in ME services for many years – writes letter to GP advising muscle relaxants which improve her condition</a:t>
            </a:r>
          </a:p>
          <a:p>
            <a:r>
              <a:rPr lang="en-GB" dirty="0">
                <a:latin typeface="Cambria" panose="02040503050406030204" pitchFamily="18" charset="0"/>
                <a:ea typeface="Cambria" panose="02040503050406030204" pitchFamily="18" charset="0"/>
              </a:rPr>
              <a:t>Katharine able to return to university on a part-time basis which college supports. Has a year out then completes UG degree and returns to full-time study for masters and PhD.</a:t>
            </a:r>
          </a:p>
        </p:txBody>
      </p:sp>
    </p:spTree>
    <p:extLst>
      <p:ext uri="{BB962C8B-B14F-4D97-AF65-F5344CB8AC3E}">
        <p14:creationId xmlns:p14="http://schemas.microsoft.com/office/powerpoint/2010/main" val="138734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AE994C-3736-A454-CE9D-3D461F6FB8D0}"/>
              </a:ext>
            </a:extLst>
          </p:cNvPr>
          <p:cNvSpPr>
            <a:spLocks noGrp="1"/>
          </p:cNvSpPr>
          <p:nvPr>
            <p:ph type="title"/>
          </p:nvPr>
        </p:nvSpPr>
        <p:spPr>
          <a:xfrm>
            <a:off x="839788" y="258799"/>
            <a:ext cx="10515600" cy="698131"/>
          </a:xfrm>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What helped Katharine</a:t>
            </a:r>
          </a:p>
        </p:txBody>
      </p:sp>
      <p:sp>
        <p:nvSpPr>
          <p:cNvPr id="5" name="Text Placeholder 4">
            <a:extLst>
              <a:ext uri="{FF2B5EF4-FFF2-40B4-BE49-F238E27FC236}">
                <a16:creationId xmlns:a16="http://schemas.microsoft.com/office/drawing/2014/main" id="{642AA979-9B0D-4431-5ADD-B78361B5F491}"/>
              </a:ext>
            </a:extLst>
          </p:cNvPr>
          <p:cNvSpPr>
            <a:spLocks noGrp="1"/>
          </p:cNvSpPr>
          <p:nvPr>
            <p:ph type="body" idx="1"/>
          </p:nvPr>
        </p:nvSpPr>
        <p:spPr>
          <a:xfrm>
            <a:off x="862014" y="1075107"/>
            <a:ext cx="5157787" cy="562307"/>
          </a:xfrm>
        </p:spPr>
        <p:txBody>
          <a:bodyPr>
            <a:normAutofit lnSpcReduction="10000"/>
          </a:bodyPr>
          <a:lstStyle/>
          <a:p>
            <a:pPr algn="ctr"/>
            <a:r>
              <a:rPr lang="en-GB" sz="3600" dirty="0">
                <a:latin typeface="Cambria" panose="02040503050406030204" pitchFamily="18" charset="0"/>
                <a:ea typeface="Cambria" panose="02040503050406030204" pitchFamily="18" charset="0"/>
              </a:rPr>
              <a:t>Helpful</a:t>
            </a:r>
          </a:p>
        </p:txBody>
      </p:sp>
      <p:sp>
        <p:nvSpPr>
          <p:cNvPr id="6" name="Content Placeholder 5">
            <a:extLst>
              <a:ext uri="{FF2B5EF4-FFF2-40B4-BE49-F238E27FC236}">
                <a16:creationId xmlns:a16="http://schemas.microsoft.com/office/drawing/2014/main" id="{3108A891-EA84-36D9-1727-C4C402738571}"/>
              </a:ext>
            </a:extLst>
          </p:cNvPr>
          <p:cNvSpPr>
            <a:spLocks noGrp="1"/>
          </p:cNvSpPr>
          <p:nvPr>
            <p:ph sz="half" idx="2"/>
          </p:nvPr>
        </p:nvSpPr>
        <p:spPr>
          <a:xfrm>
            <a:off x="839788" y="1850065"/>
            <a:ext cx="5157787" cy="4642810"/>
          </a:xfrm>
        </p:spPr>
        <p:txBody>
          <a:bodyPr>
            <a:normAutofit fontScale="92500" lnSpcReduction="20000"/>
          </a:bodyPr>
          <a:lstStyle/>
          <a:p>
            <a:r>
              <a:rPr lang="en-GB" dirty="0">
                <a:latin typeface="Cambria" panose="02040503050406030204" pitchFamily="18" charset="0"/>
                <a:ea typeface="Cambria" panose="02040503050406030204" pitchFamily="18" charset="0"/>
              </a:rPr>
              <a:t>People believing that something was wrong, that she wasn’t doing this to herself in someway, and that they cared</a:t>
            </a:r>
          </a:p>
          <a:p>
            <a:r>
              <a:rPr lang="en-GB" dirty="0">
                <a:latin typeface="Cambria" panose="02040503050406030204" pitchFamily="18" charset="0"/>
                <a:ea typeface="Cambria" panose="02040503050406030204" pitchFamily="18" charset="0"/>
              </a:rPr>
              <a:t>Pacing</a:t>
            </a:r>
          </a:p>
          <a:p>
            <a:r>
              <a:rPr lang="en-GB" dirty="0">
                <a:latin typeface="Cambria" panose="02040503050406030204" pitchFamily="18" charset="0"/>
                <a:ea typeface="Cambria" panose="02040503050406030204" pitchFamily="18" charset="0"/>
              </a:rPr>
              <a:t>Advice from some HCPs (physio and OT in particular) </a:t>
            </a:r>
          </a:p>
          <a:p>
            <a:r>
              <a:rPr lang="en-GB" dirty="0">
                <a:latin typeface="Cambria" panose="02040503050406030204" pitchFamily="18" charset="0"/>
                <a:ea typeface="Cambria" panose="02040503050406030204" pitchFamily="18" charset="0"/>
              </a:rPr>
              <a:t>Supportive GP, school and college</a:t>
            </a:r>
          </a:p>
          <a:p>
            <a:r>
              <a:rPr lang="en-GB" dirty="0">
                <a:latin typeface="Cambria" panose="02040503050406030204" pitchFamily="18" charset="0"/>
                <a:ea typeface="Cambria" panose="02040503050406030204" pitchFamily="18" charset="0"/>
              </a:rPr>
              <a:t>Medication for spasms</a:t>
            </a:r>
          </a:p>
          <a:p>
            <a:r>
              <a:rPr lang="en-GB" dirty="0">
                <a:latin typeface="Cambria" panose="02040503050406030204" pitchFamily="18" charset="0"/>
                <a:ea typeface="Cambria" panose="02040503050406030204" pitchFamily="18" charset="0"/>
              </a:rPr>
              <a:t>Some of the things we tried (e.g., co-enzymes)??</a:t>
            </a:r>
          </a:p>
          <a:p>
            <a:r>
              <a:rPr lang="en-GB" dirty="0">
                <a:latin typeface="Cambria" panose="02040503050406030204" pitchFamily="18" charset="0"/>
                <a:ea typeface="Cambria" panose="02040503050406030204" pitchFamily="18" charset="0"/>
              </a:rPr>
              <a:t>Luck??</a:t>
            </a:r>
          </a:p>
          <a:p>
            <a:endParaRPr lang="en-GB" dirty="0">
              <a:latin typeface="Cambria" panose="02040503050406030204" pitchFamily="18" charset="0"/>
              <a:ea typeface="Cambria" panose="02040503050406030204" pitchFamily="18" charset="0"/>
            </a:endParaRPr>
          </a:p>
        </p:txBody>
      </p:sp>
      <p:sp>
        <p:nvSpPr>
          <p:cNvPr id="7" name="Text Placeholder 6">
            <a:extLst>
              <a:ext uri="{FF2B5EF4-FFF2-40B4-BE49-F238E27FC236}">
                <a16:creationId xmlns:a16="http://schemas.microsoft.com/office/drawing/2014/main" id="{D10E7CBE-BFEE-ABC4-7F8D-E3A3BE2918CB}"/>
              </a:ext>
            </a:extLst>
          </p:cNvPr>
          <p:cNvSpPr>
            <a:spLocks noGrp="1"/>
          </p:cNvSpPr>
          <p:nvPr>
            <p:ph type="body" sz="quarter" idx="3"/>
          </p:nvPr>
        </p:nvSpPr>
        <p:spPr>
          <a:xfrm>
            <a:off x="6096000" y="1063256"/>
            <a:ext cx="5183188" cy="574158"/>
          </a:xfrm>
        </p:spPr>
        <p:txBody>
          <a:bodyPr>
            <a:normAutofit lnSpcReduction="10000"/>
          </a:bodyPr>
          <a:lstStyle/>
          <a:p>
            <a:pPr algn="ctr"/>
            <a:r>
              <a:rPr lang="en-GB" sz="3600" dirty="0">
                <a:latin typeface="Cambria" panose="02040503050406030204" pitchFamily="18" charset="0"/>
                <a:ea typeface="Cambria" panose="02040503050406030204" pitchFamily="18" charset="0"/>
              </a:rPr>
              <a:t>Less than helpful</a:t>
            </a:r>
          </a:p>
        </p:txBody>
      </p:sp>
      <p:sp>
        <p:nvSpPr>
          <p:cNvPr id="8" name="Content Placeholder 7">
            <a:extLst>
              <a:ext uri="{FF2B5EF4-FFF2-40B4-BE49-F238E27FC236}">
                <a16:creationId xmlns:a16="http://schemas.microsoft.com/office/drawing/2014/main" id="{6716FD49-AA33-0B06-1BC3-F705FD2FC3C9}"/>
              </a:ext>
            </a:extLst>
          </p:cNvPr>
          <p:cNvSpPr>
            <a:spLocks noGrp="1"/>
          </p:cNvSpPr>
          <p:nvPr>
            <p:ph sz="quarter" idx="4"/>
          </p:nvPr>
        </p:nvSpPr>
        <p:spPr>
          <a:xfrm>
            <a:off x="6172200" y="1850065"/>
            <a:ext cx="5183188" cy="4339598"/>
          </a:xfrm>
        </p:spPr>
        <p:txBody>
          <a:bodyPr>
            <a:normAutofit fontScale="92500" lnSpcReduction="20000"/>
          </a:bodyPr>
          <a:lstStyle/>
          <a:p>
            <a:r>
              <a:rPr lang="en-GB" dirty="0">
                <a:latin typeface="Cambria" panose="02040503050406030204" pitchFamily="18" charset="0"/>
                <a:ea typeface="Cambria" panose="02040503050406030204" pitchFamily="18" charset="0"/>
              </a:rPr>
              <a:t>Dogmatic beliefs</a:t>
            </a:r>
          </a:p>
          <a:p>
            <a:r>
              <a:rPr lang="en-GB" dirty="0">
                <a:latin typeface="Cambria" panose="02040503050406030204" pitchFamily="18" charset="0"/>
                <a:ea typeface="Cambria" panose="02040503050406030204" pitchFamily="18" charset="0"/>
              </a:rPr>
              <a:t>Two senior consultants in positions of authority who had preconceived ideas around thinking patterns causing anxiety around exercise</a:t>
            </a:r>
          </a:p>
          <a:p>
            <a:r>
              <a:rPr lang="en-GB" dirty="0">
                <a:latin typeface="Cambria" panose="02040503050406030204" pitchFamily="18" charset="0"/>
                <a:ea typeface="Cambria" panose="02040503050406030204" pitchFamily="18" charset="0"/>
              </a:rPr>
              <a:t>Neither was prepared to modify these beliefs and insisted they were correct</a:t>
            </a:r>
          </a:p>
          <a:p>
            <a:endParaRPr lang="en-GB"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411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p"/>
      <p:bldP spid="7" grpId="0" build="p"/>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CCF556-F932-1491-3E0D-2948FEB3C1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A07A72-B6A3-E486-21EE-1B346B68B86B}"/>
              </a:ext>
            </a:extLst>
          </p:cNvPr>
          <p:cNvSpPr>
            <a:spLocks noGrp="1"/>
          </p:cNvSpPr>
          <p:nvPr>
            <p:ph type="title"/>
          </p:nvPr>
        </p:nvSpPr>
        <p:spPr>
          <a:xfrm>
            <a:off x="838200" y="365125"/>
            <a:ext cx="10515600" cy="5610373"/>
          </a:xfrm>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The wider issues</a:t>
            </a:r>
          </a:p>
        </p:txBody>
      </p:sp>
    </p:spTree>
    <p:extLst>
      <p:ext uri="{BB962C8B-B14F-4D97-AF65-F5344CB8AC3E}">
        <p14:creationId xmlns:p14="http://schemas.microsoft.com/office/powerpoint/2010/main" val="2370471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CF6C-EB71-78A0-1578-F2DC6AE4591B}"/>
              </a:ext>
            </a:extLst>
          </p:cNvPr>
          <p:cNvSpPr>
            <a:spLocks noGrp="1"/>
          </p:cNvSpPr>
          <p:nvPr>
            <p:ph type="title"/>
          </p:nvPr>
        </p:nvSpPr>
        <p:spPr>
          <a:xfrm>
            <a:off x="838200" y="163107"/>
            <a:ext cx="10515600" cy="660758"/>
          </a:xfrm>
        </p:spPr>
        <p:txBody>
          <a:bodyPr>
            <a:normAutofit fontScale="90000"/>
          </a:bodyPr>
          <a:lstStyle/>
          <a:p>
            <a:pPr algn="ctr"/>
            <a:r>
              <a:rPr lang="en-GB" dirty="0">
                <a:solidFill>
                  <a:srgbClr val="598752"/>
                </a:solidFill>
                <a:latin typeface="Cambria" panose="02040503050406030204" pitchFamily="18" charset="0"/>
                <a:ea typeface="Cambria" panose="02040503050406030204" pitchFamily="18" charset="0"/>
              </a:rPr>
              <a:t>CBT model of ME (CBM)</a:t>
            </a:r>
          </a:p>
        </p:txBody>
      </p:sp>
      <p:sp>
        <p:nvSpPr>
          <p:cNvPr id="3" name="Content Placeholder 2">
            <a:extLst>
              <a:ext uri="{FF2B5EF4-FFF2-40B4-BE49-F238E27FC236}">
                <a16:creationId xmlns:a16="http://schemas.microsoft.com/office/drawing/2014/main" id="{E6A1488F-CCAD-F6AC-68AE-15719057ECA4}"/>
              </a:ext>
            </a:extLst>
          </p:cNvPr>
          <p:cNvSpPr>
            <a:spLocks noGrp="1"/>
          </p:cNvSpPr>
          <p:nvPr>
            <p:ph idx="1"/>
          </p:nvPr>
        </p:nvSpPr>
        <p:spPr>
          <a:xfrm>
            <a:off x="838199" y="999460"/>
            <a:ext cx="10804451" cy="5564301"/>
          </a:xfrm>
        </p:spPr>
        <p:txBody>
          <a:bodyPr>
            <a:noAutofit/>
          </a:bodyPr>
          <a:lstStyle/>
          <a:p>
            <a:r>
              <a:rPr lang="en-GB" sz="2300" dirty="0">
                <a:latin typeface="Cambria" panose="02040503050406030204" pitchFamily="18" charset="0"/>
                <a:ea typeface="Cambria" panose="02040503050406030204" pitchFamily="18" charset="0"/>
              </a:rPr>
              <a:t>“</a:t>
            </a:r>
            <a:r>
              <a:rPr lang="en-GB" sz="2300" b="0" i="1" dirty="0">
                <a:effectLst/>
                <a:latin typeface="Cambria" panose="02040503050406030204" pitchFamily="18" charset="0"/>
                <a:ea typeface="Cambria" panose="02040503050406030204" pitchFamily="18" charset="0"/>
              </a:rPr>
              <a:t>CFS may begin with a viral infection, which leads to symptoms such as fatigue or pain, which cause a sufferer to rest and become fearful of activity …. whereby avoidance behaviours lead to anxiety and depression, which exacerbate physiological and mental deconditioning” </a:t>
            </a:r>
            <a:r>
              <a:rPr lang="en-GB" sz="2300" b="0" i="0" dirty="0">
                <a:effectLst/>
                <a:latin typeface="Cambria" panose="02040503050406030204" pitchFamily="18" charset="0"/>
                <a:ea typeface="Cambria" panose="02040503050406030204" pitchFamily="18" charset="0"/>
              </a:rPr>
              <a:t>(Geraghty et al., 2019 based on Sharpe, 1993, 2007) </a:t>
            </a:r>
          </a:p>
          <a:p>
            <a:r>
              <a:rPr lang="en-GB" sz="2300" dirty="0">
                <a:latin typeface="Cambria" panose="02040503050406030204" pitchFamily="18" charset="0"/>
                <a:ea typeface="Cambria" panose="02040503050406030204" pitchFamily="18" charset="0"/>
              </a:rPr>
              <a:t>Led to two specific types of intervention</a:t>
            </a:r>
          </a:p>
          <a:p>
            <a:pPr lvl="1"/>
            <a:r>
              <a:rPr lang="en-GB" sz="2300" b="0" i="0" dirty="0">
                <a:effectLst/>
                <a:latin typeface="Cambria" panose="02040503050406030204" pitchFamily="18" charset="0"/>
                <a:ea typeface="Cambria" panose="02040503050406030204" pitchFamily="18" charset="0"/>
              </a:rPr>
              <a:t>Graded exercise </a:t>
            </a:r>
            <a:r>
              <a:rPr lang="en-GB" sz="2300" dirty="0">
                <a:latin typeface="Cambria" panose="02040503050406030204" pitchFamily="18" charset="0"/>
                <a:ea typeface="Cambria" panose="02040503050406030204" pitchFamily="18" charset="0"/>
              </a:rPr>
              <a:t>(“</a:t>
            </a:r>
            <a:r>
              <a:rPr lang="en-US" sz="2300" i="1" dirty="0">
                <a:latin typeface="Cambria" panose="02040503050406030204" pitchFamily="18" charset="0"/>
                <a:ea typeface="Cambria" panose="02040503050406030204" pitchFamily="18" charset="0"/>
              </a:rPr>
              <a:t>making fixed incremental increases in the time spent being physically active”</a:t>
            </a:r>
            <a:r>
              <a:rPr lang="en-GB" sz="2300" dirty="0">
                <a:latin typeface="Cambria" panose="02040503050406030204" pitchFamily="18" charset="0"/>
                <a:ea typeface="Cambria" panose="02040503050406030204" pitchFamily="18" charset="0"/>
              </a:rPr>
              <a:t>)</a:t>
            </a:r>
          </a:p>
          <a:p>
            <a:pPr lvl="1"/>
            <a:r>
              <a:rPr lang="en-GB" sz="2300" dirty="0">
                <a:solidFill>
                  <a:srgbClr val="000000"/>
                </a:solidFill>
                <a:latin typeface="Cambria" panose="02040503050406030204" pitchFamily="18" charset="0"/>
                <a:ea typeface="Cambria" panose="02040503050406030204" pitchFamily="18" charset="0"/>
              </a:rPr>
              <a:t>NICE (2007) guidance - CBT addressed underlying causes of ME – it was a cure</a:t>
            </a:r>
            <a:endParaRPr lang="en-GB" sz="2300" b="0" i="0" dirty="0">
              <a:effectLst/>
              <a:latin typeface="Cambria" panose="02040503050406030204" pitchFamily="18" charset="0"/>
              <a:ea typeface="Cambria" panose="02040503050406030204" pitchFamily="18" charset="0"/>
            </a:endParaRPr>
          </a:p>
          <a:p>
            <a:r>
              <a:rPr lang="en-US" sz="2300" dirty="0">
                <a:latin typeface="Cambria" panose="02040503050406030204" pitchFamily="18" charset="0"/>
                <a:ea typeface="Cambria" panose="02040503050406030204" pitchFamily="18" charset="0"/>
              </a:rPr>
              <a:t>Patient surveys show strong evidence of harm caused by GET (focused on avoidance) rather than pacing (listening from your body)</a:t>
            </a:r>
          </a:p>
          <a:p>
            <a:r>
              <a:rPr lang="en-GB" sz="2300" dirty="0">
                <a:latin typeface="Cambria" panose="02040503050406030204" pitchFamily="18" charset="0"/>
                <a:ea typeface="Cambria" panose="02040503050406030204" pitchFamily="18" charset="0"/>
              </a:rPr>
              <a:t>NICE 2021 – reassessed evidence – found quality “</a:t>
            </a:r>
            <a:r>
              <a:rPr lang="en-US" sz="2300" i="1" dirty="0">
                <a:latin typeface="Cambria" panose="02040503050406030204" pitchFamily="18" charset="0"/>
                <a:ea typeface="Cambria" panose="02040503050406030204" pitchFamily="18" charset="0"/>
              </a:rPr>
              <a:t>ranged from low to very low quality</a:t>
            </a:r>
            <a:r>
              <a:rPr lang="en-GB" sz="2300" dirty="0">
                <a:latin typeface="Cambria" panose="02040503050406030204" pitchFamily="18" charset="0"/>
                <a:ea typeface="Cambria" panose="02040503050406030204" pitchFamily="18" charset="0"/>
              </a:rPr>
              <a:t>”. </a:t>
            </a:r>
          </a:p>
          <a:p>
            <a:r>
              <a:rPr lang="en-GB" sz="2300" dirty="0">
                <a:latin typeface="Cambria" panose="02040503050406030204" pitchFamily="18" charset="0"/>
                <a:ea typeface="Cambria" panose="02040503050406030204" pitchFamily="18" charset="0"/>
              </a:rPr>
              <a:t>Revised guidance - no longer recommended GET and </a:t>
            </a:r>
            <a:r>
              <a:rPr lang="en-GB" sz="2300" dirty="0">
                <a:solidFill>
                  <a:srgbClr val="000000"/>
                </a:solidFill>
                <a:latin typeface="Cambria" panose="02040503050406030204" pitchFamily="18" charset="0"/>
                <a:ea typeface="Cambria" panose="02040503050406030204" pitchFamily="18" charset="0"/>
              </a:rPr>
              <a:t>changed role for CBT from curative to supportive/adjunctive.</a:t>
            </a:r>
            <a:endParaRPr lang="en-GB" sz="23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1889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095BAB-8995-A8CA-40E2-9D9A29B5B9E4}"/>
              </a:ext>
            </a:extLst>
          </p:cNvPr>
          <p:cNvSpPr>
            <a:spLocks noGrp="1"/>
          </p:cNvSpPr>
          <p:nvPr>
            <p:ph type="title"/>
          </p:nvPr>
        </p:nvSpPr>
        <p:spPr>
          <a:xfrm>
            <a:off x="838200" y="365125"/>
            <a:ext cx="10515600" cy="666233"/>
          </a:xfrm>
        </p:spPr>
        <p:txBody>
          <a:bodyPr>
            <a:normAutofit fontScale="90000"/>
          </a:bodyPr>
          <a:lstStyle/>
          <a:p>
            <a:pPr algn="ctr"/>
            <a:r>
              <a:rPr lang="en-GB" dirty="0">
                <a:solidFill>
                  <a:srgbClr val="598752"/>
                </a:solidFill>
                <a:latin typeface="Cambria" panose="02040503050406030204" pitchFamily="18" charset="0"/>
                <a:ea typeface="Cambria" panose="02040503050406030204" pitchFamily="18" charset="0"/>
              </a:rPr>
              <a:t>The CBT model of ME and our experiences</a:t>
            </a:r>
          </a:p>
        </p:txBody>
      </p:sp>
      <p:sp>
        <p:nvSpPr>
          <p:cNvPr id="8" name="Content Placeholder 7">
            <a:extLst>
              <a:ext uri="{FF2B5EF4-FFF2-40B4-BE49-F238E27FC236}">
                <a16:creationId xmlns:a16="http://schemas.microsoft.com/office/drawing/2014/main" id="{939DBA99-D6BE-CE7D-1DA1-4A0CCBF1AD63}"/>
              </a:ext>
            </a:extLst>
          </p:cNvPr>
          <p:cNvSpPr>
            <a:spLocks noGrp="1"/>
          </p:cNvSpPr>
          <p:nvPr>
            <p:ph idx="1"/>
          </p:nvPr>
        </p:nvSpPr>
        <p:spPr>
          <a:xfrm>
            <a:off x="838200" y="1233377"/>
            <a:ext cx="10515600" cy="4943586"/>
          </a:xfrm>
        </p:spPr>
        <p:txBody>
          <a:bodyPr>
            <a:normAutofit fontScale="92500" lnSpcReduction="20000"/>
          </a:bodyPr>
          <a:lstStyle/>
          <a:p>
            <a:r>
              <a:rPr lang="en-GB" dirty="0">
                <a:latin typeface="Cambria" panose="02040503050406030204" pitchFamily="18" charset="0"/>
                <a:ea typeface="Cambria" panose="02040503050406030204" pitchFamily="18" charset="0"/>
              </a:rPr>
              <a:t>The two consultants who saw Katharine (and probably some of those who saw Maeve Boothby O’Neil) framed ME as an illness in which maladaptive thoughts (worries, catastrophic beliefs about hyperventilation) lead to avoidance and other dysfunctional behaviours</a:t>
            </a:r>
          </a:p>
          <a:p>
            <a:r>
              <a:rPr lang="en-GB" dirty="0">
                <a:latin typeface="Cambria" panose="02040503050406030204" pitchFamily="18" charset="0"/>
                <a:ea typeface="Cambria" panose="02040503050406030204" pitchFamily="18" charset="0"/>
              </a:rPr>
              <a:t>We have also encountered them amongst our colleagues - </a:t>
            </a:r>
            <a:r>
              <a:rPr lang="en-GB" i="1" dirty="0">
                <a:latin typeface="Cambria" panose="02040503050406030204" pitchFamily="18" charset="0"/>
                <a:ea typeface="Cambria" panose="02040503050406030204" pitchFamily="18" charset="0"/>
              </a:rPr>
              <a:t>“Katharine will get better when she wants to”</a:t>
            </a:r>
          </a:p>
          <a:p>
            <a:r>
              <a:rPr lang="en-GB" dirty="0">
                <a:latin typeface="Cambria" panose="02040503050406030204" pitchFamily="18" charset="0"/>
                <a:ea typeface="Cambria" panose="02040503050406030204" pitchFamily="18" charset="0"/>
              </a:rPr>
              <a:t>However, we saw no evidence that Katharine experienced catastrophic deconditioning. In addition to post-exertional fatigue she had many other symptoms which couldn't be accounted for by worrying (which anyway occurred as a consequence of the ME)</a:t>
            </a:r>
          </a:p>
          <a:p>
            <a:r>
              <a:rPr lang="en-GB" dirty="0">
                <a:latin typeface="Cambria" panose="02040503050406030204" pitchFamily="18" charset="0"/>
                <a:ea typeface="Cambria" panose="02040503050406030204" pitchFamily="18" charset="0"/>
              </a:rPr>
              <a:t>More generally, if recovery involves adjusting dysfunctional beliefs and behaviours and reversing the deconditioning, then this places those who do not make progress in a precarious psychological position.</a:t>
            </a:r>
          </a:p>
          <a:p>
            <a:r>
              <a:rPr lang="en-GB" dirty="0">
                <a:latin typeface="Cambria" panose="02040503050406030204" pitchFamily="18" charset="0"/>
                <a:ea typeface="Cambria" panose="02040503050406030204" pitchFamily="18" charset="0"/>
              </a:rPr>
              <a:t>You either get better (the model works) or you blame yourself (because the model cannot be wrong) – questioning self, self-blame and shame. </a:t>
            </a:r>
          </a:p>
          <a:p>
            <a:endParaRPr lang="en-GB" i="1" dirty="0">
              <a:latin typeface="Cambria" panose="02040503050406030204" pitchFamily="18" charset="0"/>
              <a:ea typeface="Cambria" panose="02040503050406030204" pitchFamily="18" charset="0"/>
            </a:endParaRPr>
          </a:p>
          <a:p>
            <a:endParaRPr lang="en-GB" dirty="0">
              <a:latin typeface="Cambria" panose="02040503050406030204" pitchFamily="18" charset="0"/>
              <a:ea typeface="Cambria" panose="02040503050406030204" pitchFamily="18" charset="0"/>
            </a:endParaRPr>
          </a:p>
          <a:p>
            <a:endParaRPr lang="en-GB"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619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276AB4-534B-7536-6AA7-1492B9112220}"/>
              </a:ext>
            </a:extLst>
          </p:cNvPr>
          <p:cNvSpPr>
            <a:spLocks noGrp="1"/>
          </p:cNvSpPr>
          <p:nvPr>
            <p:ph idx="1"/>
          </p:nvPr>
        </p:nvSpPr>
        <p:spPr>
          <a:xfrm>
            <a:off x="838200" y="794265"/>
            <a:ext cx="10515600" cy="4872887"/>
          </a:xfrm>
        </p:spPr>
        <p:txBody>
          <a:bodyPr>
            <a:normAutofit fontScale="92500" lnSpcReduction="20000"/>
          </a:bodyPr>
          <a:lstStyle/>
          <a:p>
            <a:pPr marL="0" indent="0" algn="ctr">
              <a:buNone/>
            </a:pPr>
            <a:r>
              <a:rPr lang="en-GB" sz="4400" dirty="0">
                <a:latin typeface="Cambria" panose="02040503050406030204" pitchFamily="18" charset="0"/>
                <a:ea typeface="Cambria" panose="02040503050406030204" pitchFamily="18" charset="0"/>
              </a:rPr>
              <a:t>My daughter, Katharine, developed ME in 2008 aged 15</a:t>
            </a:r>
          </a:p>
          <a:p>
            <a:pPr marL="0" indent="0" algn="ctr">
              <a:buNone/>
            </a:pPr>
            <a:r>
              <a:rPr lang="en-GB" sz="4400" dirty="0">
                <a:latin typeface="Cambria" panose="02040503050406030204" pitchFamily="18" charset="0"/>
                <a:ea typeface="Cambria" panose="02040503050406030204" pitchFamily="18" charset="0"/>
              </a:rPr>
              <a:t>What I’d like to do today is to initiate a conversation about the way in which some psychologists talk about ME.</a:t>
            </a:r>
          </a:p>
          <a:p>
            <a:pPr marL="0" indent="0" algn="ctr">
              <a:buNone/>
            </a:pPr>
            <a:r>
              <a:rPr lang="en-GB" sz="4400" dirty="0">
                <a:latin typeface="Cambria" panose="02040503050406030204" pitchFamily="18" charset="0"/>
                <a:ea typeface="Cambria" panose="02040503050406030204" pitchFamily="18" charset="0"/>
              </a:rPr>
              <a:t>I am talking from my personal experience as  Katharine’s father, rather than from a position of research or clinical expertise.</a:t>
            </a:r>
          </a:p>
          <a:p>
            <a:pPr marL="0" indent="0" algn="ctr">
              <a:buNone/>
            </a:pPr>
            <a:r>
              <a:rPr lang="en-GB" sz="4400" dirty="0">
                <a:latin typeface="Cambria" panose="02040503050406030204" pitchFamily="18" charset="0"/>
                <a:ea typeface="Cambria" panose="02040503050406030204" pitchFamily="18" charset="0"/>
              </a:rPr>
              <a:t>I also include some of Katharine’s reflections</a:t>
            </a:r>
          </a:p>
          <a:p>
            <a:pPr marL="0" indent="0" algn="ctr">
              <a:buNone/>
            </a:pPr>
            <a:endParaRPr lang="en-GB" sz="4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9266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2B9D2-8D02-3647-F319-1167263ABD13}"/>
              </a:ext>
            </a:extLst>
          </p:cNvPr>
          <p:cNvSpPr>
            <a:spLocks noGrp="1"/>
          </p:cNvSpPr>
          <p:nvPr>
            <p:ph type="title"/>
          </p:nvPr>
        </p:nvSpPr>
        <p:spPr>
          <a:xfrm>
            <a:off x="838200" y="365126"/>
            <a:ext cx="10515600" cy="730028"/>
          </a:xfrm>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ME as a contested illness</a:t>
            </a:r>
          </a:p>
        </p:txBody>
      </p:sp>
      <p:sp>
        <p:nvSpPr>
          <p:cNvPr id="3" name="Content Placeholder 2">
            <a:extLst>
              <a:ext uri="{FF2B5EF4-FFF2-40B4-BE49-F238E27FC236}">
                <a16:creationId xmlns:a16="http://schemas.microsoft.com/office/drawing/2014/main" id="{73C38DB9-37EC-6A67-355E-7D4BA421CA13}"/>
              </a:ext>
            </a:extLst>
          </p:cNvPr>
          <p:cNvSpPr>
            <a:spLocks noGrp="1"/>
          </p:cNvSpPr>
          <p:nvPr>
            <p:ph idx="1"/>
          </p:nvPr>
        </p:nvSpPr>
        <p:spPr>
          <a:xfrm>
            <a:off x="838200" y="1350335"/>
            <a:ext cx="10515600" cy="4826628"/>
          </a:xfrm>
        </p:spPr>
        <p:txBody>
          <a:bodyPr>
            <a:normAutofit/>
          </a:bodyPr>
          <a:lstStyle/>
          <a:p>
            <a:r>
              <a:rPr lang="en-GB" dirty="0">
                <a:latin typeface="Cambria" panose="02040503050406030204" pitchFamily="18" charset="0"/>
                <a:ea typeface="Cambria" panose="02040503050406030204" pitchFamily="18" charset="0"/>
              </a:rPr>
              <a:t>Dispute about what to call it (ME, CFS, ME/CFS or neurasthenia) </a:t>
            </a:r>
          </a:p>
          <a:p>
            <a:r>
              <a:rPr lang="en-GB" dirty="0">
                <a:latin typeface="Cambria" panose="02040503050406030204" pitchFamily="18" charset="0"/>
                <a:ea typeface="Cambria" panose="02040503050406030204" pitchFamily="18" charset="0"/>
              </a:rPr>
              <a:t>Some proponents of CBT model argue that it is a real (but psychiatric) illness - “</a:t>
            </a:r>
            <a:r>
              <a:rPr lang="en-GB" i="1" dirty="0">
                <a:latin typeface="Cambria" panose="02040503050406030204" pitchFamily="18" charset="0"/>
                <a:ea typeface="Cambria" panose="02040503050406030204" pitchFamily="18" charset="0"/>
              </a:rPr>
              <a:t>CFS is a real but reversible condition that the patient may influence by practical self-help …” </a:t>
            </a:r>
            <a:r>
              <a:rPr lang="en-GB" dirty="0">
                <a:latin typeface="Cambria" panose="02040503050406030204" pitchFamily="18" charset="0"/>
                <a:ea typeface="Cambria" panose="02040503050406030204" pitchFamily="18" charset="0"/>
              </a:rPr>
              <a:t>(Sharpe, 1997)</a:t>
            </a:r>
          </a:p>
          <a:p>
            <a:r>
              <a:rPr lang="en-GB" dirty="0">
                <a:latin typeface="Cambria" panose="02040503050406030204" pitchFamily="18" charset="0"/>
                <a:ea typeface="Cambria" panose="02040503050406030204" pitchFamily="18" charset="0"/>
              </a:rPr>
              <a:t>From this it follows that a rejection of CBT model reflects prejudice against real (psychiatric) illnesses – antipsychiatry</a:t>
            </a:r>
          </a:p>
          <a:p>
            <a:r>
              <a:rPr lang="en-GB" dirty="0">
                <a:latin typeface="Cambria" panose="02040503050406030204" pitchFamily="18" charset="0"/>
                <a:ea typeface="Cambria" panose="02040503050406030204" pitchFamily="18" charset="0"/>
              </a:rPr>
              <a:t>People living with ME who object are routinely described as “</a:t>
            </a:r>
            <a:r>
              <a:rPr lang="en-GB" i="1" dirty="0">
                <a:latin typeface="Cambria" panose="02040503050406030204" pitchFamily="18" charset="0"/>
                <a:ea typeface="Cambria" panose="02040503050406030204" pitchFamily="18" charset="0"/>
              </a:rPr>
              <a:t>ME militants”</a:t>
            </a:r>
            <a:r>
              <a:rPr lang="en-GB" dirty="0">
                <a:latin typeface="Cambria" panose="02040503050406030204" pitchFamily="18" charset="0"/>
                <a:ea typeface="Cambria" panose="02040503050406030204" pitchFamily="18" charset="0"/>
              </a:rPr>
              <a:t> with extreme views – and framed in the context of threats against researchers</a:t>
            </a:r>
          </a:p>
          <a:p>
            <a:r>
              <a:rPr lang="en-GB" dirty="0">
                <a:latin typeface="Cambria" panose="02040503050406030204" pitchFamily="18" charset="0"/>
                <a:ea typeface="Cambria" panose="02040503050406030204" pitchFamily="18" charset="0"/>
              </a:rPr>
              <a:t>Positions opponents of this view as being at best irrational and at worst having an underlying disturbance</a:t>
            </a:r>
          </a:p>
          <a:p>
            <a:endParaRPr lang="en-GB" dirty="0"/>
          </a:p>
        </p:txBody>
      </p:sp>
    </p:spTree>
    <p:extLst>
      <p:ext uri="{BB962C8B-B14F-4D97-AF65-F5344CB8AC3E}">
        <p14:creationId xmlns:p14="http://schemas.microsoft.com/office/powerpoint/2010/main" val="197938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CF63E-F2D4-0249-F233-212D27A626BA}"/>
              </a:ext>
            </a:extLst>
          </p:cNvPr>
          <p:cNvSpPr>
            <a:spLocks noGrp="1"/>
          </p:cNvSpPr>
          <p:nvPr>
            <p:ph type="title"/>
          </p:nvPr>
        </p:nvSpPr>
        <p:spPr>
          <a:xfrm>
            <a:off x="838200" y="365125"/>
            <a:ext cx="10515600" cy="783191"/>
          </a:xfrm>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Anti-psychiatry?</a:t>
            </a:r>
          </a:p>
        </p:txBody>
      </p:sp>
      <p:sp>
        <p:nvSpPr>
          <p:cNvPr id="3" name="Content Placeholder 2">
            <a:extLst>
              <a:ext uri="{FF2B5EF4-FFF2-40B4-BE49-F238E27FC236}">
                <a16:creationId xmlns:a16="http://schemas.microsoft.com/office/drawing/2014/main" id="{6C0D00FB-BB64-91E6-FCB1-08B3B70EA916}"/>
              </a:ext>
            </a:extLst>
          </p:cNvPr>
          <p:cNvSpPr>
            <a:spLocks noGrp="1"/>
          </p:cNvSpPr>
          <p:nvPr>
            <p:ph idx="1"/>
          </p:nvPr>
        </p:nvSpPr>
        <p:spPr>
          <a:xfrm>
            <a:off x="838200" y="1318437"/>
            <a:ext cx="10515600" cy="4858526"/>
          </a:xfrm>
        </p:spPr>
        <p:txBody>
          <a:bodyPr>
            <a:normAutofit lnSpcReduction="10000"/>
          </a:bodyPr>
          <a:lstStyle/>
          <a:p>
            <a:r>
              <a:rPr lang="en-GB" b="0" i="0" dirty="0">
                <a:solidFill>
                  <a:srgbClr val="121212"/>
                </a:solidFill>
                <a:effectLst/>
                <a:latin typeface="Cambria" panose="02040503050406030204" pitchFamily="18" charset="0"/>
                <a:ea typeface="Cambria" panose="02040503050406030204" pitchFamily="18" charset="0"/>
              </a:rPr>
              <a:t> Rejection of psychological account of ME is ascribed to a wish to ‘</a:t>
            </a:r>
            <a:r>
              <a:rPr lang="en-GB" b="0" i="1" dirty="0">
                <a:solidFill>
                  <a:srgbClr val="121212"/>
                </a:solidFill>
                <a:effectLst/>
                <a:latin typeface="Cambria" panose="02040503050406030204" pitchFamily="18" charset="0"/>
                <a:ea typeface="Cambria" panose="02040503050406030204" pitchFamily="18" charset="0"/>
              </a:rPr>
              <a:t>avoid the stigma of a psychiatric illness”</a:t>
            </a:r>
            <a:r>
              <a:rPr lang="en-GB" b="0" i="0" dirty="0">
                <a:solidFill>
                  <a:srgbClr val="121212"/>
                </a:solidFill>
                <a:effectLst/>
                <a:latin typeface="Cambria" panose="02040503050406030204" pitchFamily="18" charset="0"/>
                <a:ea typeface="Cambria" panose="02040503050406030204" pitchFamily="18" charset="0"/>
              </a:rPr>
              <a:t> (Page and Wes</a:t>
            </a:r>
            <a:r>
              <a:rPr lang="en-GB" dirty="0">
                <a:solidFill>
                  <a:srgbClr val="121212"/>
                </a:solidFill>
                <a:latin typeface="Cambria" panose="02040503050406030204" pitchFamily="18" charset="0"/>
                <a:ea typeface="Cambria" panose="02040503050406030204" pitchFamily="18" charset="0"/>
              </a:rPr>
              <a:t>sel</a:t>
            </a:r>
            <a:r>
              <a:rPr lang="en-GB" b="0" i="0" dirty="0">
                <a:solidFill>
                  <a:srgbClr val="121212"/>
                </a:solidFill>
                <a:effectLst/>
                <a:latin typeface="Cambria" panose="02040503050406030204" pitchFamily="18" charset="0"/>
                <a:ea typeface="Cambria" panose="02040503050406030204" pitchFamily="18" charset="0"/>
              </a:rPr>
              <a:t>y, 2003)</a:t>
            </a:r>
          </a:p>
          <a:p>
            <a:r>
              <a:rPr lang="en-GB" dirty="0">
                <a:latin typeface="Cambria" panose="02040503050406030204" pitchFamily="18" charset="0"/>
                <a:ea typeface="Cambria" panose="02040503050406030204" pitchFamily="18" charset="0"/>
              </a:rPr>
              <a:t>Smith and Wessely (2014) “</a:t>
            </a:r>
            <a:r>
              <a:rPr lang="en-GB" i="1" dirty="0">
                <a:latin typeface="Cambria" panose="02040503050406030204" pitchFamily="18" charset="0"/>
                <a:ea typeface="Cambria" panose="02040503050406030204" pitchFamily="18" charset="0"/>
              </a:rPr>
              <a:t>Internet searches of patient group websites and forums reveal a stream of antipsychiatry views, not only rejecting psychiatry in relation to ME/CFS, but also conducting personal attacks on those professionals who are involved in scientific research and review that come to opposing conclusions that are not aligned with these antipsychiatry views …</a:t>
            </a:r>
            <a:r>
              <a:rPr lang="en-GB" dirty="0">
                <a:latin typeface="Cambria" panose="02040503050406030204" pitchFamily="18" charset="0"/>
                <a:ea typeface="Cambria" panose="02040503050406030204" pitchFamily="18" charset="0"/>
              </a:rPr>
              <a:t>”  </a:t>
            </a:r>
          </a:p>
          <a:p>
            <a:r>
              <a:rPr lang="en-GB" dirty="0">
                <a:latin typeface="Cambria" panose="02040503050406030204" pitchFamily="18" charset="0"/>
                <a:ea typeface="Cambria" panose="02040503050406030204" pitchFamily="18" charset="0"/>
              </a:rPr>
              <a:t>These antipsychiatry views mean that “</a:t>
            </a:r>
            <a:r>
              <a:rPr lang="en-GB" i="1" dirty="0">
                <a:latin typeface="Cambria" panose="02040503050406030204" pitchFamily="18" charset="0"/>
                <a:ea typeface="Cambria" panose="02040503050406030204" pitchFamily="18" charset="0"/>
              </a:rPr>
              <a:t>the millions of those who suffer from illnesses</a:t>
            </a:r>
            <a:r>
              <a:rPr lang="en-GB" dirty="0">
                <a:latin typeface="Cambria" panose="02040503050406030204" pitchFamily="18" charset="0"/>
                <a:ea typeface="Cambria" panose="02040503050406030204" pitchFamily="18" charset="0"/>
              </a:rPr>
              <a:t>” are “</a:t>
            </a:r>
            <a:r>
              <a:rPr lang="en-GB" i="1" dirty="0">
                <a:latin typeface="Cambria" panose="02040503050406030204" pitchFamily="18" charset="0"/>
                <a:ea typeface="Cambria" panose="02040503050406030204" pitchFamily="18" charset="0"/>
              </a:rPr>
              <a:t>covertly, and sometimes overtly, stigmatised in the more strident voices of the ME activists?”</a:t>
            </a:r>
          </a:p>
          <a:p>
            <a:r>
              <a:rPr lang="en-GB" dirty="0">
                <a:latin typeface="Cambria" panose="02040503050406030204" pitchFamily="18" charset="0"/>
                <a:ea typeface="Cambria" panose="02040503050406030204" pitchFamily="18" charset="0"/>
              </a:rPr>
              <a:t>Blamed for driving researchers away</a:t>
            </a:r>
          </a:p>
        </p:txBody>
      </p:sp>
    </p:spTree>
    <p:extLst>
      <p:ext uri="{BB962C8B-B14F-4D97-AF65-F5344CB8AC3E}">
        <p14:creationId xmlns:p14="http://schemas.microsoft.com/office/powerpoint/2010/main" val="394148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35C0D-433E-0087-B16E-E66C720B35A4}"/>
              </a:ext>
            </a:extLst>
          </p:cNvPr>
          <p:cNvSpPr>
            <a:spLocks noGrp="1"/>
          </p:cNvSpPr>
          <p:nvPr>
            <p:ph type="title"/>
          </p:nvPr>
        </p:nvSpPr>
        <p:spPr>
          <a:xfrm>
            <a:off x="838200" y="365126"/>
            <a:ext cx="10515600" cy="751294"/>
          </a:xfrm>
        </p:spPr>
        <p:txBody>
          <a:bodyPr>
            <a:noAutofit/>
          </a:bodyPr>
          <a:lstStyle/>
          <a:p>
            <a:pPr algn="ctr"/>
            <a:r>
              <a:rPr lang="en-GB" sz="3600" dirty="0">
                <a:solidFill>
                  <a:schemeClr val="accent6">
                    <a:lumMod val="75000"/>
                  </a:schemeClr>
                </a:solidFill>
                <a:latin typeface="Cambria" panose="02040503050406030204" pitchFamily="18" charset="0"/>
                <a:ea typeface="Cambria" panose="02040503050406030204" pitchFamily="18" charset="0"/>
              </a:rPr>
              <a:t>“First they came for the Communists” (Fox, 2022)</a:t>
            </a:r>
          </a:p>
        </p:txBody>
      </p:sp>
      <p:sp>
        <p:nvSpPr>
          <p:cNvPr id="3" name="Content Placeholder 2">
            <a:extLst>
              <a:ext uri="{FF2B5EF4-FFF2-40B4-BE49-F238E27FC236}">
                <a16:creationId xmlns:a16="http://schemas.microsoft.com/office/drawing/2014/main" id="{25C83BFB-E041-61B9-EFF7-433DCF31CECE}"/>
              </a:ext>
            </a:extLst>
          </p:cNvPr>
          <p:cNvSpPr>
            <a:spLocks noGrp="1"/>
          </p:cNvSpPr>
          <p:nvPr>
            <p:ph idx="1"/>
          </p:nvPr>
        </p:nvSpPr>
        <p:spPr>
          <a:xfrm>
            <a:off x="838200" y="1520456"/>
            <a:ext cx="10515600" cy="4656507"/>
          </a:xfrm>
        </p:spPr>
        <p:txBody>
          <a:bodyPr>
            <a:normAutofit fontScale="92500" lnSpcReduction="10000"/>
          </a:bodyPr>
          <a:lstStyle/>
          <a:p>
            <a:pPr marL="0" indent="0" algn="ctr" fontAlgn="base">
              <a:spcAft>
                <a:spcPts val="1125"/>
              </a:spcAft>
              <a:buNone/>
            </a:pPr>
            <a:r>
              <a:rPr lang="en-GB" b="0" i="1" dirty="0">
                <a:solidFill>
                  <a:srgbClr val="333333"/>
                </a:solidFill>
                <a:effectLst/>
                <a:latin typeface="Cambria" panose="02040503050406030204" pitchFamily="18" charset="0"/>
                <a:ea typeface="Cambria" panose="02040503050406030204" pitchFamily="18" charset="0"/>
              </a:rPr>
              <a:t>There are jobs that carry a risk, such as volunteering as a human cannon ball at a funfair. There are jobs that attract opprobrium and abuse, such as becoming an estate agent …. And then there is the job of trying to conduct research into chronic fatigue syndrome/</a:t>
            </a:r>
            <a:r>
              <a:rPr lang="en-GB" b="0" i="1" dirty="0" err="1">
                <a:solidFill>
                  <a:srgbClr val="333333"/>
                </a:solidFill>
                <a:effectLst/>
                <a:latin typeface="Cambria" panose="02040503050406030204" pitchFamily="18" charset="0"/>
                <a:ea typeface="Cambria" panose="02040503050406030204" pitchFamily="18" charset="0"/>
              </a:rPr>
              <a:t>myalgic</a:t>
            </a:r>
            <a:r>
              <a:rPr lang="en-GB" b="0" i="1" dirty="0">
                <a:solidFill>
                  <a:srgbClr val="333333"/>
                </a:solidFill>
                <a:effectLst/>
                <a:latin typeface="Cambria" panose="02040503050406030204" pitchFamily="18" charset="0"/>
                <a:ea typeface="Cambria" panose="02040503050406030204" pitchFamily="18" charset="0"/>
              </a:rPr>
              <a:t> encephalomyelitis (CFS/ME) … Patients are incapacitated for years, unable to move, sometimes bed ridden and fed through a tube. Yet it doesn’t prevent some people, who claim to be its victims, from conducting a relentless personalised attack on doctors and academics who are trying to discover its cause and improve its treatment. Simon </a:t>
            </a:r>
            <a:r>
              <a:rPr lang="en-GB" b="0" i="1" dirty="0" err="1">
                <a:solidFill>
                  <a:srgbClr val="333333"/>
                </a:solidFill>
                <a:effectLst/>
                <a:latin typeface="Cambria" panose="02040503050406030204" pitchFamily="18" charset="0"/>
                <a:ea typeface="Cambria" panose="02040503050406030204" pitchFamily="18" charset="0"/>
              </a:rPr>
              <a:t>Wessely</a:t>
            </a:r>
            <a:r>
              <a:rPr lang="en-GB" b="0" i="1" dirty="0">
                <a:solidFill>
                  <a:srgbClr val="333333"/>
                </a:solidFill>
                <a:effectLst/>
                <a:latin typeface="Cambria" panose="02040503050406030204" pitchFamily="18" charset="0"/>
                <a:ea typeface="Cambria" panose="02040503050406030204" pitchFamily="18" charset="0"/>
              </a:rPr>
              <a:t> … has been the target of such attacks for years … he gave up active research on CFS/ME 10 years ago. He now specialises in the problems of war veterans. “I now go to Iraq and Afghanistan, where I feel a lot safer,” he says.</a:t>
            </a:r>
          </a:p>
          <a:p>
            <a:pPr marL="0" indent="0" algn="r" fontAlgn="base">
              <a:spcAft>
                <a:spcPts val="1125"/>
              </a:spcAft>
              <a:buNone/>
            </a:pPr>
            <a:r>
              <a:rPr lang="en-GB" b="0" dirty="0">
                <a:solidFill>
                  <a:srgbClr val="333333"/>
                </a:solidFill>
                <a:effectLst/>
                <a:latin typeface="Cambria" panose="02040503050406030204" pitchFamily="18" charset="0"/>
                <a:ea typeface="Cambria" panose="02040503050406030204" pitchFamily="18" charset="0"/>
              </a:rPr>
              <a:t>(Hawkes, 2011)</a:t>
            </a:r>
          </a:p>
          <a:p>
            <a:pPr algn="l" fontAlgn="base">
              <a:spcAft>
                <a:spcPts val="1125"/>
              </a:spcAft>
            </a:pPr>
            <a:endParaRPr lang="en-GB" b="0" i="0" dirty="0">
              <a:solidFill>
                <a:srgbClr val="333333"/>
              </a:solidFill>
              <a:effectLst/>
              <a:latin typeface="interfaceregular"/>
            </a:endParaRPr>
          </a:p>
          <a:p>
            <a:endParaRPr lang="en-GB" dirty="0"/>
          </a:p>
        </p:txBody>
      </p:sp>
    </p:spTree>
    <p:extLst>
      <p:ext uri="{BB962C8B-B14F-4D97-AF65-F5344CB8AC3E}">
        <p14:creationId xmlns:p14="http://schemas.microsoft.com/office/powerpoint/2010/main" val="140028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FFE88-3579-503B-1353-9D5E21218299}"/>
              </a:ext>
            </a:extLst>
          </p:cNvPr>
          <p:cNvSpPr>
            <a:spLocks noGrp="1"/>
          </p:cNvSpPr>
          <p:nvPr>
            <p:ph type="title"/>
          </p:nvPr>
        </p:nvSpPr>
        <p:spPr>
          <a:xfrm>
            <a:off x="838200" y="365125"/>
            <a:ext cx="10515600" cy="932047"/>
          </a:xfrm>
        </p:spPr>
        <p:txBody>
          <a:bodyPr>
            <a:normAutofit/>
          </a:bodyPr>
          <a:lstStyle/>
          <a:p>
            <a:pPr algn="ctr"/>
            <a:r>
              <a:rPr lang="en-GB" sz="4000" dirty="0">
                <a:solidFill>
                  <a:schemeClr val="accent6">
                    <a:lumMod val="75000"/>
                  </a:schemeClr>
                </a:solidFill>
                <a:latin typeface="Cambria" panose="02040503050406030204" pitchFamily="18" charset="0"/>
                <a:ea typeface="Cambria" panose="02040503050406030204" pitchFamily="18" charset="0"/>
              </a:rPr>
              <a:t>Decision to release data from PACE trial (2016)</a:t>
            </a:r>
          </a:p>
        </p:txBody>
      </p:sp>
      <p:sp>
        <p:nvSpPr>
          <p:cNvPr id="3" name="Content Placeholder 2">
            <a:extLst>
              <a:ext uri="{FF2B5EF4-FFF2-40B4-BE49-F238E27FC236}">
                <a16:creationId xmlns:a16="http://schemas.microsoft.com/office/drawing/2014/main" id="{6A2D0E4C-C159-C194-44C7-3F6666BF8C43}"/>
              </a:ext>
            </a:extLst>
          </p:cNvPr>
          <p:cNvSpPr>
            <a:spLocks noGrp="1"/>
          </p:cNvSpPr>
          <p:nvPr>
            <p:ph idx="1"/>
          </p:nvPr>
        </p:nvSpPr>
        <p:spPr>
          <a:xfrm>
            <a:off x="838200" y="1594884"/>
            <a:ext cx="10515600" cy="4582079"/>
          </a:xfrm>
        </p:spPr>
        <p:txBody>
          <a:bodyPr>
            <a:normAutofit fontScale="92500" lnSpcReduction="20000"/>
          </a:bodyPr>
          <a:lstStyle/>
          <a:p>
            <a:r>
              <a:rPr lang="en-GB" i="1" dirty="0">
                <a:latin typeface="Cambria" panose="02040503050406030204" pitchFamily="18" charset="0"/>
                <a:ea typeface="Cambria" panose="02040503050406030204" pitchFamily="18" charset="0"/>
              </a:rPr>
              <a:t>In its submissions QMUL made a number of accusations of harassment from patients, while QMUL’s expert witness characterized PACE trial critics as "young men, borderline sociopathic or psychopathic", remarks the Information Commissioner dismissed as "wild speculations". </a:t>
            </a:r>
          </a:p>
          <a:p>
            <a:r>
              <a:rPr lang="en-GB" i="1" dirty="0">
                <a:latin typeface="Cambria" panose="02040503050406030204" pitchFamily="18" charset="0"/>
                <a:ea typeface="Cambria" panose="02040503050406030204" pitchFamily="18" charset="0"/>
              </a:rPr>
              <a:t>When pushed to provide evidence of these threats and harassment under cross examination, witnesses speaking for QMUL were unable to do so, and ultimately conceded that "no threats have been made either to researchers or participants." </a:t>
            </a:r>
          </a:p>
          <a:p>
            <a:r>
              <a:rPr lang="en-GB" i="1" dirty="0">
                <a:latin typeface="Cambria" panose="02040503050406030204" pitchFamily="18" charset="0"/>
                <a:ea typeface="Cambria" panose="02040503050406030204" pitchFamily="18" charset="0"/>
              </a:rPr>
              <a:t>The tribunal found QMUL's assessment of activist behaviour to be, “grossly exaggerated” stating that “the only actual evidence was that an individual at a seminar had heckled Professor Chalder.” [Professor Chalder is a leading researcher in the PACE trial and a key witness for QMUL.] </a:t>
            </a:r>
          </a:p>
          <a:p>
            <a:pPr marL="0" indent="0" algn="r">
              <a:buNone/>
            </a:pPr>
            <a:r>
              <a:rPr lang="en-GB" i="1" dirty="0">
                <a:latin typeface="Cambria" panose="02040503050406030204" pitchFamily="18" charset="0"/>
                <a:ea typeface="Cambria" panose="02040503050406030204" pitchFamily="18" charset="0"/>
              </a:rPr>
              <a:t>ME Action Press release</a:t>
            </a:r>
          </a:p>
        </p:txBody>
      </p:sp>
    </p:spTree>
    <p:extLst>
      <p:ext uri="{BB962C8B-B14F-4D97-AF65-F5344CB8AC3E}">
        <p14:creationId xmlns:p14="http://schemas.microsoft.com/office/powerpoint/2010/main" val="393612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D983D-9F43-AA76-1250-E8926B29DEA1}"/>
              </a:ext>
            </a:extLst>
          </p:cNvPr>
          <p:cNvSpPr>
            <a:spLocks noGrp="1"/>
          </p:cNvSpPr>
          <p:nvPr>
            <p:ph type="title"/>
          </p:nvPr>
        </p:nvSpPr>
        <p:spPr>
          <a:xfrm>
            <a:off x="838200" y="365125"/>
            <a:ext cx="10515600" cy="889517"/>
          </a:xfrm>
        </p:spPr>
        <p:txBody>
          <a:bodyPr>
            <a:normAutofit/>
          </a:bodyPr>
          <a:lstStyle/>
          <a:p>
            <a:pPr algn="ctr"/>
            <a:r>
              <a:rPr lang="en-GB" dirty="0">
                <a:solidFill>
                  <a:schemeClr val="accent6">
                    <a:lumMod val="75000"/>
                  </a:schemeClr>
                </a:solidFill>
                <a:latin typeface="Cambria" panose="02040503050406030204" pitchFamily="18" charset="0"/>
                <a:ea typeface="Cambria" panose="02040503050406030204" pitchFamily="18" charset="0"/>
              </a:rPr>
              <a:t>Othering opponents of the CBM</a:t>
            </a:r>
          </a:p>
        </p:txBody>
      </p:sp>
      <p:sp>
        <p:nvSpPr>
          <p:cNvPr id="3" name="Content Placeholder 2">
            <a:extLst>
              <a:ext uri="{FF2B5EF4-FFF2-40B4-BE49-F238E27FC236}">
                <a16:creationId xmlns:a16="http://schemas.microsoft.com/office/drawing/2014/main" id="{FD9284D6-8160-6FCE-3F7B-7B92EE0B2156}"/>
              </a:ext>
            </a:extLst>
          </p:cNvPr>
          <p:cNvSpPr>
            <a:spLocks noGrp="1"/>
          </p:cNvSpPr>
          <p:nvPr>
            <p:ph idx="1"/>
          </p:nvPr>
        </p:nvSpPr>
        <p:spPr>
          <a:xfrm>
            <a:off x="838200" y="1467293"/>
            <a:ext cx="10515600" cy="4709670"/>
          </a:xfrm>
        </p:spPr>
        <p:txBody>
          <a:bodyPr>
            <a:normAutofit/>
          </a:bodyPr>
          <a:lstStyle/>
          <a:p>
            <a:r>
              <a:rPr lang="en-GB" dirty="0">
                <a:latin typeface="Cambria" panose="02040503050406030204" pitchFamily="18" charset="0"/>
                <a:ea typeface="Cambria" panose="02040503050406030204" pitchFamily="18" charset="0"/>
              </a:rPr>
              <a:t>The marginalisation of people criticising the research evidence has the effect of discounting or minimalizing the substance of their arguments </a:t>
            </a:r>
          </a:p>
          <a:p>
            <a:r>
              <a:rPr lang="en-GB" dirty="0">
                <a:latin typeface="Cambria" panose="02040503050406030204" pitchFamily="18" charset="0"/>
                <a:ea typeface="Cambria" panose="02040503050406030204" pitchFamily="18" charset="0"/>
              </a:rPr>
              <a:t>It positions ME researchers and clinicians as the victims and “</a:t>
            </a:r>
            <a:r>
              <a:rPr lang="en-GB" i="1" dirty="0">
                <a:latin typeface="Cambria" panose="02040503050406030204" pitchFamily="18" charset="0"/>
                <a:ea typeface="Cambria" panose="02040503050406030204" pitchFamily="18" charset="0"/>
              </a:rPr>
              <a:t>ME activists</a:t>
            </a:r>
            <a:r>
              <a:rPr lang="en-GB" dirty="0">
                <a:latin typeface="Cambria" panose="02040503050406030204" pitchFamily="18" charset="0"/>
                <a:ea typeface="Cambria" panose="02040503050406030204" pitchFamily="18" charset="0"/>
              </a:rPr>
              <a:t>” as threatening/irrational – thus further justifies the psychological model of ME</a:t>
            </a:r>
          </a:p>
          <a:p>
            <a:r>
              <a:rPr lang="en-GB" dirty="0">
                <a:latin typeface="Cambria" panose="02040503050406030204" pitchFamily="18" charset="0"/>
                <a:ea typeface="Cambria" panose="02040503050406030204" pitchFamily="18" charset="0"/>
              </a:rPr>
              <a:t>For opponents of the CBM it is a maladaptive illness beliefs</a:t>
            </a:r>
          </a:p>
          <a:p>
            <a:r>
              <a:rPr lang="en-GB" dirty="0">
                <a:latin typeface="Cambria" panose="02040503050406030204" pitchFamily="18" charset="0"/>
                <a:ea typeface="Cambria" panose="02040503050406030204" pitchFamily="18" charset="0"/>
              </a:rPr>
              <a:t>The associated discourse defending the CBM evidence of the weaponisation of stigma – appending blame to shame</a:t>
            </a:r>
          </a:p>
          <a:p>
            <a:r>
              <a:rPr lang="en-GB" dirty="0">
                <a:latin typeface="Cambria" panose="02040503050406030204" pitchFamily="18" charset="0"/>
                <a:ea typeface="Cambria" panose="02040503050406030204" pitchFamily="18" charset="0"/>
              </a:rPr>
              <a:t>Not different, in substance, to wider social beliefs about ME</a:t>
            </a:r>
          </a:p>
          <a:p>
            <a:pPr marL="0" indent="0">
              <a:buNone/>
            </a:pPr>
            <a:endParaRPr lang="en-GB" dirty="0">
              <a:latin typeface="Cambria" panose="02040503050406030204" pitchFamily="18" charset="0"/>
              <a:ea typeface="Cambria" panose="02040503050406030204" pitchFamily="18" charset="0"/>
            </a:endParaRPr>
          </a:p>
          <a:p>
            <a:endParaRPr lang="en-GB" dirty="0"/>
          </a:p>
        </p:txBody>
      </p:sp>
    </p:spTree>
    <p:extLst>
      <p:ext uri="{BB962C8B-B14F-4D97-AF65-F5344CB8AC3E}">
        <p14:creationId xmlns:p14="http://schemas.microsoft.com/office/powerpoint/2010/main" val="263904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DE7668-F3E2-B6FA-5C9E-AF404ED209B9}"/>
              </a:ext>
            </a:extLst>
          </p:cNvPr>
          <p:cNvSpPr>
            <a:spLocks noGrp="1"/>
          </p:cNvSpPr>
          <p:nvPr>
            <p:ph idx="1"/>
          </p:nvPr>
        </p:nvSpPr>
        <p:spPr>
          <a:xfrm>
            <a:off x="838200" y="850605"/>
            <a:ext cx="10515600" cy="5326358"/>
          </a:xfrm>
        </p:spPr>
        <p:txBody>
          <a:bodyPr>
            <a:normAutofit/>
          </a:bodyPr>
          <a:lstStyle/>
          <a:p>
            <a:pPr marL="0" indent="0">
              <a:buNone/>
            </a:pPr>
            <a:endParaRPr lang="en-GB" sz="4800" dirty="0">
              <a:solidFill>
                <a:srgbClr val="00B050"/>
              </a:solidFill>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endParaRPr>
          </a:p>
          <a:p>
            <a:pPr marL="0" indent="0">
              <a:buNone/>
            </a:pPr>
            <a:endParaRPr lang="en-GB" sz="4800" dirty="0">
              <a:solidFill>
                <a:srgbClr val="00B050"/>
              </a:solidFill>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endParaRPr>
          </a:p>
          <a:p>
            <a:pPr marL="0" indent="0" algn="ctr">
              <a:buNone/>
            </a:pPr>
            <a:r>
              <a:rPr lang="en-GB" sz="4800" dirty="0">
                <a:solidFill>
                  <a:schemeClr val="accent6">
                    <a:lumMod val="75000"/>
                  </a:schemeClr>
                </a:solidFill>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rPr>
              <a:t>Ricky Gervais</a:t>
            </a:r>
            <a:r>
              <a:rPr lang="en-GB" sz="4800" dirty="0">
                <a:solidFill>
                  <a:schemeClr val="accent6">
                    <a:lumMod val="75000"/>
                  </a:schemeClr>
                </a:solidFill>
                <a:latin typeface="Cambria" panose="02040503050406030204" pitchFamily="18" charset="0"/>
                <a:ea typeface="Cambria" panose="02040503050406030204" pitchFamily="18" charset="0"/>
              </a:rPr>
              <a:t> adding insult to injury</a:t>
            </a:r>
          </a:p>
        </p:txBody>
      </p:sp>
    </p:spTree>
    <p:extLst>
      <p:ext uri="{BB962C8B-B14F-4D97-AF65-F5344CB8AC3E}">
        <p14:creationId xmlns:p14="http://schemas.microsoft.com/office/powerpoint/2010/main" val="2505495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21709-5AA9-D70F-4E94-BEAF1C77B3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114E4F-CDC3-8DE9-D6AA-8C95FF5DDEF8}"/>
              </a:ext>
            </a:extLst>
          </p:cNvPr>
          <p:cNvSpPr>
            <a:spLocks noGrp="1"/>
          </p:cNvSpPr>
          <p:nvPr>
            <p:ph type="title"/>
          </p:nvPr>
        </p:nvSpPr>
        <p:spPr>
          <a:xfrm>
            <a:off x="838200" y="365125"/>
            <a:ext cx="10515600" cy="5610373"/>
          </a:xfrm>
        </p:spPr>
        <p:txBody>
          <a:bodyPr>
            <a:normAutofit/>
          </a:bodyPr>
          <a:lstStyle/>
          <a:p>
            <a:pPr algn="ctr"/>
            <a:r>
              <a:rPr lang="en-GB" dirty="0">
                <a:solidFill>
                  <a:schemeClr val="accent6">
                    <a:lumMod val="75000"/>
                  </a:schemeClr>
                </a:solidFill>
                <a:latin typeface="Cambria" panose="02040503050406030204" pitchFamily="18" charset="0"/>
                <a:ea typeface="Cambria" panose="02040503050406030204" pitchFamily="18" charset="0"/>
              </a:rPr>
              <a:t>Changing landscape</a:t>
            </a:r>
          </a:p>
        </p:txBody>
      </p:sp>
    </p:spTree>
    <p:extLst>
      <p:ext uri="{BB962C8B-B14F-4D97-AF65-F5344CB8AC3E}">
        <p14:creationId xmlns:p14="http://schemas.microsoft.com/office/powerpoint/2010/main" val="1711189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F4308D-75D9-9DB8-E94F-233ABAF6AD68}"/>
              </a:ext>
            </a:extLst>
          </p:cNvPr>
          <p:cNvSpPr>
            <a:spLocks noGrp="1"/>
          </p:cNvSpPr>
          <p:nvPr>
            <p:ph idx="1"/>
          </p:nvPr>
        </p:nvSpPr>
        <p:spPr>
          <a:xfrm>
            <a:off x="838200" y="276448"/>
            <a:ext cx="10515600" cy="6241310"/>
          </a:xfrm>
        </p:spPr>
        <p:txBody>
          <a:bodyPr>
            <a:normAutofit/>
          </a:bodyPr>
          <a:lstStyle/>
          <a:p>
            <a:pPr marL="0" indent="0" algn="ctr">
              <a:buNone/>
            </a:pPr>
            <a:r>
              <a:rPr lang="en-GB" sz="3600" i="1" dirty="0">
                <a:latin typeface="Cambria" panose="02040503050406030204" pitchFamily="18" charset="0"/>
                <a:ea typeface="Cambria" panose="02040503050406030204" pitchFamily="18" charset="0"/>
              </a:rPr>
              <a:t>Although exact numbers are not known, a significant percentage of people with Long Covid present with symptoms of ME. The long history of the psychologising of ME has had and continues to have devastating consequences. As psychologists, as healthcare professions and as people, we will encounter and work with people with Long Covid. We can, and must, inform ourselves and challenge misinformation about ME, Long Covid and other chronic health conditions, and the psychologising of a truly devastating physical health condition.</a:t>
            </a:r>
          </a:p>
          <a:p>
            <a:pPr marL="0" indent="0" algn="r">
              <a:buNone/>
            </a:pPr>
            <a:r>
              <a:rPr lang="en-GB" sz="3600" dirty="0">
                <a:latin typeface="Cambria" panose="02040503050406030204" pitchFamily="18" charset="0"/>
                <a:ea typeface="Cambria" panose="02040503050406030204" pitchFamily="18" charset="0"/>
              </a:rPr>
              <a:t>(Keith and Gahan, 2024)</a:t>
            </a:r>
          </a:p>
        </p:txBody>
      </p:sp>
    </p:spTree>
    <p:extLst>
      <p:ext uri="{BB962C8B-B14F-4D97-AF65-F5344CB8AC3E}">
        <p14:creationId xmlns:p14="http://schemas.microsoft.com/office/powerpoint/2010/main" val="581895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C63C6-734C-5E16-6DA5-97A0586675C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4CCBFF-2418-1F13-773A-8F2DA45EBDCC}"/>
              </a:ext>
            </a:extLst>
          </p:cNvPr>
          <p:cNvSpPr>
            <a:spLocks noGrp="1"/>
          </p:cNvSpPr>
          <p:nvPr>
            <p:ph idx="1"/>
          </p:nvPr>
        </p:nvSpPr>
        <p:spPr>
          <a:xfrm>
            <a:off x="838200" y="1031358"/>
            <a:ext cx="10515600" cy="5486400"/>
          </a:xfrm>
        </p:spPr>
        <p:txBody>
          <a:bodyPr>
            <a:normAutofit/>
          </a:bodyPr>
          <a:lstStyle/>
          <a:p>
            <a:pPr marL="0" indent="0" algn="ctr">
              <a:buNone/>
            </a:pPr>
            <a:r>
              <a:rPr lang="en-GB" sz="3600" i="1" dirty="0">
                <a:latin typeface="Cambria" panose="02040503050406030204" pitchFamily="18" charset="0"/>
                <a:ea typeface="Cambria" panose="02040503050406030204" pitchFamily="18" charset="0"/>
              </a:rPr>
              <a:t>New education on this topic is required to reflect:</a:t>
            </a:r>
          </a:p>
          <a:p>
            <a:pPr marL="742950" indent="-742950" algn="ctr">
              <a:buAutoNum type="arabicParenR"/>
            </a:pPr>
            <a:r>
              <a:rPr lang="en-GB" sz="3600" i="1" dirty="0">
                <a:latin typeface="Cambria" panose="02040503050406030204" pitchFamily="18" charset="0"/>
                <a:ea typeface="Cambria" panose="02040503050406030204" pitchFamily="18" charset="0"/>
              </a:rPr>
              <a:t>The huge paradigm shift in understanding of the illness</a:t>
            </a:r>
          </a:p>
          <a:p>
            <a:pPr marL="742950" indent="-742950" algn="ctr">
              <a:buAutoNum type="arabicParenR"/>
            </a:pPr>
            <a:r>
              <a:rPr lang="en-GB" sz="3600" i="1" dirty="0">
                <a:latin typeface="Cambria" panose="02040503050406030204" pitchFamily="18" charset="0"/>
                <a:ea typeface="Cambria" panose="02040503050406030204" pitchFamily="18" charset="0"/>
              </a:rPr>
              <a:t>Up-to-date international biomedical research and education  on ME/CFS</a:t>
            </a:r>
          </a:p>
          <a:p>
            <a:pPr marL="742950" indent="-742950" algn="ctr">
              <a:buAutoNum type="arabicParenR"/>
            </a:pPr>
            <a:r>
              <a:rPr lang="en-GB" sz="3600" i="1" dirty="0">
                <a:latin typeface="Cambria" panose="02040503050406030204" pitchFamily="18" charset="0"/>
                <a:ea typeface="Cambria" panose="02040503050406030204" pitchFamily="18" charset="0"/>
              </a:rPr>
              <a:t>The experience of patients whose lives are completely changed by the illness</a:t>
            </a:r>
          </a:p>
          <a:p>
            <a:pPr marL="742950" indent="-742950" algn="ctr">
              <a:buAutoNum type="arabicParenR"/>
            </a:pPr>
            <a:endParaRPr lang="en-GB" sz="3600" i="1" dirty="0">
              <a:latin typeface="Cambria" panose="02040503050406030204" pitchFamily="18" charset="0"/>
              <a:ea typeface="Cambria" panose="02040503050406030204" pitchFamily="18" charset="0"/>
            </a:endParaRPr>
          </a:p>
          <a:p>
            <a:pPr marL="0" indent="0" algn="r">
              <a:buNone/>
            </a:pPr>
            <a:r>
              <a:rPr lang="en-GB" sz="3600" dirty="0">
                <a:latin typeface="Cambria" panose="02040503050406030204" pitchFamily="18" charset="0"/>
                <a:ea typeface="Cambria" panose="02040503050406030204" pitchFamily="18" charset="0"/>
              </a:rPr>
              <a:t>(Nina Muirhead, expert testimony to NICE, 2019)</a:t>
            </a:r>
          </a:p>
        </p:txBody>
      </p:sp>
    </p:spTree>
    <p:extLst>
      <p:ext uri="{BB962C8B-B14F-4D97-AF65-F5344CB8AC3E}">
        <p14:creationId xmlns:p14="http://schemas.microsoft.com/office/powerpoint/2010/main" val="2240325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C7DFE-359D-1E46-6B8D-BBC6AFC96A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B9741E-F9AA-1C8E-BD40-2A939E2291B2}"/>
              </a:ext>
            </a:extLst>
          </p:cNvPr>
          <p:cNvSpPr>
            <a:spLocks noGrp="1"/>
          </p:cNvSpPr>
          <p:nvPr>
            <p:ph type="title"/>
          </p:nvPr>
        </p:nvSpPr>
        <p:spPr>
          <a:xfrm>
            <a:off x="719721" y="190231"/>
            <a:ext cx="6002110" cy="1702364"/>
          </a:xfrm>
        </p:spPr>
        <p:txBody>
          <a:bodyPr vert="horz" lIns="91440" tIns="45720" rIns="91440" bIns="45720" rtlCol="0" anchor="ctr">
            <a:noAutofit/>
          </a:bodyPr>
          <a:lstStyle/>
          <a:p>
            <a:pPr algn="ctr"/>
            <a:r>
              <a:rPr lang="en-US" i="1" dirty="0">
                <a:solidFill>
                  <a:schemeClr val="accent6">
                    <a:lumMod val="75000"/>
                  </a:schemeClr>
                </a:solidFill>
                <a:latin typeface="Cambria" panose="02040503050406030204" pitchFamily="18" charset="0"/>
                <a:ea typeface="Cambria" panose="02040503050406030204" pitchFamily="18" charset="0"/>
              </a:rPr>
              <a:t>Shamed and stigmatized: narratives of complex, poorly-understood illness </a:t>
            </a:r>
            <a:r>
              <a:rPr lang="en-US" dirty="0">
                <a:solidFill>
                  <a:schemeClr val="accent6">
                    <a:lumMod val="75000"/>
                  </a:schemeClr>
                </a:solidFill>
                <a:latin typeface="Cambria" panose="02040503050406030204" pitchFamily="18" charset="0"/>
                <a:ea typeface="Cambria" panose="02040503050406030204" pitchFamily="18" charset="0"/>
              </a:rPr>
              <a:t>(Cheston, K., 2024)</a:t>
            </a:r>
          </a:p>
        </p:txBody>
      </p:sp>
      <p:sp>
        <p:nvSpPr>
          <p:cNvPr id="3" name="Content Placeholder 2">
            <a:extLst>
              <a:ext uri="{FF2B5EF4-FFF2-40B4-BE49-F238E27FC236}">
                <a16:creationId xmlns:a16="http://schemas.microsoft.com/office/drawing/2014/main" id="{5372EA2C-BAFB-C2FA-E601-4327A2F9E62F}"/>
              </a:ext>
            </a:extLst>
          </p:cNvPr>
          <p:cNvSpPr>
            <a:spLocks noGrp="1"/>
          </p:cNvSpPr>
          <p:nvPr>
            <p:ph type="body" sz="half" idx="2"/>
          </p:nvPr>
        </p:nvSpPr>
        <p:spPr>
          <a:xfrm>
            <a:off x="857701" y="2039740"/>
            <a:ext cx="6002110" cy="4529225"/>
          </a:xfrm>
        </p:spPr>
        <p:txBody>
          <a:bodyPr vert="horz" lIns="91440" tIns="45720" rIns="91440" bIns="45720" rtlCol="0">
            <a:normAutofit lnSpcReduction="10000"/>
          </a:bodyPr>
          <a:lstStyle/>
          <a:p>
            <a:pPr indent="-228600">
              <a:buFont typeface="Arial" panose="020B0604020202020204" pitchFamily="34" charset="0"/>
              <a:buChar char="•"/>
            </a:pPr>
            <a:r>
              <a:rPr lang="en-US" sz="2400" dirty="0">
                <a:latin typeface="Cambria" panose="02040503050406030204" pitchFamily="18" charset="0"/>
                <a:ea typeface="Cambria" panose="02040503050406030204" pitchFamily="18" charset="0"/>
              </a:rPr>
              <a:t>Focus on the additional burden that CBM places on people with ME </a:t>
            </a:r>
          </a:p>
          <a:p>
            <a:pPr indent="-228600">
              <a:buFont typeface="Arial" panose="020B0604020202020204" pitchFamily="34" charset="0"/>
              <a:buChar char="•"/>
            </a:pPr>
            <a:r>
              <a:rPr lang="en-US" sz="2400" dirty="0">
                <a:latin typeface="Cambria" panose="02040503050406030204" pitchFamily="18" charset="0"/>
                <a:ea typeface="Cambria" panose="02040503050406030204" pitchFamily="18" charset="0"/>
              </a:rPr>
              <a:t>What are the consequences of these beliefs for those who live with illnesses for which a medical explanation has not (yet) been identified? </a:t>
            </a:r>
          </a:p>
          <a:p>
            <a:pPr indent="-228600">
              <a:buFont typeface="Arial" panose="020B0604020202020204" pitchFamily="34" charset="0"/>
              <a:buChar char="•"/>
            </a:pPr>
            <a:r>
              <a:rPr lang="en-US" sz="2400" dirty="0">
                <a:latin typeface="Cambria" panose="02040503050406030204" pitchFamily="18" charset="0"/>
                <a:ea typeface="Cambria" panose="02040503050406030204" pitchFamily="18" charset="0"/>
              </a:rPr>
              <a:t>Thesis examined how women living with ‘medically unexplained symptoms’ are stigmatised. They endure a dual burden of suffering: symptoms and shame. </a:t>
            </a:r>
          </a:p>
          <a:p>
            <a:pPr indent="-228600">
              <a:buFont typeface="Arial" panose="020B0604020202020204" pitchFamily="34" charset="0"/>
              <a:buChar char="•"/>
            </a:pPr>
            <a:r>
              <a:rPr lang="en-US" sz="2400" dirty="0">
                <a:latin typeface="Cambria" panose="02040503050406030204" pitchFamily="18" charset="0"/>
                <a:ea typeface="Cambria" panose="02040503050406030204" pitchFamily="18" charset="0"/>
              </a:rPr>
              <a:t>Articles in </a:t>
            </a:r>
            <a:r>
              <a:rPr lang="en-US" sz="2400" i="1" dirty="0">
                <a:latin typeface="Cambria" panose="02040503050406030204" pitchFamily="18" charset="0"/>
                <a:ea typeface="Cambria" panose="02040503050406030204" pitchFamily="18" charset="0"/>
              </a:rPr>
              <a:t>Journal of Medical Humanities, Journal of Evaluation in Clinical Practice, Literature and Medicine.</a:t>
            </a:r>
            <a:endParaRPr lang="en-US" sz="2400" dirty="0">
              <a:latin typeface="Cambria" panose="02040503050406030204" pitchFamily="18" charset="0"/>
              <a:ea typeface="Cambria" panose="02040503050406030204" pitchFamily="18" charset="0"/>
            </a:endParaRPr>
          </a:p>
          <a:p>
            <a:pPr indent="-228600">
              <a:buFont typeface="Arial" panose="020B0604020202020204" pitchFamily="34" charset="0"/>
              <a:buChar char="•"/>
            </a:pPr>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a:p>
            <a:pPr indent="-228600">
              <a:buFont typeface="Arial" panose="020B0604020202020204" pitchFamily="34" charset="0"/>
              <a:buChar char="•"/>
            </a:pPr>
            <a:endParaRPr lang="en-US" sz="2000" dirty="0"/>
          </a:p>
        </p:txBody>
      </p:sp>
      <p:pic>
        <p:nvPicPr>
          <p:cNvPr id="10" name="Picture Placeholder 9">
            <a:extLst>
              <a:ext uri="{FF2B5EF4-FFF2-40B4-BE49-F238E27FC236}">
                <a16:creationId xmlns:a16="http://schemas.microsoft.com/office/drawing/2014/main" id="{396BE794-A1AB-726B-7FD8-68750A40AC2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3793" r="7157"/>
          <a:stretch/>
        </p:blipFill>
        <p:spPr>
          <a:xfrm>
            <a:off x="7199440" y="10"/>
            <a:ext cx="4992560" cy="6857990"/>
          </a:xfrm>
          <a:prstGeom prst="rect">
            <a:avLst/>
          </a:prstGeom>
          <a:effectLst/>
        </p:spPr>
      </p:pic>
    </p:spTree>
    <p:extLst>
      <p:ext uri="{BB962C8B-B14F-4D97-AF65-F5344CB8AC3E}">
        <p14:creationId xmlns:p14="http://schemas.microsoft.com/office/powerpoint/2010/main" val="401128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C1A1D-A706-C3CA-E626-674EF2EA1549}"/>
              </a:ext>
            </a:extLst>
          </p:cNvPr>
          <p:cNvSpPr>
            <a:spLocks noGrp="1"/>
          </p:cNvSpPr>
          <p:nvPr>
            <p:ph type="title"/>
          </p:nvPr>
        </p:nvSpPr>
        <p:spPr>
          <a:xfrm>
            <a:off x="838200" y="365126"/>
            <a:ext cx="10515600" cy="538642"/>
          </a:xfrm>
        </p:spPr>
        <p:txBody>
          <a:bodyPr>
            <a:normAutofit fontScale="90000"/>
          </a:bodyPr>
          <a:lstStyle/>
          <a:p>
            <a:pPr algn="ctr"/>
            <a:r>
              <a:rPr lang="en-GB" b="0" i="0" dirty="0">
                <a:solidFill>
                  <a:srgbClr val="598752"/>
                </a:solidFill>
                <a:effectLst/>
                <a:latin typeface="Cambria" panose="02040503050406030204" pitchFamily="18" charset="0"/>
                <a:ea typeface="Cambria" panose="02040503050406030204" pitchFamily="18" charset="0"/>
              </a:rPr>
              <a:t>Maeve Boothby O’ Neill</a:t>
            </a:r>
            <a:endParaRPr lang="en-GB" dirty="0">
              <a:solidFill>
                <a:srgbClr val="598752"/>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21CC8F9A-87FD-2625-12F0-E79BE47F4FAB}"/>
              </a:ext>
            </a:extLst>
          </p:cNvPr>
          <p:cNvSpPr>
            <a:spLocks noGrp="1"/>
          </p:cNvSpPr>
          <p:nvPr>
            <p:ph idx="1"/>
          </p:nvPr>
        </p:nvSpPr>
        <p:spPr>
          <a:xfrm>
            <a:off x="838200" y="1222744"/>
            <a:ext cx="10515600" cy="4954219"/>
          </a:xfrm>
        </p:spPr>
        <p:txBody>
          <a:bodyPr>
            <a:normAutofit fontScale="92500"/>
          </a:bodyPr>
          <a:lstStyle/>
          <a:p>
            <a:r>
              <a:rPr lang="en-GB" sz="3200" b="0" i="0" dirty="0">
                <a:solidFill>
                  <a:srgbClr val="252526"/>
                </a:solidFill>
                <a:effectLst/>
                <a:latin typeface="Cambria" panose="02040503050406030204" pitchFamily="18" charset="0"/>
                <a:ea typeface="Cambria" panose="02040503050406030204" pitchFamily="18" charset="0"/>
              </a:rPr>
              <a:t>Diagnosed with ME in 2011. </a:t>
            </a:r>
          </a:p>
          <a:p>
            <a:r>
              <a:rPr lang="en-GB" sz="3200" b="0" i="0" dirty="0">
                <a:solidFill>
                  <a:srgbClr val="252526"/>
                </a:solidFill>
                <a:effectLst/>
                <a:latin typeface="Cambria" panose="02040503050406030204" pitchFamily="18" charset="0"/>
                <a:ea typeface="Cambria" panose="02040503050406030204" pitchFamily="18" charset="0"/>
              </a:rPr>
              <a:t>By 2019 she had become so severe that she was bedbound for 21 hours per day. Too weak physically to wash, eat or drink.</a:t>
            </a:r>
          </a:p>
          <a:p>
            <a:r>
              <a:rPr lang="en-GB" sz="3200" b="0" i="0" dirty="0">
                <a:solidFill>
                  <a:srgbClr val="252526"/>
                </a:solidFill>
                <a:effectLst/>
                <a:latin typeface="Cambria" panose="02040503050406030204" pitchFamily="18" charset="0"/>
                <a:ea typeface="Cambria" panose="02040503050406030204" pitchFamily="18" charset="0"/>
              </a:rPr>
              <a:t>Three admissions to general hospital during 2021 to </a:t>
            </a:r>
            <a:r>
              <a:rPr lang="en-GB" sz="3200" dirty="0">
                <a:latin typeface="Cambria" panose="02040503050406030204" pitchFamily="18" charset="0"/>
                <a:ea typeface="Cambria" panose="02040503050406030204" pitchFamily="18" charset="0"/>
              </a:rPr>
              <a:t>have a </a:t>
            </a:r>
            <a:r>
              <a:rPr lang="en-GB" sz="3200" b="0" i="0" dirty="0">
                <a:solidFill>
                  <a:srgbClr val="121212"/>
                </a:solidFill>
                <a:effectLst/>
                <a:latin typeface="Cambria" panose="02040503050406030204" pitchFamily="18" charset="0"/>
                <a:ea typeface="Cambria" panose="02040503050406030204" pitchFamily="18" charset="0"/>
              </a:rPr>
              <a:t>nasogastric tube</a:t>
            </a:r>
            <a:r>
              <a:rPr lang="en-GB" sz="3200" dirty="0">
                <a:latin typeface="Cambria" panose="02040503050406030204" pitchFamily="18" charset="0"/>
                <a:ea typeface="Cambria" panose="02040503050406030204" pitchFamily="18" charset="0"/>
              </a:rPr>
              <a:t>. Doctors refused to do this until the third admission (to eating disorders ward) when her condition was so weak </a:t>
            </a:r>
            <a:r>
              <a:rPr lang="en-GB" sz="3200" b="0" i="0" dirty="0">
                <a:solidFill>
                  <a:srgbClr val="121212"/>
                </a:solidFill>
                <a:effectLst/>
                <a:latin typeface="Cambria" panose="02040503050406030204" pitchFamily="18" charset="0"/>
                <a:ea typeface="Cambria" panose="02040503050406030204" pitchFamily="18" charset="0"/>
              </a:rPr>
              <a:t>it was remove</a:t>
            </a:r>
            <a:r>
              <a:rPr lang="en-GB" sz="3200" dirty="0">
                <a:solidFill>
                  <a:srgbClr val="121212"/>
                </a:solidFill>
                <a:latin typeface="Cambria" panose="02040503050406030204" pitchFamily="18" charset="0"/>
                <a:ea typeface="Cambria" panose="02040503050406030204" pitchFamily="18" charset="0"/>
              </a:rPr>
              <a:t>d,</a:t>
            </a:r>
            <a:r>
              <a:rPr lang="en-GB" sz="3200" b="0" i="0" dirty="0">
                <a:solidFill>
                  <a:srgbClr val="121212"/>
                </a:solidFill>
                <a:effectLst/>
                <a:latin typeface="Cambria" panose="02040503050406030204" pitchFamily="18" charset="0"/>
                <a:ea typeface="Cambria" panose="02040503050406030204" pitchFamily="18" charset="0"/>
              </a:rPr>
              <a:t> and she was discharged</a:t>
            </a:r>
          </a:p>
          <a:p>
            <a:r>
              <a:rPr lang="en-GB" sz="3200" b="0" i="0" dirty="0">
                <a:solidFill>
                  <a:srgbClr val="252526"/>
                </a:solidFill>
                <a:effectLst/>
                <a:latin typeface="Cambria" panose="02040503050406030204" pitchFamily="18" charset="0"/>
                <a:ea typeface="Cambria" panose="02040503050406030204" pitchFamily="18" charset="0"/>
              </a:rPr>
              <a:t>Died at home on 3</a:t>
            </a:r>
            <a:r>
              <a:rPr lang="en-GB" sz="3200" b="0" i="0" baseline="30000" dirty="0">
                <a:solidFill>
                  <a:srgbClr val="252526"/>
                </a:solidFill>
                <a:effectLst/>
                <a:latin typeface="Cambria" panose="02040503050406030204" pitchFamily="18" charset="0"/>
                <a:ea typeface="Cambria" panose="02040503050406030204" pitchFamily="18" charset="0"/>
              </a:rPr>
              <a:t>rd</a:t>
            </a:r>
            <a:r>
              <a:rPr lang="en-GB" sz="3200" b="0" i="0" dirty="0">
                <a:solidFill>
                  <a:srgbClr val="252526"/>
                </a:solidFill>
                <a:effectLst/>
                <a:latin typeface="Cambria" panose="02040503050406030204" pitchFamily="18" charset="0"/>
                <a:ea typeface="Cambria" panose="02040503050406030204" pitchFamily="18" charset="0"/>
              </a:rPr>
              <a:t> October 2021 aged 27</a:t>
            </a:r>
          </a:p>
          <a:p>
            <a:r>
              <a:rPr lang="en-GB" sz="3200" dirty="0">
                <a:solidFill>
                  <a:srgbClr val="252526"/>
                </a:solidFill>
                <a:latin typeface="Cambria" panose="02040503050406030204" pitchFamily="18" charset="0"/>
                <a:ea typeface="Cambria" panose="02040503050406030204" pitchFamily="18" charset="0"/>
              </a:rPr>
              <a:t>Two-week inquest in August 2024</a:t>
            </a:r>
            <a:r>
              <a:rPr lang="en-GB" sz="3200" b="0" i="0" dirty="0">
                <a:solidFill>
                  <a:srgbClr val="121212"/>
                </a:solidFill>
                <a:effectLst/>
                <a:latin typeface="Cambria" panose="02040503050406030204" pitchFamily="18" charset="0"/>
                <a:ea typeface="Cambria" panose="02040503050406030204" pitchFamily="18" charset="0"/>
              </a:rPr>
              <a:t> </a:t>
            </a:r>
          </a:p>
          <a:p>
            <a:r>
              <a:rPr lang="en-GB" sz="3200" b="0" i="0" dirty="0">
                <a:solidFill>
                  <a:srgbClr val="121212"/>
                </a:solidFill>
                <a:effectLst/>
                <a:latin typeface="Cambria" panose="02040503050406030204" pitchFamily="18" charset="0"/>
                <a:ea typeface="Cambria" panose="02040503050406030204" pitchFamily="18" charset="0"/>
              </a:rPr>
              <a:t>Verdict of death by natural causes</a:t>
            </a:r>
          </a:p>
        </p:txBody>
      </p:sp>
    </p:spTree>
    <p:extLst>
      <p:ext uri="{BB962C8B-B14F-4D97-AF65-F5344CB8AC3E}">
        <p14:creationId xmlns:p14="http://schemas.microsoft.com/office/powerpoint/2010/main" val="113373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D4A681-1561-E94E-2A19-A69E7A95E3E8}"/>
              </a:ext>
            </a:extLst>
          </p:cNvPr>
          <p:cNvSpPr>
            <a:spLocks noGrp="1"/>
          </p:cNvSpPr>
          <p:nvPr>
            <p:ph idx="1"/>
          </p:nvPr>
        </p:nvSpPr>
        <p:spPr>
          <a:xfrm>
            <a:off x="838200" y="733647"/>
            <a:ext cx="10515600" cy="5443316"/>
          </a:xfrm>
        </p:spPr>
        <p:txBody>
          <a:bodyPr>
            <a:normAutofit/>
          </a:bodyPr>
          <a:lstStyle/>
          <a:p>
            <a:r>
              <a:rPr lang="en-GB" b="0" i="0" dirty="0">
                <a:solidFill>
                  <a:srgbClr val="121212"/>
                </a:solidFill>
                <a:effectLst/>
                <a:latin typeface="Cambria" panose="02040503050406030204" pitchFamily="18" charset="0"/>
                <a:ea typeface="Cambria" panose="02040503050406030204" pitchFamily="18" charset="0"/>
              </a:rPr>
              <a:t>Maeve (in a letter written to her GP 4 months before she dies): “</a:t>
            </a:r>
            <a:r>
              <a:rPr lang="en-GB" b="0" i="1" dirty="0">
                <a:solidFill>
                  <a:srgbClr val="121212"/>
                </a:solidFill>
                <a:effectLst/>
                <a:latin typeface="Cambria" panose="02040503050406030204" pitchFamily="18" charset="0"/>
                <a:ea typeface="Cambria" panose="02040503050406030204" pitchFamily="18" charset="0"/>
              </a:rPr>
              <a:t>I don’t understand why the hospital didn’t do anything to help me when I went in. I am hungry. I want to eat … Please help me get enough food to live.</a:t>
            </a:r>
            <a:r>
              <a:rPr lang="en-GB" b="0" i="0" dirty="0">
                <a:solidFill>
                  <a:srgbClr val="121212"/>
                </a:solidFill>
                <a:effectLst/>
                <a:latin typeface="Cambria" panose="02040503050406030204" pitchFamily="18" charset="0"/>
                <a:ea typeface="Cambria" panose="02040503050406030204" pitchFamily="18" charset="0"/>
              </a:rPr>
              <a:t>”</a:t>
            </a:r>
          </a:p>
          <a:p>
            <a:r>
              <a:rPr lang="en-GB" dirty="0">
                <a:latin typeface="Cambria" panose="02040503050406030204" pitchFamily="18" charset="0"/>
                <a:ea typeface="Cambria" panose="02040503050406030204" pitchFamily="18" charset="0"/>
              </a:rPr>
              <a:t>Maeve’s mother: the consultant (for the 2</a:t>
            </a:r>
            <a:r>
              <a:rPr lang="en-GB" baseline="30000" dirty="0">
                <a:latin typeface="Cambria" panose="02040503050406030204" pitchFamily="18" charset="0"/>
                <a:ea typeface="Cambria" panose="02040503050406030204" pitchFamily="18" charset="0"/>
              </a:rPr>
              <a:t>nd</a:t>
            </a:r>
            <a:r>
              <a:rPr lang="en-GB" dirty="0">
                <a:latin typeface="Cambria" panose="02040503050406030204" pitchFamily="18" charset="0"/>
                <a:ea typeface="Cambria" panose="02040503050406030204" pitchFamily="18" charset="0"/>
              </a:rPr>
              <a:t> admission) “</a:t>
            </a:r>
            <a:r>
              <a:rPr lang="en-GB" i="1" dirty="0">
                <a:latin typeface="Cambria" panose="02040503050406030204" pitchFamily="18" charset="0"/>
                <a:ea typeface="Cambria" panose="02040503050406030204" pitchFamily="18" charset="0"/>
              </a:rPr>
              <a:t>was adamant she would not tube feed Maeve and told Maeve she would </a:t>
            </a:r>
            <a:r>
              <a:rPr lang="en-GB" dirty="0">
                <a:latin typeface="Cambria" panose="02040503050406030204" pitchFamily="18" charset="0"/>
                <a:ea typeface="Cambria" panose="02040503050406030204" pitchFamily="18" charset="0"/>
              </a:rPr>
              <a:t>‘feel much better if you gave your hair a wash’”</a:t>
            </a:r>
          </a:p>
          <a:p>
            <a:r>
              <a:rPr lang="en-GB" dirty="0">
                <a:latin typeface="Cambria" panose="02040503050406030204" pitchFamily="18" charset="0"/>
                <a:ea typeface="Cambria" panose="02040503050406030204" pitchFamily="18" charset="0"/>
              </a:rPr>
              <a:t>Maeve’s father: “</a:t>
            </a:r>
            <a:r>
              <a:rPr lang="en-GB" i="1" dirty="0">
                <a:latin typeface="Cambria" panose="02040503050406030204" pitchFamily="18" charset="0"/>
                <a:ea typeface="Cambria" panose="02040503050406030204" pitchFamily="18" charset="0"/>
              </a:rPr>
              <a:t>Towards the end of Maeve’s life, in the last few days when she was dying, people in the NHS were refusing to give her palliative care. They questioned her need for palliative care, questioned whether she was properly ill … and we had to fight really hard at the last minute to get her palliative care, just to ease her pain, because doctors didn’t believe in ME</a:t>
            </a:r>
            <a:r>
              <a:rPr lang="en-GB"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319480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E1DB2-72FC-BDAC-6197-98A9ED99089D}"/>
              </a:ext>
            </a:extLst>
          </p:cNvPr>
          <p:cNvSpPr>
            <a:spLocks noGrp="1"/>
          </p:cNvSpPr>
          <p:nvPr>
            <p:ph type="title"/>
          </p:nvPr>
        </p:nvSpPr>
        <p:spPr>
          <a:xfrm>
            <a:off x="838200" y="195005"/>
            <a:ext cx="10515600" cy="719396"/>
          </a:xfrm>
        </p:spPr>
        <p:txBody>
          <a:bodyPr>
            <a:normAutofit/>
          </a:bodyPr>
          <a:lstStyle/>
          <a:p>
            <a:pPr algn="ctr"/>
            <a:r>
              <a:rPr lang="en-GB" dirty="0">
                <a:solidFill>
                  <a:srgbClr val="598752"/>
                </a:solidFill>
                <a:latin typeface="Cambria" panose="02040503050406030204" pitchFamily="18" charset="0"/>
                <a:ea typeface="Cambria" panose="02040503050406030204" pitchFamily="18" charset="0"/>
              </a:rPr>
              <a:t>Testimony of doctors who treated her</a:t>
            </a:r>
          </a:p>
        </p:txBody>
      </p:sp>
      <p:sp>
        <p:nvSpPr>
          <p:cNvPr id="3" name="Content Placeholder 2">
            <a:extLst>
              <a:ext uri="{FF2B5EF4-FFF2-40B4-BE49-F238E27FC236}">
                <a16:creationId xmlns:a16="http://schemas.microsoft.com/office/drawing/2014/main" id="{5480186B-754B-57CD-21F8-4C1EE054268D}"/>
              </a:ext>
            </a:extLst>
          </p:cNvPr>
          <p:cNvSpPr>
            <a:spLocks noGrp="1"/>
          </p:cNvSpPr>
          <p:nvPr>
            <p:ph idx="1"/>
          </p:nvPr>
        </p:nvSpPr>
        <p:spPr>
          <a:xfrm>
            <a:off x="838200" y="1041991"/>
            <a:ext cx="10515600" cy="5134972"/>
          </a:xfrm>
        </p:spPr>
        <p:txBody>
          <a:bodyPr>
            <a:normAutofit/>
          </a:bodyPr>
          <a:lstStyle/>
          <a:p>
            <a:r>
              <a:rPr lang="en-GB" b="0" i="0" dirty="0">
                <a:solidFill>
                  <a:srgbClr val="121212"/>
                </a:solidFill>
                <a:effectLst/>
                <a:latin typeface="Cambria" panose="02040503050406030204" pitchFamily="18" charset="0"/>
                <a:ea typeface="Cambria" panose="02040503050406030204" pitchFamily="18" charset="0"/>
              </a:rPr>
              <a:t>Lucy Shenton – GP - “</a:t>
            </a:r>
            <a:r>
              <a:rPr lang="en-GB" b="0" i="1" dirty="0">
                <a:solidFill>
                  <a:srgbClr val="121212"/>
                </a:solidFill>
                <a:effectLst/>
                <a:latin typeface="Cambria" panose="02040503050406030204" pitchFamily="18" charset="0"/>
                <a:ea typeface="Cambria" panose="02040503050406030204" pitchFamily="18" charset="0"/>
              </a:rPr>
              <a:t>Several doctors involved in her care stated they do not believe ME is a medical problem</a:t>
            </a:r>
            <a:r>
              <a:rPr lang="en-GB" b="0" i="0" dirty="0">
                <a:solidFill>
                  <a:srgbClr val="121212"/>
                </a:solidFill>
                <a:effectLst/>
                <a:latin typeface="Cambria" panose="02040503050406030204" pitchFamily="18" charset="0"/>
                <a:ea typeface="Cambria" panose="02040503050406030204" pitchFamily="18" charset="0"/>
              </a:rPr>
              <a:t>.”</a:t>
            </a:r>
          </a:p>
          <a:p>
            <a:pPr algn="l" fontAlgn="base"/>
            <a:r>
              <a:rPr lang="en-GB" b="0" i="0" dirty="0">
                <a:solidFill>
                  <a:srgbClr val="121212"/>
                </a:solidFill>
                <a:effectLst/>
                <a:latin typeface="Cambria" panose="02040503050406030204" pitchFamily="18" charset="0"/>
                <a:ea typeface="Cambria" panose="02040503050406030204" pitchFamily="18" charset="0"/>
              </a:rPr>
              <a:t>Roderick Warren – RDE consultant - “</a:t>
            </a:r>
            <a:r>
              <a:rPr lang="en-GB" b="0" i="1" dirty="0">
                <a:solidFill>
                  <a:srgbClr val="121212"/>
                </a:solidFill>
                <a:effectLst/>
                <a:latin typeface="Cambria" panose="02040503050406030204" pitchFamily="18" charset="0"/>
                <a:ea typeface="Cambria" panose="02040503050406030204" pitchFamily="18" charset="0"/>
              </a:rPr>
              <a:t>I do not know what the cause of ME is. Therefore, I’m not able to say if it is or is not a physical condition. That isn’t at all the same as saying I believe it isn’t … I find the literature generally to be unclear. For me the focus needs to be on what management does a patient need who is suffering with that diagnosis.</a:t>
            </a:r>
            <a:r>
              <a:rPr lang="en-GB" b="0" i="0" dirty="0">
                <a:solidFill>
                  <a:srgbClr val="121212"/>
                </a:solidFill>
                <a:effectLst/>
                <a:latin typeface="Cambria" panose="02040503050406030204" pitchFamily="18" charset="0"/>
                <a:ea typeface="Cambria" panose="02040503050406030204" pitchFamily="18" charset="0"/>
              </a:rPr>
              <a:t>”</a:t>
            </a:r>
          </a:p>
          <a:p>
            <a:pPr algn="l" fontAlgn="base"/>
            <a:r>
              <a:rPr lang="en-GB" dirty="0">
                <a:solidFill>
                  <a:srgbClr val="121212"/>
                </a:solidFill>
                <a:latin typeface="Cambria" panose="02040503050406030204" pitchFamily="18" charset="0"/>
                <a:ea typeface="Cambria" panose="02040503050406030204" pitchFamily="18" charset="0"/>
              </a:rPr>
              <a:t>David Strain – RDE consultant “</a:t>
            </a:r>
            <a:r>
              <a:rPr lang="en-GB" b="0" i="1" dirty="0">
                <a:solidFill>
                  <a:srgbClr val="121212"/>
                </a:solidFill>
                <a:effectLst/>
                <a:latin typeface="Cambria" panose="02040503050406030204" pitchFamily="18" charset="0"/>
                <a:ea typeface="Cambria" panose="02040503050406030204" pitchFamily="18" charset="0"/>
              </a:rPr>
              <a:t>This is a disease that has been tremendously stigmatised … Even today there are people who have been through the historic medical schools that didn’t recognise this as a physical disease. That’s a travesty … This is a physical disease</a:t>
            </a:r>
            <a:r>
              <a:rPr lang="en-GB" b="0" i="0" dirty="0">
                <a:solidFill>
                  <a:srgbClr val="121212"/>
                </a:solidFill>
                <a:effectLst/>
                <a:latin typeface="Cambria" panose="02040503050406030204" pitchFamily="18" charset="0"/>
                <a:ea typeface="Cambria" panose="02040503050406030204" pitchFamily="18" charset="0"/>
              </a:rPr>
              <a:t>.”</a:t>
            </a:r>
          </a:p>
          <a:p>
            <a:pPr algn="l" fontAlgn="base"/>
            <a:endParaRPr lang="en-GB" b="0" i="0" dirty="0">
              <a:solidFill>
                <a:srgbClr val="121212"/>
              </a:solidFill>
              <a:effectLst/>
              <a:latin typeface="GuardianTextEgyptian"/>
            </a:endParaRPr>
          </a:p>
          <a:p>
            <a:endParaRPr lang="en-GB" dirty="0"/>
          </a:p>
        </p:txBody>
      </p:sp>
    </p:spTree>
    <p:extLst>
      <p:ext uri="{BB962C8B-B14F-4D97-AF65-F5344CB8AC3E}">
        <p14:creationId xmlns:p14="http://schemas.microsoft.com/office/powerpoint/2010/main" val="257705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91BE97-7862-550E-4FD0-C62D719A3FAB}"/>
              </a:ext>
            </a:extLst>
          </p:cNvPr>
          <p:cNvSpPr>
            <a:spLocks noGrp="1"/>
          </p:cNvSpPr>
          <p:nvPr>
            <p:ph type="title"/>
          </p:nvPr>
        </p:nvSpPr>
        <p:spPr>
          <a:xfrm>
            <a:off x="838200" y="365126"/>
            <a:ext cx="10515600" cy="528010"/>
          </a:xfrm>
        </p:spPr>
        <p:txBody>
          <a:bodyPr>
            <a:noAutofit/>
          </a:bodyPr>
          <a:lstStyle/>
          <a:p>
            <a:pPr algn="ctr"/>
            <a:r>
              <a:rPr lang="en-GB" sz="4000" dirty="0">
                <a:solidFill>
                  <a:srgbClr val="598752"/>
                </a:solidFill>
                <a:latin typeface="Cambria" panose="02040503050406030204" pitchFamily="18" charset="0"/>
                <a:ea typeface="Cambria" panose="02040503050406030204" pitchFamily="18" charset="0"/>
              </a:rPr>
              <a:t>Dr William Weir’s testimony</a:t>
            </a:r>
          </a:p>
        </p:txBody>
      </p:sp>
      <p:sp>
        <p:nvSpPr>
          <p:cNvPr id="5" name="Content Placeholder 4">
            <a:extLst>
              <a:ext uri="{FF2B5EF4-FFF2-40B4-BE49-F238E27FC236}">
                <a16:creationId xmlns:a16="http://schemas.microsoft.com/office/drawing/2014/main" id="{D91E1B80-AAAA-1BB2-C2CA-71AF298FE3BB}"/>
              </a:ext>
            </a:extLst>
          </p:cNvPr>
          <p:cNvSpPr>
            <a:spLocks noGrp="1"/>
          </p:cNvSpPr>
          <p:nvPr>
            <p:ph sz="half" idx="1"/>
          </p:nvPr>
        </p:nvSpPr>
        <p:spPr>
          <a:xfrm>
            <a:off x="435934" y="983693"/>
            <a:ext cx="6117265" cy="5426160"/>
          </a:xfrm>
        </p:spPr>
        <p:txBody>
          <a:bodyPr>
            <a:noAutofit/>
          </a:bodyPr>
          <a:lstStyle/>
          <a:p>
            <a:r>
              <a:rPr lang="en-GB" sz="2400" dirty="0">
                <a:latin typeface="Cambria" panose="02040503050406030204" pitchFamily="18" charset="0"/>
                <a:ea typeface="Cambria" panose="02040503050406030204" pitchFamily="18" charset="0"/>
              </a:rPr>
              <a:t>Maeve had previously privately consulted Dr William Weir. Three weeks before she died, Weir wrote to the RDE CEO criticising attitudes of some doctors and urging them </a:t>
            </a:r>
            <a:r>
              <a:rPr lang="en-GB" sz="2400" b="0" i="0" dirty="0">
                <a:solidFill>
                  <a:srgbClr val="333333"/>
                </a:solidFill>
                <a:effectLst/>
                <a:latin typeface="Cambria" panose="02040503050406030204" pitchFamily="18" charset="0"/>
                <a:ea typeface="Cambria" panose="02040503050406030204" pitchFamily="18" charset="0"/>
              </a:rPr>
              <a:t>to introduce total parenteral nutrition “</a:t>
            </a:r>
            <a:r>
              <a:rPr lang="en-GB" sz="2400" b="0" i="1" dirty="0">
                <a:solidFill>
                  <a:srgbClr val="333333"/>
                </a:solidFill>
                <a:effectLst/>
                <a:latin typeface="Cambria" panose="02040503050406030204" pitchFamily="18" charset="0"/>
                <a:ea typeface="Cambria" panose="02040503050406030204" pitchFamily="18" charset="0"/>
              </a:rPr>
              <a:t>I am not exaggerating the issue when I say this may well save Maeve’s life</a:t>
            </a:r>
            <a:r>
              <a:rPr lang="en-GB" sz="2400" b="0" i="0" dirty="0">
                <a:solidFill>
                  <a:srgbClr val="333333"/>
                </a:solidFill>
                <a:effectLst/>
                <a:latin typeface="Cambria" panose="02040503050406030204" pitchFamily="18" charset="0"/>
                <a:ea typeface="Cambria" panose="02040503050406030204" pitchFamily="18" charset="0"/>
              </a:rPr>
              <a:t>” </a:t>
            </a:r>
          </a:p>
          <a:p>
            <a:r>
              <a:rPr lang="en-GB" sz="2400" b="0" i="0" dirty="0">
                <a:solidFill>
                  <a:srgbClr val="333333"/>
                </a:solidFill>
                <a:effectLst/>
                <a:latin typeface="Cambria" panose="02040503050406030204" pitchFamily="18" charset="0"/>
                <a:ea typeface="Cambria" panose="02040503050406030204" pitchFamily="18" charset="0"/>
              </a:rPr>
              <a:t>“</a:t>
            </a:r>
            <a:r>
              <a:rPr lang="en-GB" sz="2400" b="0" i="1" dirty="0">
                <a:solidFill>
                  <a:srgbClr val="333333"/>
                </a:solidFill>
                <a:effectLst/>
                <a:latin typeface="Cambria" panose="02040503050406030204" pitchFamily="18" charset="0"/>
                <a:ea typeface="Cambria" panose="02040503050406030204" pitchFamily="18" charset="0"/>
              </a:rPr>
              <a:t>it would appear a considerable portion of the staff at [the hospital], including some consultants, still hold onto the now outdated understanding that ME/CFS has psychological causes</a:t>
            </a:r>
            <a:r>
              <a:rPr lang="en-GB" sz="2400" b="0" i="0" dirty="0">
                <a:solidFill>
                  <a:srgbClr val="333333"/>
                </a:solidFill>
                <a:effectLst/>
                <a:latin typeface="Cambria" panose="02040503050406030204" pitchFamily="18" charset="0"/>
                <a:ea typeface="Cambria" panose="02040503050406030204" pitchFamily="18" charset="0"/>
              </a:rPr>
              <a:t>”.</a:t>
            </a:r>
          </a:p>
          <a:p>
            <a:pPr algn="l">
              <a:lnSpc>
                <a:spcPts val="2250"/>
              </a:lnSpc>
              <a:spcAft>
                <a:spcPts val="1875"/>
              </a:spcAft>
            </a:pPr>
            <a:r>
              <a:rPr lang="en-GB" sz="2400" b="0" i="0" dirty="0">
                <a:solidFill>
                  <a:srgbClr val="333333"/>
                </a:solidFill>
                <a:effectLst/>
                <a:latin typeface="Cambria" panose="02040503050406030204" pitchFamily="18" charset="0"/>
                <a:ea typeface="Cambria" panose="02040503050406030204" pitchFamily="18" charset="0"/>
              </a:rPr>
              <a:t>He urged her to support Strain and to tackle the “</a:t>
            </a:r>
            <a:r>
              <a:rPr lang="en-GB" sz="2400" b="0" i="1" dirty="0">
                <a:solidFill>
                  <a:srgbClr val="333333"/>
                </a:solidFill>
                <a:effectLst/>
                <a:latin typeface="Cambria" panose="02040503050406030204" pitchFamily="18" charset="0"/>
                <a:ea typeface="Cambria" panose="02040503050406030204" pitchFamily="18" charset="0"/>
              </a:rPr>
              <a:t>dogma concerning the cause of ME/CFS that some of his colleagues are still perversely adherent to</a:t>
            </a:r>
            <a:r>
              <a:rPr lang="en-GB" sz="2400" b="0" i="0" dirty="0">
                <a:solidFill>
                  <a:srgbClr val="333333"/>
                </a:solidFill>
                <a:effectLst/>
                <a:latin typeface="Cambria" panose="02040503050406030204" pitchFamily="18" charset="0"/>
                <a:ea typeface="Cambria" panose="02040503050406030204" pitchFamily="18" charset="0"/>
              </a:rPr>
              <a:t>”.</a:t>
            </a:r>
          </a:p>
        </p:txBody>
      </p:sp>
      <p:pic>
        <p:nvPicPr>
          <p:cNvPr id="8" name="Content Placeholder 7" descr="Boothby O’Neill, who died of ME.">
            <a:extLst>
              <a:ext uri="{FF2B5EF4-FFF2-40B4-BE49-F238E27FC236}">
                <a16:creationId xmlns:a16="http://schemas.microsoft.com/office/drawing/2014/main" id="{2DC39F64-DC60-027F-D87C-895C90DEC618}"/>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r="10209" b="27133"/>
          <a:stretch/>
        </p:blipFill>
        <p:spPr bwMode="auto">
          <a:xfrm>
            <a:off x="6781758" y="1711996"/>
            <a:ext cx="5131028" cy="435133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5707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10268-6C45-93A1-EC1B-849E92F6DD86}"/>
              </a:ext>
            </a:extLst>
          </p:cNvPr>
          <p:cNvSpPr>
            <a:spLocks noGrp="1"/>
          </p:cNvSpPr>
          <p:nvPr>
            <p:ph type="title"/>
          </p:nvPr>
        </p:nvSpPr>
        <p:spPr>
          <a:xfrm>
            <a:off x="838200" y="365126"/>
            <a:ext cx="10515600" cy="644968"/>
          </a:xfrm>
        </p:spPr>
        <p:txBody>
          <a:bodyPr>
            <a:normAutofit fontScale="90000"/>
          </a:bodyPr>
          <a:lstStyle/>
          <a:p>
            <a:pPr algn="ctr"/>
            <a:r>
              <a:rPr lang="en-GB" dirty="0">
                <a:solidFill>
                  <a:srgbClr val="598752"/>
                </a:solidFill>
                <a:latin typeface="Cambria" panose="02040503050406030204" pitchFamily="18" charset="0"/>
                <a:ea typeface="Cambria" panose="02040503050406030204" pitchFamily="18" charset="0"/>
              </a:rPr>
              <a:t>Coroner’s report: matters of concern</a:t>
            </a:r>
          </a:p>
        </p:txBody>
      </p:sp>
      <p:sp>
        <p:nvSpPr>
          <p:cNvPr id="3" name="Content Placeholder 2">
            <a:extLst>
              <a:ext uri="{FF2B5EF4-FFF2-40B4-BE49-F238E27FC236}">
                <a16:creationId xmlns:a16="http://schemas.microsoft.com/office/drawing/2014/main" id="{DC6E3006-1862-C942-CE78-83D45274BCFA}"/>
              </a:ext>
            </a:extLst>
          </p:cNvPr>
          <p:cNvSpPr>
            <a:spLocks noGrp="1"/>
          </p:cNvSpPr>
          <p:nvPr>
            <p:ph idx="1"/>
          </p:nvPr>
        </p:nvSpPr>
        <p:spPr>
          <a:xfrm>
            <a:off x="838200" y="1105786"/>
            <a:ext cx="10515600" cy="5071177"/>
          </a:xfrm>
        </p:spPr>
        <p:txBody>
          <a:bodyPr>
            <a:normAutofit/>
          </a:bodyPr>
          <a:lstStyle/>
          <a:p>
            <a:r>
              <a:rPr lang="en-GB" sz="3600" b="0" i="0" dirty="0">
                <a:solidFill>
                  <a:srgbClr val="252526"/>
                </a:solidFill>
                <a:effectLst/>
                <a:latin typeface="Cambria" panose="02040503050406030204" pitchFamily="18" charset="0"/>
                <a:ea typeface="Cambria" panose="02040503050406030204" pitchFamily="18" charset="0"/>
              </a:rPr>
              <a:t>No specialist hospitals for patients with severe ME in UK. </a:t>
            </a:r>
          </a:p>
          <a:p>
            <a:r>
              <a:rPr lang="en-GB" sz="3600" b="0" i="0" dirty="0">
                <a:solidFill>
                  <a:srgbClr val="252526"/>
                </a:solidFill>
                <a:effectLst/>
                <a:latin typeface="Cambria" panose="02040503050406030204" pitchFamily="18" charset="0"/>
                <a:ea typeface="Cambria" panose="02040503050406030204" pitchFamily="18" charset="0"/>
              </a:rPr>
              <a:t>No funding for the research and development of treatment of ME</a:t>
            </a:r>
            <a:endParaRPr lang="en-GB" sz="3600" dirty="0">
              <a:latin typeface="Cambria" panose="02040503050406030204" pitchFamily="18" charset="0"/>
              <a:ea typeface="Cambria" panose="02040503050406030204" pitchFamily="18" charset="0"/>
            </a:endParaRPr>
          </a:p>
          <a:p>
            <a:r>
              <a:rPr lang="en-GB" sz="3600" b="0" i="0" dirty="0">
                <a:solidFill>
                  <a:srgbClr val="252526"/>
                </a:solidFill>
                <a:effectLst/>
                <a:latin typeface="Cambria" panose="02040503050406030204" pitchFamily="18" charset="0"/>
                <a:ea typeface="Cambria" panose="02040503050406030204" pitchFamily="18" charset="0"/>
              </a:rPr>
              <a:t>Extremely limited training for Doctors on ME - especially severe ME.</a:t>
            </a:r>
          </a:p>
          <a:p>
            <a:r>
              <a:rPr lang="en-GB" sz="3600" b="0" i="0" dirty="0">
                <a:solidFill>
                  <a:srgbClr val="252526"/>
                </a:solidFill>
                <a:effectLst/>
                <a:latin typeface="Cambria" panose="02040503050406030204" pitchFamily="18" charset="0"/>
                <a:ea typeface="Cambria" panose="02040503050406030204" pitchFamily="18" charset="0"/>
              </a:rPr>
              <a:t>NICE guideline on ME did not provide any guidance at how severe ME should be managed including guidance around tube feeding </a:t>
            </a:r>
          </a:p>
          <a:p>
            <a:pPr marL="0" indent="0">
              <a:buNone/>
            </a:pPr>
            <a:endParaRPr lang="en-GB" dirty="0"/>
          </a:p>
        </p:txBody>
      </p:sp>
    </p:spTree>
    <p:extLst>
      <p:ext uri="{BB962C8B-B14F-4D97-AF65-F5344CB8AC3E}">
        <p14:creationId xmlns:p14="http://schemas.microsoft.com/office/powerpoint/2010/main" val="356085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77516C-3FD2-91C4-F462-0AD9C992C5DC}"/>
              </a:ext>
            </a:extLst>
          </p:cNvPr>
          <p:cNvSpPr>
            <a:spLocks noGrp="1"/>
          </p:cNvSpPr>
          <p:nvPr>
            <p:ph type="title"/>
          </p:nvPr>
        </p:nvSpPr>
        <p:spPr>
          <a:xfrm>
            <a:off x="838200" y="698241"/>
            <a:ext cx="10515600" cy="5461517"/>
          </a:xfrm>
        </p:spPr>
        <p:txBody>
          <a:bodyPr>
            <a:noAutofit/>
          </a:bodyPr>
          <a:lstStyle/>
          <a:p>
            <a:pPr algn="ctr"/>
            <a:r>
              <a:rPr lang="en-GB" sz="3000" b="0" i="0" dirty="0">
                <a:solidFill>
                  <a:srgbClr val="000000"/>
                </a:solidFill>
                <a:effectLst/>
                <a:latin typeface="Cambria" panose="02040503050406030204" pitchFamily="18" charset="0"/>
                <a:ea typeface="Cambria" panose="02040503050406030204" pitchFamily="18" charset="0"/>
              </a:rPr>
              <a:t>Weir told the inquest that ME had “</a:t>
            </a:r>
            <a:r>
              <a:rPr lang="en-GB" sz="3000" b="0" i="1" dirty="0">
                <a:solidFill>
                  <a:srgbClr val="000000"/>
                </a:solidFill>
                <a:effectLst/>
                <a:latin typeface="Cambria" panose="02040503050406030204" pitchFamily="18" charset="0"/>
                <a:ea typeface="Cambria" panose="02040503050406030204" pitchFamily="18" charset="0"/>
              </a:rPr>
              <a:t>nothing to do with psychological conditions</a:t>
            </a:r>
            <a:r>
              <a:rPr lang="en-GB" sz="3000" b="0" i="0" dirty="0">
                <a:solidFill>
                  <a:srgbClr val="000000"/>
                </a:solidFill>
                <a:effectLst/>
                <a:latin typeface="Cambria" panose="02040503050406030204" pitchFamily="18" charset="0"/>
                <a:ea typeface="Cambria" panose="02040503050406030204" pitchFamily="18" charset="0"/>
              </a:rPr>
              <a:t>” and was a demonstrable physical illness, although its causes were unclear. He was asked by Boothby O’Neill’s father, Sean O’Neill, a senior journalist at </a:t>
            </a:r>
            <a:r>
              <a:rPr lang="en-GB" sz="3000" b="0" i="1" dirty="0">
                <a:solidFill>
                  <a:srgbClr val="000000"/>
                </a:solidFill>
                <a:effectLst/>
                <a:latin typeface="Cambria" panose="02040503050406030204" pitchFamily="18" charset="0"/>
                <a:ea typeface="Cambria" panose="02040503050406030204" pitchFamily="18" charset="0"/>
              </a:rPr>
              <a:t>The Times</a:t>
            </a:r>
            <a:r>
              <a:rPr lang="en-GB" sz="3000" b="0" i="0" dirty="0">
                <a:solidFill>
                  <a:srgbClr val="000000"/>
                </a:solidFill>
                <a:effectLst/>
                <a:latin typeface="Cambria" panose="02040503050406030204" pitchFamily="18" charset="0"/>
                <a:ea typeface="Cambria" panose="02040503050406030204" pitchFamily="18" charset="0"/>
              </a:rPr>
              <a:t>, whether there was still a professional and institutional resistance in medicine to accept ME as physical. Weir replied: “</a:t>
            </a:r>
            <a:r>
              <a:rPr lang="en-GB" sz="3000" b="0" i="1" dirty="0">
                <a:solidFill>
                  <a:srgbClr val="000000"/>
                </a:solidFill>
                <a:effectLst/>
                <a:latin typeface="Cambria" panose="02040503050406030204" pitchFamily="18" charset="0"/>
                <a:ea typeface="Cambria" panose="02040503050406030204" pitchFamily="18" charset="0"/>
              </a:rPr>
              <a:t>There are none so blind who cannot see. There are still people in the medical profession and out there in the community who are still adhering to the dogma. Sadly, that has a very damaging effect on understanding ME</a:t>
            </a:r>
            <a:r>
              <a:rPr lang="en-GB" sz="3000" b="0" i="0" dirty="0">
                <a:solidFill>
                  <a:srgbClr val="000000"/>
                </a:solidFill>
                <a:effectLst/>
                <a:latin typeface="Cambria" panose="02040503050406030204" pitchFamily="18" charset="0"/>
                <a:ea typeface="Cambria" panose="02040503050406030204" pitchFamily="18" charset="0"/>
              </a:rPr>
              <a:t>.”’</a:t>
            </a:r>
            <a:br>
              <a:rPr lang="en-GB" sz="3000" b="0" i="0" dirty="0">
                <a:solidFill>
                  <a:srgbClr val="000000"/>
                </a:solidFill>
                <a:effectLst/>
                <a:latin typeface="Cambria" panose="02040503050406030204" pitchFamily="18" charset="0"/>
                <a:ea typeface="Cambria" panose="02040503050406030204" pitchFamily="18" charset="0"/>
              </a:rPr>
            </a:br>
            <a:br>
              <a:rPr lang="en-GB" sz="3000" b="0" i="0" dirty="0">
                <a:solidFill>
                  <a:srgbClr val="000000"/>
                </a:solidFill>
                <a:effectLst/>
                <a:latin typeface="Cambria" panose="02040503050406030204" pitchFamily="18" charset="0"/>
                <a:ea typeface="Cambria" panose="02040503050406030204" pitchFamily="18" charset="0"/>
              </a:rPr>
            </a:br>
            <a:r>
              <a:rPr lang="en-GB" sz="3000" b="0" i="1" dirty="0">
                <a:solidFill>
                  <a:srgbClr val="000000"/>
                </a:solidFill>
                <a:effectLst/>
                <a:latin typeface="Cambria" panose="02040503050406030204" pitchFamily="18" charset="0"/>
                <a:ea typeface="Cambria" panose="02040503050406030204" pitchFamily="18" charset="0"/>
              </a:rPr>
              <a:t>The Times</a:t>
            </a:r>
            <a:r>
              <a:rPr lang="en-GB" sz="3000" b="0" i="0" dirty="0">
                <a:solidFill>
                  <a:srgbClr val="000000"/>
                </a:solidFill>
                <a:effectLst/>
                <a:latin typeface="Cambria" panose="02040503050406030204" pitchFamily="18" charset="0"/>
                <a:ea typeface="Cambria" panose="02040503050406030204" pitchFamily="18" charset="0"/>
              </a:rPr>
              <a:t>, 24,7,24</a:t>
            </a:r>
            <a:endParaRPr lang="en-GB" sz="3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98968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C83FC-D9AF-0615-2115-F61DD9876C00}"/>
              </a:ext>
            </a:extLst>
          </p:cNvPr>
          <p:cNvSpPr>
            <a:spLocks noGrp="1"/>
          </p:cNvSpPr>
          <p:nvPr>
            <p:ph type="title"/>
          </p:nvPr>
        </p:nvSpPr>
        <p:spPr>
          <a:xfrm>
            <a:off x="838200" y="365125"/>
            <a:ext cx="10515600" cy="5525312"/>
          </a:xfrm>
        </p:spPr>
        <p:txBody>
          <a:bodyPr>
            <a:normAutofit/>
          </a:bodyPr>
          <a:lstStyle/>
          <a:p>
            <a:pPr algn="ctr"/>
            <a:r>
              <a:rPr lang="en-GB" i="1" dirty="0">
                <a:latin typeface="Cambria" panose="02040503050406030204" pitchFamily="18" charset="0"/>
                <a:ea typeface="Cambria" panose="02040503050406030204" pitchFamily="18" charset="0"/>
              </a:rPr>
              <a:t>Dogma</a:t>
            </a:r>
            <a:r>
              <a:rPr lang="en-GB" dirty="0">
                <a:latin typeface="Cambria" panose="02040503050406030204" pitchFamily="18" charset="0"/>
                <a:ea typeface="Cambria" panose="02040503050406030204" pitchFamily="18" charset="0"/>
              </a:rPr>
              <a:t>: </a:t>
            </a:r>
            <a:r>
              <a:rPr lang="en-GB" b="0" i="0" dirty="0">
                <a:solidFill>
                  <a:srgbClr val="000000"/>
                </a:solidFill>
                <a:effectLst/>
                <a:latin typeface="Cambria" panose="02040503050406030204" pitchFamily="18" charset="0"/>
                <a:ea typeface="Cambria" panose="02040503050406030204" pitchFamily="18" charset="0"/>
              </a:rPr>
              <a:t>An opinion, a belief; </a:t>
            </a:r>
            <a:r>
              <a:rPr lang="en-GB" b="0" i="1" dirty="0">
                <a:solidFill>
                  <a:srgbClr val="000000"/>
                </a:solidFill>
                <a:effectLst/>
                <a:latin typeface="Cambria" panose="02040503050406030204" pitchFamily="18" charset="0"/>
                <a:ea typeface="Cambria" panose="02040503050406030204" pitchFamily="18" charset="0"/>
              </a:rPr>
              <a:t>spec.</a:t>
            </a:r>
            <a:r>
              <a:rPr lang="en-GB" b="0" i="0" dirty="0">
                <a:solidFill>
                  <a:srgbClr val="000000"/>
                </a:solidFill>
                <a:effectLst/>
                <a:latin typeface="Cambria" panose="02040503050406030204" pitchFamily="18" charset="0"/>
                <a:ea typeface="Cambria" panose="02040503050406030204" pitchFamily="18" charset="0"/>
              </a:rPr>
              <a:t> a tenet or doctrine authoritatively laid down, esp. by a church or sect. Also: an imperious or arrogant declaration of opinion.</a:t>
            </a:r>
            <a:br>
              <a:rPr lang="en-GB" b="0" i="0" dirty="0">
                <a:solidFill>
                  <a:srgbClr val="000000"/>
                </a:solidFill>
                <a:effectLst/>
                <a:latin typeface="Cambria" panose="02040503050406030204" pitchFamily="18" charset="0"/>
                <a:ea typeface="Cambria" panose="02040503050406030204" pitchFamily="18" charset="0"/>
              </a:rPr>
            </a:br>
            <a:br>
              <a:rPr lang="en-GB" b="0" i="0" dirty="0">
                <a:solidFill>
                  <a:srgbClr val="000000"/>
                </a:solidFill>
                <a:effectLst/>
                <a:latin typeface="Cambria" panose="02040503050406030204" pitchFamily="18" charset="0"/>
                <a:ea typeface="Cambria" panose="02040503050406030204" pitchFamily="18" charset="0"/>
              </a:rPr>
            </a:br>
            <a:r>
              <a:rPr lang="en-GB" b="0" i="1" dirty="0">
                <a:solidFill>
                  <a:srgbClr val="000000"/>
                </a:solidFill>
                <a:effectLst/>
                <a:latin typeface="Cambria" panose="02040503050406030204" pitchFamily="18" charset="0"/>
                <a:ea typeface="Cambria" panose="02040503050406030204" pitchFamily="18" charset="0"/>
              </a:rPr>
              <a:t>Oxford English Dictionary</a:t>
            </a:r>
            <a:endParaRPr lang="en-GB"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49850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4259</TotalTime>
  <Words>3165</Words>
  <Application>Microsoft Office PowerPoint</Application>
  <PresentationFormat>Widescreen</PresentationFormat>
  <Paragraphs>137</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Aptos</vt:lpstr>
      <vt:lpstr>Aptos Display</vt:lpstr>
      <vt:lpstr>Arial</vt:lpstr>
      <vt:lpstr>Cambria</vt:lpstr>
      <vt:lpstr>GuardianTextEgyptian</vt:lpstr>
      <vt:lpstr>interfaceregular</vt:lpstr>
      <vt:lpstr>Office Theme</vt:lpstr>
      <vt:lpstr>Shame, Psychology and ME</vt:lpstr>
      <vt:lpstr>PowerPoint Presentation</vt:lpstr>
      <vt:lpstr>Maeve Boothby O’ Neill</vt:lpstr>
      <vt:lpstr>PowerPoint Presentation</vt:lpstr>
      <vt:lpstr>Testimony of doctors who treated her</vt:lpstr>
      <vt:lpstr>Dr William Weir’s testimony</vt:lpstr>
      <vt:lpstr>Coroner’s report: matters of concern</vt:lpstr>
      <vt:lpstr>Weir told the inquest that ME had “nothing to do with psychological conditions” and was a demonstrable physical illness, although its causes were unclear. He was asked by Boothby O’Neill’s father, Sean O’Neill, a senior journalist at The Times, whether there was still a professional and institutional resistance in medicine to accept ME as physical. Weir replied: “There are none so blind who cannot see. There are still people in the medical profession and out there in the community who are still adhering to the dogma. Sadly, that has a very damaging effect on understanding ME.”’  The Times, 24,7,24</vt:lpstr>
      <vt:lpstr>Dogma: An opinion, a belief; spec. a tenet or doctrine authoritatively laid down, esp. by a church or sect. Also: an imperious or arrogant declaration of opinion.  Oxford English Dictionary</vt:lpstr>
      <vt:lpstr>Katharine Cheston – aged 15</vt:lpstr>
      <vt:lpstr>PowerPoint Presentation</vt:lpstr>
      <vt:lpstr>Katharine’s memory of this</vt:lpstr>
      <vt:lpstr>Katharine’s health gradually improved</vt:lpstr>
      <vt:lpstr>Spring 2013</vt:lpstr>
      <vt:lpstr>More helpful explanations</vt:lpstr>
      <vt:lpstr>What helped Katharine</vt:lpstr>
      <vt:lpstr>The wider issues</vt:lpstr>
      <vt:lpstr>CBT model of ME (CBM)</vt:lpstr>
      <vt:lpstr>The CBT model of ME and our experiences</vt:lpstr>
      <vt:lpstr>ME as a contested illness</vt:lpstr>
      <vt:lpstr>Anti-psychiatry?</vt:lpstr>
      <vt:lpstr>“First they came for the Communists” (Fox, 2022)</vt:lpstr>
      <vt:lpstr>Decision to release data from PACE trial (2016)</vt:lpstr>
      <vt:lpstr>Othering opponents of the CBM</vt:lpstr>
      <vt:lpstr>PowerPoint Presentation</vt:lpstr>
      <vt:lpstr>Changing landscape</vt:lpstr>
      <vt:lpstr>PowerPoint Presentation</vt:lpstr>
      <vt:lpstr>PowerPoint Presentation</vt:lpstr>
      <vt:lpstr>Shamed and stigmatized: narratives of complex, poorly-understood illness (Cheston, K.,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Cheston</dc:creator>
  <cp:lastModifiedBy>Richard Cheston</cp:lastModifiedBy>
  <cp:revision>80</cp:revision>
  <dcterms:created xsi:type="dcterms:W3CDTF">2025-02-08T09:02:45Z</dcterms:created>
  <dcterms:modified xsi:type="dcterms:W3CDTF">2025-02-20T09:39:41Z</dcterms:modified>
</cp:coreProperties>
</file>