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329" r:id="rId4"/>
    <p:sldId id="271" r:id="rId5"/>
    <p:sldId id="259" r:id="rId6"/>
    <p:sldId id="263" r:id="rId7"/>
    <p:sldId id="264" r:id="rId8"/>
    <p:sldId id="265" r:id="rId9"/>
    <p:sldId id="293" r:id="rId10"/>
    <p:sldId id="330" r:id="rId11"/>
    <p:sldId id="273" r:id="rId12"/>
    <p:sldId id="328" r:id="rId13"/>
    <p:sldId id="331" r:id="rId14"/>
    <p:sldId id="332" r:id="rId15"/>
    <p:sldId id="275" r:id="rId16"/>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6" autoAdjust="0"/>
    <p:restoredTop sz="94014" autoAdjust="0"/>
  </p:normalViewPr>
  <p:slideViewPr>
    <p:cSldViewPr>
      <p:cViewPr varScale="1">
        <p:scale>
          <a:sx n="59" d="100"/>
          <a:sy n="59" d="100"/>
        </p:scale>
        <p:origin x="876"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D66309A-E0C5-40F8-9613-51208DE6F693}" type="datetimeFigureOut">
              <a:rPr lang="en-GB" smtClean="0"/>
              <a:t>09/12/2024</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B8862B48-2484-4757-81D0-7A8DAA6EA118}" type="slidenum">
              <a:rPr lang="en-GB" smtClean="0"/>
              <a:t>‹#›</a:t>
            </a:fld>
            <a:endParaRPr lang="en-GB"/>
          </a:p>
        </p:txBody>
      </p:sp>
    </p:spTree>
    <p:extLst>
      <p:ext uri="{BB962C8B-B14F-4D97-AF65-F5344CB8AC3E}">
        <p14:creationId xmlns:p14="http://schemas.microsoft.com/office/powerpoint/2010/main" val="253351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202124"/>
                </a:solidFill>
                <a:effectLst/>
                <a:latin typeface="Google Sans"/>
              </a:rPr>
              <a:t>Techniques of neutralization are a theoretical series of methods by which those who commit illegitimate acts temporarily neutralize certain values within themselves which would normally prohibit them from carrying out such acts, such as morality, obligation to abide by the law, and so on.</a:t>
            </a:r>
            <a:endParaRPr lang="en-US" dirty="0"/>
          </a:p>
        </p:txBody>
      </p:sp>
      <p:sp>
        <p:nvSpPr>
          <p:cNvPr id="4" name="Slide Number Placeholder 3"/>
          <p:cNvSpPr>
            <a:spLocks noGrp="1"/>
          </p:cNvSpPr>
          <p:nvPr>
            <p:ph type="sldNum" sz="quarter" idx="5"/>
          </p:nvPr>
        </p:nvSpPr>
        <p:spPr/>
        <p:txBody>
          <a:bodyPr/>
          <a:lstStyle/>
          <a:p>
            <a:fld id="{B8862B48-2484-4757-81D0-7A8DAA6EA118}" type="slidenum">
              <a:rPr lang="en-GB" smtClean="0"/>
              <a:t>4</a:t>
            </a:fld>
            <a:endParaRPr lang="en-GB"/>
          </a:p>
        </p:txBody>
      </p:sp>
    </p:spTree>
    <p:extLst>
      <p:ext uri="{BB962C8B-B14F-4D97-AF65-F5344CB8AC3E}">
        <p14:creationId xmlns:p14="http://schemas.microsoft.com/office/powerpoint/2010/main" val="245145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conventional mortgage fraud script</a:t>
            </a:r>
          </a:p>
        </p:txBody>
      </p:sp>
      <p:sp>
        <p:nvSpPr>
          <p:cNvPr id="4" name="Slide Number Placeholder 3"/>
          <p:cNvSpPr>
            <a:spLocks noGrp="1"/>
          </p:cNvSpPr>
          <p:nvPr>
            <p:ph type="sldNum" sz="quarter" idx="5"/>
          </p:nvPr>
        </p:nvSpPr>
        <p:spPr/>
        <p:txBody>
          <a:bodyPr/>
          <a:lstStyle/>
          <a:p>
            <a:fld id="{B8862B48-2484-4757-81D0-7A8DAA6EA118}" type="slidenum">
              <a:rPr lang="en-GB" smtClean="0"/>
              <a:t>12</a:t>
            </a:fld>
            <a:endParaRPr lang="en-GB"/>
          </a:p>
        </p:txBody>
      </p:sp>
    </p:spTree>
    <p:extLst>
      <p:ext uri="{BB962C8B-B14F-4D97-AF65-F5344CB8AC3E}">
        <p14:creationId xmlns:p14="http://schemas.microsoft.com/office/powerpoint/2010/main" val="40413262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 y="758951"/>
            <a:ext cx="3443604" cy="5331460"/>
          </a:xfrm>
          <a:custGeom>
            <a:avLst/>
            <a:gdLst/>
            <a:ahLst/>
            <a:cxnLst/>
            <a:rect l="l" t="t" r="r" b="b"/>
            <a:pathLst>
              <a:path w="3443604" h="5331460">
                <a:moveTo>
                  <a:pt x="3443590" y="0"/>
                </a:moveTo>
                <a:lnTo>
                  <a:pt x="0" y="0"/>
                </a:lnTo>
                <a:lnTo>
                  <a:pt x="0" y="5330951"/>
                </a:lnTo>
                <a:lnTo>
                  <a:pt x="3443590" y="5330951"/>
                </a:lnTo>
                <a:lnTo>
                  <a:pt x="3443590" y="0"/>
                </a:lnTo>
                <a:close/>
              </a:path>
            </a:pathLst>
          </a:custGeom>
          <a:solidFill>
            <a:srgbClr val="3C3C3B"/>
          </a:solidFill>
        </p:spPr>
        <p:txBody>
          <a:bodyPr wrap="square" lIns="0" tIns="0" rIns="0" bIns="0" rtlCol="0"/>
          <a:lstStyle/>
          <a:p>
            <a:endParaRPr/>
          </a:p>
        </p:txBody>
      </p:sp>
      <p:sp>
        <p:nvSpPr>
          <p:cNvPr id="17" name="bg object 17"/>
          <p:cNvSpPr/>
          <p:nvPr/>
        </p:nvSpPr>
        <p:spPr>
          <a:xfrm>
            <a:off x="11815862" y="758951"/>
            <a:ext cx="376555" cy="5331460"/>
          </a:xfrm>
          <a:custGeom>
            <a:avLst/>
            <a:gdLst/>
            <a:ahLst/>
            <a:cxnLst/>
            <a:rect l="l" t="t" r="r" b="b"/>
            <a:pathLst>
              <a:path w="376554" h="5331460">
                <a:moveTo>
                  <a:pt x="0" y="0"/>
                </a:moveTo>
                <a:lnTo>
                  <a:pt x="376137" y="0"/>
                </a:lnTo>
                <a:lnTo>
                  <a:pt x="376137" y="5330951"/>
                </a:lnTo>
                <a:lnTo>
                  <a:pt x="0" y="5330951"/>
                </a:lnTo>
                <a:lnTo>
                  <a:pt x="0" y="0"/>
                </a:lnTo>
                <a:close/>
              </a:path>
            </a:pathLst>
          </a:custGeom>
          <a:solidFill>
            <a:srgbClr val="C8C8C8">
              <a:alpha val="49798"/>
            </a:srgbClr>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104864" y="756672"/>
            <a:ext cx="3325039" cy="5337187"/>
          </a:xfrm>
          <a:prstGeom prst="rect">
            <a:avLst/>
          </a:prstGeom>
        </p:spPr>
      </p:pic>
      <p:sp>
        <p:nvSpPr>
          <p:cNvPr id="2" name="Holder 2"/>
          <p:cNvSpPr>
            <a:spLocks noGrp="1"/>
          </p:cNvSpPr>
          <p:nvPr>
            <p:ph type="ctrTitle"/>
          </p:nvPr>
        </p:nvSpPr>
        <p:spPr>
          <a:xfrm>
            <a:off x="1488970" y="1430019"/>
            <a:ext cx="9214058" cy="23114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a:solidFill>
                  <a:srgbClr val="404040"/>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3600" b="1" i="0">
                <a:solidFill>
                  <a:srgbClr val="404040"/>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a:solidFill>
                  <a:srgbClr val="404040"/>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5285398" y="0"/>
            <a:ext cx="3935095" cy="6858000"/>
          </a:xfrm>
          <a:custGeom>
            <a:avLst/>
            <a:gdLst/>
            <a:ahLst/>
            <a:cxnLst/>
            <a:rect l="l" t="t" r="r" b="b"/>
            <a:pathLst>
              <a:path w="3935095" h="6858000">
                <a:moveTo>
                  <a:pt x="3934915" y="0"/>
                </a:moveTo>
                <a:lnTo>
                  <a:pt x="983731" y="0"/>
                </a:lnTo>
                <a:lnTo>
                  <a:pt x="0" y="6857999"/>
                </a:lnTo>
                <a:lnTo>
                  <a:pt x="2951185" y="6857999"/>
                </a:lnTo>
                <a:lnTo>
                  <a:pt x="3934915" y="0"/>
                </a:lnTo>
                <a:close/>
              </a:path>
            </a:pathLst>
          </a:custGeom>
          <a:solidFill>
            <a:srgbClr val="ACD084"/>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6000" b="1" i="0">
                <a:solidFill>
                  <a:srgbClr val="404040"/>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 y="758951"/>
            <a:ext cx="3443604" cy="5331460"/>
          </a:xfrm>
          <a:custGeom>
            <a:avLst/>
            <a:gdLst/>
            <a:ahLst/>
            <a:cxnLst/>
            <a:rect l="l" t="t" r="r" b="b"/>
            <a:pathLst>
              <a:path w="3443604" h="5331460">
                <a:moveTo>
                  <a:pt x="3443590" y="0"/>
                </a:moveTo>
                <a:lnTo>
                  <a:pt x="0" y="0"/>
                </a:lnTo>
                <a:lnTo>
                  <a:pt x="0" y="5330951"/>
                </a:lnTo>
                <a:lnTo>
                  <a:pt x="3443590" y="5330951"/>
                </a:lnTo>
                <a:lnTo>
                  <a:pt x="3443590" y="0"/>
                </a:lnTo>
                <a:close/>
              </a:path>
            </a:pathLst>
          </a:custGeom>
          <a:solidFill>
            <a:srgbClr val="3C3C3B"/>
          </a:solidFill>
        </p:spPr>
        <p:txBody>
          <a:bodyPr wrap="square" lIns="0" tIns="0" rIns="0" bIns="0" rtlCol="0"/>
          <a:lstStyle/>
          <a:p>
            <a:endParaRPr/>
          </a:p>
        </p:txBody>
      </p:sp>
      <p:sp>
        <p:nvSpPr>
          <p:cNvPr id="17" name="bg object 17"/>
          <p:cNvSpPr/>
          <p:nvPr/>
        </p:nvSpPr>
        <p:spPr>
          <a:xfrm>
            <a:off x="11815862" y="758951"/>
            <a:ext cx="376555" cy="5331460"/>
          </a:xfrm>
          <a:custGeom>
            <a:avLst/>
            <a:gdLst/>
            <a:ahLst/>
            <a:cxnLst/>
            <a:rect l="l" t="t" r="r" b="b"/>
            <a:pathLst>
              <a:path w="376554" h="5331460">
                <a:moveTo>
                  <a:pt x="0" y="0"/>
                </a:moveTo>
                <a:lnTo>
                  <a:pt x="376137" y="0"/>
                </a:lnTo>
                <a:lnTo>
                  <a:pt x="376137" y="5330951"/>
                </a:lnTo>
                <a:lnTo>
                  <a:pt x="0" y="5330951"/>
                </a:lnTo>
                <a:lnTo>
                  <a:pt x="0" y="0"/>
                </a:lnTo>
                <a:close/>
              </a:path>
            </a:pathLst>
          </a:custGeom>
          <a:solidFill>
            <a:srgbClr val="C8C8C8">
              <a:alpha val="49798"/>
            </a:srgbClr>
          </a:solidFill>
        </p:spPr>
        <p:txBody>
          <a:bodyPr wrap="square" lIns="0" tIns="0" rIns="0" bIns="0" rtlCol="0"/>
          <a:lstStyle/>
          <a:p>
            <a:endParaRPr/>
          </a:p>
        </p:txBody>
      </p:sp>
      <p:sp>
        <p:nvSpPr>
          <p:cNvPr id="2" name="Holder 2"/>
          <p:cNvSpPr>
            <a:spLocks noGrp="1"/>
          </p:cNvSpPr>
          <p:nvPr>
            <p:ph type="title"/>
          </p:nvPr>
        </p:nvSpPr>
        <p:spPr>
          <a:xfrm>
            <a:off x="1461889" y="2928620"/>
            <a:ext cx="9268221" cy="939800"/>
          </a:xfrm>
          <a:prstGeom prst="rect">
            <a:avLst/>
          </a:prstGeom>
        </p:spPr>
        <p:txBody>
          <a:bodyPr wrap="square" lIns="0" tIns="0" rIns="0" bIns="0">
            <a:spAutoFit/>
          </a:bodyPr>
          <a:lstStyle>
            <a:lvl1pPr>
              <a:defRPr sz="6000" b="1" i="0">
                <a:solidFill>
                  <a:srgbClr val="404040"/>
                </a:solidFill>
                <a:latin typeface="Trebuchet MS"/>
                <a:cs typeface="Trebuchet MS"/>
              </a:defRPr>
            </a:lvl1pPr>
          </a:lstStyle>
          <a:p>
            <a:endParaRPr/>
          </a:p>
        </p:txBody>
      </p:sp>
      <p:sp>
        <p:nvSpPr>
          <p:cNvPr id="3" name="Holder 3"/>
          <p:cNvSpPr>
            <a:spLocks noGrp="1"/>
          </p:cNvSpPr>
          <p:nvPr>
            <p:ph type="body" idx="1"/>
          </p:nvPr>
        </p:nvSpPr>
        <p:spPr>
          <a:xfrm>
            <a:off x="1319371" y="1462532"/>
            <a:ext cx="9553257" cy="2211070"/>
          </a:xfrm>
          <a:prstGeom prst="rect">
            <a:avLst/>
          </a:prstGeom>
        </p:spPr>
        <p:txBody>
          <a:bodyPr wrap="square" lIns="0" tIns="0" rIns="0" bIns="0">
            <a:spAutoFit/>
          </a:bodyPr>
          <a:lstStyle>
            <a:lvl1pPr>
              <a:defRPr sz="3600" b="1" i="0">
                <a:solidFill>
                  <a:srgbClr val="404040"/>
                </a:solidFill>
                <a:latin typeface="Trebuchet MS"/>
                <a:cs typeface="Trebuchet MS"/>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12/9/2024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www.linkedin.com/in/jonathan-gilbert-1672ab205/"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id_8DDwLTiAhWdAWMBHVPqB5sQjRx6BAgBEAU&amp;url=https://welldoing.org/article/psychology-turning-blind-eye&amp;psig=AOvVaw3iXUlR-9x2qBuLriZqBox8&amp;ust=1558798870077023" TargetMode="External"/><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39829" y="712111"/>
            <a:ext cx="8140065" cy="5334000"/>
          </a:xfrm>
          <a:custGeom>
            <a:avLst/>
            <a:gdLst/>
            <a:ahLst/>
            <a:cxnLst/>
            <a:rect l="l" t="t" r="r" b="b"/>
            <a:pathLst>
              <a:path w="8140065" h="5334000">
                <a:moveTo>
                  <a:pt x="8139658" y="0"/>
                </a:moveTo>
                <a:lnTo>
                  <a:pt x="0" y="0"/>
                </a:lnTo>
                <a:lnTo>
                  <a:pt x="0" y="5334001"/>
                </a:lnTo>
                <a:lnTo>
                  <a:pt x="8139658" y="5334001"/>
                </a:lnTo>
                <a:lnTo>
                  <a:pt x="8139658" y="0"/>
                </a:lnTo>
                <a:close/>
              </a:path>
            </a:pathLst>
          </a:custGeom>
          <a:solidFill>
            <a:srgbClr val="3C3C3B"/>
          </a:solidFill>
        </p:spPr>
        <p:txBody>
          <a:bodyPr wrap="square" lIns="0" tIns="0" rIns="0" bIns="0" rtlCol="0"/>
          <a:lstStyle/>
          <a:p>
            <a:endParaRPr dirty="0"/>
          </a:p>
        </p:txBody>
      </p:sp>
      <p:sp>
        <p:nvSpPr>
          <p:cNvPr id="3" name="object 3"/>
          <p:cNvSpPr/>
          <p:nvPr/>
        </p:nvSpPr>
        <p:spPr>
          <a:xfrm>
            <a:off x="8391926" y="761998"/>
            <a:ext cx="3700614" cy="5284113"/>
          </a:xfrm>
          <a:custGeom>
            <a:avLst/>
            <a:gdLst/>
            <a:ahLst/>
            <a:cxnLst/>
            <a:rect l="l" t="t" r="r" b="b"/>
            <a:pathLst>
              <a:path w="3807459" h="5334000">
                <a:moveTo>
                  <a:pt x="0" y="0"/>
                </a:moveTo>
                <a:lnTo>
                  <a:pt x="3806952" y="0"/>
                </a:lnTo>
                <a:lnTo>
                  <a:pt x="3806952" y="5334001"/>
                </a:lnTo>
                <a:lnTo>
                  <a:pt x="0" y="5334001"/>
                </a:lnTo>
                <a:lnTo>
                  <a:pt x="0" y="0"/>
                </a:lnTo>
                <a:close/>
              </a:path>
            </a:pathLst>
          </a:custGeom>
          <a:solidFill>
            <a:srgbClr val="C8C8C8">
              <a:alpha val="49798"/>
            </a:srgbClr>
          </a:solidFill>
        </p:spPr>
        <p:txBody>
          <a:bodyPr wrap="square" lIns="0" tIns="0" rIns="0" bIns="0" rtlCol="0"/>
          <a:lstStyle/>
          <a:p>
            <a:endParaRPr/>
          </a:p>
        </p:txBody>
      </p:sp>
      <p:sp>
        <p:nvSpPr>
          <p:cNvPr id="4" name="object 4"/>
          <p:cNvSpPr txBox="1"/>
          <p:nvPr/>
        </p:nvSpPr>
        <p:spPr>
          <a:xfrm>
            <a:off x="413172" y="2608165"/>
            <a:ext cx="7793377" cy="1023357"/>
          </a:xfrm>
          <a:prstGeom prst="rect">
            <a:avLst/>
          </a:prstGeom>
        </p:spPr>
        <p:txBody>
          <a:bodyPr vert="horz" wrap="square" lIns="0" tIns="99060" rIns="0" bIns="0" rtlCol="0">
            <a:spAutoFit/>
          </a:bodyPr>
          <a:lstStyle/>
          <a:p>
            <a:pPr marL="12700" marR="5080" algn="ctr">
              <a:spcBef>
                <a:spcPts val="780"/>
              </a:spcBef>
            </a:pPr>
            <a:r>
              <a:rPr lang="en-GB" sz="6000" b="1" spc="-200" dirty="0">
                <a:solidFill>
                  <a:srgbClr val="ACD084"/>
                </a:solidFill>
                <a:latin typeface="Trebuchet MS"/>
                <a:cs typeface="Trebuchet MS"/>
              </a:rPr>
              <a:t>Second Chances</a:t>
            </a:r>
          </a:p>
        </p:txBody>
      </p:sp>
      <p:sp>
        <p:nvSpPr>
          <p:cNvPr id="5" name="object 5"/>
          <p:cNvSpPr txBox="1"/>
          <p:nvPr/>
        </p:nvSpPr>
        <p:spPr>
          <a:xfrm>
            <a:off x="660145" y="4208501"/>
            <a:ext cx="7299432" cy="1392689"/>
          </a:xfrm>
          <a:prstGeom prst="rect">
            <a:avLst/>
          </a:prstGeom>
        </p:spPr>
        <p:txBody>
          <a:bodyPr vert="horz" wrap="square" lIns="0" tIns="12700" rIns="0" bIns="0" rtlCol="0">
            <a:spAutoFit/>
          </a:bodyPr>
          <a:lstStyle/>
          <a:p>
            <a:pPr marL="12700">
              <a:lnSpc>
                <a:spcPct val="100000"/>
              </a:lnSpc>
              <a:spcBef>
                <a:spcPts val="100"/>
              </a:spcBef>
            </a:pPr>
            <a:endParaRPr lang="en-GB" sz="2200" spc="50" dirty="0">
              <a:solidFill>
                <a:srgbClr val="D9F1F6"/>
              </a:solidFill>
              <a:latin typeface="Calibri"/>
              <a:cs typeface="Calibri"/>
            </a:endParaRPr>
          </a:p>
          <a:p>
            <a:pPr marL="12700" algn="ctr">
              <a:lnSpc>
                <a:spcPct val="100000"/>
              </a:lnSpc>
              <a:spcBef>
                <a:spcPts val="100"/>
              </a:spcBef>
            </a:pPr>
            <a:r>
              <a:rPr lang="en-GB" sz="2200" spc="50" dirty="0">
                <a:solidFill>
                  <a:srgbClr val="D9F1F6"/>
                </a:solidFill>
                <a:latin typeface="Calibri"/>
                <a:cs typeface="Calibri"/>
              </a:rPr>
              <a:t>HMPPS  Wales – Learning and Skills</a:t>
            </a:r>
          </a:p>
          <a:p>
            <a:pPr marL="12700" algn="ctr">
              <a:lnSpc>
                <a:spcPct val="100000"/>
              </a:lnSpc>
              <a:spcBef>
                <a:spcPts val="100"/>
              </a:spcBef>
            </a:pPr>
            <a:r>
              <a:rPr lang="en-GB" sz="2200" spc="50" dirty="0">
                <a:solidFill>
                  <a:srgbClr val="D9F1F6"/>
                </a:solidFill>
                <a:latin typeface="Calibri"/>
                <a:cs typeface="Calibri"/>
              </a:rPr>
              <a:t>Continuing Professional Development</a:t>
            </a:r>
          </a:p>
          <a:p>
            <a:pPr marL="12700" algn="ctr">
              <a:lnSpc>
                <a:spcPct val="100000"/>
              </a:lnSpc>
              <a:spcBef>
                <a:spcPts val="100"/>
              </a:spcBef>
            </a:pPr>
            <a:r>
              <a:rPr lang="en-GB" sz="2200" spc="-30" dirty="0">
                <a:solidFill>
                  <a:srgbClr val="D9F1F6"/>
                </a:solidFill>
                <a:latin typeface="Calibri"/>
                <a:cs typeface="Calibri"/>
              </a:rPr>
              <a:t>2024 Event</a:t>
            </a:r>
            <a:endParaRPr sz="2200" dirty="0">
              <a:latin typeface="Calibri"/>
              <a:cs typeface="Calibri"/>
            </a:endParaRPr>
          </a:p>
        </p:txBody>
      </p:sp>
      <p:sp>
        <p:nvSpPr>
          <p:cNvPr id="7" name="object 7"/>
          <p:cNvSpPr txBox="1"/>
          <p:nvPr/>
        </p:nvSpPr>
        <p:spPr>
          <a:xfrm>
            <a:off x="8519636" y="4318162"/>
            <a:ext cx="3445193" cy="1284967"/>
          </a:xfrm>
          <a:prstGeom prst="rect">
            <a:avLst/>
          </a:prstGeom>
        </p:spPr>
        <p:txBody>
          <a:bodyPr vert="horz" wrap="square" lIns="0" tIns="142240" rIns="0" bIns="0" rtlCol="0">
            <a:spAutoFit/>
          </a:bodyPr>
          <a:lstStyle/>
          <a:p>
            <a:pPr algn="ctr">
              <a:lnSpc>
                <a:spcPct val="100000"/>
              </a:lnSpc>
              <a:spcBef>
                <a:spcPts val="1120"/>
              </a:spcBef>
            </a:pPr>
            <a:r>
              <a:rPr lang="en-GB" sz="2000" spc="30" dirty="0">
                <a:latin typeface="Calibri"/>
                <a:cs typeface="Calibri"/>
              </a:rPr>
              <a:t>Dr Jonathan</a:t>
            </a:r>
            <a:r>
              <a:rPr lang="en-GB" sz="2000" spc="-60" dirty="0">
                <a:latin typeface="Calibri"/>
                <a:cs typeface="Calibri"/>
              </a:rPr>
              <a:t> </a:t>
            </a:r>
            <a:r>
              <a:rPr lang="en-GB" sz="2000" spc="45" dirty="0">
                <a:latin typeface="Calibri"/>
                <a:cs typeface="Calibri"/>
              </a:rPr>
              <a:t>Gilbert</a:t>
            </a:r>
          </a:p>
          <a:p>
            <a:pPr algn="ctr">
              <a:lnSpc>
                <a:spcPct val="100000"/>
              </a:lnSpc>
              <a:spcBef>
                <a:spcPts val="1120"/>
              </a:spcBef>
            </a:pPr>
            <a:r>
              <a:rPr lang="en-GB" sz="2000" spc="45" dirty="0">
                <a:latin typeface="Calibri"/>
                <a:cs typeface="Calibri"/>
              </a:rPr>
              <a:t>Lecturer in Law</a:t>
            </a:r>
            <a:endParaRPr lang="en-GB" sz="2000" dirty="0">
              <a:latin typeface="Calibri"/>
              <a:cs typeface="Calibri"/>
            </a:endParaRPr>
          </a:p>
          <a:p>
            <a:pPr marL="22860" algn="ctr">
              <a:lnSpc>
                <a:spcPct val="100000"/>
              </a:lnSpc>
              <a:spcBef>
                <a:spcPts val="625"/>
              </a:spcBef>
            </a:pPr>
            <a:endParaRPr sz="2000" dirty="0">
              <a:latin typeface="Calibri"/>
              <a:cs typeface="Calibri"/>
            </a:endParaRPr>
          </a:p>
        </p:txBody>
      </p:sp>
      <p:pic>
        <p:nvPicPr>
          <p:cNvPr id="8" name="object 8"/>
          <p:cNvPicPr/>
          <p:nvPr/>
        </p:nvPicPr>
        <p:blipFill>
          <a:blip r:embed="rId2" cstate="print"/>
          <a:stretch>
            <a:fillRect/>
          </a:stretch>
        </p:blipFill>
        <p:spPr>
          <a:xfrm>
            <a:off x="9232078" y="1424797"/>
            <a:ext cx="2335496" cy="2410278"/>
          </a:xfrm>
          <a:prstGeom prst="rect">
            <a:avLst/>
          </a:prstGeom>
        </p:spPr>
      </p:pic>
      <p:pic>
        <p:nvPicPr>
          <p:cNvPr id="10" name="Picture 9" descr="A red sign with white text&#10;&#10;Description automatically generated">
            <a:extLst>
              <a:ext uri="{FF2B5EF4-FFF2-40B4-BE49-F238E27FC236}">
                <a16:creationId xmlns:a16="http://schemas.microsoft.com/office/drawing/2014/main" id="{8067EC88-6D71-5A4D-0054-51435DDB99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1057113"/>
            <a:ext cx="2514600" cy="12550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80D152-CD02-CA55-195B-942EDA68DE40}"/>
              </a:ext>
            </a:extLst>
          </p:cNvPr>
          <p:cNvSpPr>
            <a:spLocks noGrp="1"/>
          </p:cNvSpPr>
          <p:nvPr>
            <p:ph type="body" idx="1"/>
          </p:nvPr>
        </p:nvSpPr>
        <p:spPr>
          <a:xfrm>
            <a:off x="4408714" y="474345"/>
            <a:ext cx="7772400" cy="5909310"/>
          </a:xfrm>
        </p:spPr>
        <p:txBody>
          <a:bodyPr/>
          <a:lstStyle/>
          <a:p>
            <a:pPr marL="571500" indent="-571500">
              <a:buFont typeface="Arial" panose="020B0604020202020204" pitchFamily="34" charset="0"/>
              <a:buChar char="•"/>
            </a:pPr>
            <a:r>
              <a:rPr lang="en-GB" dirty="0"/>
              <a:t>Stage 1 – Helping others</a:t>
            </a:r>
          </a:p>
          <a:p>
            <a:r>
              <a:rPr lang="en-GB" sz="2400" dirty="0"/>
              <a:t>Open University mentor</a:t>
            </a:r>
          </a:p>
          <a:p>
            <a:pPr marL="571500" indent="-571500">
              <a:buFont typeface="Arial" panose="020B0604020202020204" pitchFamily="34" charset="0"/>
              <a:buChar char="•"/>
            </a:pPr>
            <a:endParaRPr lang="en-GB" dirty="0"/>
          </a:p>
          <a:p>
            <a:pPr marL="571500" indent="-571500">
              <a:buFont typeface="Arial" panose="020B0604020202020204" pitchFamily="34" charset="0"/>
              <a:buChar char="•"/>
            </a:pPr>
            <a:r>
              <a:rPr lang="en-GB" dirty="0"/>
              <a:t>Stage 2 – Helping yourself</a:t>
            </a:r>
          </a:p>
          <a:p>
            <a:r>
              <a:rPr lang="en-GB" sz="2400" dirty="0"/>
              <a:t>MSc distance learning – Portsmouth University</a:t>
            </a:r>
          </a:p>
          <a:p>
            <a:r>
              <a:rPr lang="en-GB" sz="2400" dirty="0"/>
              <a:t>Overcome obstacles, funding and resources</a:t>
            </a:r>
          </a:p>
          <a:p>
            <a:pPr marL="571500" indent="-571500">
              <a:buFont typeface="Arial" panose="020B0604020202020204" pitchFamily="34" charset="0"/>
              <a:buChar char="•"/>
            </a:pPr>
            <a:endParaRPr lang="en-GB" dirty="0"/>
          </a:p>
          <a:p>
            <a:pPr marL="571500" indent="-571500">
              <a:buFont typeface="Arial" panose="020B0604020202020204" pitchFamily="34" charset="0"/>
              <a:buChar char="•"/>
            </a:pPr>
            <a:r>
              <a:rPr lang="en-GB" dirty="0"/>
              <a:t>Stage 3 – Motivating yourself</a:t>
            </a:r>
          </a:p>
          <a:p>
            <a:r>
              <a:rPr lang="en-GB" sz="2400" dirty="0"/>
              <a:t>PhD – Cardiff University – Researching mortgage fraud</a:t>
            </a:r>
          </a:p>
          <a:p>
            <a:r>
              <a:rPr lang="en-GB" sz="2400" dirty="0"/>
              <a:t>Overcome obstacles, education </a:t>
            </a:r>
            <a:r>
              <a:rPr lang="en-GB" sz="2400"/>
              <a:t>v vocation</a:t>
            </a:r>
            <a:endParaRPr lang="en-GB" sz="2400" dirty="0"/>
          </a:p>
          <a:p>
            <a:r>
              <a:rPr lang="en-GB" sz="2400" dirty="0"/>
              <a:t>Convict criminology</a:t>
            </a:r>
          </a:p>
          <a:p>
            <a:r>
              <a:rPr lang="en-GB" sz="2400" dirty="0"/>
              <a:t>Rehabilitation and restorative justice </a:t>
            </a:r>
          </a:p>
          <a:p>
            <a:pPr marL="571500" indent="-571500">
              <a:buFont typeface="Arial" panose="020B0604020202020204" pitchFamily="34" charset="0"/>
              <a:buChar char="•"/>
            </a:pPr>
            <a:endParaRPr lang="en-GB" dirty="0"/>
          </a:p>
        </p:txBody>
      </p:sp>
      <p:pic>
        <p:nvPicPr>
          <p:cNvPr id="2050" name="Picture 2" descr="Parc prison from behind an green metal fence. the building is three stories and had brick on the main floor and silver metal cladding on the second and third floors. ">
            <a:extLst>
              <a:ext uri="{FF2B5EF4-FFF2-40B4-BE49-F238E27FC236}">
                <a16:creationId xmlns:a16="http://schemas.microsoft.com/office/drawing/2014/main" id="{7FFB402F-F752-E0B1-2928-8A056E2F8E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3793067" cy="2133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F5CC3AA-3348-988A-8914-95A7781A6D19}"/>
              </a:ext>
            </a:extLst>
          </p:cNvPr>
          <p:cNvPicPr>
            <a:picLocks noChangeAspect="1"/>
          </p:cNvPicPr>
          <p:nvPr/>
        </p:nvPicPr>
        <p:blipFill>
          <a:blip r:embed="rId3"/>
          <a:stretch>
            <a:fillRect/>
          </a:stretch>
        </p:blipFill>
        <p:spPr>
          <a:xfrm>
            <a:off x="185057" y="4117775"/>
            <a:ext cx="3793067" cy="2511625"/>
          </a:xfrm>
          <a:prstGeom prst="rect">
            <a:avLst/>
          </a:prstGeom>
        </p:spPr>
      </p:pic>
    </p:spTree>
    <p:extLst>
      <p:ext uri="{BB962C8B-B14F-4D97-AF65-F5344CB8AC3E}">
        <p14:creationId xmlns:p14="http://schemas.microsoft.com/office/powerpoint/2010/main" val="2683153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1828801"/>
            <a:ext cx="2759263" cy="2304240"/>
          </a:xfrm>
          <a:prstGeom prst="rect">
            <a:avLst/>
          </a:prstGeom>
        </p:spPr>
        <p:txBody>
          <a:bodyPr vert="horz" wrap="square" lIns="0" tIns="11430" rIns="0" bIns="0" rtlCol="0">
            <a:spAutoFit/>
          </a:bodyPr>
          <a:lstStyle/>
          <a:p>
            <a:pPr marL="12700" marR="5080">
              <a:lnSpc>
                <a:spcPct val="100200"/>
              </a:lnSpc>
              <a:spcBef>
                <a:spcPts val="90"/>
              </a:spcBef>
            </a:pPr>
            <a:r>
              <a:rPr sz="2400" spc="-355" dirty="0">
                <a:solidFill>
                  <a:srgbClr val="ACD084"/>
                </a:solidFill>
                <a:latin typeface="Trebuchet MS"/>
                <a:cs typeface="Trebuchet MS"/>
              </a:rPr>
              <a:t>T</a:t>
            </a:r>
            <a:r>
              <a:rPr sz="2400" spc="-300" dirty="0">
                <a:solidFill>
                  <a:srgbClr val="ACD084"/>
                </a:solidFill>
                <a:latin typeface="Trebuchet MS"/>
                <a:cs typeface="Trebuchet MS"/>
              </a:rPr>
              <a:t>h</a:t>
            </a:r>
            <a:r>
              <a:rPr sz="2400" spc="-210" dirty="0">
                <a:solidFill>
                  <a:srgbClr val="ACD084"/>
                </a:solidFill>
                <a:latin typeface="Trebuchet MS"/>
                <a:cs typeface="Trebuchet MS"/>
              </a:rPr>
              <a:t>e</a:t>
            </a:r>
            <a:r>
              <a:rPr sz="2400" spc="-290" dirty="0">
                <a:solidFill>
                  <a:srgbClr val="ACD084"/>
                </a:solidFill>
                <a:latin typeface="Trebuchet MS"/>
                <a:cs typeface="Trebuchet MS"/>
              </a:rPr>
              <a:t> </a:t>
            </a:r>
            <a:r>
              <a:rPr sz="2400" spc="-250" dirty="0">
                <a:solidFill>
                  <a:srgbClr val="ACD084"/>
                </a:solidFill>
                <a:latin typeface="Trebuchet MS"/>
                <a:cs typeface="Trebuchet MS"/>
              </a:rPr>
              <a:t>o</a:t>
            </a:r>
            <a:r>
              <a:rPr sz="2400" spc="-175" dirty="0">
                <a:solidFill>
                  <a:srgbClr val="ACD084"/>
                </a:solidFill>
                <a:latin typeface="Trebuchet MS"/>
                <a:cs typeface="Trebuchet MS"/>
              </a:rPr>
              <a:t>r</a:t>
            </a:r>
            <a:r>
              <a:rPr sz="2400" spc="-20" dirty="0">
                <a:solidFill>
                  <a:srgbClr val="ACD084"/>
                </a:solidFill>
                <a:latin typeface="Trebuchet MS"/>
                <a:cs typeface="Trebuchet MS"/>
              </a:rPr>
              <a:t>g</a:t>
            </a:r>
            <a:r>
              <a:rPr sz="2400" spc="-160" dirty="0">
                <a:solidFill>
                  <a:srgbClr val="ACD084"/>
                </a:solidFill>
                <a:latin typeface="Trebuchet MS"/>
                <a:cs typeface="Trebuchet MS"/>
              </a:rPr>
              <a:t>a</a:t>
            </a:r>
            <a:r>
              <a:rPr sz="2400" spc="-215" dirty="0">
                <a:solidFill>
                  <a:srgbClr val="ACD084"/>
                </a:solidFill>
                <a:latin typeface="Trebuchet MS"/>
                <a:cs typeface="Trebuchet MS"/>
              </a:rPr>
              <a:t>n</a:t>
            </a:r>
            <a:r>
              <a:rPr sz="2400" spc="-225" dirty="0">
                <a:solidFill>
                  <a:srgbClr val="ACD084"/>
                </a:solidFill>
                <a:latin typeface="Trebuchet MS"/>
                <a:cs typeface="Trebuchet MS"/>
              </a:rPr>
              <a:t>i</a:t>
            </a:r>
            <a:r>
              <a:rPr sz="2400" spc="80" dirty="0">
                <a:solidFill>
                  <a:srgbClr val="ACD084"/>
                </a:solidFill>
                <a:latin typeface="Trebuchet MS"/>
                <a:cs typeface="Trebuchet MS"/>
              </a:rPr>
              <a:t>s</a:t>
            </a:r>
            <a:r>
              <a:rPr sz="2400" spc="-160" dirty="0">
                <a:solidFill>
                  <a:srgbClr val="ACD084"/>
                </a:solidFill>
                <a:latin typeface="Trebuchet MS"/>
                <a:cs typeface="Trebuchet MS"/>
              </a:rPr>
              <a:t>a</a:t>
            </a:r>
            <a:r>
              <a:rPr sz="2400" spc="-400" dirty="0">
                <a:solidFill>
                  <a:srgbClr val="ACD084"/>
                </a:solidFill>
                <a:latin typeface="Trebuchet MS"/>
                <a:cs typeface="Trebuchet MS"/>
              </a:rPr>
              <a:t>t</a:t>
            </a:r>
            <a:r>
              <a:rPr sz="2400" spc="-225" dirty="0">
                <a:solidFill>
                  <a:srgbClr val="ACD084"/>
                </a:solidFill>
                <a:latin typeface="Trebuchet MS"/>
                <a:cs typeface="Trebuchet MS"/>
              </a:rPr>
              <a:t>i</a:t>
            </a:r>
            <a:r>
              <a:rPr sz="2400" spc="-250" dirty="0">
                <a:solidFill>
                  <a:srgbClr val="ACD084"/>
                </a:solidFill>
                <a:latin typeface="Trebuchet MS"/>
                <a:cs typeface="Trebuchet MS"/>
              </a:rPr>
              <a:t>o</a:t>
            </a:r>
            <a:r>
              <a:rPr sz="2400" spc="-150" dirty="0">
                <a:solidFill>
                  <a:srgbClr val="ACD084"/>
                </a:solidFill>
                <a:latin typeface="Trebuchet MS"/>
                <a:cs typeface="Trebuchet MS"/>
              </a:rPr>
              <a:t>n</a:t>
            </a:r>
            <a:r>
              <a:rPr sz="2400" spc="-295" dirty="0">
                <a:solidFill>
                  <a:srgbClr val="ACD084"/>
                </a:solidFill>
                <a:latin typeface="Trebuchet MS"/>
                <a:cs typeface="Trebuchet MS"/>
              </a:rPr>
              <a:t> </a:t>
            </a:r>
            <a:r>
              <a:rPr sz="2400" spc="-250" dirty="0">
                <a:solidFill>
                  <a:srgbClr val="ACD084"/>
                </a:solidFill>
                <a:latin typeface="Trebuchet MS"/>
                <a:cs typeface="Trebuchet MS"/>
              </a:rPr>
              <a:t>o</a:t>
            </a:r>
            <a:r>
              <a:rPr sz="2400" spc="-229" dirty="0">
                <a:solidFill>
                  <a:srgbClr val="ACD084"/>
                </a:solidFill>
                <a:latin typeface="Trebuchet MS"/>
                <a:cs typeface="Trebuchet MS"/>
              </a:rPr>
              <a:t>f  </a:t>
            </a:r>
            <a:r>
              <a:rPr sz="2400" spc="-185" dirty="0">
                <a:solidFill>
                  <a:srgbClr val="ACD084"/>
                </a:solidFill>
                <a:latin typeface="Trebuchet MS"/>
                <a:cs typeface="Trebuchet MS"/>
              </a:rPr>
              <a:t>m</a:t>
            </a:r>
            <a:r>
              <a:rPr sz="2400" spc="-150" dirty="0">
                <a:solidFill>
                  <a:srgbClr val="ACD084"/>
                </a:solidFill>
                <a:latin typeface="Trebuchet MS"/>
                <a:cs typeface="Trebuchet MS"/>
              </a:rPr>
              <a:t>o</a:t>
            </a:r>
            <a:r>
              <a:rPr sz="2400" spc="-175" dirty="0">
                <a:solidFill>
                  <a:srgbClr val="ACD084"/>
                </a:solidFill>
                <a:latin typeface="Trebuchet MS"/>
                <a:cs typeface="Trebuchet MS"/>
              </a:rPr>
              <a:t>r</a:t>
            </a:r>
            <a:r>
              <a:rPr sz="2400" spc="-400" dirty="0">
                <a:solidFill>
                  <a:srgbClr val="ACD084"/>
                </a:solidFill>
                <a:latin typeface="Trebuchet MS"/>
                <a:cs typeface="Trebuchet MS"/>
              </a:rPr>
              <a:t>t</a:t>
            </a:r>
            <a:r>
              <a:rPr sz="2400" spc="-20" dirty="0">
                <a:solidFill>
                  <a:srgbClr val="ACD084"/>
                </a:solidFill>
                <a:latin typeface="Trebuchet MS"/>
                <a:cs typeface="Trebuchet MS"/>
              </a:rPr>
              <a:t>g</a:t>
            </a:r>
            <a:r>
              <a:rPr sz="2400" spc="-160" dirty="0">
                <a:solidFill>
                  <a:srgbClr val="ACD084"/>
                </a:solidFill>
                <a:latin typeface="Trebuchet MS"/>
                <a:cs typeface="Trebuchet MS"/>
              </a:rPr>
              <a:t>a</a:t>
            </a:r>
            <a:r>
              <a:rPr sz="2400" spc="-20" dirty="0">
                <a:solidFill>
                  <a:srgbClr val="ACD084"/>
                </a:solidFill>
                <a:latin typeface="Trebuchet MS"/>
                <a:cs typeface="Trebuchet MS"/>
              </a:rPr>
              <a:t>g</a:t>
            </a:r>
            <a:r>
              <a:rPr sz="2400" spc="-210" dirty="0">
                <a:solidFill>
                  <a:srgbClr val="ACD084"/>
                </a:solidFill>
                <a:latin typeface="Trebuchet MS"/>
                <a:cs typeface="Trebuchet MS"/>
              </a:rPr>
              <a:t>e</a:t>
            </a:r>
            <a:r>
              <a:rPr sz="2400" spc="-295" dirty="0">
                <a:solidFill>
                  <a:srgbClr val="ACD084"/>
                </a:solidFill>
                <a:latin typeface="Trebuchet MS"/>
                <a:cs typeface="Trebuchet MS"/>
              </a:rPr>
              <a:t> </a:t>
            </a:r>
            <a:r>
              <a:rPr sz="2400" spc="-325" dirty="0">
                <a:solidFill>
                  <a:srgbClr val="ACD084"/>
                </a:solidFill>
                <a:latin typeface="Trebuchet MS"/>
                <a:cs typeface="Trebuchet MS"/>
              </a:rPr>
              <a:t>f</a:t>
            </a:r>
            <a:r>
              <a:rPr sz="2400" spc="-225" dirty="0">
                <a:solidFill>
                  <a:srgbClr val="ACD084"/>
                </a:solidFill>
                <a:latin typeface="Trebuchet MS"/>
                <a:cs typeface="Trebuchet MS"/>
              </a:rPr>
              <a:t>r</a:t>
            </a:r>
            <a:r>
              <a:rPr sz="2400" spc="-160" dirty="0">
                <a:solidFill>
                  <a:srgbClr val="ACD084"/>
                </a:solidFill>
                <a:latin typeface="Trebuchet MS"/>
                <a:cs typeface="Trebuchet MS"/>
              </a:rPr>
              <a:t>a</a:t>
            </a:r>
            <a:r>
              <a:rPr sz="2400" spc="-220" dirty="0">
                <a:solidFill>
                  <a:srgbClr val="ACD084"/>
                </a:solidFill>
                <a:latin typeface="Trebuchet MS"/>
                <a:cs typeface="Trebuchet MS"/>
              </a:rPr>
              <a:t>u</a:t>
            </a:r>
            <a:r>
              <a:rPr sz="2400" spc="-120" dirty="0">
                <a:solidFill>
                  <a:srgbClr val="ACD084"/>
                </a:solidFill>
                <a:latin typeface="Trebuchet MS"/>
                <a:cs typeface="Trebuchet MS"/>
              </a:rPr>
              <a:t>d </a:t>
            </a:r>
            <a:r>
              <a:rPr sz="2400" spc="-175" dirty="0">
                <a:solidFill>
                  <a:srgbClr val="ACD084"/>
                </a:solidFill>
                <a:latin typeface="Trebuchet MS"/>
                <a:cs typeface="Trebuchet MS"/>
              </a:rPr>
              <a:t>a</a:t>
            </a:r>
            <a:r>
              <a:rPr sz="2400" spc="-195" dirty="0">
                <a:solidFill>
                  <a:srgbClr val="ACD084"/>
                </a:solidFill>
                <a:latin typeface="Trebuchet MS"/>
                <a:cs typeface="Trebuchet MS"/>
              </a:rPr>
              <a:t>n</a:t>
            </a:r>
            <a:r>
              <a:rPr sz="2400" spc="-175" dirty="0">
                <a:solidFill>
                  <a:srgbClr val="ACD084"/>
                </a:solidFill>
                <a:latin typeface="Trebuchet MS"/>
                <a:cs typeface="Trebuchet MS"/>
              </a:rPr>
              <a:t>d</a:t>
            </a:r>
            <a:r>
              <a:rPr sz="2400" spc="-295" dirty="0">
                <a:solidFill>
                  <a:srgbClr val="ACD084"/>
                </a:solidFill>
                <a:latin typeface="Trebuchet MS"/>
                <a:cs typeface="Trebuchet MS"/>
              </a:rPr>
              <a:t> </a:t>
            </a:r>
            <a:r>
              <a:rPr sz="2400" spc="-225" dirty="0">
                <a:solidFill>
                  <a:srgbClr val="ACD084"/>
                </a:solidFill>
                <a:latin typeface="Trebuchet MS"/>
                <a:cs typeface="Trebuchet MS"/>
              </a:rPr>
              <a:t>i</a:t>
            </a:r>
            <a:r>
              <a:rPr sz="2400" spc="-400" dirty="0">
                <a:solidFill>
                  <a:srgbClr val="ACD084"/>
                </a:solidFill>
                <a:latin typeface="Trebuchet MS"/>
                <a:cs typeface="Trebuchet MS"/>
              </a:rPr>
              <a:t>t</a:t>
            </a:r>
            <a:r>
              <a:rPr sz="2400" spc="135" dirty="0">
                <a:solidFill>
                  <a:srgbClr val="ACD084"/>
                </a:solidFill>
                <a:latin typeface="Trebuchet MS"/>
                <a:cs typeface="Trebuchet MS"/>
              </a:rPr>
              <a:t>s</a:t>
            </a:r>
            <a:r>
              <a:rPr sz="2400" spc="-285" dirty="0">
                <a:solidFill>
                  <a:srgbClr val="ACD084"/>
                </a:solidFill>
                <a:latin typeface="Trebuchet MS"/>
                <a:cs typeface="Trebuchet MS"/>
              </a:rPr>
              <a:t> </a:t>
            </a:r>
            <a:r>
              <a:rPr sz="2400" spc="-225" dirty="0">
                <a:solidFill>
                  <a:srgbClr val="ACD084"/>
                </a:solidFill>
                <a:latin typeface="Trebuchet MS"/>
                <a:cs typeface="Trebuchet MS"/>
              </a:rPr>
              <a:t>r</a:t>
            </a:r>
            <a:r>
              <a:rPr sz="2400" spc="-220" dirty="0">
                <a:solidFill>
                  <a:srgbClr val="ACD084"/>
                </a:solidFill>
                <a:latin typeface="Trebuchet MS"/>
                <a:cs typeface="Trebuchet MS"/>
              </a:rPr>
              <a:t>el</a:t>
            </a:r>
            <a:r>
              <a:rPr sz="2400" spc="-305" dirty="0">
                <a:solidFill>
                  <a:srgbClr val="ACD084"/>
                </a:solidFill>
                <a:latin typeface="Trebuchet MS"/>
                <a:cs typeface="Trebuchet MS"/>
              </a:rPr>
              <a:t>a</a:t>
            </a:r>
            <a:r>
              <a:rPr sz="2400" spc="-250" dirty="0">
                <a:solidFill>
                  <a:srgbClr val="ACD084"/>
                </a:solidFill>
                <a:latin typeface="Trebuchet MS"/>
                <a:cs typeface="Trebuchet MS"/>
              </a:rPr>
              <a:t>t</a:t>
            </a:r>
            <a:r>
              <a:rPr sz="2400" spc="-225" dirty="0">
                <a:solidFill>
                  <a:srgbClr val="ACD084"/>
                </a:solidFill>
                <a:latin typeface="Trebuchet MS"/>
                <a:cs typeface="Trebuchet MS"/>
              </a:rPr>
              <a:t>io</a:t>
            </a:r>
            <a:r>
              <a:rPr sz="2400" spc="-240" dirty="0">
                <a:solidFill>
                  <a:srgbClr val="ACD084"/>
                </a:solidFill>
                <a:latin typeface="Trebuchet MS"/>
                <a:cs typeface="Trebuchet MS"/>
              </a:rPr>
              <a:t>n</a:t>
            </a:r>
            <a:r>
              <a:rPr sz="2400" spc="80" dirty="0">
                <a:solidFill>
                  <a:srgbClr val="ACD084"/>
                </a:solidFill>
                <a:latin typeface="Trebuchet MS"/>
                <a:cs typeface="Trebuchet MS"/>
              </a:rPr>
              <a:t>s</a:t>
            </a:r>
            <a:r>
              <a:rPr sz="2400" spc="-225" dirty="0">
                <a:solidFill>
                  <a:srgbClr val="ACD084"/>
                </a:solidFill>
                <a:latin typeface="Trebuchet MS"/>
                <a:cs typeface="Trebuchet MS"/>
              </a:rPr>
              <a:t>hi</a:t>
            </a:r>
            <a:r>
              <a:rPr sz="2400" spc="-125" dirty="0">
                <a:solidFill>
                  <a:srgbClr val="ACD084"/>
                </a:solidFill>
                <a:latin typeface="Trebuchet MS"/>
                <a:cs typeface="Trebuchet MS"/>
              </a:rPr>
              <a:t>p </a:t>
            </a:r>
            <a:r>
              <a:rPr sz="2400" spc="-280" dirty="0">
                <a:solidFill>
                  <a:srgbClr val="ACD084"/>
                </a:solidFill>
                <a:latin typeface="Trebuchet MS"/>
                <a:cs typeface="Trebuchet MS"/>
              </a:rPr>
              <a:t>t</a:t>
            </a:r>
            <a:r>
              <a:rPr sz="2400" spc="-305" dirty="0">
                <a:solidFill>
                  <a:srgbClr val="ACD084"/>
                </a:solidFill>
                <a:latin typeface="Trebuchet MS"/>
                <a:cs typeface="Trebuchet MS"/>
              </a:rPr>
              <a:t>o</a:t>
            </a:r>
            <a:r>
              <a:rPr sz="2400" spc="-290" dirty="0">
                <a:solidFill>
                  <a:srgbClr val="ACD084"/>
                </a:solidFill>
                <a:latin typeface="Trebuchet MS"/>
                <a:cs typeface="Trebuchet MS"/>
              </a:rPr>
              <a:t> th</a:t>
            </a:r>
            <a:r>
              <a:rPr sz="2400" spc="-260" dirty="0">
                <a:solidFill>
                  <a:srgbClr val="ACD084"/>
                </a:solidFill>
                <a:latin typeface="Trebuchet MS"/>
                <a:cs typeface="Trebuchet MS"/>
              </a:rPr>
              <a:t>e</a:t>
            </a:r>
            <a:r>
              <a:rPr sz="2400" spc="-290" dirty="0">
                <a:solidFill>
                  <a:srgbClr val="ACD084"/>
                </a:solidFill>
                <a:latin typeface="Trebuchet MS"/>
                <a:cs typeface="Trebuchet MS"/>
              </a:rPr>
              <a:t> </a:t>
            </a:r>
            <a:r>
              <a:rPr sz="2400" spc="-135" dirty="0">
                <a:solidFill>
                  <a:srgbClr val="ACD084"/>
                </a:solidFill>
                <a:latin typeface="Trebuchet MS"/>
                <a:cs typeface="Trebuchet MS"/>
              </a:rPr>
              <a:t>go</a:t>
            </a:r>
            <a:r>
              <a:rPr sz="2400" spc="-320" dirty="0">
                <a:solidFill>
                  <a:srgbClr val="ACD084"/>
                </a:solidFill>
                <a:latin typeface="Trebuchet MS"/>
                <a:cs typeface="Trebuchet MS"/>
              </a:rPr>
              <a:t>v</a:t>
            </a:r>
            <a:r>
              <a:rPr sz="2400" spc="-275" dirty="0">
                <a:solidFill>
                  <a:srgbClr val="ACD084"/>
                </a:solidFill>
                <a:latin typeface="Trebuchet MS"/>
                <a:cs typeface="Trebuchet MS"/>
              </a:rPr>
              <a:t>e</a:t>
            </a:r>
            <a:r>
              <a:rPr sz="2400" spc="-240" dirty="0">
                <a:solidFill>
                  <a:srgbClr val="ACD084"/>
                </a:solidFill>
                <a:latin typeface="Trebuchet MS"/>
                <a:cs typeface="Trebuchet MS"/>
              </a:rPr>
              <a:t>r</a:t>
            </a:r>
            <a:r>
              <a:rPr sz="2400" spc="-190" dirty="0">
                <a:solidFill>
                  <a:srgbClr val="ACD084"/>
                </a:solidFill>
                <a:latin typeface="Trebuchet MS"/>
                <a:cs typeface="Trebuchet MS"/>
              </a:rPr>
              <a:t>na</a:t>
            </a:r>
            <a:r>
              <a:rPr sz="2400" spc="-250" dirty="0">
                <a:solidFill>
                  <a:srgbClr val="ACD084"/>
                </a:solidFill>
                <a:latin typeface="Trebuchet MS"/>
                <a:cs typeface="Trebuchet MS"/>
              </a:rPr>
              <a:t>n</a:t>
            </a:r>
            <a:r>
              <a:rPr sz="2400" spc="-229" dirty="0">
                <a:solidFill>
                  <a:srgbClr val="ACD084"/>
                </a:solidFill>
                <a:latin typeface="Trebuchet MS"/>
                <a:cs typeface="Trebuchet MS"/>
              </a:rPr>
              <a:t>c</a:t>
            </a:r>
            <a:r>
              <a:rPr sz="2400" spc="-275" dirty="0">
                <a:solidFill>
                  <a:srgbClr val="ACD084"/>
                </a:solidFill>
                <a:latin typeface="Trebuchet MS"/>
                <a:cs typeface="Trebuchet MS"/>
              </a:rPr>
              <a:t>e</a:t>
            </a:r>
            <a:r>
              <a:rPr sz="2400" spc="-315" dirty="0">
                <a:solidFill>
                  <a:srgbClr val="ACD084"/>
                </a:solidFill>
                <a:latin typeface="Trebuchet MS"/>
                <a:cs typeface="Trebuchet MS"/>
              </a:rPr>
              <a:t>,  </a:t>
            </a:r>
            <a:r>
              <a:rPr sz="2400" spc="-250" dirty="0">
                <a:solidFill>
                  <a:srgbClr val="ACD084"/>
                </a:solidFill>
                <a:latin typeface="Trebuchet MS"/>
                <a:cs typeface="Trebuchet MS"/>
              </a:rPr>
              <a:t>c</a:t>
            </a:r>
            <a:r>
              <a:rPr sz="2400" spc="-260" dirty="0">
                <a:solidFill>
                  <a:srgbClr val="ACD084"/>
                </a:solidFill>
                <a:latin typeface="Trebuchet MS"/>
                <a:cs typeface="Trebuchet MS"/>
              </a:rPr>
              <a:t>o</a:t>
            </a:r>
            <a:r>
              <a:rPr sz="2400" spc="-215" dirty="0">
                <a:solidFill>
                  <a:srgbClr val="ACD084"/>
                </a:solidFill>
                <a:latin typeface="Trebuchet MS"/>
                <a:cs typeface="Trebuchet MS"/>
              </a:rPr>
              <a:t>n</a:t>
            </a:r>
            <a:r>
              <a:rPr sz="2400" spc="-400" dirty="0">
                <a:solidFill>
                  <a:srgbClr val="ACD084"/>
                </a:solidFill>
                <a:latin typeface="Trebuchet MS"/>
                <a:cs typeface="Trebuchet MS"/>
              </a:rPr>
              <a:t>t</a:t>
            </a:r>
            <a:r>
              <a:rPr sz="2400" spc="-225" dirty="0">
                <a:solidFill>
                  <a:srgbClr val="ACD084"/>
                </a:solidFill>
                <a:latin typeface="Trebuchet MS"/>
                <a:cs typeface="Trebuchet MS"/>
              </a:rPr>
              <a:t>r</a:t>
            </a:r>
            <a:r>
              <a:rPr sz="2400" spc="-250" dirty="0">
                <a:solidFill>
                  <a:srgbClr val="ACD084"/>
                </a:solidFill>
                <a:latin typeface="Trebuchet MS"/>
                <a:cs typeface="Trebuchet MS"/>
              </a:rPr>
              <a:t>o</a:t>
            </a:r>
            <a:r>
              <a:rPr sz="2400" spc="-105" dirty="0">
                <a:solidFill>
                  <a:srgbClr val="ACD084"/>
                </a:solidFill>
                <a:latin typeface="Trebuchet MS"/>
                <a:cs typeface="Trebuchet MS"/>
              </a:rPr>
              <a:t>l</a:t>
            </a:r>
            <a:r>
              <a:rPr sz="2400" spc="-290" dirty="0">
                <a:solidFill>
                  <a:srgbClr val="ACD084"/>
                </a:solidFill>
                <a:latin typeface="Trebuchet MS"/>
                <a:cs typeface="Trebuchet MS"/>
              </a:rPr>
              <a:t> </a:t>
            </a:r>
            <a:r>
              <a:rPr sz="2400" spc="-160" dirty="0">
                <a:solidFill>
                  <a:srgbClr val="ACD084"/>
                </a:solidFill>
                <a:latin typeface="Trebuchet MS"/>
                <a:cs typeface="Trebuchet MS"/>
              </a:rPr>
              <a:t>a</a:t>
            </a:r>
            <a:r>
              <a:rPr sz="2400" spc="-215" dirty="0">
                <a:solidFill>
                  <a:srgbClr val="ACD084"/>
                </a:solidFill>
                <a:latin typeface="Trebuchet MS"/>
                <a:cs typeface="Trebuchet MS"/>
              </a:rPr>
              <a:t>n</a:t>
            </a:r>
            <a:r>
              <a:rPr sz="2400" spc="-120" dirty="0">
                <a:solidFill>
                  <a:srgbClr val="ACD084"/>
                </a:solidFill>
                <a:latin typeface="Trebuchet MS"/>
                <a:cs typeface="Trebuchet MS"/>
              </a:rPr>
              <a:t>d  </a:t>
            </a:r>
            <a:r>
              <a:rPr sz="2400" spc="-250" dirty="0">
                <a:solidFill>
                  <a:srgbClr val="ACD084"/>
                </a:solidFill>
                <a:latin typeface="Trebuchet MS"/>
                <a:cs typeface="Trebuchet MS"/>
              </a:rPr>
              <a:t>r</a:t>
            </a:r>
            <a:r>
              <a:rPr sz="2400" spc="-245" dirty="0">
                <a:solidFill>
                  <a:srgbClr val="ACD084"/>
                </a:solidFill>
                <a:latin typeface="Trebuchet MS"/>
                <a:cs typeface="Trebuchet MS"/>
              </a:rPr>
              <a:t>e</a:t>
            </a:r>
            <a:r>
              <a:rPr sz="2400" spc="-20" dirty="0">
                <a:solidFill>
                  <a:srgbClr val="ACD084"/>
                </a:solidFill>
                <a:latin typeface="Trebuchet MS"/>
                <a:cs typeface="Trebuchet MS"/>
              </a:rPr>
              <a:t>g</a:t>
            </a:r>
            <a:r>
              <a:rPr sz="2400" spc="-220" dirty="0">
                <a:solidFill>
                  <a:srgbClr val="ACD084"/>
                </a:solidFill>
                <a:latin typeface="Trebuchet MS"/>
                <a:cs typeface="Trebuchet MS"/>
              </a:rPr>
              <a:t>u</a:t>
            </a:r>
            <a:r>
              <a:rPr sz="2400" spc="-165" dirty="0">
                <a:solidFill>
                  <a:srgbClr val="ACD084"/>
                </a:solidFill>
                <a:latin typeface="Trebuchet MS"/>
                <a:cs typeface="Trebuchet MS"/>
              </a:rPr>
              <a:t>l</a:t>
            </a:r>
            <a:r>
              <a:rPr sz="2400" spc="-155" dirty="0">
                <a:solidFill>
                  <a:srgbClr val="ACD084"/>
                </a:solidFill>
                <a:latin typeface="Trebuchet MS"/>
                <a:cs typeface="Trebuchet MS"/>
              </a:rPr>
              <a:t>a</a:t>
            </a:r>
            <a:r>
              <a:rPr sz="2400" spc="-400" dirty="0">
                <a:solidFill>
                  <a:srgbClr val="ACD084"/>
                </a:solidFill>
                <a:latin typeface="Trebuchet MS"/>
                <a:cs typeface="Trebuchet MS"/>
              </a:rPr>
              <a:t>t</a:t>
            </a:r>
            <a:r>
              <a:rPr sz="2400" spc="-225" dirty="0">
                <a:solidFill>
                  <a:srgbClr val="ACD084"/>
                </a:solidFill>
                <a:latin typeface="Trebuchet MS"/>
                <a:cs typeface="Trebuchet MS"/>
              </a:rPr>
              <a:t>i</a:t>
            </a:r>
            <a:r>
              <a:rPr sz="2400" spc="-245" dirty="0">
                <a:solidFill>
                  <a:srgbClr val="ACD084"/>
                </a:solidFill>
                <a:latin typeface="Trebuchet MS"/>
                <a:cs typeface="Trebuchet MS"/>
              </a:rPr>
              <a:t>o</a:t>
            </a:r>
            <a:r>
              <a:rPr sz="2400" spc="-150" dirty="0">
                <a:solidFill>
                  <a:srgbClr val="ACD084"/>
                </a:solidFill>
                <a:latin typeface="Trebuchet MS"/>
                <a:cs typeface="Trebuchet MS"/>
              </a:rPr>
              <a:t>n</a:t>
            </a:r>
            <a:r>
              <a:rPr sz="2400" spc="-295" dirty="0">
                <a:solidFill>
                  <a:srgbClr val="ACD084"/>
                </a:solidFill>
                <a:latin typeface="Trebuchet MS"/>
                <a:cs typeface="Trebuchet MS"/>
              </a:rPr>
              <a:t> </a:t>
            </a:r>
            <a:r>
              <a:rPr sz="2400" spc="-245" dirty="0">
                <a:solidFill>
                  <a:srgbClr val="ACD084"/>
                </a:solidFill>
                <a:latin typeface="Trebuchet MS"/>
                <a:cs typeface="Trebuchet MS"/>
              </a:rPr>
              <a:t>o</a:t>
            </a:r>
            <a:r>
              <a:rPr sz="2400" spc="-229" dirty="0">
                <a:solidFill>
                  <a:srgbClr val="ACD084"/>
                </a:solidFill>
                <a:latin typeface="Trebuchet MS"/>
                <a:cs typeface="Trebuchet MS"/>
              </a:rPr>
              <a:t>f </a:t>
            </a:r>
            <a:r>
              <a:rPr sz="2400" spc="-300" dirty="0">
                <a:solidFill>
                  <a:srgbClr val="ACD084"/>
                </a:solidFill>
                <a:latin typeface="Trebuchet MS"/>
                <a:cs typeface="Trebuchet MS"/>
              </a:rPr>
              <a:t>f</a:t>
            </a:r>
            <a:r>
              <a:rPr sz="2400" spc="-250" dirty="0">
                <a:solidFill>
                  <a:srgbClr val="ACD084"/>
                </a:solidFill>
                <a:latin typeface="Trebuchet MS"/>
                <a:cs typeface="Trebuchet MS"/>
              </a:rPr>
              <a:t>i</a:t>
            </a:r>
            <a:r>
              <a:rPr sz="2400" spc="-190" dirty="0">
                <a:solidFill>
                  <a:srgbClr val="ACD084"/>
                </a:solidFill>
                <a:latin typeface="Trebuchet MS"/>
                <a:cs typeface="Trebuchet MS"/>
              </a:rPr>
              <a:t>na</a:t>
            </a:r>
            <a:r>
              <a:rPr sz="2400" spc="-250" dirty="0">
                <a:solidFill>
                  <a:srgbClr val="ACD084"/>
                </a:solidFill>
                <a:latin typeface="Trebuchet MS"/>
                <a:cs typeface="Trebuchet MS"/>
              </a:rPr>
              <a:t>n</a:t>
            </a:r>
            <a:r>
              <a:rPr sz="2400" spc="-229" dirty="0">
                <a:solidFill>
                  <a:srgbClr val="ACD084"/>
                </a:solidFill>
                <a:latin typeface="Trebuchet MS"/>
                <a:cs typeface="Trebuchet MS"/>
              </a:rPr>
              <a:t>c</a:t>
            </a:r>
            <a:r>
              <a:rPr sz="2400" spc="-225" dirty="0">
                <a:solidFill>
                  <a:srgbClr val="ACD084"/>
                </a:solidFill>
                <a:latin typeface="Trebuchet MS"/>
                <a:cs typeface="Trebuchet MS"/>
              </a:rPr>
              <a:t>i</a:t>
            </a:r>
            <a:r>
              <a:rPr sz="2400" spc="-160" dirty="0">
                <a:solidFill>
                  <a:srgbClr val="ACD084"/>
                </a:solidFill>
                <a:latin typeface="Trebuchet MS"/>
                <a:cs typeface="Trebuchet MS"/>
              </a:rPr>
              <a:t>a</a:t>
            </a:r>
            <a:r>
              <a:rPr sz="2400" spc="-105" dirty="0">
                <a:solidFill>
                  <a:srgbClr val="ACD084"/>
                </a:solidFill>
                <a:latin typeface="Trebuchet MS"/>
                <a:cs typeface="Trebuchet MS"/>
              </a:rPr>
              <a:t>l</a:t>
            </a:r>
            <a:r>
              <a:rPr sz="2400" spc="-285" dirty="0">
                <a:solidFill>
                  <a:srgbClr val="ACD084"/>
                </a:solidFill>
                <a:latin typeface="Trebuchet MS"/>
                <a:cs typeface="Trebuchet MS"/>
              </a:rPr>
              <a:t> </a:t>
            </a:r>
            <a:r>
              <a:rPr sz="2400" spc="-90" dirty="0">
                <a:solidFill>
                  <a:srgbClr val="ACD084"/>
                </a:solidFill>
                <a:latin typeface="Trebuchet MS"/>
                <a:cs typeface="Trebuchet MS"/>
              </a:rPr>
              <a:t>s</a:t>
            </a:r>
            <a:r>
              <a:rPr sz="2400" spc="-105" dirty="0">
                <a:solidFill>
                  <a:srgbClr val="ACD084"/>
                </a:solidFill>
                <a:latin typeface="Trebuchet MS"/>
                <a:cs typeface="Trebuchet MS"/>
              </a:rPr>
              <a:t>e</a:t>
            </a:r>
            <a:r>
              <a:rPr sz="2400" spc="-175" dirty="0">
                <a:solidFill>
                  <a:srgbClr val="ACD084"/>
                </a:solidFill>
                <a:latin typeface="Trebuchet MS"/>
                <a:cs typeface="Trebuchet MS"/>
              </a:rPr>
              <a:t>r</a:t>
            </a:r>
            <a:r>
              <a:rPr sz="2400" spc="-300" dirty="0">
                <a:solidFill>
                  <a:srgbClr val="ACD084"/>
                </a:solidFill>
                <a:latin typeface="Trebuchet MS"/>
                <a:cs typeface="Trebuchet MS"/>
              </a:rPr>
              <a:t>v</a:t>
            </a:r>
            <a:r>
              <a:rPr sz="2400" spc="-225" dirty="0">
                <a:solidFill>
                  <a:srgbClr val="ACD084"/>
                </a:solidFill>
                <a:latin typeface="Trebuchet MS"/>
                <a:cs typeface="Trebuchet MS"/>
              </a:rPr>
              <a:t>i</a:t>
            </a:r>
            <a:r>
              <a:rPr sz="2400" spc="-254" dirty="0">
                <a:solidFill>
                  <a:srgbClr val="ACD084"/>
                </a:solidFill>
                <a:latin typeface="Trebuchet MS"/>
                <a:cs typeface="Trebuchet MS"/>
              </a:rPr>
              <a:t>c</a:t>
            </a:r>
            <a:r>
              <a:rPr sz="2400" spc="-270" dirty="0">
                <a:solidFill>
                  <a:srgbClr val="ACD084"/>
                </a:solidFill>
                <a:latin typeface="Trebuchet MS"/>
                <a:cs typeface="Trebuchet MS"/>
              </a:rPr>
              <a:t>e</a:t>
            </a:r>
            <a:r>
              <a:rPr sz="2400" spc="135" dirty="0">
                <a:solidFill>
                  <a:srgbClr val="ACD084"/>
                </a:solidFill>
                <a:latin typeface="Trebuchet MS"/>
                <a:cs typeface="Trebuchet MS"/>
              </a:rPr>
              <a:t>s</a:t>
            </a:r>
            <a:r>
              <a:rPr lang="en-GB" sz="2400" spc="135" dirty="0">
                <a:solidFill>
                  <a:srgbClr val="ACD084"/>
                </a:solidFill>
                <a:latin typeface="Trebuchet MS"/>
                <a:cs typeface="Trebuchet MS"/>
              </a:rPr>
              <a:t> in the UK</a:t>
            </a:r>
            <a:endParaRPr sz="2400" dirty="0">
              <a:latin typeface="Trebuchet MS"/>
              <a:cs typeface="Trebuchet MS"/>
            </a:endParaRPr>
          </a:p>
        </p:txBody>
      </p:sp>
      <p:graphicFrame>
        <p:nvGraphicFramePr>
          <p:cNvPr id="3" name="object 3"/>
          <p:cNvGraphicFramePr>
            <a:graphicFrameLocks noGrp="1"/>
          </p:cNvGraphicFramePr>
          <p:nvPr>
            <p:extLst>
              <p:ext uri="{D42A27DB-BD31-4B8C-83A1-F6EECF244321}">
                <p14:modId xmlns:p14="http://schemas.microsoft.com/office/powerpoint/2010/main" val="3501488357"/>
              </p:ext>
            </p:extLst>
          </p:nvPr>
        </p:nvGraphicFramePr>
        <p:xfrm>
          <a:off x="3429000" y="406980"/>
          <a:ext cx="8458201" cy="5994806"/>
        </p:xfrm>
        <a:graphic>
          <a:graphicData uri="http://schemas.openxmlformats.org/drawingml/2006/table">
            <a:tbl>
              <a:tblPr firstRow="1" bandRow="1">
                <a:tableStyleId>{2D5ABB26-0587-4C30-8999-92F81FD0307C}</a:tableStyleId>
              </a:tblPr>
              <a:tblGrid>
                <a:gridCol w="1946135">
                  <a:extLst>
                    <a:ext uri="{9D8B030D-6E8A-4147-A177-3AD203B41FA5}">
                      <a16:colId xmlns:a16="http://schemas.microsoft.com/office/drawing/2014/main" val="20000"/>
                    </a:ext>
                  </a:extLst>
                </a:gridCol>
                <a:gridCol w="6512066">
                  <a:extLst>
                    <a:ext uri="{9D8B030D-6E8A-4147-A177-3AD203B41FA5}">
                      <a16:colId xmlns:a16="http://schemas.microsoft.com/office/drawing/2014/main" val="20001"/>
                    </a:ext>
                  </a:extLst>
                </a:gridCol>
              </a:tblGrid>
              <a:tr h="419172">
                <a:tc>
                  <a:txBody>
                    <a:bodyPr/>
                    <a:lstStyle/>
                    <a:p>
                      <a:pPr>
                        <a:lnSpc>
                          <a:spcPct val="100000"/>
                        </a:lnSpc>
                      </a:pPr>
                      <a:endParaRPr sz="2000" dirty="0">
                        <a:latin typeface="Times New Roman"/>
                        <a:cs typeface="Times New Roman"/>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57150">
                      <a:solidFill>
                        <a:srgbClr val="FFFFFF"/>
                      </a:solidFill>
                      <a:prstDash val="solid"/>
                    </a:lnB>
                    <a:solidFill>
                      <a:srgbClr val="ACD084"/>
                    </a:solidFill>
                  </a:tcPr>
                </a:tc>
                <a:tc>
                  <a:txBody>
                    <a:bodyPr/>
                    <a:lstStyle/>
                    <a:p>
                      <a:pPr>
                        <a:lnSpc>
                          <a:spcPct val="100000"/>
                        </a:lnSpc>
                      </a:pPr>
                      <a:endParaRPr sz="2000" dirty="0">
                        <a:latin typeface="Times New Roman"/>
                        <a:cs typeface="Times New Roman"/>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57150">
                      <a:solidFill>
                        <a:srgbClr val="FFFFFF"/>
                      </a:solidFill>
                      <a:prstDash val="solid"/>
                    </a:lnB>
                    <a:solidFill>
                      <a:srgbClr val="ACD084"/>
                    </a:solidFill>
                  </a:tcPr>
                </a:tc>
                <a:extLst>
                  <a:ext uri="{0D108BD9-81ED-4DB2-BD59-A6C34878D82A}">
                    <a16:rowId xmlns:a16="http://schemas.microsoft.com/office/drawing/2014/main" val="10000"/>
                  </a:ext>
                </a:extLst>
              </a:tr>
              <a:tr h="749543">
                <a:tc>
                  <a:txBody>
                    <a:bodyPr/>
                    <a:lstStyle/>
                    <a:p>
                      <a:pPr algn="ctr">
                        <a:lnSpc>
                          <a:spcPct val="100000"/>
                        </a:lnSpc>
                        <a:spcBef>
                          <a:spcPts val="265"/>
                        </a:spcBef>
                      </a:pPr>
                      <a:r>
                        <a:rPr sz="1800" b="1" spc="-105" dirty="0">
                          <a:solidFill>
                            <a:srgbClr val="ACD084"/>
                          </a:solidFill>
                          <a:latin typeface="Trebuchet MS"/>
                          <a:cs typeface="Trebuchet MS"/>
                        </a:rPr>
                        <a:t>Methodology</a:t>
                      </a:r>
                      <a:endParaRPr sz="1800">
                        <a:latin typeface="Trebuchet MS"/>
                        <a:cs typeface="Trebuchet MS"/>
                      </a:endParaRPr>
                    </a:p>
                  </a:txBody>
                  <a:tcPr marL="0" marR="0" marT="33655" marB="0">
                    <a:lnL w="19050">
                      <a:solidFill>
                        <a:srgbClr val="FFFFFF"/>
                      </a:solidFill>
                      <a:prstDash val="solid"/>
                    </a:lnL>
                    <a:lnR w="19050">
                      <a:solidFill>
                        <a:srgbClr val="FFFFFF"/>
                      </a:solidFill>
                      <a:prstDash val="solid"/>
                    </a:lnR>
                    <a:lnT w="57150">
                      <a:solidFill>
                        <a:srgbClr val="FFFFFF"/>
                      </a:solidFill>
                      <a:prstDash val="solid"/>
                    </a:lnT>
                    <a:lnB w="19050">
                      <a:solidFill>
                        <a:srgbClr val="FFFFFF"/>
                      </a:solidFill>
                      <a:prstDash val="solid"/>
                    </a:lnB>
                    <a:solidFill>
                      <a:srgbClr val="595959"/>
                    </a:solidFill>
                  </a:tcPr>
                </a:tc>
                <a:tc>
                  <a:txBody>
                    <a:bodyPr/>
                    <a:lstStyle/>
                    <a:p>
                      <a:pPr marL="1123315" marR="551180" indent="-566420" algn="ctr">
                        <a:lnSpc>
                          <a:spcPct val="101099"/>
                        </a:lnSpc>
                        <a:spcBef>
                          <a:spcPts val="240"/>
                        </a:spcBef>
                      </a:pPr>
                      <a:r>
                        <a:rPr sz="1800" spc="15" dirty="0">
                          <a:solidFill>
                            <a:srgbClr val="ACD084"/>
                          </a:solidFill>
                          <a:latin typeface="Calibri"/>
                          <a:cs typeface="Calibri"/>
                        </a:rPr>
                        <a:t>Interviewing</a:t>
                      </a:r>
                      <a:r>
                        <a:rPr sz="1800" spc="-65" dirty="0">
                          <a:solidFill>
                            <a:srgbClr val="ACD084"/>
                          </a:solidFill>
                          <a:latin typeface="Calibri"/>
                          <a:cs typeface="Calibri"/>
                        </a:rPr>
                        <a:t> </a:t>
                      </a:r>
                      <a:r>
                        <a:rPr sz="1800" spc="5" dirty="0">
                          <a:solidFill>
                            <a:srgbClr val="ACD084"/>
                          </a:solidFill>
                          <a:latin typeface="Calibri"/>
                          <a:cs typeface="Calibri"/>
                        </a:rPr>
                        <a:t>offenders,</a:t>
                      </a:r>
                      <a:r>
                        <a:rPr sz="1800" spc="-60" dirty="0">
                          <a:solidFill>
                            <a:srgbClr val="ACD084"/>
                          </a:solidFill>
                          <a:latin typeface="Calibri"/>
                          <a:cs typeface="Calibri"/>
                        </a:rPr>
                        <a:t> </a:t>
                      </a:r>
                      <a:r>
                        <a:rPr sz="1800" spc="30" dirty="0">
                          <a:solidFill>
                            <a:srgbClr val="ACD084"/>
                          </a:solidFill>
                          <a:latin typeface="Calibri"/>
                          <a:cs typeface="Calibri"/>
                        </a:rPr>
                        <a:t>law</a:t>
                      </a:r>
                      <a:r>
                        <a:rPr sz="1800" spc="-70" dirty="0">
                          <a:solidFill>
                            <a:srgbClr val="ACD084"/>
                          </a:solidFill>
                          <a:latin typeface="Calibri"/>
                          <a:cs typeface="Calibri"/>
                        </a:rPr>
                        <a:t> </a:t>
                      </a:r>
                      <a:r>
                        <a:rPr sz="1800" spc="10" dirty="0">
                          <a:solidFill>
                            <a:srgbClr val="ACD084"/>
                          </a:solidFill>
                          <a:latin typeface="Calibri"/>
                          <a:cs typeface="Calibri"/>
                        </a:rPr>
                        <a:t>enforcement, </a:t>
                      </a:r>
                      <a:r>
                        <a:rPr sz="1800" spc="-390" dirty="0">
                          <a:solidFill>
                            <a:srgbClr val="ACD084"/>
                          </a:solidFill>
                          <a:latin typeface="Calibri"/>
                          <a:cs typeface="Calibri"/>
                        </a:rPr>
                        <a:t> </a:t>
                      </a:r>
                      <a:r>
                        <a:rPr sz="1800" spc="25" dirty="0">
                          <a:solidFill>
                            <a:srgbClr val="ACD084"/>
                          </a:solidFill>
                          <a:latin typeface="Calibri"/>
                          <a:cs typeface="Calibri"/>
                        </a:rPr>
                        <a:t>regulators</a:t>
                      </a:r>
                      <a:r>
                        <a:rPr lang="en-GB" sz="1800" spc="25" dirty="0">
                          <a:solidFill>
                            <a:srgbClr val="ACD084"/>
                          </a:solidFill>
                          <a:latin typeface="Calibri"/>
                          <a:cs typeface="Calibri"/>
                        </a:rPr>
                        <a:t>, fraud prevention agencies</a:t>
                      </a:r>
                      <a:r>
                        <a:rPr sz="1800" spc="-55" dirty="0">
                          <a:solidFill>
                            <a:srgbClr val="ACD084"/>
                          </a:solidFill>
                          <a:latin typeface="Calibri"/>
                          <a:cs typeface="Calibri"/>
                        </a:rPr>
                        <a:t> </a:t>
                      </a:r>
                      <a:r>
                        <a:rPr sz="1800" spc="45" dirty="0">
                          <a:solidFill>
                            <a:srgbClr val="ACD084"/>
                          </a:solidFill>
                          <a:latin typeface="Calibri"/>
                          <a:cs typeface="Calibri"/>
                        </a:rPr>
                        <a:t>and</a:t>
                      </a:r>
                      <a:r>
                        <a:rPr sz="1800" spc="-50" dirty="0">
                          <a:solidFill>
                            <a:srgbClr val="ACD084"/>
                          </a:solidFill>
                          <a:latin typeface="Calibri"/>
                          <a:cs typeface="Calibri"/>
                        </a:rPr>
                        <a:t> </a:t>
                      </a:r>
                      <a:r>
                        <a:rPr sz="1800" spc="30" dirty="0">
                          <a:solidFill>
                            <a:srgbClr val="ACD084"/>
                          </a:solidFill>
                          <a:latin typeface="Calibri"/>
                          <a:cs typeface="Calibri"/>
                        </a:rPr>
                        <a:t>victim</a:t>
                      </a:r>
                      <a:r>
                        <a:rPr sz="1800" spc="-50" dirty="0">
                          <a:solidFill>
                            <a:srgbClr val="ACD084"/>
                          </a:solidFill>
                          <a:latin typeface="Calibri"/>
                          <a:cs typeface="Calibri"/>
                        </a:rPr>
                        <a:t> </a:t>
                      </a:r>
                      <a:r>
                        <a:rPr sz="1800" spc="20" dirty="0">
                          <a:solidFill>
                            <a:srgbClr val="ACD084"/>
                          </a:solidFill>
                          <a:latin typeface="Calibri"/>
                          <a:cs typeface="Calibri"/>
                        </a:rPr>
                        <a:t>lenders</a:t>
                      </a:r>
                      <a:endParaRPr sz="1800" dirty="0">
                        <a:latin typeface="Calibri"/>
                        <a:cs typeface="Calibri"/>
                      </a:endParaRPr>
                    </a:p>
                  </a:txBody>
                  <a:tcPr marL="0" marR="0" marT="30480" marB="0">
                    <a:lnL w="19050">
                      <a:solidFill>
                        <a:srgbClr val="FFFFFF"/>
                      </a:solidFill>
                      <a:prstDash val="solid"/>
                    </a:lnL>
                    <a:lnR w="19050">
                      <a:solidFill>
                        <a:srgbClr val="FFFFFF"/>
                      </a:solidFill>
                      <a:prstDash val="solid"/>
                    </a:lnR>
                    <a:lnT w="57150">
                      <a:solidFill>
                        <a:srgbClr val="FFFFFF"/>
                      </a:solidFill>
                      <a:prstDash val="solid"/>
                    </a:lnT>
                    <a:lnB w="19050">
                      <a:solidFill>
                        <a:srgbClr val="FFFFFF"/>
                      </a:solidFill>
                      <a:prstDash val="solid"/>
                    </a:lnB>
                    <a:solidFill>
                      <a:srgbClr val="595959"/>
                    </a:solidFill>
                  </a:tcPr>
                </a:tc>
                <a:extLst>
                  <a:ext uri="{0D108BD9-81ED-4DB2-BD59-A6C34878D82A}">
                    <a16:rowId xmlns:a16="http://schemas.microsoft.com/office/drawing/2014/main" val="10001"/>
                  </a:ext>
                </a:extLst>
              </a:tr>
              <a:tr h="723366">
                <a:tc>
                  <a:txBody>
                    <a:bodyPr/>
                    <a:lstStyle/>
                    <a:p>
                      <a:pPr>
                        <a:lnSpc>
                          <a:spcPct val="100000"/>
                        </a:lnSpc>
                      </a:pPr>
                      <a:endParaRPr sz="2000">
                        <a:latin typeface="Times New Roman"/>
                        <a:cs typeface="Times New Roman"/>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595959"/>
                    </a:solidFill>
                  </a:tcPr>
                </a:tc>
                <a:tc>
                  <a:txBody>
                    <a:bodyPr/>
                    <a:lstStyle/>
                    <a:p>
                      <a:pPr algn="ctr">
                        <a:lnSpc>
                          <a:spcPct val="100000"/>
                        </a:lnSpc>
                        <a:spcBef>
                          <a:spcPts val="260"/>
                        </a:spcBef>
                      </a:pPr>
                      <a:r>
                        <a:rPr sz="1800" spc="25" dirty="0">
                          <a:solidFill>
                            <a:srgbClr val="ACD084"/>
                          </a:solidFill>
                          <a:latin typeface="Calibri"/>
                          <a:cs typeface="Calibri"/>
                        </a:rPr>
                        <a:t>Data</a:t>
                      </a:r>
                      <a:r>
                        <a:rPr sz="1800" spc="-40" dirty="0">
                          <a:solidFill>
                            <a:srgbClr val="ACD084"/>
                          </a:solidFill>
                          <a:latin typeface="Calibri"/>
                          <a:cs typeface="Calibri"/>
                        </a:rPr>
                        <a:t> </a:t>
                      </a:r>
                      <a:r>
                        <a:rPr sz="1800" spc="30" dirty="0">
                          <a:solidFill>
                            <a:srgbClr val="ACD084"/>
                          </a:solidFill>
                          <a:latin typeface="Calibri"/>
                          <a:cs typeface="Calibri"/>
                        </a:rPr>
                        <a:t>collection</a:t>
                      </a:r>
                      <a:r>
                        <a:rPr sz="1800" spc="-45" dirty="0">
                          <a:solidFill>
                            <a:srgbClr val="ACD084"/>
                          </a:solidFill>
                          <a:latin typeface="Calibri"/>
                          <a:cs typeface="Calibri"/>
                        </a:rPr>
                        <a:t> </a:t>
                      </a:r>
                      <a:r>
                        <a:rPr sz="1800" spc="10" dirty="0">
                          <a:solidFill>
                            <a:srgbClr val="ACD084"/>
                          </a:solidFill>
                          <a:latin typeface="Calibri"/>
                          <a:cs typeface="Calibri"/>
                        </a:rPr>
                        <a:t>from</a:t>
                      </a:r>
                      <a:r>
                        <a:rPr sz="1800" spc="-55" dirty="0">
                          <a:solidFill>
                            <a:srgbClr val="ACD084"/>
                          </a:solidFill>
                          <a:latin typeface="Calibri"/>
                          <a:cs typeface="Calibri"/>
                        </a:rPr>
                        <a:t> </a:t>
                      </a:r>
                      <a:r>
                        <a:rPr sz="1800" spc="20" dirty="0">
                          <a:solidFill>
                            <a:srgbClr val="ACD084"/>
                          </a:solidFill>
                          <a:latin typeface="Calibri"/>
                          <a:cs typeface="Calibri"/>
                        </a:rPr>
                        <a:t>regulatory</a:t>
                      </a:r>
                      <a:r>
                        <a:rPr sz="1800" spc="-50" dirty="0">
                          <a:solidFill>
                            <a:srgbClr val="ACD084"/>
                          </a:solidFill>
                          <a:latin typeface="Calibri"/>
                          <a:cs typeface="Calibri"/>
                        </a:rPr>
                        <a:t> </a:t>
                      </a:r>
                      <a:r>
                        <a:rPr sz="1800" spc="10" dirty="0">
                          <a:solidFill>
                            <a:srgbClr val="ACD084"/>
                          </a:solidFill>
                          <a:latin typeface="Calibri"/>
                          <a:cs typeface="Calibri"/>
                        </a:rPr>
                        <a:t>enforcement</a:t>
                      </a:r>
                      <a:r>
                        <a:rPr sz="1800" spc="-45" dirty="0">
                          <a:solidFill>
                            <a:srgbClr val="ACD084"/>
                          </a:solidFill>
                          <a:latin typeface="Calibri"/>
                          <a:cs typeface="Calibri"/>
                        </a:rPr>
                        <a:t> </a:t>
                      </a:r>
                      <a:r>
                        <a:rPr sz="1800" spc="15" dirty="0">
                          <a:solidFill>
                            <a:srgbClr val="ACD084"/>
                          </a:solidFill>
                          <a:latin typeface="Calibri"/>
                          <a:cs typeface="Calibri"/>
                        </a:rPr>
                        <a:t>files</a:t>
                      </a:r>
                      <a:r>
                        <a:rPr lang="en-GB" sz="1800" spc="15" dirty="0">
                          <a:solidFill>
                            <a:srgbClr val="ACD084"/>
                          </a:solidFill>
                          <a:latin typeface="Calibri"/>
                          <a:cs typeface="Calibri"/>
                        </a:rPr>
                        <a:t>    (including the FCA, SRA, ICAEW, RICS)</a:t>
                      </a:r>
                      <a:endParaRPr sz="1800" dirty="0">
                        <a:latin typeface="Calibri"/>
                        <a:cs typeface="Calibri"/>
                      </a:endParaRPr>
                    </a:p>
                  </a:txBody>
                  <a:tcPr marL="0" marR="0" marT="3302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595959"/>
                    </a:solidFill>
                  </a:tcPr>
                </a:tc>
                <a:extLst>
                  <a:ext uri="{0D108BD9-81ED-4DB2-BD59-A6C34878D82A}">
                    <a16:rowId xmlns:a16="http://schemas.microsoft.com/office/drawing/2014/main" val="10002"/>
                  </a:ext>
                </a:extLst>
              </a:tr>
              <a:tr h="669403">
                <a:tc>
                  <a:txBody>
                    <a:bodyPr/>
                    <a:lstStyle/>
                    <a:p>
                      <a:pPr>
                        <a:lnSpc>
                          <a:spcPct val="100000"/>
                        </a:lnSpc>
                      </a:pPr>
                      <a:endParaRPr sz="2000">
                        <a:latin typeface="Times New Roman"/>
                        <a:cs typeface="Times New Roman"/>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000000"/>
                      </a:solidFill>
                      <a:prstDash val="solid"/>
                    </a:lnB>
                    <a:solidFill>
                      <a:srgbClr val="595959"/>
                    </a:solidFill>
                  </a:tcPr>
                </a:tc>
                <a:tc>
                  <a:txBody>
                    <a:bodyPr/>
                    <a:lstStyle/>
                    <a:p>
                      <a:pPr marL="635" algn="ctr">
                        <a:lnSpc>
                          <a:spcPct val="100000"/>
                        </a:lnSpc>
                        <a:spcBef>
                          <a:spcPts val="254"/>
                        </a:spcBef>
                      </a:pPr>
                      <a:r>
                        <a:rPr lang="en-GB" sz="1800" spc="35" dirty="0">
                          <a:solidFill>
                            <a:srgbClr val="ACD084"/>
                          </a:solidFill>
                          <a:latin typeface="Calibri"/>
                          <a:cs typeface="Calibri"/>
                        </a:rPr>
                        <a:t>Multiple c</a:t>
                      </a:r>
                      <a:r>
                        <a:rPr sz="1800" spc="35" dirty="0" err="1">
                          <a:solidFill>
                            <a:srgbClr val="ACD084"/>
                          </a:solidFill>
                          <a:latin typeface="Calibri"/>
                          <a:cs typeface="Calibri"/>
                        </a:rPr>
                        <a:t>ase</a:t>
                      </a:r>
                      <a:r>
                        <a:rPr sz="1800" spc="-70" dirty="0">
                          <a:solidFill>
                            <a:srgbClr val="ACD084"/>
                          </a:solidFill>
                          <a:latin typeface="Calibri"/>
                          <a:cs typeface="Calibri"/>
                        </a:rPr>
                        <a:t> </a:t>
                      </a:r>
                      <a:r>
                        <a:rPr sz="1800" spc="30" dirty="0">
                          <a:solidFill>
                            <a:srgbClr val="ACD084"/>
                          </a:solidFill>
                          <a:latin typeface="Calibri"/>
                          <a:cs typeface="Calibri"/>
                        </a:rPr>
                        <a:t>study</a:t>
                      </a:r>
                      <a:r>
                        <a:rPr sz="1800" spc="-70" dirty="0">
                          <a:solidFill>
                            <a:srgbClr val="ACD084"/>
                          </a:solidFill>
                          <a:latin typeface="Calibri"/>
                          <a:cs typeface="Calibri"/>
                        </a:rPr>
                        <a:t> </a:t>
                      </a:r>
                      <a:r>
                        <a:rPr sz="1800" spc="40" dirty="0">
                          <a:solidFill>
                            <a:srgbClr val="ACD084"/>
                          </a:solidFill>
                          <a:latin typeface="Calibri"/>
                          <a:cs typeface="Calibri"/>
                        </a:rPr>
                        <a:t>analysis</a:t>
                      </a:r>
                      <a:endParaRPr lang="en-GB" sz="1800" spc="40" dirty="0">
                        <a:solidFill>
                          <a:srgbClr val="ACD084"/>
                        </a:solidFill>
                        <a:latin typeface="Calibri"/>
                        <a:cs typeface="Calibri"/>
                      </a:endParaRPr>
                    </a:p>
                    <a:p>
                      <a:pPr marL="635" algn="ctr">
                        <a:lnSpc>
                          <a:spcPct val="100000"/>
                        </a:lnSpc>
                        <a:spcBef>
                          <a:spcPts val="254"/>
                        </a:spcBef>
                      </a:pPr>
                      <a:r>
                        <a:rPr lang="en-GB" sz="1800" spc="40" dirty="0">
                          <a:solidFill>
                            <a:srgbClr val="ACD084"/>
                          </a:solidFill>
                          <a:latin typeface="Calibri"/>
                          <a:cs typeface="Calibri"/>
                        </a:rPr>
                        <a:t>(Operations Oyster, Cassandra and Azure)</a:t>
                      </a:r>
                      <a:endParaRPr sz="1800" dirty="0">
                        <a:latin typeface="Calibri"/>
                        <a:cs typeface="Calibri"/>
                      </a:endParaRPr>
                    </a:p>
                  </a:txBody>
                  <a:tcPr marL="0" marR="0" marT="32384" marB="0">
                    <a:lnL w="19050">
                      <a:solidFill>
                        <a:srgbClr val="FFFFFF"/>
                      </a:solidFill>
                      <a:prstDash val="solid"/>
                    </a:lnL>
                    <a:lnR w="19050">
                      <a:solidFill>
                        <a:srgbClr val="FFFFFF"/>
                      </a:solidFill>
                      <a:prstDash val="solid"/>
                    </a:lnR>
                    <a:lnT w="19050">
                      <a:solidFill>
                        <a:srgbClr val="FFFFFF"/>
                      </a:solidFill>
                      <a:prstDash val="solid"/>
                    </a:lnT>
                    <a:lnB w="19050">
                      <a:solidFill>
                        <a:srgbClr val="000000"/>
                      </a:solidFill>
                      <a:prstDash val="solid"/>
                    </a:lnB>
                    <a:solidFill>
                      <a:srgbClr val="595959"/>
                    </a:solidFill>
                  </a:tcPr>
                </a:tc>
                <a:extLst>
                  <a:ext uri="{0D108BD9-81ED-4DB2-BD59-A6C34878D82A}">
                    <a16:rowId xmlns:a16="http://schemas.microsoft.com/office/drawing/2014/main" val="10003"/>
                  </a:ext>
                </a:extLst>
              </a:tr>
              <a:tr h="3433322">
                <a:tc>
                  <a:txBody>
                    <a:bodyPr/>
                    <a:lstStyle/>
                    <a:p>
                      <a:pPr algn="ctr">
                        <a:lnSpc>
                          <a:spcPct val="100000"/>
                        </a:lnSpc>
                        <a:spcBef>
                          <a:spcPts val="270"/>
                        </a:spcBef>
                      </a:pPr>
                      <a:r>
                        <a:rPr sz="1800" b="1" dirty="0">
                          <a:solidFill>
                            <a:srgbClr val="262626"/>
                          </a:solidFill>
                          <a:latin typeface="Trebuchet MS"/>
                          <a:cs typeface="Trebuchet MS"/>
                        </a:rPr>
                        <a:t>Re</a:t>
                      </a:r>
                      <a:r>
                        <a:rPr sz="1800" b="1" spc="-5" dirty="0">
                          <a:solidFill>
                            <a:srgbClr val="262626"/>
                          </a:solidFill>
                          <a:latin typeface="Trebuchet MS"/>
                          <a:cs typeface="Trebuchet MS"/>
                        </a:rPr>
                        <a:t>s</a:t>
                      </a:r>
                      <a:r>
                        <a:rPr sz="1800" b="1" dirty="0">
                          <a:solidFill>
                            <a:srgbClr val="262626"/>
                          </a:solidFill>
                          <a:latin typeface="Trebuchet MS"/>
                          <a:cs typeface="Trebuchet MS"/>
                        </a:rPr>
                        <a:t>ea</a:t>
                      </a:r>
                      <a:r>
                        <a:rPr sz="1800" b="1" spc="-35" dirty="0">
                          <a:solidFill>
                            <a:srgbClr val="262626"/>
                          </a:solidFill>
                          <a:latin typeface="Trebuchet MS"/>
                          <a:cs typeface="Trebuchet MS"/>
                        </a:rPr>
                        <a:t>r</a:t>
                      </a:r>
                      <a:r>
                        <a:rPr sz="1800" b="1" dirty="0">
                          <a:solidFill>
                            <a:srgbClr val="262626"/>
                          </a:solidFill>
                          <a:latin typeface="Trebuchet MS"/>
                          <a:cs typeface="Trebuchet MS"/>
                        </a:rPr>
                        <a:t>ch</a:t>
                      </a:r>
                      <a:r>
                        <a:rPr sz="1800" b="1" spc="-110" dirty="0">
                          <a:solidFill>
                            <a:srgbClr val="262626"/>
                          </a:solidFill>
                          <a:latin typeface="Trebuchet MS"/>
                          <a:cs typeface="Trebuchet MS"/>
                        </a:rPr>
                        <a:t> </a:t>
                      </a:r>
                      <a:r>
                        <a:rPr sz="1800" b="1" dirty="0">
                          <a:solidFill>
                            <a:srgbClr val="262626"/>
                          </a:solidFill>
                          <a:latin typeface="Trebuchet MS"/>
                          <a:cs typeface="Trebuchet MS"/>
                        </a:rPr>
                        <a:t>Ob</a:t>
                      </a:r>
                      <a:r>
                        <a:rPr sz="1800" b="1" spc="-5" dirty="0">
                          <a:solidFill>
                            <a:srgbClr val="262626"/>
                          </a:solidFill>
                          <a:latin typeface="Trebuchet MS"/>
                          <a:cs typeface="Trebuchet MS"/>
                        </a:rPr>
                        <a:t>j</a:t>
                      </a:r>
                      <a:r>
                        <a:rPr sz="1800" b="1" dirty="0">
                          <a:solidFill>
                            <a:srgbClr val="262626"/>
                          </a:solidFill>
                          <a:latin typeface="Trebuchet MS"/>
                          <a:cs typeface="Trebuchet MS"/>
                        </a:rPr>
                        <a:t>ec</a:t>
                      </a:r>
                      <a:r>
                        <a:rPr sz="1800" b="1" spc="-5" dirty="0">
                          <a:solidFill>
                            <a:srgbClr val="262626"/>
                          </a:solidFill>
                          <a:latin typeface="Trebuchet MS"/>
                          <a:cs typeface="Trebuchet MS"/>
                        </a:rPr>
                        <a:t>t</a:t>
                      </a:r>
                      <a:r>
                        <a:rPr sz="1800" b="1" spc="5" dirty="0">
                          <a:solidFill>
                            <a:srgbClr val="262626"/>
                          </a:solidFill>
                          <a:latin typeface="Trebuchet MS"/>
                          <a:cs typeface="Trebuchet MS"/>
                        </a:rPr>
                        <a:t>i</a:t>
                      </a:r>
                      <a:r>
                        <a:rPr sz="1800" b="1" spc="-10" dirty="0">
                          <a:solidFill>
                            <a:srgbClr val="262626"/>
                          </a:solidFill>
                          <a:latin typeface="Trebuchet MS"/>
                          <a:cs typeface="Trebuchet MS"/>
                        </a:rPr>
                        <a:t>v</a:t>
                      </a:r>
                      <a:r>
                        <a:rPr sz="1800" b="1" dirty="0">
                          <a:solidFill>
                            <a:srgbClr val="262626"/>
                          </a:solidFill>
                          <a:latin typeface="Trebuchet MS"/>
                          <a:cs typeface="Trebuchet MS"/>
                        </a:rPr>
                        <a:t>es</a:t>
                      </a:r>
                      <a:endParaRPr sz="1800" dirty="0">
                        <a:latin typeface="Trebuchet MS"/>
                        <a:cs typeface="Trebuchet MS"/>
                      </a:endParaRPr>
                    </a:p>
                  </a:txBody>
                  <a:tcPr marL="0" marR="0" marT="34290" marB="0">
                    <a:lnL w="19050">
                      <a:solidFill>
                        <a:srgbClr val="FFFFFF"/>
                      </a:solidFill>
                      <a:prstDash val="solid"/>
                    </a:lnL>
                    <a:lnR w="19050">
                      <a:solidFill>
                        <a:srgbClr val="FFFFFF"/>
                      </a:solidFill>
                      <a:prstDash val="solid"/>
                    </a:lnR>
                    <a:lnT w="19050">
                      <a:solidFill>
                        <a:srgbClr val="000000"/>
                      </a:solidFill>
                      <a:prstDash val="solid"/>
                    </a:lnT>
                    <a:lnB w="19050">
                      <a:solidFill>
                        <a:srgbClr val="FFFFFF"/>
                      </a:solidFill>
                      <a:prstDash val="solid"/>
                    </a:lnB>
                    <a:solidFill>
                      <a:srgbClr val="DDDDDD"/>
                    </a:solidFill>
                  </a:tcPr>
                </a:tc>
                <a:tc>
                  <a:txBody>
                    <a:bodyPr/>
                    <a:lstStyle/>
                    <a:p>
                      <a:pPr marL="552450" marR="257810" indent="-285750" algn="l">
                        <a:lnSpc>
                          <a:spcPct val="99400"/>
                        </a:lnSpc>
                        <a:spcBef>
                          <a:spcPts val="280"/>
                        </a:spcBef>
                        <a:buFont typeface="Arial" panose="020B0604020202020204" pitchFamily="34" charset="0"/>
                        <a:buChar char="•"/>
                      </a:pPr>
                      <a:r>
                        <a:rPr sz="1800" spc="50" dirty="0">
                          <a:solidFill>
                            <a:srgbClr val="262626"/>
                          </a:solidFill>
                          <a:latin typeface="Calibri"/>
                          <a:cs typeface="Calibri"/>
                        </a:rPr>
                        <a:t>To</a:t>
                      </a:r>
                      <a:r>
                        <a:rPr sz="1800" spc="-50" dirty="0">
                          <a:solidFill>
                            <a:srgbClr val="262626"/>
                          </a:solidFill>
                          <a:latin typeface="Calibri"/>
                          <a:cs typeface="Calibri"/>
                        </a:rPr>
                        <a:t> </a:t>
                      </a:r>
                      <a:r>
                        <a:rPr lang="en-GB" sz="1800" spc="-50" dirty="0">
                          <a:solidFill>
                            <a:srgbClr val="262626"/>
                          </a:solidFill>
                          <a:latin typeface="Calibri"/>
                          <a:cs typeface="Calibri"/>
                        </a:rPr>
                        <a:t>understand how MF is organised.</a:t>
                      </a:r>
                    </a:p>
                    <a:p>
                      <a:pPr marL="552450" marR="257810" indent="-285750" algn="l">
                        <a:lnSpc>
                          <a:spcPct val="99400"/>
                        </a:lnSpc>
                        <a:spcBef>
                          <a:spcPts val="280"/>
                        </a:spcBef>
                        <a:buFont typeface="Arial" panose="020B0604020202020204" pitchFamily="34" charset="0"/>
                        <a:buChar char="•"/>
                      </a:pPr>
                      <a:r>
                        <a:rPr lang="en-GB" sz="1800" spc="-50" dirty="0">
                          <a:solidFill>
                            <a:srgbClr val="262626"/>
                          </a:solidFill>
                          <a:latin typeface="Calibri"/>
                          <a:cs typeface="Calibri"/>
                        </a:rPr>
                        <a:t>To utilise </a:t>
                      </a:r>
                      <a:r>
                        <a:rPr sz="1800" spc="20" dirty="0">
                          <a:solidFill>
                            <a:srgbClr val="262626"/>
                          </a:solidFill>
                          <a:latin typeface="Calibri"/>
                          <a:cs typeface="Calibri"/>
                        </a:rPr>
                        <a:t>crime</a:t>
                      </a:r>
                      <a:r>
                        <a:rPr sz="1800" spc="-50" dirty="0">
                          <a:solidFill>
                            <a:srgbClr val="262626"/>
                          </a:solidFill>
                          <a:latin typeface="Calibri"/>
                          <a:cs typeface="Calibri"/>
                        </a:rPr>
                        <a:t> </a:t>
                      </a:r>
                      <a:r>
                        <a:rPr sz="1800" spc="30" dirty="0">
                          <a:solidFill>
                            <a:srgbClr val="262626"/>
                          </a:solidFill>
                          <a:latin typeface="Calibri"/>
                          <a:cs typeface="Calibri"/>
                        </a:rPr>
                        <a:t>script</a:t>
                      </a:r>
                      <a:r>
                        <a:rPr lang="en-GB" sz="1800" spc="30" dirty="0" err="1">
                          <a:solidFill>
                            <a:srgbClr val="262626"/>
                          </a:solidFill>
                          <a:latin typeface="Calibri"/>
                          <a:cs typeface="Calibri"/>
                        </a:rPr>
                        <a:t>ing</a:t>
                      </a:r>
                      <a:r>
                        <a:rPr lang="en-GB" sz="1800" spc="30" dirty="0">
                          <a:solidFill>
                            <a:srgbClr val="262626"/>
                          </a:solidFill>
                          <a:latin typeface="Calibri"/>
                          <a:cs typeface="Calibri"/>
                        </a:rPr>
                        <a:t> as a means of </a:t>
                      </a:r>
                      <a:r>
                        <a:rPr lang="en-GB" sz="1800" spc="30" dirty="0" err="1">
                          <a:solidFill>
                            <a:srgbClr val="262626"/>
                          </a:solidFill>
                          <a:latin typeface="Calibri"/>
                          <a:cs typeface="Calibri"/>
                        </a:rPr>
                        <a:t>i</a:t>
                      </a:r>
                      <a:r>
                        <a:rPr sz="1800" spc="15" dirty="0" err="1">
                          <a:solidFill>
                            <a:srgbClr val="262626"/>
                          </a:solidFill>
                          <a:latin typeface="Calibri"/>
                          <a:cs typeface="Calibri"/>
                        </a:rPr>
                        <a:t>dentify</a:t>
                      </a:r>
                      <a:r>
                        <a:rPr lang="en-GB" sz="1800" spc="15" dirty="0" err="1">
                          <a:solidFill>
                            <a:srgbClr val="262626"/>
                          </a:solidFill>
                          <a:latin typeface="Calibri"/>
                          <a:cs typeface="Calibri"/>
                        </a:rPr>
                        <a:t>ing</a:t>
                      </a:r>
                      <a:r>
                        <a:rPr sz="1800" spc="-50" dirty="0">
                          <a:solidFill>
                            <a:srgbClr val="262626"/>
                          </a:solidFill>
                          <a:latin typeface="Calibri"/>
                          <a:cs typeface="Calibri"/>
                        </a:rPr>
                        <a:t> </a:t>
                      </a:r>
                      <a:r>
                        <a:rPr lang="en-GB" sz="1800" spc="10" dirty="0">
                          <a:solidFill>
                            <a:srgbClr val="262626"/>
                          </a:solidFill>
                          <a:latin typeface="Calibri"/>
                          <a:cs typeface="Calibri"/>
                        </a:rPr>
                        <a:t>its</a:t>
                      </a:r>
                      <a:r>
                        <a:rPr sz="1800" spc="10" dirty="0">
                          <a:solidFill>
                            <a:srgbClr val="262626"/>
                          </a:solidFill>
                          <a:latin typeface="Calibri"/>
                          <a:cs typeface="Calibri"/>
                        </a:rPr>
                        <a:t> </a:t>
                      </a:r>
                      <a:r>
                        <a:rPr sz="1800" spc="-390" dirty="0">
                          <a:solidFill>
                            <a:srgbClr val="262626"/>
                          </a:solidFill>
                          <a:latin typeface="Calibri"/>
                          <a:cs typeface="Calibri"/>
                        </a:rPr>
                        <a:t> </a:t>
                      </a:r>
                      <a:r>
                        <a:rPr sz="1800" spc="25" dirty="0">
                          <a:solidFill>
                            <a:srgbClr val="262626"/>
                          </a:solidFill>
                          <a:latin typeface="Calibri"/>
                          <a:cs typeface="Calibri"/>
                        </a:rPr>
                        <a:t>crime </a:t>
                      </a:r>
                      <a:r>
                        <a:rPr sz="1800" spc="35" dirty="0">
                          <a:solidFill>
                            <a:srgbClr val="262626"/>
                          </a:solidFill>
                          <a:latin typeface="Calibri"/>
                          <a:cs typeface="Calibri"/>
                        </a:rPr>
                        <a:t>commissioning </a:t>
                      </a:r>
                      <a:r>
                        <a:rPr sz="1800" spc="25" dirty="0">
                          <a:solidFill>
                            <a:srgbClr val="262626"/>
                          </a:solidFill>
                          <a:latin typeface="Calibri"/>
                          <a:cs typeface="Calibri"/>
                        </a:rPr>
                        <a:t>processes</a:t>
                      </a:r>
                      <a:r>
                        <a:rPr lang="en-GB" sz="1800" spc="25" dirty="0">
                          <a:solidFill>
                            <a:srgbClr val="262626"/>
                          </a:solidFill>
                          <a:latin typeface="Calibri"/>
                          <a:cs typeface="Calibri"/>
                        </a:rPr>
                        <a:t>.</a:t>
                      </a:r>
                    </a:p>
                    <a:p>
                      <a:pPr marL="552450" marR="257810" indent="-285750" algn="l">
                        <a:lnSpc>
                          <a:spcPct val="99400"/>
                        </a:lnSpc>
                        <a:spcBef>
                          <a:spcPts val="280"/>
                        </a:spcBef>
                        <a:buFont typeface="Arial" panose="020B0604020202020204" pitchFamily="34" charset="0"/>
                        <a:buChar char="•"/>
                      </a:pPr>
                      <a:r>
                        <a:rPr lang="en-GB" sz="1800" spc="25" dirty="0">
                          <a:solidFill>
                            <a:srgbClr val="262626"/>
                          </a:solidFill>
                          <a:latin typeface="Calibri"/>
                          <a:cs typeface="Calibri"/>
                        </a:rPr>
                        <a:t>To identify necessary and contingent factors that support the commission and reproduction of MF and in certain circumstances disruption.</a:t>
                      </a:r>
                    </a:p>
                    <a:p>
                      <a:pPr marL="552450" marR="257810" indent="-285750" algn="l">
                        <a:lnSpc>
                          <a:spcPct val="99400"/>
                        </a:lnSpc>
                        <a:spcBef>
                          <a:spcPts val="280"/>
                        </a:spcBef>
                        <a:buFont typeface="Arial" panose="020B0604020202020204" pitchFamily="34" charset="0"/>
                        <a:buChar char="•"/>
                      </a:pPr>
                      <a:r>
                        <a:rPr lang="en-GB" sz="1800" spc="25" dirty="0">
                          <a:solidFill>
                            <a:srgbClr val="262626"/>
                          </a:solidFill>
                          <a:latin typeface="Calibri"/>
                          <a:cs typeface="Calibri"/>
                        </a:rPr>
                        <a:t>To consider the interrelationship between causal agency, dispositional factors and facilitative conditions that make the commission of MF and its reproduction possible. </a:t>
                      </a:r>
                    </a:p>
                    <a:p>
                      <a:pPr marL="552450" marR="257810" indent="-285750" algn="l">
                        <a:lnSpc>
                          <a:spcPct val="99400"/>
                        </a:lnSpc>
                        <a:spcBef>
                          <a:spcPts val="280"/>
                        </a:spcBef>
                        <a:buFont typeface="Arial" panose="020B0604020202020204" pitchFamily="34" charset="0"/>
                        <a:buChar char="•"/>
                      </a:pPr>
                      <a:endParaRPr sz="1800" dirty="0">
                        <a:latin typeface="Calibri"/>
                        <a:cs typeface="Calibri"/>
                      </a:endParaRPr>
                    </a:p>
                  </a:txBody>
                  <a:tcPr marL="0" marR="0" marT="35560" marB="0">
                    <a:lnL w="19050">
                      <a:solidFill>
                        <a:srgbClr val="FFFFFF"/>
                      </a:solidFill>
                      <a:prstDash val="solid"/>
                    </a:lnL>
                    <a:lnR w="19050">
                      <a:solidFill>
                        <a:srgbClr val="FFFFFF"/>
                      </a:solidFill>
                      <a:prstDash val="solid"/>
                    </a:lnR>
                    <a:lnT w="19050">
                      <a:solidFill>
                        <a:srgbClr val="000000"/>
                      </a:solidFill>
                      <a:prstDash val="solid"/>
                    </a:lnT>
                    <a:lnB w="19050">
                      <a:solidFill>
                        <a:srgbClr val="FFFFFF"/>
                      </a:solidFill>
                      <a:prstDash val="solid"/>
                    </a:lnB>
                    <a:solidFill>
                      <a:srgbClr val="DDDDDD"/>
                    </a:solidFill>
                  </a:tcPr>
                </a:tc>
                <a:extLst>
                  <a:ext uri="{0D108BD9-81ED-4DB2-BD59-A6C34878D82A}">
                    <a16:rowId xmlns:a16="http://schemas.microsoft.com/office/drawing/2014/main" val="10004"/>
                  </a:ext>
                </a:extLst>
              </a:tr>
            </a:tbl>
          </a:graphicData>
        </a:graphic>
      </p:graphicFrame>
      <p:pic>
        <p:nvPicPr>
          <p:cNvPr id="4" name="object 4"/>
          <p:cNvPicPr/>
          <p:nvPr/>
        </p:nvPicPr>
        <p:blipFill>
          <a:blip r:embed="rId2" cstate="print"/>
          <a:stretch>
            <a:fillRect/>
          </a:stretch>
        </p:blipFill>
        <p:spPr>
          <a:xfrm>
            <a:off x="10768830" y="5776929"/>
            <a:ext cx="672137" cy="674091"/>
          </a:xfrm>
          <a:prstGeom prst="rect">
            <a:avLst/>
          </a:prstGeom>
        </p:spPr>
      </p:pic>
      <p:pic>
        <p:nvPicPr>
          <p:cNvPr id="6" name="Picture 5" descr="A red sign with white text&#10;&#10;Description automatically generated">
            <a:extLst>
              <a:ext uri="{FF2B5EF4-FFF2-40B4-BE49-F238E27FC236}">
                <a16:creationId xmlns:a16="http://schemas.microsoft.com/office/drawing/2014/main" id="{08716E21-61FF-327B-4F23-6E210D887A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69" y="177882"/>
            <a:ext cx="2514600" cy="125508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5CCF85-7D65-B314-A7DF-0CC6871ED222}"/>
              </a:ext>
            </a:extLst>
          </p:cNvPr>
          <p:cNvSpPr txBox="1"/>
          <p:nvPr/>
        </p:nvSpPr>
        <p:spPr>
          <a:xfrm>
            <a:off x="5014849" y="364847"/>
            <a:ext cx="1377108" cy="307777"/>
          </a:xfrm>
          <a:prstGeom prst="rect">
            <a:avLst/>
          </a:prstGeom>
          <a:solidFill>
            <a:schemeClr val="accent3"/>
          </a:solidFill>
          <a:ln>
            <a:solidFill>
              <a:schemeClr val="tx1"/>
            </a:solidFill>
          </a:ln>
        </p:spPr>
        <p:txBody>
          <a:bodyPr wrap="square" rtlCol="0">
            <a:spAutoFit/>
          </a:bodyPr>
          <a:lstStyle/>
          <a:p>
            <a:pPr algn="ctr"/>
            <a:r>
              <a:rPr lang="en-US" sz="1400" b="1" dirty="0"/>
              <a:t>Causal Agency</a:t>
            </a:r>
          </a:p>
        </p:txBody>
      </p:sp>
      <p:sp>
        <p:nvSpPr>
          <p:cNvPr id="9" name="TextBox 8">
            <a:extLst>
              <a:ext uri="{FF2B5EF4-FFF2-40B4-BE49-F238E27FC236}">
                <a16:creationId xmlns:a16="http://schemas.microsoft.com/office/drawing/2014/main" id="{7EC6178F-B8C1-660D-6395-4E6D3C7B22BE}"/>
              </a:ext>
            </a:extLst>
          </p:cNvPr>
          <p:cNvSpPr txBox="1"/>
          <p:nvPr/>
        </p:nvSpPr>
        <p:spPr>
          <a:xfrm>
            <a:off x="9022814" y="416805"/>
            <a:ext cx="1705532" cy="307777"/>
          </a:xfrm>
          <a:prstGeom prst="rect">
            <a:avLst/>
          </a:prstGeom>
          <a:solidFill>
            <a:srgbClr val="FF0000"/>
          </a:solidFill>
          <a:ln>
            <a:solidFill>
              <a:srgbClr val="FF0000"/>
            </a:solidFill>
          </a:ln>
        </p:spPr>
        <p:txBody>
          <a:bodyPr wrap="none" rtlCol="0">
            <a:spAutoFit/>
          </a:bodyPr>
          <a:lstStyle/>
          <a:p>
            <a:pPr algn="ctr"/>
            <a:r>
              <a:rPr lang="en-US" sz="1400" b="1" dirty="0"/>
              <a:t>Dispositional factors</a:t>
            </a:r>
          </a:p>
        </p:txBody>
      </p:sp>
      <p:sp>
        <p:nvSpPr>
          <p:cNvPr id="10" name="TextBox 9">
            <a:extLst>
              <a:ext uri="{FF2B5EF4-FFF2-40B4-BE49-F238E27FC236}">
                <a16:creationId xmlns:a16="http://schemas.microsoft.com/office/drawing/2014/main" id="{62F771B7-16DA-FD01-4413-88D6F9C6A56B}"/>
              </a:ext>
            </a:extLst>
          </p:cNvPr>
          <p:cNvSpPr txBox="1"/>
          <p:nvPr/>
        </p:nvSpPr>
        <p:spPr>
          <a:xfrm>
            <a:off x="936435" y="416805"/>
            <a:ext cx="1795748" cy="307777"/>
          </a:xfrm>
          <a:prstGeom prst="rect">
            <a:avLst/>
          </a:prstGeom>
          <a:solidFill>
            <a:srgbClr val="00B0F0"/>
          </a:solidFill>
          <a:ln>
            <a:solidFill>
              <a:srgbClr val="0070C0"/>
            </a:solidFill>
          </a:ln>
        </p:spPr>
        <p:txBody>
          <a:bodyPr wrap="square" rtlCol="0">
            <a:spAutoFit/>
          </a:bodyPr>
          <a:lstStyle/>
          <a:p>
            <a:pPr algn="ctr"/>
            <a:r>
              <a:rPr lang="en-US" sz="1400" b="1" dirty="0"/>
              <a:t>Facilitative conditions</a:t>
            </a:r>
          </a:p>
        </p:txBody>
      </p:sp>
      <p:sp>
        <p:nvSpPr>
          <p:cNvPr id="11" name="TextBox 10">
            <a:extLst>
              <a:ext uri="{FF2B5EF4-FFF2-40B4-BE49-F238E27FC236}">
                <a16:creationId xmlns:a16="http://schemas.microsoft.com/office/drawing/2014/main" id="{21AAD3C8-1011-D44D-127C-4FC6F87EB1A1}"/>
              </a:ext>
            </a:extLst>
          </p:cNvPr>
          <p:cNvSpPr txBox="1"/>
          <p:nvPr/>
        </p:nvSpPr>
        <p:spPr>
          <a:xfrm>
            <a:off x="4071546" y="822473"/>
            <a:ext cx="3263715" cy="1015663"/>
          </a:xfrm>
          <a:prstGeom prst="rect">
            <a:avLst/>
          </a:prstGeom>
          <a:solidFill>
            <a:schemeClr val="accent3"/>
          </a:solidFill>
          <a:ln>
            <a:solidFill>
              <a:schemeClr val="tx1"/>
            </a:solidFill>
          </a:ln>
        </p:spPr>
        <p:txBody>
          <a:bodyPr wrap="square" rtlCol="0">
            <a:spAutoFit/>
          </a:bodyPr>
          <a:lstStyle/>
          <a:p>
            <a:pPr algn="ctr"/>
            <a:r>
              <a:rPr lang="en-US" sz="1200" b="1" dirty="0"/>
              <a:t>Act 1: Victim targeting</a:t>
            </a:r>
          </a:p>
          <a:p>
            <a:pPr algn="ctr"/>
            <a:r>
              <a:rPr lang="en-US" sz="1200" b="1" dirty="0"/>
              <a:t>Scene 1:</a:t>
            </a:r>
            <a:r>
              <a:rPr lang="en-US" sz="1200" dirty="0"/>
              <a:t> Motivated offender engages </a:t>
            </a:r>
            <a:r>
              <a:rPr lang="en-US" sz="1200" i="1" dirty="0"/>
              <a:t>necessary</a:t>
            </a:r>
            <a:r>
              <a:rPr lang="en-US" sz="1200" dirty="0"/>
              <a:t> KPA-panel broker</a:t>
            </a:r>
          </a:p>
          <a:p>
            <a:pPr algn="ctr"/>
            <a:r>
              <a:rPr lang="en-US" sz="1200" b="1" dirty="0"/>
              <a:t>Scene 2</a:t>
            </a:r>
            <a:r>
              <a:rPr lang="en-US" sz="1200" dirty="0"/>
              <a:t>: Target suitable lender, mortgage product</a:t>
            </a:r>
          </a:p>
          <a:p>
            <a:pPr algn="ctr"/>
            <a:r>
              <a:rPr lang="en-US" sz="1200" b="1" dirty="0"/>
              <a:t>Scene 3</a:t>
            </a:r>
            <a:r>
              <a:rPr lang="en-US" sz="1200" dirty="0"/>
              <a:t>: Assess underwriting weaknesses</a:t>
            </a:r>
          </a:p>
        </p:txBody>
      </p:sp>
      <p:sp>
        <p:nvSpPr>
          <p:cNvPr id="12" name="TextBox 11">
            <a:extLst>
              <a:ext uri="{FF2B5EF4-FFF2-40B4-BE49-F238E27FC236}">
                <a16:creationId xmlns:a16="http://schemas.microsoft.com/office/drawing/2014/main" id="{E1E3F5E5-FD7F-8D79-05DE-8B083CCFA2C5}"/>
              </a:ext>
            </a:extLst>
          </p:cNvPr>
          <p:cNvSpPr txBox="1"/>
          <p:nvPr/>
        </p:nvSpPr>
        <p:spPr>
          <a:xfrm>
            <a:off x="4147714" y="2403449"/>
            <a:ext cx="3187547" cy="2123658"/>
          </a:xfrm>
          <a:prstGeom prst="rect">
            <a:avLst/>
          </a:prstGeom>
          <a:solidFill>
            <a:schemeClr val="accent3"/>
          </a:solidFill>
          <a:ln>
            <a:solidFill>
              <a:schemeClr val="tx1"/>
            </a:solidFill>
          </a:ln>
        </p:spPr>
        <p:txBody>
          <a:bodyPr wrap="square" rtlCol="0">
            <a:spAutoFit/>
          </a:bodyPr>
          <a:lstStyle/>
          <a:p>
            <a:pPr algn="ctr"/>
            <a:r>
              <a:rPr lang="en-US" sz="1200" b="1" dirty="0"/>
              <a:t>Act 2: Mortgage application</a:t>
            </a:r>
          </a:p>
          <a:p>
            <a:pPr algn="ctr"/>
            <a:r>
              <a:rPr lang="en-US" sz="1200" b="1" dirty="0"/>
              <a:t>Scene 1</a:t>
            </a:r>
            <a:r>
              <a:rPr lang="en-US" sz="1200" dirty="0"/>
              <a:t>: Procure false documents to support employment status/income, including engaging, if </a:t>
            </a:r>
            <a:r>
              <a:rPr lang="en-US" sz="1200" i="1" dirty="0"/>
              <a:t>necessary</a:t>
            </a:r>
            <a:r>
              <a:rPr lang="en-US" sz="1200" dirty="0"/>
              <a:t>, KPA-accountant</a:t>
            </a:r>
          </a:p>
          <a:p>
            <a:pPr algn="ctr"/>
            <a:r>
              <a:rPr lang="en-US" sz="1200" b="1" dirty="0"/>
              <a:t>Scene 2</a:t>
            </a:r>
            <a:r>
              <a:rPr lang="en-US" sz="1200" dirty="0"/>
              <a:t>: Instruct broker to submit application</a:t>
            </a:r>
          </a:p>
          <a:p>
            <a:pPr algn="ctr"/>
            <a:r>
              <a:rPr lang="en-US" sz="1200" b="1" dirty="0"/>
              <a:t>Scene 3</a:t>
            </a:r>
            <a:r>
              <a:rPr lang="en-US" sz="1200" dirty="0"/>
              <a:t>: Prepare and respond to lender underwriting query, procure additional false documents</a:t>
            </a:r>
          </a:p>
          <a:p>
            <a:pPr algn="ctr"/>
            <a:r>
              <a:rPr lang="en-US" sz="1200" b="1" dirty="0"/>
              <a:t>Scene 4a</a:t>
            </a:r>
            <a:r>
              <a:rPr lang="en-US" sz="1200" dirty="0"/>
              <a:t>: Mortgage offer receipt </a:t>
            </a:r>
            <a:r>
              <a:rPr lang="en-US" sz="1200" b="1" dirty="0"/>
              <a:t>OR</a:t>
            </a:r>
            <a:endParaRPr lang="en-US" sz="1200" dirty="0"/>
          </a:p>
          <a:p>
            <a:pPr algn="ctr"/>
            <a:r>
              <a:rPr lang="en-US" sz="1200" b="1" dirty="0"/>
              <a:t>Scene 4b</a:t>
            </a:r>
            <a:r>
              <a:rPr lang="en-US" sz="1200" dirty="0"/>
              <a:t>: Fraud displacement – re-enter process at </a:t>
            </a:r>
            <a:r>
              <a:rPr lang="en-US" sz="1200" b="1" dirty="0"/>
              <a:t>Act 1, Scene 2</a:t>
            </a:r>
          </a:p>
        </p:txBody>
      </p:sp>
      <p:sp>
        <p:nvSpPr>
          <p:cNvPr id="14" name="Down Arrow 13">
            <a:extLst>
              <a:ext uri="{FF2B5EF4-FFF2-40B4-BE49-F238E27FC236}">
                <a16:creationId xmlns:a16="http://schemas.microsoft.com/office/drawing/2014/main" id="{75470DCE-6BA8-4463-332A-140EE993F83F}"/>
              </a:ext>
            </a:extLst>
          </p:cNvPr>
          <p:cNvSpPr/>
          <p:nvPr/>
        </p:nvSpPr>
        <p:spPr>
          <a:xfrm>
            <a:off x="5522293" y="1899528"/>
            <a:ext cx="398969" cy="4404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rved Up Arrow 15">
            <a:extLst>
              <a:ext uri="{FF2B5EF4-FFF2-40B4-BE49-F238E27FC236}">
                <a16:creationId xmlns:a16="http://schemas.microsoft.com/office/drawing/2014/main" id="{2AF4FCA1-0437-55F8-E72C-08C4C3204020}"/>
              </a:ext>
            </a:extLst>
          </p:cNvPr>
          <p:cNvSpPr/>
          <p:nvPr/>
        </p:nvSpPr>
        <p:spPr>
          <a:xfrm rot="16200000">
            <a:off x="6251845" y="2367096"/>
            <a:ext cx="3292498" cy="102752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6BFF8922-BBA4-D99F-CFD4-18941D85B2BD}"/>
              </a:ext>
            </a:extLst>
          </p:cNvPr>
          <p:cNvSpPr txBox="1"/>
          <p:nvPr/>
        </p:nvSpPr>
        <p:spPr>
          <a:xfrm>
            <a:off x="3294461" y="5289169"/>
            <a:ext cx="5170170" cy="1200329"/>
          </a:xfrm>
          <a:prstGeom prst="rect">
            <a:avLst/>
          </a:prstGeom>
          <a:solidFill>
            <a:schemeClr val="accent3"/>
          </a:solidFill>
          <a:ln>
            <a:solidFill>
              <a:schemeClr val="tx1"/>
            </a:solidFill>
          </a:ln>
        </p:spPr>
        <p:txBody>
          <a:bodyPr wrap="square" rtlCol="0">
            <a:spAutoFit/>
          </a:bodyPr>
          <a:lstStyle/>
          <a:p>
            <a:pPr algn="ctr"/>
            <a:r>
              <a:rPr lang="en-US" sz="1200" b="1" dirty="0"/>
              <a:t>Act 3: Mortgage drawdown</a:t>
            </a:r>
          </a:p>
          <a:p>
            <a:pPr algn="ctr"/>
            <a:r>
              <a:rPr lang="en-US" sz="1200" b="1" dirty="0"/>
              <a:t>Scene 1</a:t>
            </a:r>
            <a:r>
              <a:rPr lang="en-US" sz="1200" dirty="0"/>
              <a:t>: Engage KPA-panel solicitor/conveyancer (either complicit or ignorant)</a:t>
            </a:r>
          </a:p>
          <a:p>
            <a:pPr algn="ctr"/>
            <a:r>
              <a:rPr lang="en-US" sz="1200" b="1" dirty="0"/>
              <a:t>Scene 2</a:t>
            </a:r>
            <a:r>
              <a:rPr lang="en-US" sz="1200" dirty="0"/>
              <a:t>: Prepare and respond to any outstanding enquiries, requirements</a:t>
            </a:r>
          </a:p>
          <a:p>
            <a:pPr algn="ctr"/>
            <a:r>
              <a:rPr lang="en-US" sz="1200" b="1" dirty="0"/>
              <a:t>Scene 3</a:t>
            </a:r>
            <a:r>
              <a:rPr lang="en-US" sz="1200" dirty="0"/>
              <a:t>: Complete mortgage, acquire property or dissipate advance, full or part</a:t>
            </a:r>
          </a:p>
          <a:p>
            <a:pPr algn="ctr"/>
            <a:r>
              <a:rPr lang="en-US" sz="1200" b="1" dirty="0"/>
              <a:t>Scene 4</a:t>
            </a:r>
            <a:r>
              <a:rPr lang="en-US" sz="1200" dirty="0"/>
              <a:t>:Post-completion matters, including concealment, banking facilities to pay monthly instalments</a:t>
            </a:r>
          </a:p>
        </p:txBody>
      </p:sp>
      <p:sp>
        <p:nvSpPr>
          <p:cNvPr id="18" name="TextBox 17">
            <a:extLst>
              <a:ext uri="{FF2B5EF4-FFF2-40B4-BE49-F238E27FC236}">
                <a16:creationId xmlns:a16="http://schemas.microsoft.com/office/drawing/2014/main" id="{BEB26E05-A4DC-45EF-11A3-95AD303CB816}"/>
              </a:ext>
            </a:extLst>
          </p:cNvPr>
          <p:cNvSpPr txBox="1"/>
          <p:nvPr/>
        </p:nvSpPr>
        <p:spPr>
          <a:xfrm>
            <a:off x="8281806" y="1204510"/>
            <a:ext cx="3108270" cy="461665"/>
          </a:xfrm>
          <a:prstGeom prst="rect">
            <a:avLst/>
          </a:prstGeom>
          <a:solidFill>
            <a:srgbClr val="FF0000"/>
          </a:solidFill>
          <a:ln>
            <a:solidFill>
              <a:schemeClr val="tx1"/>
            </a:solidFill>
          </a:ln>
        </p:spPr>
        <p:txBody>
          <a:bodyPr wrap="square" rtlCol="0">
            <a:spAutoFit/>
          </a:bodyPr>
          <a:lstStyle/>
          <a:p>
            <a:pPr algn="ctr"/>
            <a:r>
              <a:rPr lang="en-US" sz="1200" dirty="0"/>
              <a:t>Motivated offenders predisposed to defraud mortgage lenders</a:t>
            </a:r>
          </a:p>
        </p:txBody>
      </p:sp>
      <p:sp>
        <p:nvSpPr>
          <p:cNvPr id="19" name="TextBox 18">
            <a:extLst>
              <a:ext uri="{FF2B5EF4-FFF2-40B4-BE49-F238E27FC236}">
                <a16:creationId xmlns:a16="http://schemas.microsoft.com/office/drawing/2014/main" id="{3278CB7B-7940-7EC4-2472-67F894BBF7F8}"/>
              </a:ext>
            </a:extLst>
          </p:cNvPr>
          <p:cNvSpPr txBox="1"/>
          <p:nvPr/>
        </p:nvSpPr>
        <p:spPr>
          <a:xfrm>
            <a:off x="8596920" y="1996899"/>
            <a:ext cx="3108270" cy="461665"/>
          </a:xfrm>
          <a:prstGeom prst="rect">
            <a:avLst/>
          </a:prstGeom>
          <a:solidFill>
            <a:srgbClr val="FF0000"/>
          </a:solidFill>
          <a:ln>
            <a:solidFill>
              <a:schemeClr val="tx1"/>
            </a:solidFill>
          </a:ln>
        </p:spPr>
        <p:txBody>
          <a:bodyPr wrap="square" rtlCol="0">
            <a:spAutoFit/>
          </a:bodyPr>
          <a:lstStyle/>
          <a:p>
            <a:pPr algn="ctr"/>
            <a:r>
              <a:rPr lang="en-US" sz="1200" dirty="0"/>
              <a:t>KPA predisposed to disregard rules and membership of their respective professions</a:t>
            </a:r>
          </a:p>
        </p:txBody>
      </p:sp>
      <p:sp>
        <p:nvSpPr>
          <p:cNvPr id="20" name="TextBox 19">
            <a:extLst>
              <a:ext uri="{FF2B5EF4-FFF2-40B4-BE49-F238E27FC236}">
                <a16:creationId xmlns:a16="http://schemas.microsoft.com/office/drawing/2014/main" id="{6F288586-64D5-BCAD-B996-9687D135C879}"/>
              </a:ext>
            </a:extLst>
          </p:cNvPr>
          <p:cNvSpPr txBox="1"/>
          <p:nvPr/>
        </p:nvSpPr>
        <p:spPr>
          <a:xfrm>
            <a:off x="8434263" y="3231525"/>
            <a:ext cx="3433584" cy="646331"/>
          </a:xfrm>
          <a:prstGeom prst="rect">
            <a:avLst/>
          </a:prstGeom>
          <a:solidFill>
            <a:srgbClr val="FF0000"/>
          </a:solidFill>
          <a:ln>
            <a:solidFill>
              <a:schemeClr val="tx1"/>
            </a:solidFill>
          </a:ln>
        </p:spPr>
        <p:txBody>
          <a:bodyPr wrap="square" rtlCol="0">
            <a:spAutoFit/>
          </a:bodyPr>
          <a:lstStyle/>
          <a:p>
            <a:pPr algn="ctr"/>
            <a:r>
              <a:rPr lang="en-US" sz="1200" dirty="0"/>
              <a:t>Competition in financial services market,</a:t>
            </a:r>
          </a:p>
          <a:p>
            <a:pPr algn="ctr"/>
            <a:r>
              <a:rPr lang="en-US" sz="1200" dirty="0"/>
              <a:t>availability of high risk, innovative mortgage products </a:t>
            </a:r>
          </a:p>
        </p:txBody>
      </p:sp>
      <p:sp>
        <p:nvSpPr>
          <p:cNvPr id="21" name="TextBox 20">
            <a:extLst>
              <a:ext uri="{FF2B5EF4-FFF2-40B4-BE49-F238E27FC236}">
                <a16:creationId xmlns:a16="http://schemas.microsoft.com/office/drawing/2014/main" id="{240534AA-9FC7-A595-CBE2-E13B2618B645}"/>
              </a:ext>
            </a:extLst>
          </p:cNvPr>
          <p:cNvSpPr txBox="1"/>
          <p:nvPr/>
        </p:nvSpPr>
        <p:spPr>
          <a:xfrm>
            <a:off x="8281806" y="4072527"/>
            <a:ext cx="3187548" cy="830997"/>
          </a:xfrm>
          <a:prstGeom prst="rect">
            <a:avLst/>
          </a:prstGeom>
          <a:solidFill>
            <a:srgbClr val="FF0000"/>
          </a:solidFill>
          <a:ln>
            <a:solidFill>
              <a:schemeClr val="tx1"/>
            </a:solidFill>
          </a:ln>
        </p:spPr>
        <p:txBody>
          <a:bodyPr wrap="square" rtlCol="0">
            <a:spAutoFit/>
          </a:bodyPr>
          <a:lstStyle/>
          <a:p>
            <a:pPr algn="ctr"/>
            <a:r>
              <a:rPr lang="en-US" sz="1200" dirty="0"/>
              <a:t>Erosion of rules and meaning of membership amongst lenders and the uncoupling of prudential risk from responsible business practices</a:t>
            </a:r>
          </a:p>
        </p:txBody>
      </p:sp>
      <p:sp>
        <p:nvSpPr>
          <p:cNvPr id="23" name="TextBox 22">
            <a:extLst>
              <a:ext uri="{FF2B5EF4-FFF2-40B4-BE49-F238E27FC236}">
                <a16:creationId xmlns:a16="http://schemas.microsoft.com/office/drawing/2014/main" id="{9ECF38D8-2E05-7374-55F1-A21FD9AF070C}"/>
              </a:ext>
            </a:extLst>
          </p:cNvPr>
          <p:cNvSpPr txBox="1"/>
          <p:nvPr/>
        </p:nvSpPr>
        <p:spPr>
          <a:xfrm>
            <a:off x="934438" y="1234609"/>
            <a:ext cx="2880254" cy="646331"/>
          </a:xfrm>
          <a:prstGeom prst="rect">
            <a:avLst/>
          </a:prstGeom>
          <a:solidFill>
            <a:srgbClr val="00B0F0"/>
          </a:solidFill>
          <a:ln>
            <a:solidFill>
              <a:schemeClr val="tx1"/>
            </a:solidFill>
          </a:ln>
        </p:spPr>
        <p:txBody>
          <a:bodyPr wrap="square" rtlCol="0">
            <a:spAutoFit/>
          </a:bodyPr>
          <a:lstStyle/>
          <a:p>
            <a:pPr algn="ctr"/>
            <a:r>
              <a:rPr lang="en-US" sz="1200" dirty="0"/>
              <a:t>Neo-liberal political philosophies supportive of homeownership and entrepreneurship  </a:t>
            </a:r>
          </a:p>
        </p:txBody>
      </p:sp>
      <p:sp>
        <p:nvSpPr>
          <p:cNvPr id="24" name="TextBox 23">
            <a:extLst>
              <a:ext uri="{FF2B5EF4-FFF2-40B4-BE49-F238E27FC236}">
                <a16:creationId xmlns:a16="http://schemas.microsoft.com/office/drawing/2014/main" id="{7F80FFE4-CE47-A534-80A4-95A194759334}"/>
              </a:ext>
            </a:extLst>
          </p:cNvPr>
          <p:cNvSpPr txBox="1"/>
          <p:nvPr/>
        </p:nvSpPr>
        <p:spPr>
          <a:xfrm>
            <a:off x="352321" y="2103859"/>
            <a:ext cx="3692169" cy="461665"/>
          </a:xfrm>
          <a:prstGeom prst="rect">
            <a:avLst/>
          </a:prstGeom>
          <a:solidFill>
            <a:srgbClr val="00B0F0"/>
          </a:solidFill>
          <a:ln>
            <a:solidFill>
              <a:schemeClr val="tx1"/>
            </a:solidFill>
          </a:ln>
        </p:spPr>
        <p:txBody>
          <a:bodyPr wrap="square" rtlCol="0">
            <a:spAutoFit/>
          </a:bodyPr>
          <a:lstStyle/>
          <a:p>
            <a:pPr algn="ctr"/>
            <a:r>
              <a:rPr lang="en-US" sz="1200" dirty="0"/>
              <a:t>Competitive financial services sector, </a:t>
            </a:r>
            <a:r>
              <a:rPr lang="en-US" sz="1200" dirty="0" err="1"/>
              <a:t>securitisation</a:t>
            </a:r>
            <a:r>
              <a:rPr lang="en-US" sz="1200" dirty="0"/>
              <a:t>, defective board governance and bonus culture</a:t>
            </a:r>
          </a:p>
        </p:txBody>
      </p:sp>
      <p:sp>
        <p:nvSpPr>
          <p:cNvPr id="26" name="TextBox 25">
            <a:extLst>
              <a:ext uri="{FF2B5EF4-FFF2-40B4-BE49-F238E27FC236}">
                <a16:creationId xmlns:a16="http://schemas.microsoft.com/office/drawing/2014/main" id="{9B739C73-D392-EB4F-38D6-AC532D931129}"/>
              </a:ext>
            </a:extLst>
          </p:cNvPr>
          <p:cNvSpPr txBox="1"/>
          <p:nvPr/>
        </p:nvSpPr>
        <p:spPr>
          <a:xfrm>
            <a:off x="423717" y="4677305"/>
            <a:ext cx="3692169" cy="461665"/>
          </a:xfrm>
          <a:prstGeom prst="rect">
            <a:avLst/>
          </a:prstGeom>
          <a:solidFill>
            <a:srgbClr val="00B0F0"/>
          </a:solidFill>
          <a:ln>
            <a:solidFill>
              <a:schemeClr val="tx1"/>
            </a:solidFill>
          </a:ln>
        </p:spPr>
        <p:txBody>
          <a:bodyPr wrap="square" rtlCol="0">
            <a:spAutoFit/>
          </a:bodyPr>
          <a:lstStyle/>
          <a:p>
            <a:pPr algn="ctr"/>
            <a:r>
              <a:rPr lang="en-US" sz="1200" dirty="0"/>
              <a:t>Deficient regulatory frameworks based upon light touch regulation and reactive enforcement strategies </a:t>
            </a:r>
          </a:p>
        </p:txBody>
      </p:sp>
      <p:sp>
        <p:nvSpPr>
          <p:cNvPr id="27" name="TextBox 26">
            <a:extLst>
              <a:ext uri="{FF2B5EF4-FFF2-40B4-BE49-F238E27FC236}">
                <a16:creationId xmlns:a16="http://schemas.microsoft.com/office/drawing/2014/main" id="{F33B33F8-E0F1-3188-4052-7B5DD2B18968}"/>
              </a:ext>
            </a:extLst>
          </p:cNvPr>
          <p:cNvSpPr txBox="1"/>
          <p:nvPr/>
        </p:nvSpPr>
        <p:spPr>
          <a:xfrm>
            <a:off x="240527" y="3492372"/>
            <a:ext cx="3187563" cy="461665"/>
          </a:xfrm>
          <a:prstGeom prst="rect">
            <a:avLst/>
          </a:prstGeom>
          <a:solidFill>
            <a:srgbClr val="00B0F0"/>
          </a:solidFill>
          <a:ln>
            <a:solidFill>
              <a:schemeClr val="tx1"/>
            </a:solidFill>
          </a:ln>
        </p:spPr>
        <p:txBody>
          <a:bodyPr wrap="square" rtlCol="0">
            <a:spAutoFit/>
          </a:bodyPr>
          <a:lstStyle/>
          <a:p>
            <a:pPr algn="ctr"/>
            <a:r>
              <a:rPr lang="en-US" sz="1200" dirty="0"/>
              <a:t>Failures in the state’s responsibility to govern and fraud minimalist criminal justice policies </a:t>
            </a:r>
          </a:p>
        </p:txBody>
      </p:sp>
      <p:sp>
        <p:nvSpPr>
          <p:cNvPr id="28" name="Curved Right Arrow 27">
            <a:extLst>
              <a:ext uri="{FF2B5EF4-FFF2-40B4-BE49-F238E27FC236}">
                <a16:creationId xmlns:a16="http://schemas.microsoft.com/office/drawing/2014/main" id="{8DBA13BA-9291-92A0-3DFF-D8956B99ADB2}"/>
              </a:ext>
            </a:extLst>
          </p:cNvPr>
          <p:cNvSpPr/>
          <p:nvPr/>
        </p:nvSpPr>
        <p:spPr>
          <a:xfrm>
            <a:off x="127958" y="1016483"/>
            <a:ext cx="731520" cy="499543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urved Left Arrow 31">
            <a:extLst>
              <a:ext uri="{FF2B5EF4-FFF2-40B4-BE49-F238E27FC236}">
                <a16:creationId xmlns:a16="http://schemas.microsoft.com/office/drawing/2014/main" id="{30758642-5437-5EFA-64C3-6D6ED98F6CDF}"/>
              </a:ext>
            </a:extLst>
          </p:cNvPr>
          <p:cNvSpPr/>
          <p:nvPr/>
        </p:nvSpPr>
        <p:spPr>
          <a:xfrm>
            <a:off x="11418663" y="1011357"/>
            <a:ext cx="573054" cy="499543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9D3A1AD0-F123-756C-CC9D-FD3EA8031FB8}"/>
              </a:ext>
            </a:extLst>
          </p:cNvPr>
          <p:cNvSpPr txBox="1"/>
          <p:nvPr/>
        </p:nvSpPr>
        <p:spPr>
          <a:xfrm>
            <a:off x="423717" y="4109578"/>
            <a:ext cx="2880853" cy="461665"/>
          </a:xfrm>
          <a:prstGeom prst="rect">
            <a:avLst/>
          </a:prstGeom>
          <a:solidFill>
            <a:srgbClr val="00B0F0"/>
          </a:solidFill>
          <a:ln>
            <a:solidFill>
              <a:schemeClr val="tx1"/>
            </a:solidFill>
          </a:ln>
        </p:spPr>
        <p:txBody>
          <a:bodyPr wrap="none" rtlCol="0">
            <a:spAutoFit/>
          </a:bodyPr>
          <a:lstStyle/>
          <a:p>
            <a:pPr algn="ctr"/>
            <a:r>
              <a:rPr lang="en-US" sz="1200" dirty="0" err="1"/>
              <a:t>Decriminalisation</a:t>
            </a:r>
            <a:r>
              <a:rPr lang="en-US" sz="1200" dirty="0"/>
              <a:t> of fraud-for-property and</a:t>
            </a:r>
          </a:p>
          <a:p>
            <a:pPr algn="ctr"/>
            <a:r>
              <a:rPr lang="en-US" sz="1200" dirty="0" err="1"/>
              <a:t>depenalisation</a:t>
            </a:r>
            <a:r>
              <a:rPr lang="en-US" sz="1200" dirty="0"/>
              <a:t> of fraud-for-profit</a:t>
            </a:r>
          </a:p>
        </p:txBody>
      </p:sp>
      <p:sp>
        <p:nvSpPr>
          <p:cNvPr id="34" name="TextBox 33">
            <a:extLst>
              <a:ext uri="{FF2B5EF4-FFF2-40B4-BE49-F238E27FC236}">
                <a16:creationId xmlns:a16="http://schemas.microsoft.com/office/drawing/2014/main" id="{D91797E5-0CEB-4718-54C0-0B51B1C7A9CB}"/>
              </a:ext>
            </a:extLst>
          </p:cNvPr>
          <p:cNvSpPr txBox="1"/>
          <p:nvPr/>
        </p:nvSpPr>
        <p:spPr>
          <a:xfrm>
            <a:off x="200282" y="2838771"/>
            <a:ext cx="3187547" cy="461665"/>
          </a:xfrm>
          <a:prstGeom prst="rect">
            <a:avLst/>
          </a:prstGeom>
          <a:solidFill>
            <a:srgbClr val="00B0F0"/>
          </a:solidFill>
          <a:ln>
            <a:solidFill>
              <a:schemeClr val="tx1"/>
            </a:solidFill>
          </a:ln>
        </p:spPr>
        <p:txBody>
          <a:bodyPr wrap="square" rtlCol="0">
            <a:spAutoFit/>
          </a:bodyPr>
          <a:lstStyle/>
          <a:p>
            <a:pPr algn="ctr"/>
            <a:r>
              <a:rPr lang="en-US" sz="1200" dirty="0"/>
              <a:t>The role of key government agencies in providing an otherwise legitimate public service</a:t>
            </a:r>
          </a:p>
        </p:txBody>
      </p:sp>
      <p:sp>
        <p:nvSpPr>
          <p:cNvPr id="35" name="Down Arrow 34">
            <a:extLst>
              <a:ext uri="{FF2B5EF4-FFF2-40B4-BE49-F238E27FC236}">
                <a16:creationId xmlns:a16="http://schemas.microsoft.com/office/drawing/2014/main" id="{94981A1D-39D0-CF69-DCF8-55D8CAB5B2BB}"/>
              </a:ext>
            </a:extLst>
          </p:cNvPr>
          <p:cNvSpPr/>
          <p:nvPr/>
        </p:nvSpPr>
        <p:spPr>
          <a:xfrm rot="16200000">
            <a:off x="3614025" y="2889497"/>
            <a:ext cx="398969" cy="4404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wn Arrow 35">
            <a:extLst>
              <a:ext uri="{FF2B5EF4-FFF2-40B4-BE49-F238E27FC236}">
                <a16:creationId xmlns:a16="http://schemas.microsoft.com/office/drawing/2014/main" id="{08DFB3A2-F87C-D4B1-D953-68D8F8E4BD26}"/>
              </a:ext>
            </a:extLst>
          </p:cNvPr>
          <p:cNvSpPr/>
          <p:nvPr/>
        </p:nvSpPr>
        <p:spPr>
          <a:xfrm rot="5400000">
            <a:off x="8763045" y="2614521"/>
            <a:ext cx="398969" cy="4404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own Arrow 1">
            <a:extLst>
              <a:ext uri="{FF2B5EF4-FFF2-40B4-BE49-F238E27FC236}">
                <a16:creationId xmlns:a16="http://schemas.microsoft.com/office/drawing/2014/main" id="{5518D95B-AEC1-954C-334E-6DA4F881386A}"/>
              </a:ext>
            </a:extLst>
          </p:cNvPr>
          <p:cNvSpPr/>
          <p:nvPr/>
        </p:nvSpPr>
        <p:spPr>
          <a:xfrm>
            <a:off x="5542002" y="4615941"/>
            <a:ext cx="398969" cy="4404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917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F7C0F-9EB5-0A1B-C9E2-BD4479E55AC5}"/>
              </a:ext>
            </a:extLst>
          </p:cNvPr>
          <p:cNvSpPr>
            <a:spLocks noGrp="1"/>
          </p:cNvSpPr>
          <p:nvPr>
            <p:ph type="title"/>
          </p:nvPr>
        </p:nvSpPr>
        <p:spPr>
          <a:xfrm>
            <a:off x="381000" y="0"/>
            <a:ext cx="11353800" cy="8971367"/>
          </a:xfrm>
        </p:spPr>
        <p:txBody>
          <a:bodyPr/>
          <a:lstStyle/>
          <a:p>
            <a:pPr>
              <a:lnSpc>
                <a:spcPct val="150000"/>
              </a:lnSpc>
            </a:pPr>
            <a:r>
              <a:rPr lang="en-GB" dirty="0"/>
              <a:t>The second chance…</a:t>
            </a:r>
            <a:br>
              <a:rPr lang="en-GB" dirty="0"/>
            </a:br>
            <a:r>
              <a:rPr lang="en-GB" sz="2400" dirty="0"/>
              <a:t>Teaching on financial crime and criminal law modules at UWE</a:t>
            </a:r>
            <a:br>
              <a:rPr lang="en-GB" sz="2400" dirty="0"/>
            </a:br>
            <a:r>
              <a:rPr lang="en-GB" sz="2400" dirty="0"/>
              <a:t>Supervising LLM students on their dissertations</a:t>
            </a:r>
            <a:br>
              <a:rPr lang="en-GB" sz="2400" dirty="0"/>
            </a:br>
            <a:r>
              <a:rPr lang="en-GB" sz="2400" dirty="0"/>
              <a:t>Carrying out research in the areas of financial crime and criminal justice</a:t>
            </a:r>
            <a:br>
              <a:rPr lang="en-GB" sz="2400" dirty="0"/>
            </a:br>
            <a:r>
              <a:rPr lang="en-GB" sz="2400" dirty="0"/>
              <a:t>Disseminating research and lived experience of financial crime and the CJS, nationally and internationally, to law enforcement, regulators and banks</a:t>
            </a:r>
            <a:br>
              <a:rPr lang="en-GB" sz="2400" dirty="0"/>
            </a:br>
            <a:r>
              <a:rPr lang="en-GB" sz="2400" dirty="0"/>
              <a:t>Working with CJS stakeholders and NGOs in prison education, including the Prisoners Education Trust</a:t>
            </a:r>
            <a:br>
              <a:rPr lang="en-GB" sz="2400" dirty="0"/>
            </a:br>
            <a:r>
              <a:rPr lang="en-GB" sz="2400" dirty="0"/>
              <a:t>Working with stakeholders in financial crime, including the UK and Dutch governments, Solicitors Regulation Authority, the ICA, UNODC…</a:t>
            </a:r>
            <a:br>
              <a:rPr lang="en-GB" dirty="0"/>
            </a:br>
            <a:br>
              <a:rPr lang="en-GB" dirty="0"/>
            </a:br>
            <a:endParaRPr lang="en-GB" dirty="0"/>
          </a:p>
        </p:txBody>
      </p:sp>
      <p:pic>
        <p:nvPicPr>
          <p:cNvPr id="3" name="Picture 2" descr="A red sign with white text&#10;&#10;Description automatically generated">
            <a:extLst>
              <a:ext uri="{FF2B5EF4-FFF2-40B4-BE49-F238E27FC236}">
                <a16:creationId xmlns:a16="http://schemas.microsoft.com/office/drawing/2014/main" id="{0F2FC2AB-69BA-3636-BF23-9FC489D025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7286" y="152400"/>
            <a:ext cx="2514600" cy="1255083"/>
          </a:xfrm>
          <a:prstGeom prst="rect">
            <a:avLst/>
          </a:prstGeom>
        </p:spPr>
      </p:pic>
    </p:spTree>
    <p:extLst>
      <p:ext uri="{BB962C8B-B14F-4D97-AF65-F5344CB8AC3E}">
        <p14:creationId xmlns:p14="http://schemas.microsoft.com/office/powerpoint/2010/main" val="2899198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125E0-C5FA-C79B-2806-7F5B6DFC6913}"/>
              </a:ext>
            </a:extLst>
          </p:cNvPr>
          <p:cNvSpPr>
            <a:spLocks noGrp="1"/>
          </p:cNvSpPr>
          <p:nvPr>
            <p:ph type="title"/>
          </p:nvPr>
        </p:nvSpPr>
        <p:spPr>
          <a:xfrm>
            <a:off x="457200" y="457200"/>
            <a:ext cx="11582400" cy="6401753"/>
          </a:xfrm>
        </p:spPr>
        <p:txBody>
          <a:bodyPr/>
          <a:lstStyle/>
          <a:p>
            <a:pPr algn="l" fontAlgn="base"/>
            <a:r>
              <a:rPr lang="en-GB" sz="4800" dirty="0"/>
              <a:t>Inspiring the family that my actions harmed…</a:t>
            </a:r>
            <a:br>
              <a:rPr lang="en-GB" sz="4800" dirty="0"/>
            </a:br>
            <a:br>
              <a:rPr lang="en-GB" sz="4800" dirty="0"/>
            </a:br>
            <a:r>
              <a:rPr lang="en-GB" sz="2400" b="0" i="0" dirty="0">
                <a:solidFill>
                  <a:srgbClr val="000000"/>
                </a:solidFill>
                <a:effectLst/>
                <a:latin typeface="+mn-lt"/>
              </a:rPr>
              <a:t>At an early age, I was exposed to a culture that emphasised the transformative power of education. My father, who served six of a twelve-year prison sentence for fraud, pursued further education (in the form of a PhD in criminology) to revitalise his future prospects.</a:t>
            </a:r>
            <a:br>
              <a:rPr lang="en-GB" sz="2400" b="0" i="0" dirty="0">
                <a:solidFill>
                  <a:srgbClr val="000000"/>
                </a:solidFill>
                <a:effectLst/>
                <a:latin typeface="+mn-lt"/>
              </a:rPr>
            </a:br>
            <a:br>
              <a:rPr lang="en-GB" sz="2400" b="0" i="0" dirty="0">
                <a:solidFill>
                  <a:srgbClr val="000000"/>
                </a:solidFill>
                <a:effectLst/>
                <a:latin typeface="+mn-lt"/>
              </a:rPr>
            </a:br>
            <a:r>
              <a:rPr lang="en-GB" sz="2400" b="0" i="0" dirty="0">
                <a:solidFill>
                  <a:srgbClr val="000000"/>
                </a:solidFill>
                <a:effectLst/>
                <a:latin typeface="+mn-lt"/>
              </a:rPr>
              <a:t>His example, along with educational resources available during visitations, were influential in my own progression, including becoming a spokesperson for the Children's Commissioner and winning a Barnardo's creative writing award.</a:t>
            </a:r>
            <a:br>
              <a:rPr lang="en-GB" sz="2800" b="0" i="0" dirty="0">
                <a:solidFill>
                  <a:srgbClr val="000000"/>
                </a:solidFill>
                <a:effectLst/>
                <a:latin typeface="+mn-lt"/>
              </a:rPr>
            </a:br>
            <a:br>
              <a:rPr lang="en-GB" sz="2800" b="0" i="0" dirty="0">
                <a:solidFill>
                  <a:srgbClr val="000000"/>
                </a:solidFill>
                <a:effectLst/>
                <a:latin typeface="+mn-lt"/>
              </a:rPr>
            </a:br>
            <a:r>
              <a:rPr lang="en-GB" sz="2400" i="0" dirty="0">
                <a:solidFill>
                  <a:srgbClr val="000000"/>
                </a:solidFill>
                <a:effectLst/>
                <a:latin typeface="+mn-lt"/>
              </a:rPr>
              <a:t>Zach Gilbert’s UCAS Personal Statement, December 2024</a:t>
            </a:r>
            <a:br>
              <a:rPr lang="en-GB" sz="1800" b="0" i="0" dirty="0">
                <a:solidFill>
                  <a:srgbClr val="000000"/>
                </a:solidFill>
                <a:effectLst/>
                <a:latin typeface="Aptos" panose="020B0004020202020204" pitchFamily="34" charset="0"/>
              </a:rPr>
            </a:br>
            <a:endParaRPr lang="en-GB" sz="4800" dirty="0"/>
          </a:p>
        </p:txBody>
      </p:sp>
    </p:spTree>
    <p:extLst>
      <p:ext uri="{BB962C8B-B14F-4D97-AF65-F5344CB8AC3E}">
        <p14:creationId xmlns:p14="http://schemas.microsoft.com/office/powerpoint/2010/main" val="1169321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1010905"/>
            <a:ext cx="3048000" cy="3819506"/>
          </a:xfrm>
          <a:prstGeom prst="rect">
            <a:avLst/>
          </a:prstGeom>
        </p:spPr>
        <p:txBody>
          <a:bodyPr vert="horz" wrap="square" lIns="0" tIns="55879" rIns="0" bIns="0" rtlCol="0">
            <a:spAutoFit/>
          </a:bodyPr>
          <a:lstStyle/>
          <a:p>
            <a:pPr marL="12065" marR="5080" indent="-635" algn="ctr">
              <a:lnSpc>
                <a:spcPct val="89900"/>
              </a:lnSpc>
              <a:spcBef>
                <a:spcPts val="439"/>
              </a:spcBef>
            </a:pPr>
            <a:r>
              <a:rPr sz="4000" spc="85" dirty="0">
                <a:solidFill>
                  <a:srgbClr val="ACD084"/>
                </a:solidFill>
                <a:latin typeface="Calibri"/>
                <a:cs typeface="Calibri"/>
              </a:rPr>
              <a:t>P</a:t>
            </a:r>
            <a:r>
              <a:rPr sz="4000" spc="-5" dirty="0">
                <a:solidFill>
                  <a:srgbClr val="ACD084"/>
                </a:solidFill>
                <a:latin typeface="Calibri"/>
                <a:cs typeface="Calibri"/>
              </a:rPr>
              <a:t>l</a:t>
            </a:r>
            <a:r>
              <a:rPr sz="4000" spc="-70" dirty="0">
                <a:solidFill>
                  <a:srgbClr val="ACD084"/>
                </a:solidFill>
                <a:latin typeface="Calibri"/>
                <a:cs typeface="Calibri"/>
              </a:rPr>
              <a:t>e</a:t>
            </a:r>
            <a:r>
              <a:rPr sz="4000" spc="5" dirty="0">
                <a:solidFill>
                  <a:srgbClr val="ACD084"/>
                </a:solidFill>
                <a:latin typeface="Calibri"/>
                <a:cs typeface="Calibri"/>
              </a:rPr>
              <a:t>a</a:t>
            </a:r>
            <a:r>
              <a:rPr sz="4000" spc="-30" dirty="0">
                <a:solidFill>
                  <a:srgbClr val="ACD084"/>
                </a:solidFill>
                <a:latin typeface="Calibri"/>
                <a:cs typeface="Calibri"/>
              </a:rPr>
              <a:t>s</a:t>
            </a:r>
            <a:r>
              <a:rPr sz="4000" spc="40" dirty="0">
                <a:solidFill>
                  <a:srgbClr val="ACD084"/>
                </a:solidFill>
                <a:latin typeface="Calibri"/>
                <a:cs typeface="Calibri"/>
              </a:rPr>
              <a:t>e</a:t>
            </a:r>
            <a:r>
              <a:rPr sz="4000" spc="-195" dirty="0">
                <a:solidFill>
                  <a:srgbClr val="ACD084"/>
                </a:solidFill>
                <a:latin typeface="Calibri"/>
                <a:cs typeface="Calibri"/>
              </a:rPr>
              <a:t> </a:t>
            </a:r>
            <a:r>
              <a:rPr sz="4000" spc="-10" dirty="0">
                <a:solidFill>
                  <a:srgbClr val="ACD084"/>
                </a:solidFill>
                <a:latin typeface="Calibri"/>
                <a:cs typeface="Calibri"/>
              </a:rPr>
              <a:t>ke</a:t>
            </a:r>
            <a:r>
              <a:rPr sz="4000" spc="-70" dirty="0">
                <a:solidFill>
                  <a:srgbClr val="ACD084"/>
                </a:solidFill>
                <a:latin typeface="Calibri"/>
                <a:cs typeface="Calibri"/>
              </a:rPr>
              <a:t>e</a:t>
            </a:r>
            <a:r>
              <a:rPr sz="4000" spc="80" dirty="0">
                <a:solidFill>
                  <a:srgbClr val="ACD084"/>
                </a:solidFill>
                <a:latin typeface="Calibri"/>
                <a:cs typeface="Calibri"/>
              </a:rPr>
              <a:t>p</a:t>
            </a:r>
            <a:r>
              <a:rPr sz="4000" spc="-200" dirty="0">
                <a:solidFill>
                  <a:srgbClr val="ACD084"/>
                </a:solidFill>
                <a:latin typeface="Calibri"/>
                <a:cs typeface="Calibri"/>
              </a:rPr>
              <a:t> </a:t>
            </a:r>
            <a:r>
              <a:rPr sz="4000" spc="-20" dirty="0">
                <a:solidFill>
                  <a:srgbClr val="ACD084"/>
                </a:solidFill>
                <a:latin typeface="Calibri"/>
                <a:cs typeface="Calibri"/>
              </a:rPr>
              <a:t>i</a:t>
            </a:r>
            <a:r>
              <a:rPr sz="4000" spc="35" dirty="0">
                <a:solidFill>
                  <a:srgbClr val="ACD084"/>
                </a:solidFill>
                <a:latin typeface="Calibri"/>
                <a:cs typeface="Calibri"/>
              </a:rPr>
              <a:t>n</a:t>
            </a:r>
            <a:r>
              <a:rPr lang="en-GB" sz="4000" spc="35" dirty="0">
                <a:solidFill>
                  <a:srgbClr val="ACD084"/>
                </a:solidFill>
                <a:latin typeface="Calibri"/>
                <a:cs typeface="Calibri"/>
              </a:rPr>
              <a:t> </a:t>
            </a:r>
            <a:r>
              <a:rPr sz="4000" spc="-45" dirty="0">
                <a:solidFill>
                  <a:srgbClr val="ACD084"/>
                </a:solidFill>
                <a:latin typeface="Calibri"/>
                <a:cs typeface="Calibri"/>
              </a:rPr>
              <a:t>t</a:t>
            </a:r>
            <a:r>
              <a:rPr sz="4000" spc="-35" dirty="0">
                <a:solidFill>
                  <a:srgbClr val="ACD084"/>
                </a:solidFill>
                <a:latin typeface="Calibri"/>
                <a:cs typeface="Calibri"/>
              </a:rPr>
              <a:t>o</a:t>
            </a:r>
            <a:r>
              <a:rPr sz="4000" spc="-10" dirty="0">
                <a:solidFill>
                  <a:srgbClr val="ACD084"/>
                </a:solidFill>
                <a:latin typeface="Calibri"/>
                <a:cs typeface="Calibri"/>
              </a:rPr>
              <a:t>u</a:t>
            </a:r>
            <a:r>
              <a:rPr sz="4000" spc="25" dirty="0">
                <a:solidFill>
                  <a:srgbClr val="ACD084"/>
                </a:solidFill>
                <a:latin typeface="Calibri"/>
                <a:cs typeface="Calibri"/>
              </a:rPr>
              <a:t>c</a:t>
            </a:r>
            <a:r>
              <a:rPr sz="4000" spc="50" dirty="0">
                <a:solidFill>
                  <a:srgbClr val="ACD084"/>
                </a:solidFill>
                <a:latin typeface="Calibri"/>
                <a:cs typeface="Calibri"/>
              </a:rPr>
              <a:t>h</a:t>
            </a:r>
            <a:r>
              <a:rPr sz="4000" spc="-190" dirty="0">
                <a:solidFill>
                  <a:srgbClr val="ACD084"/>
                </a:solidFill>
                <a:latin typeface="Calibri"/>
                <a:cs typeface="Calibri"/>
              </a:rPr>
              <a:t> </a:t>
            </a:r>
            <a:r>
              <a:rPr sz="4000" spc="-65" dirty="0">
                <a:solidFill>
                  <a:srgbClr val="ACD084"/>
                </a:solidFill>
                <a:latin typeface="Calibri"/>
                <a:cs typeface="Calibri"/>
              </a:rPr>
              <a:t>i</a:t>
            </a:r>
            <a:r>
              <a:rPr sz="4000" spc="5" dirty="0">
                <a:solidFill>
                  <a:srgbClr val="ACD084"/>
                </a:solidFill>
                <a:latin typeface="Calibri"/>
                <a:cs typeface="Calibri"/>
              </a:rPr>
              <a:t>f</a:t>
            </a:r>
            <a:r>
              <a:rPr sz="4000" spc="-200" dirty="0">
                <a:solidFill>
                  <a:srgbClr val="ACD084"/>
                </a:solidFill>
                <a:latin typeface="Calibri"/>
                <a:cs typeface="Calibri"/>
              </a:rPr>
              <a:t> </a:t>
            </a:r>
            <a:r>
              <a:rPr sz="4000" spc="20" dirty="0">
                <a:solidFill>
                  <a:srgbClr val="ACD084"/>
                </a:solidFill>
                <a:latin typeface="Calibri"/>
                <a:cs typeface="Calibri"/>
              </a:rPr>
              <a:t>m</a:t>
            </a:r>
            <a:r>
              <a:rPr sz="4000" spc="25" dirty="0">
                <a:solidFill>
                  <a:srgbClr val="ACD084"/>
                </a:solidFill>
                <a:latin typeface="Calibri"/>
                <a:cs typeface="Calibri"/>
              </a:rPr>
              <a:t>y</a:t>
            </a:r>
            <a:r>
              <a:rPr lang="en-GB" sz="4000" spc="25" dirty="0">
                <a:solidFill>
                  <a:srgbClr val="ACD084"/>
                </a:solidFill>
                <a:latin typeface="Calibri"/>
                <a:cs typeface="Calibri"/>
              </a:rPr>
              <a:t> </a:t>
            </a:r>
            <a:r>
              <a:rPr sz="4000" spc="-50" dirty="0">
                <a:solidFill>
                  <a:srgbClr val="ACD084"/>
                </a:solidFill>
                <a:latin typeface="Calibri"/>
                <a:cs typeface="Calibri"/>
              </a:rPr>
              <a:t>ex</a:t>
            </a:r>
            <a:r>
              <a:rPr sz="4000" spc="15" dirty="0">
                <a:solidFill>
                  <a:srgbClr val="ACD084"/>
                </a:solidFill>
                <a:latin typeface="Calibri"/>
                <a:cs typeface="Calibri"/>
              </a:rPr>
              <a:t>p</a:t>
            </a:r>
            <a:r>
              <a:rPr sz="4000" spc="-75" dirty="0">
                <a:solidFill>
                  <a:srgbClr val="ACD084"/>
                </a:solidFill>
                <a:latin typeface="Calibri"/>
                <a:cs typeface="Calibri"/>
              </a:rPr>
              <a:t>e</a:t>
            </a:r>
            <a:r>
              <a:rPr sz="4000" spc="-65" dirty="0">
                <a:solidFill>
                  <a:srgbClr val="ACD084"/>
                </a:solidFill>
                <a:latin typeface="Calibri"/>
                <a:cs typeface="Calibri"/>
              </a:rPr>
              <a:t>r</a:t>
            </a:r>
            <a:r>
              <a:rPr sz="4000" spc="-40" dirty="0">
                <a:solidFill>
                  <a:srgbClr val="ACD084"/>
                </a:solidFill>
                <a:latin typeface="Calibri"/>
                <a:cs typeface="Calibri"/>
              </a:rPr>
              <a:t>ie</a:t>
            </a:r>
            <a:r>
              <a:rPr sz="4000" spc="-15" dirty="0">
                <a:solidFill>
                  <a:srgbClr val="ACD084"/>
                </a:solidFill>
                <a:latin typeface="Calibri"/>
                <a:cs typeface="Calibri"/>
              </a:rPr>
              <a:t>n</a:t>
            </a:r>
            <a:r>
              <a:rPr sz="4000" spc="-10" dirty="0">
                <a:solidFill>
                  <a:srgbClr val="ACD084"/>
                </a:solidFill>
                <a:latin typeface="Calibri"/>
                <a:cs typeface="Calibri"/>
              </a:rPr>
              <a:t>ce</a:t>
            </a:r>
            <a:r>
              <a:rPr sz="4000" spc="45" dirty="0">
                <a:solidFill>
                  <a:srgbClr val="ACD084"/>
                </a:solidFill>
                <a:latin typeface="Calibri"/>
                <a:cs typeface="Calibri"/>
              </a:rPr>
              <a:t>s</a:t>
            </a:r>
            <a:r>
              <a:rPr sz="4000" spc="-190" dirty="0">
                <a:solidFill>
                  <a:srgbClr val="ACD084"/>
                </a:solidFill>
                <a:latin typeface="Calibri"/>
                <a:cs typeface="Calibri"/>
              </a:rPr>
              <a:t> </a:t>
            </a:r>
            <a:r>
              <a:rPr lang="en-GB" sz="4000" spc="-190" dirty="0">
                <a:solidFill>
                  <a:srgbClr val="ACD084"/>
                </a:solidFill>
                <a:latin typeface="Calibri"/>
                <a:cs typeface="Calibri"/>
              </a:rPr>
              <a:t>may be </a:t>
            </a:r>
            <a:r>
              <a:rPr sz="4000" spc="-25" dirty="0">
                <a:solidFill>
                  <a:srgbClr val="ACD084"/>
                </a:solidFill>
                <a:latin typeface="Calibri"/>
                <a:cs typeface="Calibri"/>
              </a:rPr>
              <a:t>o</a:t>
            </a:r>
            <a:r>
              <a:rPr sz="4000" spc="-35" dirty="0">
                <a:solidFill>
                  <a:srgbClr val="ACD084"/>
                </a:solidFill>
                <a:latin typeface="Calibri"/>
                <a:cs typeface="Calibri"/>
              </a:rPr>
              <a:t>f </a:t>
            </a:r>
            <a:r>
              <a:rPr lang="en-GB" sz="4000" spc="-35" dirty="0">
                <a:solidFill>
                  <a:srgbClr val="ACD084"/>
                </a:solidFill>
                <a:latin typeface="Calibri"/>
                <a:cs typeface="Calibri"/>
              </a:rPr>
              <a:t>further </a:t>
            </a:r>
            <a:r>
              <a:rPr sz="4000" spc="-20" dirty="0">
                <a:solidFill>
                  <a:srgbClr val="ACD084"/>
                </a:solidFill>
                <a:latin typeface="Calibri"/>
                <a:cs typeface="Calibri"/>
              </a:rPr>
              <a:t>us</a:t>
            </a:r>
            <a:r>
              <a:rPr sz="4000" spc="40" dirty="0">
                <a:solidFill>
                  <a:srgbClr val="ACD084"/>
                </a:solidFill>
                <a:latin typeface="Calibri"/>
                <a:cs typeface="Calibri"/>
              </a:rPr>
              <a:t>e</a:t>
            </a:r>
            <a:r>
              <a:rPr sz="4000" spc="-195" dirty="0">
                <a:solidFill>
                  <a:srgbClr val="ACD084"/>
                </a:solidFill>
                <a:latin typeface="Calibri"/>
                <a:cs typeface="Calibri"/>
              </a:rPr>
              <a:t> </a:t>
            </a:r>
            <a:r>
              <a:rPr sz="4000" spc="-55" dirty="0">
                <a:solidFill>
                  <a:srgbClr val="ACD084"/>
                </a:solidFill>
                <a:latin typeface="Calibri"/>
                <a:cs typeface="Calibri"/>
              </a:rPr>
              <a:t>t</a:t>
            </a:r>
            <a:r>
              <a:rPr sz="4000" spc="40" dirty="0">
                <a:solidFill>
                  <a:srgbClr val="ACD084"/>
                </a:solidFill>
                <a:latin typeface="Calibri"/>
                <a:cs typeface="Calibri"/>
              </a:rPr>
              <a:t>o</a:t>
            </a:r>
            <a:r>
              <a:rPr sz="4000" spc="-200" dirty="0">
                <a:solidFill>
                  <a:srgbClr val="ACD084"/>
                </a:solidFill>
                <a:latin typeface="Calibri"/>
                <a:cs typeface="Calibri"/>
              </a:rPr>
              <a:t> </a:t>
            </a:r>
            <a:r>
              <a:rPr sz="4000" spc="-20" dirty="0">
                <a:solidFill>
                  <a:srgbClr val="ACD084"/>
                </a:solidFill>
                <a:latin typeface="Calibri"/>
                <a:cs typeface="Calibri"/>
              </a:rPr>
              <a:t>y</a:t>
            </a:r>
            <a:r>
              <a:rPr sz="4000" spc="-30" dirty="0">
                <a:solidFill>
                  <a:srgbClr val="ACD084"/>
                </a:solidFill>
                <a:latin typeface="Calibri"/>
                <a:cs typeface="Calibri"/>
              </a:rPr>
              <a:t>o</a:t>
            </a:r>
            <a:r>
              <a:rPr sz="4000" spc="50" dirty="0">
                <a:solidFill>
                  <a:srgbClr val="ACD084"/>
                </a:solidFill>
                <a:latin typeface="Calibri"/>
                <a:cs typeface="Calibri"/>
              </a:rPr>
              <a:t>u</a:t>
            </a:r>
            <a:r>
              <a:rPr lang="en-GB" sz="4000" spc="-5" dirty="0">
                <a:solidFill>
                  <a:srgbClr val="ACD084"/>
                </a:solidFill>
                <a:latin typeface="Calibri"/>
                <a:cs typeface="Calibri"/>
              </a:rPr>
              <a:t>. </a:t>
            </a:r>
          </a:p>
          <a:p>
            <a:pPr marL="12065" marR="5080" indent="-635" algn="ctr">
              <a:lnSpc>
                <a:spcPct val="89900"/>
              </a:lnSpc>
              <a:spcBef>
                <a:spcPts val="439"/>
              </a:spcBef>
            </a:pPr>
            <a:endParaRPr lang="en-GB" sz="2800" spc="-5" dirty="0">
              <a:solidFill>
                <a:srgbClr val="ACD084"/>
              </a:solidFill>
              <a:latin typeface="Calibri"/>
              <a:cs typeface="Calibri"/>
            </a:endParaRPr>
          </a:p>
        </p:txBody>
      </p:sp>
      <p:sp>
        <p:nvSpPr>
          <p:cNvPr id="5" name="object 5"/>
          <p:cNvSpPr txBox="1"/>
          <p:nvPr/>
        </p:nvSpPr>
        <p:spPr>
          <a:xfrm>
            <a:off x="4495800" y="2269710"/>
            <a:ext cx="5791200" cy="1010533"/>
          </a:xfrm>
          <a:prstGeom prst="rect">
            <a:avLst/>
          </a:prstGeom>
        </p:spPr>
        <p:txBody>
          <a:bodyPr vert="horz" wrap="square" lIns="0" tIns="12700" rIns="0" bIns="0" rtlCol="0">
            <a:spAutoFit/>
          </a:bodyPr>
          <a:lstStyle/>
          <a:p>
            <a:pPr marL="12700" algn="ctr">
              <a:lnSpc>
                <a:spcPct val="100000"/>
              </a:lnSpc>
              <a:spcBef>
                <a:spcPts val="100"/>
              </a:spcBef>
            </a:pPr>
            <a:r>
              <a:rPr lang="en-GB" sz="3200" u="sng" spc="30" dirty="0">
                <a:latin typeface="Calibri"/>
                <a:cs typeface="Calibri"/>
              </a:rPr>
              <a:t>jonathan.gilbert@uwe.ac.uk</a:t>
            </a:r>
          </a:p>
          <a:p>
            <a:pPr marL="12700" algn="ctr">
              <a:lnSpc>
                <a:spcPct val="100000"/>
              </a:lnSpc>
              <a:spcBef>
                <a:spcPts val="100"/>
              </a:spcBef>
            </a:pPr>
            <a:r>
              <a:rPr lang="en-GB" sz="3200" dirty="0">
                <a:hlinkClick r:id="rId2"/>
              </a:rPr>
              <a:t>Jonathan Gilbert | LinkedIn</a:t>
            </a:r>
            <a:endParaRPr lang="en-GB" sz="3200" spc="30" dirty="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0016" y="1389030"/>
            <a:ext cx="7135917" cy="351378"/>
          </a:xfrm>
          <a:prstGeom prst="rect">
            <a:avLst/>
          </a:prstGeom>
        </p:spPr>
        <p:txBody>
          <a:bodyPr vert="horz" wrap="square" lIns="0" tIns="12700" rIns="0" bIns="0" rtlCol="0">
            <a:spAutoFit/>
          </a:bodyPr>
          <a:lstStyle/>
          <a:p>
            <a:pPr marL="184150" indent="-171450">
              <a:lnSpc>
                <a:spcPct val="100000"/>
              </a:lnSpc>
              <a:spcBef>
                <a:spcPts val="100"/>
              </a:spcBef>
              <a:buClr>
                <a:srgbClr val="40BAD2"/>
              </a:buClr>
              <a:buFont typeface="Wingdings 2"/>
              <a:buChar char="•"/>
              <a:tabLst>
                <a:tab pos="184150" algn="l"/>
              </a:tabLst>
            </a:pPr>
            <a:endParaRPr sz="2200" dirty="0">
              <a:latin typeface="Calibri"/>
              <a:cs typeface="Calibri"/>
            </a:endParaRPr>
          </a:p>
        </p:txBody>
      </p:sp>
      <p:sp>
        <p:nvSpPr>
          <p:cNvPr id="3" name="object 3"/>
          <p:cNvSpPr txBox="1"/>
          <p:nvPr/>
        </p:nvSpPr>
        <p:spPr>
          <a:xfrm>
            <a:off x="3938245" y="1295400"/>
            <a:ext cx="7451684" cy="3270126"/>
          </a:xfrm>
          <a:prstGeom prst="rect">
            <a:avLst/>
          </a:prstGeom>
        </p:spPr>
        <p:txBody>
          <a:bodyPr vert="horz" wrap="square" lIns="0" tIns="12700" rIns="0" bIns="0" rtlCol="0">
            <a:spAutoFit/>
          </a:bodyPr>
          <a:lstStyle/>
          <a:p>
            <a:pPr marL="184150" indent="-171450">
              <a:spcBef>
                <a:spcPts val="100"/>
              </a:spcBef>
              <a:buClr>
                <a:srgbClr val="40BAD2"/>
              </a:buClr>
              <a:buFont typeface="Wingdings 2"/>
              <a:buChar char="•"/>
              <a:tabLst>
                <a:tab pos="184150" algn="l"/>
              </a:tabLst>
            </a:pPr>
            <a:r>
              <a:rPr lang="en-GB" sz="2200" spc="15" dirty="0">
                <a:solidFill>
                  <a:srgbClr val="262626"/>
                </a:solidFill>
                <a:latin typeface="Calibri"/>
                <a:cs typeface="Calibri"/>
              </a:rPr>
              <a:t>Jonathan’s background – Barry Boy Done Good!!</a:t>
            </a:r>
          </a:p>
          <a:p>
            <a:pPr marL="184150" indent="-171450">
              <a:spcBef>
                <a:spcPts val="100"/>
              </a:spcBef>
              <a:buClr>
                <a:srgbClr val="40BAD2"/>
              </a:buClr>
              <a:buFont typeface="Wingdings 2"/>
              <a:buChar char="•"/>
              <a:tabLst>
                <a:tab pos="184150" algn="l"/>
              </a:tabLst>
            </a:pPr>
            <a:endParaRPr lang="en-GB" sz="2200" spc="15" dirty="0">
              <a:solidFill>
                <a:srgbClr val="262626"/>
              </a:solidFill>
              <a:latin typeface="Calibri"/>
              <a:cs typeface="Calibri"/>
            </a:endParaRPr>
          </a:p>
          <a:p>
            <a:pPr marL="184150" indent="-171450">
              <a:spcBef>
                <a:spcPts val="100"/>
              </a:spcBef>
              <a:buClr>
                <a:srgbClr val="40BAD2"/>
              </a:buClr>
              <a:buFont typeface="Wingdings 2"/>
              <a:buChar char="•"/>
              <a:tabLst>
                <a:tab pos="184150" algn="l"/>
              </a:tabLst>
            </a:pPr>
            <a:r>
              <a:rPr lang="en-GB" sz="2200" spc="15" dirty="0">
                <a:solidFill>
                  <a:srgbClr val="262626"/>
                </a:solidFill>
                <a:latin typeface="Calibri"/>
                <a:cs typeface="Calibri"/>
              </a:rPr>
              <a:t>Jonathan,</a:t>
            </a:r>
            <a:r>
              <a:rPr lang="en-GB" sz="2200" spc="-80" dirty="0">
                <a:solidFill>
                  <a:srgbClr val="262626"/>
                </a:solidFill>
                <a:latin typeface="Calibri"/>
                <a:cs typeface="Calibri"/>
              </a:rPr>
              <a:t> the professional </a:t>
            </a:r>
            <a:r>
              <a:rPr lang="en-GB" sz="2200" spc="25" dirty="0">
                <a:solidFill>
                  <a:srgbClr val="262626"/>
                </a:solidFill>
                <a:latin typeface="Calibri"/>
                <a:cs typeface="Calibri"/>
              </a:rPr>
              <a:t>enabler</a:t>
            </a:r>
            <a:r>
              <a:rPr lang="en-GB" sz="2200" spc="45" dirty="0">
                <a:solidFill>
                  <a:srgbClr val="262626"/>
                </a:solidFill>
                <a:latin typeface="Calibri"/>
                <a:cs typeface="Calibri"/>
              </a:rPr>
              <a:t>. </a:t>
            </a:r>
            <a:r>
              <a:rPr lang="en-GB" sz="2200" spc="35" dirty="0">
                <a:solidFill>
                  <a:srgbClr val="262626"/>
                </a:solidFill>
                <a:latin typeface="Calibri"/>
                <a:cs typeface="Calibri"/>
              </a:rPr>
              <a:t>The slippery slope: </a:t>
            </a:r>
            <a:r>
              <a:rPr sz="2200" spc="25" dirty="0">
                <a:solidFill>
                  <a:srgbClr val="262626"/>
                </a:solidFill>
                <a:latin typeface="Calibri"/>
                <a:cs typeface="Calibri"/>
              </a:rPr>
              <a:t>contrived</a:t>
            </a:r>
            <a:r>
              <a:rPr sz="2200" spc="-60" dirty="0">
                <a:solidFill>
                  <a:srgbClr val="262626"/>
                </a:solidFill>
                <a:latin typeface="Calibri"/>
                <a:cs typeface="Calibri"/>
              </a:rPr>
              <a:t> </a:t>
            </a:r>
            <a:r>
              <a:rPr sz="2200" spc="35" dirty="0">
                <a:solidFill>
                  <a:srgbClr val="262626"/>
                </a:solidFill>
                <a:latin typeface="Calibri"/>
                <a:cs typeface="Calibri"/>
              </a:rPr>
              <a:t>ignorance</a:t>
            </a:r>
            <a:r>
              <a:rPr sz="2200" spc="-65" dirty="0">
                <a:solidFill>
                  <a:srgbClr val="262626"/>
                </a:solidFill>
                <a:latin typeface="Calibri"/>
                <a:cs typeface="Calibri"/>
              </a:rPr>
              <a:t> </a:t>
            </a:r>
            <a:r>
              <a:rPr lang="en-GB" sz="2200" spc="50" dirty="0">
                <a:solidFill>
                  <a:srgbClr val="262626"/>
                </a:solidFill>
                <a:latin typeface="Calibri"/>
                <a:cs typeface="Calibri"/>
              </a:rPr>
              <a:t>to</a:t>
            </a:r>
            <a:r>
              <a:rPr sz="2200" spc="50" dirty="0">
                <a:solidFill>
                  <a:srgbClr val="262626"/>
                </a:solidFill>
                <a:latin typeface="Calibri"/>
                <a:cs typeface="Calibri"/>
              </a:rPr>
              <a:t> </a:t>
            </a:r>
            <a:r>
              <a:rPr sz="2200" spc="-484" dirty="0">
                <a:solidFill>
                  <a:srgbClr val="262626"/>
                </a:solidFill>
                <a:latin typeface="Calibri"/>
                <a:cs typeface="Calibri"/>
              </a:rPr>
              <a:t> </a:t>
            </a:r>
            <a:r>
              <a:rPr sz="2200" spc="25" dirty="0">
                <a:solidFill>
                  <a:srgbClr val="262626"/>
                </a:solidFill>
                <a:latin typeface="Calibri"/>
                <a:cs typeface="Calibri"/>
              </a:rPr>
              <a:t>willful</a:t>
            </a:r>
            <a:r>
              <a:rPr sz="2200" spc="-65" dirty="0">
                <a:solidFill>
                  <a:srgbClr val="262626"/>
                </a:solidFill>
                <a:latin typeface="Calibri"/>
                <a:cs typeface="Calibri"/>
              </a:rPr>
              <a:t> </a:t>
            </a:r>
            <a:r>
              <a:rPr sz="2200" spc="40" dirty="0">
                <a:solidFill>
                  <a:srgbClr val="262626"/>
                </a:solidFill>
                <a:latin typeface="Calibri"/>
                <a:cs typeface="Calibri"/>
              </a:rPr>
              <a:t>complicity</a:t>
            </a:r>
            <a:endParaRPr sz="2200" dirty="0">
              <a:latin typeface="Calibri"/>
              <a:cs typeface="Calibri"/>
            </a:endParaRPr>
          </a:p>
          <a:p>
            <a:pPr marL="184150" marR="5080" indent="-171450">
              <a:lnSpc>
                <a:spcPct val="124500"/>
              </a:lnSpc>
              <a:spcBef>
                <a:spcPts val="2425"/>
              </a:spcBef>
              <a:buClr>
                <a:srgbClr val="40BAD2"/>
              </a:buClr>
              <a:buFont typeface="Wingdings 2"/>
              <a:buChar char="•"/>
              <a:tabLst>
                <a:tab pos="184150" algn="l"/>
              </a:tabLst>
            </a:pPr>
            <a:r>
              <a:rPr lang="en-GB" sz="2200" spc="20" dirty="0">
                <a:solidFill>
                  <a:srgbClr val="262626"/>
                </a:solidFill>
                <a:latin typeface="Calibri"/>
                <a:cs typeface="Calibri"/>
              </a:rPr>
              <a:t>Jonathan’s reengagement with education from behind the door. </a:t>
            </a:r>
            <a:endParaRPr sz="2200" dirty="0">
              <a:latin typeface="Calibri"/>
              <a:cs typeface="Calibri"/>
            </a:endParaRPr>
          </a:p>
          <a:p>
            <a:pPr>
              <a:lnSpc>
                <a:spcPct val="100000"/>
              </a:lnSpc>
              <a:spcBef>
                <a:spcPts val="20"/>
              </a:spcBef>
              <a:buClr>
                <a:srgbClr val="40BAD2"/>
              </a:buClr>
              <a:buFont typeface="Wingdings 2"/>
              <a:buChar char="•"/>
            </a:pPr>
            <a:endParaRPr sz="2500" dirty="0">
              <a:latin typeface="Calibri"/>
              <a:cs typeface="Calibri"/>
            </a:endParaRPr>
          </a:p>
          <a:p>
            <a:pPr marL="184150" indent="-171450">
              <a:lnSpc>
                <a:spcPct val="100000"/>
              </a:lnSpc>
              <a:buClr>
                <a:srgbClr val="40BAD2"/>
              </a:buClr>
              <a:buFont typeface="Wingdings 2"/>
              <a:buChar char="•"/>
              <a:tabLst>
                <a:tab pos="184150" algn="l"/>
              </a:tabLst>
            </a:pPr>
            <a:r>
              <a:rPr lang="en-GB" sz="2200" spc="35" dirty="0">
                <a:solidFill>
                  <a:srgbClr val="262626"/>
                </a:solidFill>
                <a:latin typeface="Calibri"/>
                <a:cs typeface="Calibri"/>
              </a:rPr>
              <a:t>Convict criminology. </a:t>
            </a:r>
            <a:r>
              <a:rPr sz="2200" spc="35" dirty="0">
                <a:solidFill>
                  <a:srgbClr val="262626"/>
                </a:solidFill>
                <a:latin typeface="Calibri"/>
                <a:cs typeface="Calibri"/>
              </a:rPr>
              <a:t>Researching</a:t>
            </a:r>
            <a:r>
              <a:rPr lang="en-GB" sz="2200" spc="35" dirty="0">
                <a:solidFill>
                  <a:srgbClr val="262626"/>
                </a:solidFill>
                <a:latin typeface="Calibri"/>
                <a:cs typeface="Calibri"/>
              </a:rPr>
              <a:t> financial crime.</a:t>
            </a:r>
            <a:endParaRPr sz="2200" dirty="0">
              <a:latin typeface="Calibri"/>
              <a:cs typeface="Calibri"/>
            </a:endParaRPr>
          </a:p>
        </p:txBody>
      </p:sp>
      <p:sp>
        <p:nvSpPr>
          <p:cNvPr id="4" name="object 4"/>
          <p:cNvSpPr txBox="1"/>
          <p:nvPr/>
        </p:nvSpPr>
        <p:spPr>
          <a:xfrm>
            <a:off x="581040" y="1453388"/>
            <a:ext cx="2025014" cy="574040"/>
          </a:xfrm>
          <a:prstGeom prst="rect">
            <a:avLst/>
          </a:prstGeom>
        </p:spPr>
        <p:txBody>
          <a:bodyPr vert="horz" wrap="square" lIns="0" tIns="12700" rIns="0" bIns="0" rtlCol="0">
            <a:spAutoFit/>
          </a:bodyPr>
          <a:lstStyle/>
          <a:p>
            <a:pPr marL="12700">
              <a:lnSpc>
                <a:spcPct val="100000"/>
              </a:lnSpc>
              <a:spcBef>
                <a:spcPts val="100"/>
              </a:spcBef>
            </a:pPr>
            <a:r>
              <a:rPr sz="3600" b="1" spc="-450" dirty="0">
                <a:solidFill>
                  <a:srgbClr val="ACD084"/>
                </a:solidFill>
                <a:latin typeface="Trebuchet MS"/>
                <a:cs typeface="Trebuchet MS"/>
              </a:rPr>
              <a:t>O</a:t>
            </a:r>
            <a:r>
              <a:rPr sz="3600" b="1" spc="-335" dirty="0">
                <a:solidFill>
                  <a:srgbClr val="ACD084"/>
                </a:solidFill>
                <a:latin typeface="Trebuchet MS"/>
                <a:cs typeface="Trebuchet MS"/>
              </a:rPr>
              <a:t>V</a:t>
            </a:r>
            <a:r>
              <a:rPr sz="3600" b="1" spc="-114" dirty="0">
                <a:solidFill>
                  <a:srgbClr val="ACD084"/>
                </a:solidFill>
                <a:latin typeface="Trebuchet MS"/>
                <a:cs typeface="Trebuchet MS"/>
              </a:rPr>
              <a:t>E</a:t>
            </a:r>
            <a:r>
              <a:rPr sz="3600" b="1" spc="-125" dirty="0">
                <a:solidFill>
                  <a:srgbClr val="ACD084"/>
                </a:solidFill>
                <a:latin typeface="Trebuchet MS"/>
                <a:cs typeface="Trebuchet MS"/>
              </a:rPr>
              <a:t>R</a:t>
            </a:r>
            <a:r>
              <a:rPr sz="3600" b="1" spc="-305" dirty="0">
                <a:solidFill>
                  <a:srgbClr val="ACD084"/>
                </a:solidFill>
                <a:latin typeface="Trebuchet MS"/>
                <a:cs typeface="Trebuchet MS"/>
              </a:rPr>
              <a:t>V</a:t>
            </a:r>
            <a:r>
              <a:rPr sz="3600" b="1" spc="-140" dirty="0">
                <a:solidFill>
                  <a:srgbClr val="ACD084"/>
                </a:solidFill>
                <a:latin typeface="Trebuchet MS"/>
                <a:cs typeface="Trebuchet MS"/>
              </a:rPr>
              <a:t>I</a:t>
            </a:r>
            <a:r>
              <a:rPr sz="3600" b="1" spc="-114" dirty="0">
                <a:solidFill>
                  <a:srgbClr val="ACD084"/>
                </a:solidFill>
                <a:latin typeface="Trebuchet MS"/>
                <a:cs typeface="Trebuchet MS"/>
              </a:rPr>
              <a:t>E</a:t>
            </a:r>
            <a:r>
              <a:rPr sz="3600" b="1" spc="-190" dirty="0">
                <a:solidFill>
                  <a:srgbClr val="ACD084"/>
                </a:solidFill>
                <a:latin typeface="Trebuchet MS"/>
                <a:cs typeface="Trebuchet MS"/>
              </a:rPr>
              <a:t>W</a:t>
            </a:r>
            <a:endParaRPr sz="3600" dirty="0">
              <a:latin typeface="Trebuchet MS"/>
              <a:cs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rry Island">
            <a:extLst>
              <a:ext uri="{FF2B5EF4-FFF2-40B4-BE49-F238E27FC236}">
                <a16:creationId xmlns:a16="http://schemas.microsoft.com/office/drawing/2014/main" id="{51EFEA1E-EF51-D4AD-2824-CC4A7A45509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1000" y="1295400"/>
            <a:ext cx="5303520" cy="3540099"/>
          </a:xfrm>
          <a:prstGeom prst="rect">
            <a:avLst/>
          </a:prstGeom>
          <a:solidFill>
            <a:srgbClr val="FFFFFF"/>
          </a:solidFill>
        </p:spPr>
      </p:pic>
      <p:sp>
        <p:nvSpPr>
          <p:cNvPr id="1033" name="Content Placeholder 3">
            <a:extLst>
              <a:ext uri="{FF2B5EF4-FFF2-40B4-BE49-F238E27FC236}">
                <a16:creationId xmlns:a16="http://schemas.microsoft.com/office/drawing/2014/main" id="{373A816F-DD70-1B5F-CF2C-22F681984D8D}"/>
              </a:ext>
            </a:extLst>
          </p:cNvPr>
          <p:cNvSpPr>
            <a:spLocks noGrp="1" noRot="1" noMove="1" noResize="1" noEditPoints="1" noAdjustHandles="1" noChangeArrowheads="1" noChangeShapeType="1"/>
          </p:cNvSpPr>
          <p:nvPr>
            <p:ph sz="half" idx="3"/>
          </p:nvPr>
        </p:nvSpPr>
        <p:spPr>
          <a:xfrm>
            <a:off x="5791200" y="304800"/>
            <a:ext cx="5608320" cy="1846659"/>
          </a:xfrm>
        </p:spPr>
        <p:txBody>
          <a:bodyPr/>
          <a:lstStyle/>
          <a:p>
            <a:pPr marL="571500" indent="-571500">
              <a:buFont typeface="Arial" panose="020B0604020202020204" pitchFamily="34" charset="0"/>
              <a:buChar char="•"/>
            </a:pPr>
            <a:r>
              <a:rPr lang="en-US" sz="2400" dirty="0"/>
              <a:t>Barry Boys Comprehensive</a:t>
            </a:r>
          </a:p>
          <a:p>
            <a:pPr marL="571500" indent="-571500">
              <a:buFont typeface="Arial" panose="020B0604020202020204" pitchFamily="34" charset="0"/>
              <a:buChar char="•"/>
            </a:pPr>
            <a:r>
              <a:rPr lang="en-US" sz="2400" dirty="0"/>
              <a:t>Family values &amp; education</a:t>
            </a:r>
          </a:p>
          <a:p>
            <a:pPr marL="571500" indent="-571500">
              <a:buFont typeface="Arial" panose="020B0604020202020204" pitchFamily="34" charset="0"/>
              <a:buChar char="•"/>
            </a:pPr>
            <a:r>
              <a:rPr lang="en-US" sz="2400" dirty="0"/>
              <a:t>Studying law at university</a:t>
            </a:r>
          </a:p>
          <a:p>
            <a:pPr marL="571500" indent="-571500">
              <a:buFont typeface="Arial" panose="020B0604020202020204" pitchFamily="34" charset="0"/>
              <a:buChar char="•"/>
            </a:pPr>
            <a:r>
              <a:rPr lang="en-US" sz="2400" dirty="0"/>
              <a:t>Early career as a solicitor and an early partnership </a:t>
            </a:r>
          </a:p>
        </p:txBody>
      </p:sp>
      <p:pic>
        <p:nvPicPr>
          <p:cNvPr id="1028" name="Picture 4" descr="Kallakis at Barry Boys' School 1986 (Left), Jonathan at Barry Boys' School 1987 (Right)">
            <a:extLst>
              <a:ext uri="{FF2B5EF4-FFF2-40B4-BE49-F238E27FC236}">
                <a16:creationId xmlns:a16="http://schemas.microsoft.com/office/drawing/2014/main" id="{7B0906F9-BDDA-3BA2-DCFA-CF651D02A6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3710464"/>
            <a:ext cx="3450802"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068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1658" y="1669796"/>
            <a:ext cx="2677160" cy="1118255"/>
          </a:xfrm>
          <a:prstGeom prst="rect">
            <a:avLst/>
          </a:prstGeom>
        </p:spPr>
        <p:txBody>
          <a:bodyPr vert="horz" wrap="square" lIns="0" tIns="40640" rIns="0" bIns="0" rtlCol="0">
            <a:spAutoFit/>
          </a:bodyPr>
          <a:lstStyle/>
          <a:p>
            <a:pPr marL="12700" marR="5080">
              <a:lnSpc>
                <a:spcPts val="4200"/>
              </a:lnSpc>
              <a:spcBef>
                <a:spcPts val="320"/>
              </a:spcBef>
            </a:pPr>
            <a:r>
              <a:rPr lang="en-GB" sz="3600" spc="-434" dirty="0">
                <a:solidFill>
                  <a:srgbClr val="ACD084"/>
                </a:solidFill>
              </a:rPr>
              <a:t>A successful practice</a:t>
            </a:r>
            <a:endParaRPr sz="3600" dirty="0"/>
          </a:p>
        </p:txBody>
      </p:sp>
      <p:pic>
        <p:nvPicPr>
          <p:cNvPr id="4" name="object 4"/>
          <p:cNvPicPr/>
          <p:nvPr/>
        </p:nvPicPr>
        <p:blipFill>
          <a:blip r:embed="rId3" cstate="print"/>
          <a:stretch>
            <a:fillRect/>
          </a:stretch>
        </p:blipFill>
        <p:spPr>
          <a:xfrm>
            <a:off x="6708420" y="1174447"/>
            <a:ext cx="1301672" cy="1549400"/>
          </a:xfrm>
          <a:prstGeom prst="rect">
            <a:avLst/>
          </a:prstGeom>
        </p:spPr>
      </p:pic>
      <p:pic>
        <p:nvPicPr>
          <p:cNvPr id="5" name="object 5"/>
          <p:cNvPicPr/>
          <p:nvPr/>
        </p:nvPicPr>
        <p:blipFill>
          <a:blip r:embed="rId4" cstate="print"/>
          <a:stretch>
            <a:fillRect/>
          </a:stretch>
        </p:blipFill>
        <p:spPr>
          <a:xfrm>
            <a:off x="8653878" y="1977444"/>
            <a:ext cx="1427872" cy="975144"/>
          </a:xfrm>
          <a:prstGeom prst="rect">
            <a:avLst/>
          </a:prstGeom>
        </p:spPr>
      </p:pic>
      <p:pic>
        <p:nvPicPr>
          <p:cNvPr id="6" name="object 6"/>
          <p:cNvPicPr/>
          <p:nvPr/>
        </p:nvPicPr>
        <p:blipFill>
          <a:blip r:embed="rId5" cstate="print"/>
          <a:stretch>
            <a:fillRect/>
          </a:stretch>
        </p:blipFill>
        <p:spPr>
          <a:xfrm>
            <a:off x="4680181" y="2721397"/>
            <a:ext cx="1232746" cy="871998"/>
          </a:xfrm>
          <a:prstGeom prst="rect">
            <a:avLst/>
          </a:prstGeom>
        </p:spPr>
      </p:pic>
      <p:pic>
        <p:nvPicPr>
          <p:cNvPr id="7" name="object 7"/>
          <p:cNvPicPr/>
          <p:nvPr/>
        </p:nvPicPr>
        <p:blipFill>
          <a:blip r:embed="rId6" cstate="print"/>
          <a:stretch>
            <a:fillRect/>
          </a:stretch>
        </p:blipFill>
        <p:spPr>
          <a:xfrm>
            <a:off x="8620672" y="4042111"/>
            <a:ext cx="1520996" cy="576862"/>
          </a:xfrm>
          <a:prstGeom prst="rect">
            <a:avLst/>
          </a:prstGeom>
        </p:spPr>
      </p:pic>
      <p:pic>
        <p:nvPicPr>
          <p:cNvPr id="8" name="object 8"/>
          <p:cNvPicPr/>
          <p:nvPr/>
        </p:nvPicPr>
        <p:blipFill>
          <a:blip r:embed="rId7" cstate="print"/>
          <a:stretch>
            <a:fillRect/>
          </a:stretch>
        </p:blipFill>
        <p:spPr>
          <a:xfrm>
            <a:off x="5978209" y="3995616"/>
            <a:ext cx="2111204" cy="15151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1657" y="1094740"/>
            <a:ext cx="2864485" cy="1464888"/>
          </a:xfrm>
          <a:prstGeom prst="rect">
            <a:avLst/>
          </a:prstGeom>
        </p:spPr>
        <p:txBody>
          <a:bodyPr vert="horz" wrap="square" lIns="0" tIns="67310" rIns="0" bIns="0" rtlCol="0">
            <a:spAutoFit/>
          </a:bodyPr>
          <a:lstStyle/>
          <a:p>
            <a:pPr marL="12700" marR="5080">
              <a:lnSpc>
                <a:spcPct val="89400"/>
              </a:lnSpc>
              <a:spcBef>
                <a:spcPts val="530"/>
              </a:spcBef>
            </a:pPr>
            <a:r>
              <a:rPr lang="en-GB" sz="3400" spc="-215" dirty="0">
                <a:solidFill>
                  <a:srgbClr val="ACD084"/>
                </a:solidFill>
              </a:rPr>
              <a:t>Jonathan, the professional enabler</a:t>
            </a:r>
            <a:endParaRPr sz="3400" dirty="0"/>
          </a:p>
        </p:txBody>
      </p:sp>
      <p:pic>
        <p:nvPicPr>
          <p:cNvPr id="3" name="object 3"/>
          <p:cNvPicPr/>
          <p:nvPr/>
        </p:nvPicPr>
        <p:blipFill>
          <a:blip r:embed="rId2" cstate="print"/>
          <a:stretch>
            <a:fillRect/>
          </a:stretch>
        </p:blipFill>
        <p:spPr>
          <a:xfrm>
            <a:off x="3394363" y="766615"/>
            <a:ext cx="2191057" cy="5329384"/>
          </a:xfrm>
          <a:prstGeom prst="rect">
            <a:avLst/>
          </a:prstGeom>
        </p:spPr>
      </p:pic>
      <p:sp>
        <p:nvSpPr>
          <p:cNvPr id="4" name="object 4"/>
          <p:cNvSpPr txBox="1"/>
          <p:nvPr/>
        </p:nvSpPr>
        <p:spPr>
          <a:xfrm>
            <a:off x="5943600" y="-83595"/>
            <a:ext cx="4951959" cy="2539157"/>
          </a:xfrm>
          <a:prstGeom prst="rect">
            <a:avLst/>
          </a:prstGeom>
        </p:spPr>
        <p:txBody>
          <a:bodyPr vert="horz" wrap="square" lIns="0" tIns="12700" rIns="0" bIns="0" rtlCol="0">
            <a:spAutoFit/>
          </a:bodyPr>
          <a:lstStyle/>
          <a:p>
            <a:pPr marL="355600" marR="5080" indent="-342900">
              <a:lnSpc>
                <a:spcPct val="100000"/>
              </a:lnSpc>
              <a:spcBef>
                <a:spcPts val="100"/>
              </a:spcBef>
              <a:buFont typeface="Arial" panose="020B0604020202020204" pitchFamily="34" charset="0"/>
              <a:buChar char="•"/>
            </a:pPr>
            <a:endParaRPr lang="en-GB" sz="2000" b="1" spc="65" dirty="0">
              <a:solidFill>
                <a:srgbClr val="404040"/>
              </a:solidFill>
              <a:latin typeface="Calibri"/>
              <a:cs typeface="Calibri"/>
            </a:endParaRPr>
          </a:p>
          <a:p>
            <a:pPr marL="355600" marR="5080" indent="-342900">
              <a:lnSpc>
                <a:spcPct val="100000"/>
              </a:lnSpc>
              <a:spcBef>
                <a:spcPts val="100"/>
              </a:spcBef>
              <a:buFont typeface="Arial" panose="020B0604020202020204" pitchFamily="34" charset="0"/>
              <a:buChar char="•"/>
            </a:pPr>
            <a:r>
              <a:rPr lang="en-GB" sz="2000" b="1" spc="65" dirty="0">
                <a:solidFill>
                  <a:srgbClr val="404040"/>
                </a:solidFill>
                <a:latin typeface="Calibri"/>
                <a:cs typeface="Calibri"/>
              </a:rPr>
              <a:t>The charismatic Virgin airline captain</a:t>
            </a:r>
          </a:p>
          <a:p>
            <a:pPr marL="355600" marR="5080" indent="-342900">
              <a:lnSpc>
                <a:spcPct val="100000"/>
              </a:lnSpc>
              <a:spcBef>
                <a:spcPts val="100"/>
              </a:spcBef>
              <a:buFont typeface="Arial" panose="020B0604020202020204" pitchFamily="34" charset="0"/>
              <a:buChar char="•"/>
            </a:pPr>
            <a:r>
              <a:rPr lang="en-GB" sz="2000" b="1" spc="65" dirty="0">
                <a:solidFill>
                  <a:srgbClr val="404040"/>
                </a:solidFill>
                <a:latin typeface="Calibri"/>
                <a:cs typeface="Calibri"/>
              </a:rPr>
              <a:t>Ethical slippage, contrived ignorance leading to wilful complicity</a:t>
            </a:r>
          </a:p>
          <a:p>
            <a:pPr marL="355600" marR="5080" indent="-342900">
              <a:lnSpc>
                <a:spcPct val="100000"/>
              </a:lnSpc>
              <a:spcBef>
                <a:spcPts val="100"/>
              </a:spcBef>
              <a:buFont typeface="Arial" panose="020B0604020202020204" pitchFamily="34" charset="0"/>
              <a:buChar char="•"/>
            </a:pPr>
            <a:r>
              <a:rPr lang="en-GB" sz="2000" b="1" spc="65" dirty="0">
                <a:solidFill>
                  <a:srgbClr val="404040"/>
                </a:solidFill>
                <a:latin typeface="Calibri"/>
                <a:cs typeface="Calibri"/>
              </a:rPr>
              <a:t>Facilitating a multi-million-pound mortgage and bank fraud</a:t>
            </a:r>
          </a:p>
          <a:p>
            <a:pPr marL="355600" marR="5080" indent="-342900">
              <a:lnSpc>
                <a:spcPct val="100000"/>
              </a:lnSpc>
              <a:spcBef>
                <a:spcPts val="100"/>
              </a:spcBef>
              <a:buFont typeface="Arial" panose="020B0604020202020204" pitchFamily="34" charset="0"/>
              <a:buChar char="•"/>
            </a:pPr>
            <a:endParaRPr lang="en-GB" sz="2000" b="1" spc="65" dirty="0">
              <a:solidFill>
                <a:srgbClr val="404040"/>
              </a:solidFill>
              <a:latin typeface="Calibri"/>
              <a:cs typeface="Calibri"/>
            </a:endParaRPr>
          </a:p>
          <a:p>
            <a:pPr marL="12700" marR="5080">
              <a:lnSpc>
                <a:spcPct val="100000"/>
              </a:lnSpc>
              <a:spcBef>
                <a:spcPts val="100"/>
              </a:spcBef>
            </a:pPr>
            <a:endParaRPr sz="2000" dirty="0">
              <a:latin typeface="Calibri"/>
              <a:cs typeface="Calibri"/>
            </a:endParaRPr>
          </a:p>
        </p:txBody>
      </p:sp>
      <p:pic>
        <p:nvPicPr>
          <p:cNvPr id="14" name="irc_mi" descr="Image result for images for turning a blind eye">
            <a:hlinkClick r:id="rId3" tgtFrame="&quot;_blank&quot;"/>
            <a:extLst>
              <a:ext uri="{FF2B5EF4-FFF2-40B4-BE49-F238E27FC236}">
                <a16:creationId xmlns:a16="http://schemas.microsoft.com/office/drawing/2014/main" id="{4448AAF0-A118-47A1-8EEC-A8B24A982C4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2294078"/>
            <a:ext cx="3644767" cy="2269844"/>
          </a:xfrm>
          <a:prstGeom prst="rect">
            <a:avLst/>
          </a:prstGeom>
          <a:noFill/>
          <a:ln>
            <a:noFill/>
          </a:ln>
        </p:spPr>
      </p:pic>
      <p:pic>
        <p:nvPicPr>
          <p:cNvPr id="15" name="Picture 14">
            <a:extLst>
              <a:ext uri="{FF2B5EF4-FFF2-40B4-BE49-F238E27FC236}">
                <a16:creationId xmlns:a16="http://schemas.microsoft.com/office/drawing/2014/main" id="{62587B61-A800-4C8D-9E87-09012BCD0A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3641" y="4104380"/>
            <a:ext cx="3716849" cy="22698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11094" y="1430019"/>
            <a:ext cx="6591934" cy="2311400"/>
          </a:xfrm>
          <a:prstGeom prst="rect">
            <a:avLst/>
          </a:prstGeom>
        </p:spPr>
        <p:txBody>
          <a:bodyPr vert="horz" wrap="square" lIns="0" tIns="12700" rIns="0" bIns="0" rtlCol="0">
            <a:spAutoFit/>
          </a:bodyPr>
          <a:lstStyle/>
          <a:p>
            <a:pPr marL="12700" marR="5080">
              <a:lnSpc>
                <a:spcPct val="107100"/>
              </a:lnSpc>
              <a:spcBef>
                <a:spcPts val="100"/>
              </a:spcBef>
            </a:pPr>
            <a:r>
              <a:rPr sz="2800" b="1" spc="-705" dirty="0">
                <a:solidFill>
                  <a:srgbClr val="404040"/>
                </a:solidFill>
                <a:latin typeface="Trebuchet MS"/>
                <a:cs typeface="Trebuchet MS"/>
              </a:rPr>
              <a:t>“</a:t>
            </a:r>
            <a:r>
              <a:rPr sz="2800" b="1" spc="740" dirty="0">
                <a:solidFill>
                  <a:srgbClr val="404040"/>
                </a:solidFill>
                <a:latin typeface="Trebuchet MS"/>
                <a:cs typeface="Trebuchet MS"/>
              </a:rPr>
              <a:t>…</a:t>
            </a:r>
            <a:r>
              <a:rPr sz="2800" b="1" spc="-280" dirty="0">
                <a:solidFill>
                  <a:srgbClr val="404040"/>
                </a:solidFill>
                <a:latin typeface="Trebuchet MS"/>
                <a:cs typeface="Trebuchet MS"/>
              </a:rPr>
              <a:t>y</a:t>
            </a:r>
            <a:r>
              <a:rPr sz="2800" b="1" spc="-165" dirty="0">
                <a:solidFill>
                  <a:srgbClr val="404040"/>
                </a:solidFill>
                <a:latin typeface="Trebuchet MS"/>
                <a:cs typeface="Trebuchet MS"/>
              </a:rPr>
              <a:t>o</a:t>
            </a:r>
            <a:r>
              <a:rPr sz="2800" b="1" spc="-180" dirty="0">
                <a:solidFill>
                  <a:srgbClr val="404040"/>
                </a:solidFill>
                <a:latin typeface="Trebuchet MS"/>
                <a:cs typeface="Trebuchet MS"/>
              </a:rPr>
              <a:t>u</a:t>
            </a:r>
            <a:r>
              <a:rPr sz="2800" b="1" spc="-114" dirty="0">
                <a:solidFill>
                  <a:srgbClr val="404040"/>
                </a:solidFill>
                <a:latin typeface="Trebuchet MS"/>
                <a:cs typeface="Trebuchet MS"/>
              </a:rPr>
              <a:t>r</a:t>
            </a:r>
            <a:r>
              <a:rPr sz="2800" b="1" spc="135" dirty="0">
                <a:solidFill>
                  <a:srgbClr val="404040"/>
                </a:solidFill>
                <a:latin typeface="Trebuchet MS"/>
                <a:cs typeface="Trebuchet MS"/>
              </a:rPr>
              <a:t>s</a:t>
            </a:r>
            <a:r>
              <a:rPr sz="2800" b="1" spc="-165" dirty="0">
                <a:solidFill>
                  <a:srgbClr val="404040"/>
                </a:solidFill>
                <a:latin typeface="Trebuchet MS"/>
                <a:cs typeface="Trebuchet MS"/>
              </a:rPr>
              <a:t> </a:t>
            </a:r>
            <a:r>
              <a:rPr sz="2800" b="1" spc="-175" dirty="0">
                <a:solidFill>
                  <a:srgbClr val="404040"/>
                </a:solidFill>
                <a:latin typeface="Trebuchet MS"/>
                <a:cs typeface="Trebuchet MS"/>
              </a:rPr>
              <a:t>w</a:t>
            </a:r>
            <a:r>
              <a:rPr sz="2800" b="1" spc="20" dirty="0">
                <a:solidFill>
                  <a:srgbClr val="404040"/>
                </a:solidFill>
                <a:latin typeface="Trebuchet MS"/>
                <a:cs typeface="Trebuchet MS"/>
              </a:rPr>
              <a:t>as</a:t>
            </a:r>
            <a:r>
              <a:rPr sz="2800" b="1" spc="-165" dirty="0">
                <a:solidFill>
                  <a:srgbClr val="404040"/>
                </a:solidFill>
                <a:latin typeface="Trebuchet MS"/>
                <a:cs typeface="Trebuchet MS"/>
              </a:rPr>
              <a:t> </a:t>
            </a:r>
            <a:r>
              <a:rPr sz="2800" b="1" spc="-130" dirty="0">
                <a:solidFill>
                  <a:srgbClr val="404040"/>
                </a:solidFill>
                <a:latin typeface="Trebuchet MS"/>
                <a:cs typeface="Trebuchet MS"/>
              </a:rPr>
              <a:t>a</a:t>
            </a:r>
            <a:r>
              <a:rPr sz="2800" b="1" spc="-145" dirty="0">
                <a:solidFill>
                  <a:srgbClr val="404040"/>
                </a:solidFill>
                <a:latin typeface="Trebuchet MS"/>
                <a:cs typeface="Trebuchet MS"/>
              </a:rPr>
              <a:t>b</a:t>
            </a:r>
            <a:r>
              <a:rPr sz="2800" b="1" spc="-165" dirty="0">
                <a:solidFill>
                  <a:srgbClr val="404040"/>
                </a:solidFill>
                <a:latin typeface="Trebuchet MS"/>
                <a:cs typeface="Trebuchet MS"/>
              </a:rPr>
              <a:t>o</a:t>
            </a:r>
            <a:r>
              <a:rPr sz="2800" b="1" spc="-180" dirty="0">
                <a:solidFill>
                  <a:srgbClr val="404040"/>
                </a:solidFill>
                <a:latin typeface="Trebuchet MS"/>
                <a:cs typeface="Trebuchet MS"/>
              </a:rPr>
              <a:t>u</a:t>
            </a:r>
            <a:r>
              <a:rPr sz="2800" b="1" spc="-335" dirty="0">
                <a:solidFill>
                  <a:srgbClr val="404040"/>
                </a:solidFill>
                <a:latin typeface="Trebuchet MS"/>
                <a:cs typeface="Trebuchet MS"/>
              </a:rPr>
              <a:t>t</a:t>
            </a:r>
            <a:r>
              <a:rPr sz="2800" b="1" spc="-175" dirty="0">
                <a:solidFill>
                  <a:srgbClr val="404040"/>
                </a:solidFill>
                <a:latin typeface="Trebuchet MS"/>
                <a:cs typeface="Trebuchet MS"/>
              </a:rPr>
              <a:t> </a:t>
            </a:r>
            <a:r>
              <a:rPr sz="2800" b="1" spc="20" dirty="0">
                <a:solidFill>
                  <a:srgbClr val="404040"/>
                </a:solidFill>
                <a:latin typeface="Trebuchet MS"/>
                <a:cs typeface="Trebuchet MS"/>
              </a:rPr>
              <a:t>as</a:t>
            </a:r>
            <a:r>
              <a:rPr sz="2800" b="1" spc="-165" dirty="0">
                <a:solidFill>
                  <a:srgbClr val="404040"/>
                </a:solidFill>
                <a:latin typeface="Trebuchet MS"/>
                <a:cs typeface="Trebuchet MS"/>
              </a:rPr>
              <a:t> </a:t>
            </a:r>
            <a:r>
              <a:rPr sz="2800" b="1" spc="-180" dirty="0">
                <a:solidFill>
                  <a:srgbClr val="404040"/>
                </a:solidFill>
                <a:latin typeface="Trebuchet MS"/>
                <a:cs typeface="Trebuchet MS"/>
              </a:rPr>
              <a:t>b</a:t>
            </a:r>
            <a:r>
              <a:rPr sz="2800" b="1" spc="-135" dirty="0">
                <a:solidFill>
                  <a:srgbClr val="404040"/>
                </a:solidFill>
                <a:latin typeface="Trebuchet MS"/>
                <a:cs typeface="Trebuchet MS"/>
              </a:rPr>
              <a:t>ad</a:t>
            </a:r>
            <a:r>
              <a:rPr sz="2800" b="1" spc="-175" dirty="0">
                <a:solidFill>
                  <a:srgbClr val="404040"/>
                </a:solidFill>
                <a:latin typeface="Trebuchet MS"/>
                <a:cs typeface="Trebuchet MS"/>
              </a:rPr>
              <a:t> </a:t>
            </a:r>
            <a:r>
              <a:rPr sz="2800" b="1" spc="-95" dirty="0">
                <a:solidFill>
                  <a:srgbClr val="404040"/>
                </a:solidFill>
                <a:latin typeface="Trebuchet MS"/>
                <a:cs typeface="Trebuchet MS"/>
              </a:rPr>
              <a:t>a</a:t>
            </a:r>
            <a:r>
              <a:rPr sz="2800" b="1" spc="-170" dirty="0">
                <a:solidFill>
                  <a:srgbClr val="404040"/>
                </a:solidFill>
                <a:latin typeface="Trebuchet MS"/>
                <a:cs typeface="Trebuchet MS"/>
              </a:rPr>
              <a:t> </a:t>
            </a:r>
            <a:r>
              <a:rPr sz="2800" b="1" spc="-180" dirty="0">
                <a:solidFill>
                  <a:srgbClr val="404040"/>
                </a:solidFill>
                <a:latin typeface="Trebuchet MS"/>
                <a:cs typeface="Trebuchet MS"/>
              </a:rPr>
              <a:t>b</a:t>
            </a:r>
            <a:r>
              <a:rPr sz="2800" b="1" spc="-165" dirty="0">
                <a:solidFill>
                  <a:srgbClr val="404040"/>
                </a:solidFill>
                <a:latin typeface="Trebuchet MS"/>
                <a:cs typeface="Trebuchet MS"/>
              </a:rPr>
              <a:t>r</a:t>
            </a:r>
            <a:r>
              <a:rPr sz="2800" b="1" spc="-170" dirty="0">
                <a:solidFill>
                  <a:srgbClr val="404040"/>
                </a:solidFill>
                <a:latin typeface="Trebuchet MS"/>
                <a:cs typeface="Trebuchet MS"/>
              </a:rPr>
              <a:t>eac</a:t>
            </a:r>
            <a:r>
              <a:rPr sz="2800" b="1" spc="-160" dirty="0">
                <a:solidFill>
                  <a:srgbClr val="404040"/>
                </a:solidFill>
                <a:latin typeface="Trebuchet MS"/>
                <a:cs typeface="Trebuchet MS"/>
              </a:rPr>
              <a:t>h</a:t>
            </a:r>
            <a:r>
              <a:rPr sz="2800" b="1" spc="-175" dirty="0">
                <a:solidFill>
                  <a:srgbClr val="404040"/>
                </a:solidFill>
                <a:latin typeface="Trebuchet MS"/>
                <a:cs typeface="Trebuchet MS"/>
              </a:rPr>
              <a:t> </a:t>
            </a:r>
            <a:r>
              <a:rPr sz="2800" b="1" spc="-225" dirty="0">
                <a:solidFill>
                  <a:srgbClr val="404040"/>
                </a:solidFill>
                <a:latin typeface="Trebuchet MS"/>
                <a:cs typeface="Trebuchet MS"/>
              </a:rPr>
              <a:t>of</a:t>
            </a:r>
            <a:r>
              <a:rPr sz="2800" b="1" spc="-175" dirty="0">
                <a:solidFill>
                  <a:srgbClr val="404040"/>
                </a:solidFill>
                <a:latin typeface="Trebuchet MS"/>
                <a:cs typeface="Trebuchet MS"/>
              </a:rPr>
              <a:t> </a:t>
            </a:r>
            <a:r>
              <a:rPr sz="2800" b="1" spc="-340" dirty="0">
                <a:solidFill>
                  <a:srgbClr val="404040"/>
                </a:solidFill>
                <a:latin typeface="Trebuchet MS"/>
                <a:cs typeface="Trebuchet MS"/>
              </a:rPr>
              <a:t>t</a:t>
            </a:r>
            <a:r>
              <a:rPr sz="2800" b="1" spc="-150" dirty="0">
                <a:solidFill>
                  <a:srgbClr val="404040"/>
                </a:solidFill>
                <a:latin typeface="Trebuchet MS"/>
                <a:cs typeface="Trebuchet MS"/>
              </a:rPr>
              <a:t>r</a:t>
            </a:r>
            <a:r>
              <a:rPr sz="2800" b="1" spc="-160" dirty="0">
                <a:solidFill>
                  <a:srgbClr val="404040"/>
                </a:solidFill>
                <a:latin typeface="Trebuchet MS"/>
                <a:cs typeface="Trebuchet MS"/>
              </a:rPr>
              <a:t>u</a:t>
            </a:r>
            <a:r>
              <a:rPr sz="2800" b="1" spc="140" dirty="0">
                <a:solidFill>
                  <a:srgbClr val="404040"/>
                </a:solidFill>
                <a:latin typeface="Trebuchet MS"/>
                <a:cs typeface="Trebuchet MS"/>
              </a:rPr>
              <a:t>s</a:t>
            </a:r>
            <a:r>
              <a:rPr sz="2800" b="1" spc="-280" dirty="0">
                <a:solidFill>
                  <a:srgbClr val="404040"/>
                </a:solidFill>
                <a:latin typeface="Trebuchet MS"/>
                <a:cs typeface="Trebuchet MS"/>
              </a:rPr>
              <a:t>t  </a:t>
            </a:r>
            <a:r>
              <a:rPr sz="2800" b="1" spc="20" dirty="0">
                <a:solidFill>
                  <a:srgbClr val="404040"/>
                </a:solidFill>
                <a:latin typeface="Trebuchet MS"/>
                <a:cs typeface="Trebuchet MS"/>
              </a:rPr>
              <a:t>as</a:t>
            </a:r>
            <a:r>
              <a:rPr sz="2800" b="1" spc="-165" dirty="0">
                <a:solidFill>
                  <a:srgbClr val="404040"/>
                </a:solidFill>
                <a:latin typeface="Trebuchet MS"/>
                <a:cs typeface="Trebuchet MS"/>
              </a:rPr>
              <a:t> i</a:t>
            </a:r>
            <a:r>
              <a:rPr sz="2800" b="1" spc="-335" dirty="0">
                <a:solidFill>
                  <a:srgbClr val="404040"/>
                </a:solidFill>
                <a:latin typeface="Trebuchet MS"/>
                <a:cs typeface="Trebuchet MS"/>
              </a:rPr>
              <a:t>t</a:t>
            </a:r>
            <a:r>
              <a:rPr sz="2800" b="1" spc="-175" dirty="0">
                <a:solidFill>
                  <a:srgbClr val="404040"/>
                </a:solidFill>
                <a:latin typeface="Trebuchet MS"/>
                <a:cs typeface="Trebuchet MS"/>
              </a:rPr>
              <a:t> </a:t>
            </a:r>
            <a:r>
              <a:rPr sz="2800" b="1" spc="-185" dirty="0">
                <a:solidFill>
                  <a:srgbClr val="404040"/>
                </a:solidFill>
                <a:latin typeface="Trebuchet MS"/>
                <a:cs typeface="Trebuchet MS"/>
              </a:rPr>
              <a:t>p</a:t>
            </a:r>
            <a:r>
              <a:rPr sz="2800" b="1" spc="-30" dirty="0">
                <a:solidFill>
                  <a:srgbClr val="404040"/>
                </a:solidFill>
                <a:latin typeface="Trebuchet MS"/>
                <a:cs typeface="Trebuchet MS"/>
              </a:rPr>
              <a:t>o</a:t>
            </a:r>
            <a:r>
              <a:rPr sz="2800" b="1" spc="-20" dirty="0">
                <a:solidFill>
                  <a:srgbClr val="404040"/>
                </a:solidFill>
                <a:latin typeface="Trebuchet MS"/>
                <a:cs typeface="Trebuchet MS"/>
              </a:rPr>
              <a:t>s</a:t>
            </a:r>
            <a:r>
              <a:rPr sz="2800" b="1" spc="140" dirty="0">
                <a:solidFill>
                  <a:srgbClr val="404040"/>
                </a:solidFill>
                <a:latin typeface="Trebuchet MS"/>
                <a:cs typeface="Trebuchet MS"/>
              </a:rPr>
              <a:t>s</a:t>
            </a:r>
            <a:r>
              <a:rPr sz="2800" b="1" spc="-165" dirty="0">
                <a:solidFill>
                  <a:srgbClr val="404040"/>
                </a:solidFill>
                <a:latin typeface="Trebuchet MS"/>
                <a:cs typeface="Trebuchet MS"/>
              </a:rPr>
              <a:t>i</a:t>
            </a:r>
            <a:r>
              <a:rPr sz="2800" b="1" spc="-180" dirty="0">
                <a:solidFill>
                  <a:srgbClr val="404040"/>
                </a:solidFill>
                <a:latin typeface="Trebuchet MS"/>
                <a:cs typeface="Trebuchet MS"/>
              </a:rPr>
              <a:t>b</a:t>
            </a:r>
            <a:r>
              <a:rPr sz="2800" b="1" spc="-105" dirty="0">
                <a:solidFill>
                  <a:srgbClr val="404040"/>
                </a:solidFill>
                <a:latin typeface="Trebuchet MS"/>
                <a:cs typeface="Trebuchet MS"/>
              </a:rPr>
              <a:t>l</a:t>
            </a:r>
            <a:r>
              <a:rPr sz="2800" b="1" spc="-254" dirty="0">
                <a:solidFill>
                  <a:srgbClr val="404040"/>
                </a:solidFill>
                <a:latin typeface="Trebuchet MS"/>
                <a:cs typeface="Trebuchet MS"/>
              </a:rPr>
              <a:t>y</a:t>
            </a:r>
            <a:r>
              <a:rPr sz="2800" b="1" spc="-175" dirty="0">
                <a:solidFill>
                  <a:srgbClr val="404040"/>
                </a:solidFill>
                <a:latin typeface="Trebuchet MS"/>
                <a:cs typeface="Trebuchet MS"/>
              </a:rPr>
              <a:t> </a:t>
            </a:r>
            <a:r>
              <a:rPr sz="2800" b="1" spc="-200" dirty="0">
                <a:solidFill>
                  <a:srgbClr val="404040"/>
                </a:solidFill>
                <a:latin typeface="Trebuchet MS"/>
                <a:cs typeface="Trebuchet MS"/>
              </a:rPr>
              <a:t>c</a:t>
            </a:r>
            <a:r>
              <a:rPr sz="2800" b="1" spc="-165" dirty="0">
                <a:solidFill>
                  <a:srgbClr val="404040"/>
                </a:solidFill>
                <a:latin typeface="Trebuchet MS"/>
                <a:cs typeface="Trebuchet MS"/>
              </a:rPr>
              <a:t>o</a:t>
            </a:r>
            <a:r>
              <a:rPr sz="2800" b="1" spc="-180" dirty="0">
                <a:solidFill>
                  <a:srgbClr val="404040"/>
                </a:solidFill>
                <a:latin typeface="Trebuchet MS"/>
                <a:cs typeface="Trebuchet MS"/>
              </a:rPr>
              <a:t>u</a:t>
            </a:r>
            <a:r>
              <a:rPr sz="2800" b="1" spc="-105" dirty="0">
                <a:solidFill>
                  <a:srgbClr val="404040"/>
                </a:solidFill>
                <a:latin typeface="Trebuchet MS"/>
                <a:cs typeface="Trebuchet MS"/>
              </a:rPr>
              <a:t>l</a:t>
            </a:r>
            <a:r>
              <a:rPr sz="2800" b="1" spc="-175" dirty="0">
                <a:solidFill>
                  <a:srgbClr val="404040"/>
                </a:solidFill>
                <a:latin typeface="Trebuchet MS"/>
                <a:cs typeface="Trebuchet MS"/>
              </a:rPr>
              <a:t>d </a:t>
            </a:r>
            <a:r>
              <a:rPr sz="2800" b="1" spc="-165" dirty="0">
                <a:solidFill>
                  <a:srgbClr val="404040"/>
                </a:solidFill>
                <a:latin typeface="Trebuchet MS"/>
                <a:cs typeface="Trebuchet MS"/>
              </a:rPr>
              <a:t>ha</a:t>
            </a:r>
            <a:r>
              <a:rPr sz="2800" b="1" spc="-190" dirty="0">
                <a:solidFill>
                  <a:srgbClr val="404040"/>
                </a:solidFill>
                <a:latin typeface="Trebuchet MS"/>
                <a:cs typeface="Trebuchet MS"/>
              </a:rPr>
              <a:t>v</a:t>
            </a:r>
            <a:r>
              <a:rPr sz="2800" b="1" spc="-210" dirty="0">
                <a:solidFill>
                  <a:srgbClr val="404040"/>
                </a:solidFill>
                <a:latin typeface="Trebuchet MS"/>
                <a:cs typeface="Trebuchet MS"/>
              </a:rPr>
              <a:t>e</a:t>
            </a:r>
            <a:r>
              <a:rPr sz="2800" b="1" spc="-170" dirty="0">
                <a:solidFill>
                  <a:srgbClr val="404040"/>
                </a:solidFill>
                <a:latin typeface="Trebuchet MS"/>
                <a:cs typeface="Trebuchet MS"/>
              </a:rPr>
              <a:t> </a:t>
            </a:r>
            <a:r>
              <a:rPr sz="2800" b="1" spc="40" dirty="0">
                <a:solidFill>
                  <a:srgbClr val="404040"/>
                </a:solidFill>
                <a:latin typeface="Trebuchet MS"/>
                <a:cs typeface="Trebuchet MS"/>
              </a:rPr>
              <a:t>g</a:t>
            </a:r>
            <a:r>
              <a:rPr sz="2800" b="1" spc="-260" dirty="0">
                <a:solidFill>
                  <a:srgbClr val="404040"/>
                </a:solidFill>
                <a:latin typeface="Trebuchet MS"/>
                <a:cs typeface="Trebuchet MS"/>
              </a:rPr>
              <a:t>ot</a:t>
            </a:r>
            <a:r>
              <a:rPr sz="2800" b="1" spc="-175" dirty="0">
                <a:solidFill>
                  <a:srgbClr val="404040"/>
                </a:solidFill>
                <a:latin typeface="Trebuchet MS"/>
                <a:cs typeface="Trebuchet MS"/>
              </a:rPr>
              <a:t> </a:t>
            </a:r>
            <a:r>
              <a:rPr sz="2800" b="1" spc="370" dirty="0">
                <a:solidFill>
                  <a:srgbClr val="404040"/>
                </a:solidFill>
                <a:latin typeface="Trebuchet MS"/>
                <a:cs typeface="Trebuchet MS"/>
              </a:rPr>
              <a:t>–</a:t>
            </a:r>
            <a:r>
              <a:rPr sz="2800" b="1" spc="-170" dirty="0">
                <a:solidFill>
                  <a:srgbClr val="404040"/>
                </a:solidFill>
                <a:latin typeface="Trebuchet MS"/>
                <a:cs typeface="Trebuchet MS"/>
              </a:rPr>
              <a:t> </a:t>
            </a:r>
            <a:r>
              <a:rPr sz="2800" b="1" spc="-340" dirty="0">
                <a:solidFill>
                  <a:srgbClr val="404040"/>
                </a:solidFill>
                <a:latin typeface="Trebuchet MS"/>
                <a:cs typeface="Trebuchet MS"/>
              </a:rPr>
              <a:t>t</a:t>
            </a:r>
            <a:r>
              <a:rPr sz="2800" b="1" spc="-165" dirty="0">
                <a:solidFill>
                  <a:srgbClr val="404040"/>
                </a:solidFill>
                <a:latin typeface="Trebuchet MS"/>
                <a:cs typeface="Trebuchet MS"/>
              </a:rPr>
              <a:t>h</a:t>
            </a:r>
            <a:r>
              <a:rPr sz="2800" b="1" spc="-215" dirty="0">
                <a:solidFill>
                  <a:srgbClr val="404040"/>
                </a:solidFill>
                <a:latin typeface="Trebuchet MS"/>
                <a:cs typeface="Trebuchet MS"/>
              </a:rPr>
              <a:t>at</a:t>
            </a:r>
            <a:r>
              <a:rPr sz="2800" b="1" spc="-175" dirty="0">
                <a:solidFill>
                  <a:srgbClr val="404040"/>
                </a:solidFill>
                <a:latin typeface="Trebuchet MS"/>
                <a:cs typeface="Trebuchet MS"/>
              </a:rPr>
              <a:t> </a:t>
            </a:r>
            <a:r>
              <a:rPr sz="2800" b="1" spc="-165" dirty="0">
                <a:solidFill>
                  <a:srgbClr val="404040"/>
                </a:solidFill>
                <a:latin typeface="Trebuchet MS"/>
                <a:cs typeface="Trebuchet MS"/>
              </a:rPr>
              <a:t>i</a:t>
            </a:r>
            <a:r>
              <a:rPr sz="2800" b="1" spc="110" dirty="0">
                <a:solidFill>
                  <a:srgbClr val="404040"/>
                </a:solidFill>
                <a:latin typeface="Trebuchet MS"/>
                <a:cs typeface="Trebuchet MS"/>
              </a:rPr>
              <a:t>s  </a:t>
            </a:r>
            <a:r>
              <a:rPr sz="2800" b="1" spc="-165" dirty="0">
                <a:solidFill>
                  <a:srgbClr val="404040"/>
                </a:solidFill>
                <a:latin typeface="Trebuchet MS"/>
                <a:cs typeface="Trebuchet MS"/>
              </a:rPr>
              <a:t>compounded</a:t>
            </a:r>
            <a:r>
              <a:rPr sz="2800" b="1" spc="-175" dirty="0">
                <a:solidFill>
                  <a:srgbClr val="404040"/>
                </a:solidFill>
                <a:latin typeface="Trebuchet MS"/>
                <a:cs typeface="Trebuchet MS"/>
              </a:rPr>
              <a:t> </a:t>
            </a:r>
            <a:r>
              <a:rPr sz="2800" b="1" spc="-220" dirty="0">
                <a:solidFill>
                  <a:srgbClr val="404040"/>
                </a:solidFill>
                <a:latin typeface="Trebuchet MS"/>
                <a:cs typeface="Trebuchet MS"/>
              </a:rPr>
              <a:t>by</a:t>
            </a:r>
            <a:r>
              <a:rPr sz="2800" b="1" spc="-175" dirty="0">
                <a:solidFill>
                  <a:srgbClr val="404040"/>
                </a:solidFill>
                <a:latin typeface="Trebuchet MS"/>
                <a:cs typeface="Trebuchet MS"/>
              </a:rPr>
              <a:t> </a:t>
            </a:r>
            <a:r>
              <a:rPr sz="2800" b="1" spc="-240" dirty="0">
                <a:solidFill>
                  <a:srgbClr val="404040"/>
                </a:solidFill>
                <a:latin typeface="Trebuchet MS"/>
                <a:cs typeface="Trebuchet MS"/>
              </a:rPr>
              <a:t>the</a:t>
            </a:r>
            <a:r>
              <a:rPr sz="2800" b="1" spc="-170" dirty="0">
                <a:solidFill>
                  <a:srgbClr val="404040"/>
                </a:solidFill>
                <a:latin typeface="Trebuchet MS"/>
                <a:cs typeface="Trebuchet MS"/>
              </a:rPr>
              <a:t> </a:t>
            </a:r>
            <a:r>
              <a:rPr sz="2800" b="1" spc="-225" dirty="0">
                <a:solidFill>
                  <a:srgbClr val="404040"/>
                </a:solidFill>
                <a:latin typeface="Trebuchet MS"/>
                <a:cs typeface="Trebuchet MS"/>
              </a:rPr>
              <a:t>fact</a:t>
            </a:r>
            <a:r>
              <a:rPr sz="2800" b="1" spc="-175" dirty="0">
                <a:solidFill>
                  <a:srgbClr val="404040"/>
                </a:solidFill>
                <a:latin typeface="Trebuchet MS"/>
                <a:cs typeface="Trebuchet MS"/>
              </a:rPr>
              <a:t> </a:t>
            </a:r>
            <a:r>
              <a:rPr sz="2800" b="1" spc="-235" dirty="0">
                <a:solidFill>
                  <a:srgbClr val="404040"/>
                </a:solidFill>
                <a:latin typeface="Trebuchet MS"/>
                <a:cs typeface="Trebuchet MS"/>
              </a:rPr>
              <a:t>that</a:t>
            </a:r>
            <a:r>
              <a:rPr sz="2800" b="1" spc="-175" dirty="0">
                <a:solidFill>
                  <a:srgbClr val="404040"/>
                </a:solidFill>
                <a:latin typeface="Trebuchet MS"/>
                <a:cs typeface="Trebuchet MS"/>
              </a:rPr>
              <a:t> </a:t>
            </a:r>
            <a:r>
              <a:rPr sz="2800" b="1" spc="-155" dirty="0">
                <a:solidFill>
                  <a:srgbClr val="404040"/>
                </a:solidFill>
                <a:latin typeface="Trebuchet MS"/>
                <a:cs typeface="Trebuchet MS"/>
              </a:rPr>
              <a:t>Entwistle</a:t>
            </a:r>
            <a:r>
              <a:rPr sz="2800" b="1" spc="-170" dirty="0">
                <a:solidFill>
                  <a:srgbClr val="404040"/>
                </a:solidFill>
                <a:latin typeface="Trebuchet MS"/>
                <a:cs typeface="Trebuchet MS"/>
              </a:rPr>
              <a:t> </a:t>
            </a:r>
            <a:r>
              <a:rPr sz="2800" b="1" spc="-165" dirty="0">
                <a:solidFill>
                  <a:srgbClr val="404040"/>
                </a:solidFill>
                <a:latin typeface="Trebuchet MS"/>
                <a:cs typeface="Trebuchet MS"/>
              </a:rPr>
              <a:t>could </a:t>
            </a:r>
            <a:r>
              <a:rPr sz="2800" b="1" spc="-830" dirty="0">
                <a:solidFill>
                  <a:srgbClr val="404040"/>
                </a:solidFill>
                <a:latin typeface="Trebuchet MS"/>
                <a:cs typeface="Trebuchet MS"/>
              </a:rPr>
              <a:t> </a:t>
            </a:r>
            <a:r>
              <a:rPr sz="2800" b="1" spc="-165" dirty="0">
                <a:solidFill>
                  <a:srgbClr val="404040"/>
                </a:solidFill>
                <a:latin typeface="Trebuchet MS"/>
                <a:cs typeface="Trebuchet MS"/>
              </a:rPr>
              <a:t>ha</a:t>
            </a:r>
            <a:r>
              <a:rPr sz="2800" b="1" spc="-190" dirty="0">
                <a:solidFill>
                  <a:srgbClr val="404040"/>
                </a:solidFill>
                <a:latin typeface="Trebuchet MS"/>
                <a:cs typeface="Trebuchet MS"/>
              </a:rPr>
              <a:t>v</a:t>
            </a:r>
            <a:r>
              <a:rPr sz="2800" b="1" spc="-210" dirty="0">
                <a:solidFill>
                  <a:srgbClr val="404040"/>
                </a:solidFill>
                <a:latin typeface="Trebuchet MS"/>
                <a:cs typeface="Trebuchet MS"/>
              </a:rPr>
              <a:t>e</a:t>
            </a:r>
            <a:r>
              <a:rPr sz="2800" b="1" spc="-170" dirty="0">
                <a:solidFill>
                  <a:srgbClr val="404040"/>
                </a:solidFill>
                <a:latin typeface="Trebuchet MS"/>
                <a:cs typeface="Trebuchet MS"/>
              </a:rPr>
              <a:t> </a:t>
            </a:r>
            <a:r>
              <a:rPr sz="2800" b="1" spc="-145" dirty="0">
                <a:solidFill>
                  <a:srgbClr val="404040"/>
                </a:solidFill>
                <a:latin typeface="Trebuchet MS"/>
                <a:cs typeface="Trebuchet MS"/>
              </a:rPr>
              <a:t>a</a:t>
            </a:r>
            <a:r>
              <a:rPr sz="2800" b="1" spc="-150" dirty="0">
                <a:solidFill>
                  <a:srgbClr val="404040"/>
                </a:solidFill>
                <a:latin typeface="Trebuchet MS"/>
                <a:cs typeface="Trebuchet MS"/>
              </a:rPr>
              <a:t>c</a:t>
            </a:r>
            <a:r>
              <a:rPr sz="2800" b="1" spc="-165" dirty="0">
                <a:solidFill>
                  <a:srgbClr val="404040"/>
                </a:solidFill>
                <a:latin typeface="Trebuchet MS"/>
                <a:cs typeface="Trebuchet MS"/>
              </a:rPr>
              <a:t>hi</a:t>
            </a:r>
            <a:r>
              <a:rPr sz="2800" b="1" spc="-229" dirty="0">
                <a:solidFill>
                  <a:srgbClr val="404040"/>
                </a:solidFill>
                <a:latin typeface="Trebuchet MS"/>
                <a:cs typeface="Trebuchet MS"/>
              </a:rPr>
              <a:t>e</a:t>
            </a:r>
            <a:r>
              <a:rPr sz="2800" b="1" spc="-260" dirty="0">
                <a:solidFill>
                  <a:srgbClr val="404040"/>
                </a:solidFill>
                <a:latin typeface="Trebuchet MS"/>
                <a:cs typeface="Trebuchet MS"/>
              </a:rPr>
              <a:t>v</a:t>
            </a:r>
            <a:r>
              <a:rPr sz="2800" b="1" spc="-195" dirty="0">
                <a:solidFill>
                  <a:srgbClr val="404040"/>
                </a:solidFill>
                <a:latin typeface="Trebuchet MS"/>
                <a:cs typeface="Trebuchet MS"/>
              </a:rPr>
              <a:t>ed</a:t>
            </a:r>
            <a:r>
              <a:rPr sz="2800" b="1" spc="-175" dirty="0">
                <a:solidFill>
                  <a:srgbClr val="404040"/>
                </a:solidFill>
                <a:latin typeface="Trebuchet MS"/>
                <a:cs typeface="Trebuchet MS"/>
              </a:rPr>
              <a:t> </a:t>
            </a:r>
            <a:r>
              <a:rPr sz="2800" b="1" spc="-100" dirty="0">
                <a:solidFill>
                  <a:srgbClr val="404040"/>
                </a:solidFill>
                <a:latin typeface="Trebuchet MS"/>
                <a:cs typeface="Trebuchet MS"/>
              </a:rPr>
              <a:t>al</a:t>
            </a:r>
            <a:r>
              <a:rPr sz="2800" b="1" spc="-25" dirty="0">
                <a:solidFill>
                  <a:srgbClr val="404040"/>
                </a:solidFill>
                <a:latin typeface="Trebuchet MS"/>
                <a:cs typeface="Trebuchet MS"/>
              </a:rPr>
              <a:t>m</a:t>
            </a:r>
            <a:r>
              <a:rPr sz="2800" b="1" spc="-30" dirty="0">
                <a:solidFill>
                  <a:srgbClr val="404040"/>
                </a:solidFill>
                <a:latin typeface="Trebuchet MS"/>
                <a:cs typeface="Trebuchet MS"/>
              </a:rPr>
              <a:t>o</a:t>
            </a:r>
            <a:r>
              <a:rPr sz="2800" b="1" spc="-20" dirty="0">
                <a:solidFill>
                  <a:srgbClr val="404040"/>
                </a:solidFill>
                <a:latin typeface="Trebuchet MS"/>
                <a:cs typeface="Trebuchet MS"/>
              </a:rPr>
              <a:t>s</a:t>
            </a:r>
            <a:r>
              <a:rPr sz="2800" b="1" spc="-335" dirty="0">
                <a:solidFill>
                  <a:srgbClr val="404040"/>
                </a:solidFill>
                <a:latin typeface="Trebuchet MS"/>
                <a:cs typeface="Trebuchet MS"/>
              </a:rPr>
              <a:t>t</a:t>
            </a:r>
            <a:r>
              <a:rPr sz="2800" b="1" spc="-175" dirty="0">
                <a:solidFill>
                  <a:srgbClr val="404040"/>
                </a:solidFill>
                <a:latin typeface="Trebuchet MS"/>
                <a:cs typeface="Trebuchet MS"/>
              </a:rPr>
              <a:t> </a:t>
            </a:r>
            <a:r>
              <a:rPr sz="2800" b="1" spc="-155" dirty="0">
                <a:solidFill>
                  <a:srgbClr val="404040"/>
                </a:solidFill>
                <a:latin typeface="Trebuchet MS"/>
                <a:cs typeface="Trebuchet MS"/>
              </a:rPr>
              <a:t>n</a:t>
            </a:r>
            <a:r>
              <a:rPr sz="2800" b="1" spc="-305" dirty="0">
                <a:solidFill>
                  <a:srgbClr val="404040"/>
                </a:solidFill>
                <a:latin typeface="Trebuchet MS"/>
                <a:cs typeface="Trebuchet MS"/>
              </a:rPr>
              <a:t>o</a:t>
            </a:r>
            <a:r>
              <a:rPr sz="2800" b="1" spc="-220" dirty="0">
                <a:solidFill>
                  <a:srgbClr val="404040"/>
                </a:solidFill>
                <a:latin typeface="Trebuchet MS"/>
                <a:cs typeface="Trebuchet MS"/>
              </a:rPr>
              <a:t>t</a:t>
            </a:r>
            <a:r>
              <a:rPr sz="2800" b="1" spc="-165" dirty="0">
                <a:solidFill>
                  <a:srgbClr val="404040"/>
                </a:solidFill>
                <a:latin typeface="Trebuchet MS"/>
                <a:cs typeface="Trebuchet MS"/>
              </a:rPr>
              <a:t>hi</a:t>
            </a:r>
            <a:r>
              <a:rPr sz="2800" b="1" spc="-155" dirty="0">
                <a:solidFill>
                  <a:srgbClr val="404040"/>
                </a:solidFill>
                <a:latin typeface="Trebuchet MS"/>
                <a:cs typeface="Trebuchet MS"/>
              </a:rPr>
              <a:t>n</a:t>
            </a:r>
            <a:r>
              <a:rPr sz="2800" b="1" spc="45" dirty="0">
                <a:solidFill>
                  <a:srgbClr val="404040"/>
                </a:solidFill>
                <a:latin typeface="Trebuchet MS"/>
                <a:cs typeface="Trebuchet MS"/>
              </a:rPr>
              <a:t>g</a:t>
            </a:r>
            <a:r>
              <a:rPr sz="2800" b="1" spc="-175" dirty="0">
                <a:solidFill>
                  <a:srgbClr val="404040"/>
                </a:solidFill>
                <a:latin typeface="Trebuchet MS"/>
                <a:cs typeface="Trebuchet MS"/>
              </a:rPr>
              <a:t> </a:t>
            </a:r>
            <a:r>
              <a:rPr sz="2800" b="1" spc="-225" dirty="0">
                <a:solidFill>
                  <a:srgbClr val="404040"/>
                </a:solidFill>
                <a:latin typeface="Trebuchet MS"/>
                <a:cs typeface="Trebuchet MS"/>
              </a:rPr>
              <a:t>of</a:t>
            </a:r>
            <a:r>
              <a:rPr sz="2800" b="1" spc="-175" dirty="0">
                <a:solidFill>
                  <a:srgbClr val="404040"/>
                </a:solidFill>
                <a:latin typeface="Trebuchet MS"/>
                <a:cs typeface="Trebuchet MS"/>
              </a:rPr>
              <a:t> w</a:t>
            </a:r>
            <a:r>
              <a:rPr sz="2800" b="1" spc="-165" dirty="0">
                <a:solidFill>
                  <a:srgbClr val="404040"/>
                </a:solidFill>
                <a:latin typeface="Trebuchet MS"/>
                <a:cs typeface="Trebuchet MS"/>
              </a:rPr>
              <a:t>h</a:t>
            </a:r>
            <a:r>
              <a:rPr sz="2800" b="1" spc="-215" dirty="0">
                <a:solidFill>
                  <a:srgbClr val="404040"/>
                </a:solidFill>
                <a:latin typeface="Trebuchet MS"/>
                <a:cs typeface="Trebuchet MS"/>
              </a:rPr>
              <a:t>at</a:t>
            </a:r>
            <a:r>
              <a:rPr sz="2800" b="1" spc="-175" dirty="0">
                <a:solidFill>
                  <a:srgbClr val="404040"/>
                </a:solidFill>
                <a:latin typeface="Trebuchet MS"/>
                <a:cs typeface="Trebuchet MS"/>
              </a:rPr>
              <a:t> </a:t>
            </a:r>
            <a:r>
              <a:rPr sz="2800" b="1" spc="-165" dirty="0">
                <a:solidFill>
                  <a:srgbClr val="404040"/>
                </a:solidFill>
                <a:latin typeface="Trebuchet MS"/>
                <a:cs typeface="Trebuchet MS"/>
              </a:rPr>
              <a:t>h</a:t>
            </a:r>
            <a:r>
              <a:rPr sz="2800" b="1" spc="-210" dirty="0">
                <a:solidFill>
                  <a:srgbClr val="404040"/>
                </a:solidFill>
                <a:latin typeface="Trebuchet MS"/>
                <a:cs typeface="Trebuchet MS"/>
              </a:rPr>
              <a:t>e</a:t>
            </a:r>
            <a:r>
              <a:rPr sz="2800" b="1" spc="-170" dirty="0">
                <a:solidFill>
                  <a:srgbClr val="404040"/>
                </a:solidFill>
                <a:latin typeface="Trebuchet MS"/>
                <a:cs typeface="Trebuchet MS"/>
              </a:rPr>
              <a:t> </a:t>
            </a:r>
            <a:r>
              <a:rPr sz="2800" b="1" spc="-180" dirty="0">
                <a:solidFill>
                  <a:srgbClr val="404040"/>
                </a:solidFill>
                <a:latin typeface="Trebuchet MS"/>
                <a:cs typeface="Trebuchet MS"/>
              </a:rPr>
              <a:t>d</a:t>
            </a:r>
            <a:r>
              <a:rPr sz="2800" b="1" spc="-165" dirty="0">
                <a:solidFill>
                  <a:srgbClr val="404040"/>
                </a:solidFill>
                <a:latin typeface="Trebuchet MS"/>
                <a:cs typeface="Trebuchet MS"/>
              </a:rPr>
              <a:t>i</a:t>
            </a:r>
            <a:r>
              <a:rPr sz="2800" b="1" spc="-120" dirty="0">
                <a:solidFill>
                  <a:srgbClr val="404040"/>
                </a:solidFill>
                <a:latin typeface="Trebuchet MS"/>
                <a:cs typeface="Trebuchet MS"/>
              </a:rPr>
              <a:t>d  </a:t>
            </a:r>
            <a:r>
              <a:rPr sz="2800" b="1" spc="-175" dirty="0">
                <a:solidFill>
                  <a:srgbClr val="404040"/>
                </a:solidFill>
                <a:latin typeface="Trebuchet MS"/>
                <a:cs typeface="Trebuchet MS"/>
              </a:rPr>
              <a:t>w</a:t>
            </a:r>
            <a:r>
              <a:rPr sz="2800" b="1" spc="-165" dirty="0">
                <a:solidFill>
                  <a:srgbClr val="404040"/>
                </a:solidFill>
                <a:latin typeface="Trebuchet MS"/>
                <a:cs typeface="Trebuchet MS"/>
              </a:rPr>
              <a:t>i</a:t>
            </a:r>
            <a:r>
              <a:rPr sz="2800" b="1" spc="-340" dirty="0">
                <a:solidFill>
                  <a:srgbClr val="404040"/>
                </a:solidFill>
                <a:latin typeface="Trebuchet MS"/>
                <a:cs typeface="Trebuchet MS"/>
              </a:rPr>
              <a:t>t</a:t>
            </a:r>
            <a:r>
              <a:rPr sz="2800" b="1" spc="-165" dirty="0">
                <a:solidFill>
                  <a:srgbClr val="404040"/>
                </a:solidFill>
                <a:latin typeface="Trebuchet MS"/>
                <a:cs typeface="Trebuchet MS"/>
              </a:rPr>
              <a:t>ho</a:t>
            </a:r>
            <a:r>
              <a:rPr sz="2800" b="1" spc="-180" dirty="0">
                <a:solidFill>
                  <a:srgbClr val="404040"/>
                </a:solidFill>
                <a:latin typeface="Trebuchet MS"/>
                <a:cs typeface="Trebuchet MS"/>
              </a:rPr>
              <a:t>u</a:t>
            </a:r>
            <a:r>
              <a:rPr sz="2800" b="1" spc="-335" dirty="0">
                <a:solidFill>
                  <a:srgbClr val="404040"/>
                </a:solidFill>
                <a:latin typeface="Trebuchet MS"/>
                <a:cs typeface="Trebuchet MS"/>
              </a:rPr>
              <a:t>t</a:t>
            </a:r>
            <a:r>
              <a:rPr sz="2800" b="1" spc="-175" dirty="0">
                <a:solidFill>
                  <a:srgbClr val="404040"/>
                </a:solidFill>
                <a:latin typeface="Trebuchet MS"/>
                <a:cs typeface="Trebuchet MS"/>
              </a:rPr>
              <a:t> </a:t>
            </a:r>
            <a:r>
              <a:rPr sz="2800" b="1" spc="-280" dirty="0">
                <a:solidFill>
                  <a:srgbClr val="404040"/>
                </a:solidFill>
                <a:latin typeface="Trebuchet MS"/>
                <a:cs typeface="Trebuchet MS"/>
              </a:rPr>
              <a:t>y</a:t>
            </a:r>
            <a:r>
              <a:rPr sz="2800" b="1" spc="-165" dirty="0">
                <a:solidFill>
                  <a:srgbClr val="404040"/>
                </a:solidFill>
                <a:latin typeface="Trebuchet MS"/>
                <a:cs typeface="Trebuchet MS"/>
              </a:rPr>
              <a:t>o</a:t>
            </a:r>
            <a:r>
              <a:rPr sz="2800" b="1" spc="-180" dirty="0">
                <a:solidFill>
                  <a:srgbClr val="404040"/>
                </a:solidFill>
                <a:latin typeface="Trebuchet MS"/>
                <a:cs typeface="Trebuchet MS"/>
              </a:rPr>
              <a:t>u</a:t>
            </a:r>
            <a:r>
              <a:rPr sz="2800" b="1" spc="-110" dirty="0">
                <a:solidFill>
                  <a:srgbClr val="404040"/>
                </a:solidFill>
                <a:latin typeface="Trebuchet MS"/>
                <a:cs typeface="Trebuchet MS"/>
              </a:rPr>
              <a:t>r</a:t>
            </a:r>
            <a:r>
              <a:rPr sz="2800" b="1" spc="-175" dirty="0">
                <a:solidFill>
                  <a:srgbClr val="404040"/>
                </a:solidFill>
                <a:latin typeface="Trebuchet MS"/>
                <a:cs typeface="Trebuchet MS"/>
              </a:rPr>
              <a:t> </a:t>
            </a:r>
            <a:r>
              <a:rPr sz="2800" b="1" spc="-145" dirty="0">
                <a:solidFill>
                  <a:srgbClr val="404040"/>
                </a:solidFill>
                <a:latin typeface="Trebuchet MS"/>
                <a:cs typeface="Trebuchet MS"/>
              </a:rPr>
              <a:t>a</a:t>
            </a:r>
            <a:r>
              <a:rPr sz="2800" b="1" spc="-150" dirty="0">
                <a:solidFill>
                  <a:srgbClr val="404040"/>
                </a:solidFill>
                <a:latin typeface="Trebuchet MS"/>
                <a:cs typeface="Trebuchet MS"/>
              </a:rPr>
              <a:t>c</a:t>
            </a:r>
            <a:r>
              <a:rPr sz="2800" b="1" spc="-340" dirty="0">
                <a:solidFill>
                  <a:srgbClr val="404040"/>
                </a:solidFill>
                <a:latin typeface="Trebuchet MS"/>
                <a:cs typeface="Trebuchet MS"/>
              </a:rPr>
              <a:t>t</a:t>
            </a:r>
            <a:r>
              <a:rPr sz="2800" b="1" spc="-165" dirty="0">
                <a:solidFill>
                  <a:srgbClr val="404040"/>
                </a:solidFill>
                <a:latin typeface="Trebuchet MS"/>
                <a:cs typeface="Trebuchet MS"/>
              </a:rPr>
              <a:t>i</a:t>
            </a:r>
            <a:r>
              <a:rPr sz="2800" b="1" spc="-260" dirty="0">
                <a:solidFill>
                  <a:srgbClr val="404040"/>
                </a:solidFill>
                <a:latin typeface="Trebuchet MS"/>
                <a:cs typeface="Trebuchet MS"/>
              </a:rPr>
              <a:t>v</a:t>
            </a:r>
            <a:r>
              <a:rPr sz="2800" b="1" spc="-210" dirty="0">
                <a:solidFill>
                  <a:srgbClr val="404040"/>
                </a:solidFill>
                <a:latin typeface="Trebuchet MS"/>
                <a:cs typeface="Trebuchet MS"/>
              </a:rPr>
              <a:t>e</a:t>
            </a:r>
            <a:r>
              <a:rPr sz="2800" b="1" spc="-170" dirty="0">
                <a:solidFill>
                  <a:srgbClr val="404040"/>
                </a:solidFill>
                <a:latin typeface="Trebuchet MS"/>
                <a:cs typeface="Trebuchet MS"/>
              </a:rPr>
              <a:t> </a:t>
            </a:r>
            <a:r>
              <a:rPr sz="2800" b="1" spc="-200" dirty="0">
                <a:solidFill>
                  <a:srgbClr val="404040"/>
                </a:solidFill>
                <a:latin typeface="Trebuchet MS"/>
                <a:cs typeface="Trebuchet MS"/>
              </a:rPr>
              <a:t>c</a:t>
            </a:r>
            <a:r>
              <a:rPr sz="2800" b="1" spc="-105" dirty="0">
                <a:solidFill>
                  <a:srgbClr val="404040"/>
                </a:solidFill>
                <a:latin typeface="Trebuchet MS"/>
                <a:cs typeface="Trebuchet MS"/>
              </a:rPr>
              <a:t>om</a:t>
            </a:r>
            <a:r>
              <a:rPr sz="2800" b="1" spc="-185" dirty="0">
                <a:solidFill>
                  <a:srgbClr val="404040"/>
                </a:solidFill>
                <a:latin typeface="Trebuchet MS"/>
                <a:cs typeface="Trebuchet MS"/>
              </a:rPr>
              <a:t>p</a:t>
            </a:r>
            <a:r>
              <a:rPr sz="2800" b="1" spc="-105" dirty="0">
                <a:solidFill>
                  <a:srgbClr val="404040"/>
                </a:solidFill>
                <a:latin typeface="Trebuchet MS"/>
                <a:cs typeface="Trebuchet MS"/>
              </a:rPr>
              <a:t>l</a:t>
            </a:r>
            <a:r>
              <a:rPr sz="2800" b="1" spc="-165" dirty="0">
                <a:solidFill>
                  <a:srgbClr val="404040"/>
                </a:solidFill>
                <a:latin typeface="Trebuchet MS"/>
                <a:cs typeface="Trebuchet MS"/>
              </a:rPr>
              <a:t>i</a:t>
            </a:r>
            <a:r>
              <a:rPr sz="2800" b="1" spc="-200" dirty="0">
                <a:solidFill>
                  <a:srgbClr val="404040"/>
                </a:solidFill>
                <a:latin typeface="Trebuchet MS"/>
                <a:cs typeface="Trebuchet MS"/>
              </a:rPr>
              <a:t>c</a:t>
            </a:r>
            <a:r>
              <a:rPr sz="2800" b="1" spc="-165" dirty="0">
                <a:solidFill>
                  <a:srgbClr val="404040"/>
                </a:solidFill>
                <a:latin typeface="Trebuchet MS"/>
                <a:cs typeface="Trebuchet MS"/>
              </a:rPr>
              <a:t>i</a:t>
            </a:r>
            <a:r>
              <a:rPr sz="2800" b="1" spc="-340" dirty="0">
                <a:solidFill>
                  <a:srgbClr val="404040"/>
                </a:solidFill>
                <a:latin typeface="Trebuchet MS"/>
                <a:cs typeface="Trebuchet MS"/>
              </a:rPr>
              <a:t>t</a:t>
            </a:r>
            <a:r>
              <a:rPr sz="2800" b="1" spc="-265" dirty="0">
                <a:solidFill>
                  <a:srgbClr val="404040"/>
                </a:solidFill>
                <a:latin typeface="Trebuchet MS"/>
                <a:cs typeface="Trebuchet MS"/>
              </a:rPr>
              <a:t>y</a:t>
            </a:r>
            <a:r>
              <a:rPr sz="2800" b="1" spc="-710" dirty="0">
                <a:solidFill>
                  <a:srgbClr val="404040"/>
                </a:solidFill>
                <a:latin typeface="Trebuchet MS"/>
                <a:cs typeface="Trebuchet MS"/>
              </a:rPr>
              <a:t>”</a:t>
            </a:r>
            <a:endParaRPr sz="2800" dirty="0">
              <a:latin typeface="Trebuchet MS"/>
              <a:cs typeface="Trebuchet MS"/>
            </a:endParaRPr>
          </a:p>
        </p:txBody>
      </p:sp>
      <p:sp>
        <p:nvSpPr>
          <p:cNvPr id="3" name="object 3"/>
          <p:cNvSpPr txBox="1"/>
          <p:nvPr/>
        </p:nvSpPr>
        <p:spPr>
          <a:xfrm>
            <a:off x="4098394" y="4000500"/>
            <a:ext cx="5927090" cy="330200"/>
          </a:xfrm>
          <a:prstGeom prst="rect">
            <a:avLst/>
          </a:prstGeom>
        </p:spPr>
        <p:txBody>
          <a:bodyPr vert="horz" wrap="square" lIns="0" tIns="12700" rIns="0" bIns="0" rtlCol="0">
            <a:spAutoFit/>
          </a:bodyPr>
          <a:lstStyle/>
          <a:p>
            <a:pPr marL="25400">
              <a:lnSpc>
                <a:spcPct val="100000"/>
              </a:lnSpc>
              <a:spcBef>
                <a:spcPts val="100"/>
              </a:spcBef>
            </a:pPr>
            <a:r>
              <a:rPr sz="2000" b="1" spc="75" dirty="0">
                <a:latin typeface="Trebuchet MS"/>
                <a:cs typeface="Trebuchet MS"/>
              </a:rPr>
              <a:t>-</a:t>
            </a:r>
            <a:r>
              <a:rPr sz="2000" b="1" spc="-125" dirty="0">
                <a:latin typeface="Trebuchet MS"/>
                <a:cs typeface="Trebuchet MS"/>
              </a:rPr>
              <a:t> </a:t>
            </a:r>
            <a:r>
              <a:rPr sz="2000" b="1" spc="-85" dirty="0">
                <a:latin typeface="Trebuchet MS"/>
                <a:cs typeface="Trebuchet MS"/>
              </a:rPr>
              <a:t>HHJ</a:t>
            </a:r>
            <a:r>
              <a:rPr sz="2000" b="1" spc="-125" dirty="0">
                <a:latin typeface="Trebuchet MS"/>
                <a:cs typeface="Trebuchet MS"/>
              </a:rPr>
              <a:t> </a:t>
            </a:r>
            <a:r>
              <a:rPr sz="2000" b="1" spc="-105" dirty="0" err="1">
                <a:latin typeface="Trebuchet MS"/>
                <a:cs typeface="Trebuchet MS"/>
              </a:rPr>
              <a:t>Beddoe</a:t>
            </a:r>
            <a:r>
              <a:rPr sz="2000" b="1" spc="-105" dirty="0">
                <a:latin typeface="Trebuchet MS"/>
                <a:cs typeface="Trebuchet MS"/>
              </a:rPr>
              <a:t>,</a:t>
            </a:r>
            <a:r>
              <a:rPr sz="2000" b="1" spc="-130" dirty="0">
                <a:latin typeface="Trebuchet MS"/>
                <a:cs typeface="Trebuchet MS"/>
              </a:rPr>
              <a:t> </a:t>
            </a:r>
            <a:r>
              <a:rPr sz="2000" b="1" spc="-90" dirty="0">
                <a:latin typeface="Trebuchet MS"/>
                <a:cs typeface="Trebuchet MS"/>
              </a:rPr>
              <a:t>Southwark</a:t>
            </a:r>
            <a:r>
              <a:rPr sz="2000" b="1" spc="-125" dirty="0">
                <a:latin typeface="Trebuchet MS"/>
                <a:cs typeface="Trebuchet MS"/>
              </a:rPr>
              <a:t> </a:t>
            </a:r>
            <a:r>
              <a:rPr sz="2000" b="1" spc="-120" dirty="0">
                <a:latin typeface="Trebuchet MS"/>
                <a:cs typeface="Trebuchet MS"/>
              </a:rPr>
              <a:t>Crown</a:t>
            </a:r>
            <a:r>
              <a:rPr sz="2000" b="1" spc="-125" dirty="0">
                <a:latin typeface="Trebuchet MS"/>
                <a:cs typeface="Trebuchet MS"/>
              </a:rPr>
              <a:t> </a:t>
            </a:r>
            <a:r>
              <a:rPr sz="2000" b="1" spc="-160" dirty="0">
                <a:latin typeface="Trebuchet MS"/>
                <a:cs typeface="Trebuchet MS"/>
              </a:rPr>
              <a:t>Court,</a:t>
            </a:r>
            <a:r>
              <a:rPr sz="2000" b="1" spc="-130" dirty="0">
                <a:latin typeface="Trebuchet MS"/>
                <a:cs typeface="Trebuchet MS"/>
              </a:rPr>
              <a:t> </a:t>
            </a:r>
            <a:r>
              <a:rPr sz="2000" b="1" spc="-145" dirty="0">
                <a:latin typeface="Trebuchet MS"/>
                <a:cs typeface="Trebuchet MS"/>
              </a:rPr>
              <a:t>22</a:t>
            </a:r>
            <a:r>
              <a:rPr sz="1950" b="1" spc="-217" baseline="25641" dirty="0">
                <a:latin typeface="Trebuchet MS"/>
                <a:cs typeface="Trebuchet MS"/>
              </a:rPr>
              <a:t>nd  </a:t>
            </a:r>
            <a:r>
              <a:rPr sz="2000" b="1" spc="-190" dirty="0">
                <a:latin typeface="Trebuchet MS"/>
                <a:cs typeface="Trebuchet MS"/>
              </a:rPr>
              <a:t>July,</a:t>
            </a:r>
            <a:r>
              <a:rPr sz="2000" b="1" spc="-125" dirty="0">
                <a:latin typeface="Trebuchet MS"/>
                <a:cs typeface="Trebuchet MS"/>
              </a:rPr>
              <a:t> </a:t>
            </a:r>
            <a:r>
              <a:rPr sz="2000" b="1" spc="-215" dirty="0">
                <a:latin typeface="Trebuchet MS"/>
                <a:cs typeface="Trebuchet MS"/>
              </a:rPr>
              <a:t>2014</a:t>
            </a:r>
            <a:endParaRPr sz="2000" dirty="0">
              <a:latin typeface="Trebuchet MS"/>
              <a:cs typeface="Trebuchet MS"/>
            </a:endParaRPr>
          </a:p>
        </p:txBody>
      </p:sp>
      <p:pic>
        <p:nvPicPr>
          <p:cNvPr id="4" name="object 4"/>
          <p:cNvPicPr/>
          <p:nvPr/>
        </p:nvPicPr>
        <p:blipFill>
          <a:blip r:embed="rId2" cstate="print"/>
          <a:stretch>
            <a:fillRect/>
          </a:stretch>
        </p:blipFill>
        <p:spPr>
          <a:xfrm>
            <a:off x="10768830" y="5776929"/>
            <a:ext cx="672137" cy="67409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91000" y="2133600"/>
            <a:ext cx="6824980" cy="1859483"/>
          </a:xfrm>
          <a:prstGeom prst="rect">
            <a:avLst/>
          </a:prstGeom>
        </p:spPr>
        <p:txBody>
          <a:bodyPr vert="horz" wrap="square" lIns="0" tIns="12700" rIns="0" bIns="0" rtlCol="0">
            <a:spAutoFit/>
          </a:bodyPr>
          <a:lstStyle/>
          <a:p>
            <a:pPr marL="12700">
              <a:lnSpc>
                <a:spcPct val="100000"/>
              </a:lnSpc>
              <a:spcBef>
                <a:spcPts val="100"/>
              </a:spcBef>
            </a:pPr>
            <a:r>
              <a:rPr lang="en-GB" spc="-10" dirty="0"/>
              <a:t>Bonfire of the vanities…</a:t>
            </a:r>
            <a:endParaRPr spc="145" dirty="0"/>
          </a:p>
        </p:txBody>
      </p:sp>
      <p:pic>
        <p:nvPicPr>
          <p:cNvPr id="5" name="Picture 4" descr="A newspaper with a person on it&#10;&#10;Description automatically generated">
            <a:extLst>
              <a:ext uri="{FF2B5EF4-FFF2-40B4-BE49-F238E27FC236}">
                <a16:creationId xmlns:a16="http://schemas.microsoft.com/office/drawing/2014/main" id="{9F22DF30-79D9-4C49-BC25-38F272A120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580" y="152400"/>
            <a:ext cx="3429000" cy="3093246"/>
          </a:xfrm>
          <a:prstGeom prst="rect">
            <a:avLst/>
          </a:prstGeom>
        </p:spPr>
      </p:pic>
      <p:pic>
        <p:nvPicPr>
          <p:cNvPr id="13" name="object 13"/>
          <p:cNvPicPr/>
          <p:nvPr/>
        </p:nvPicPr>
        <p:blipFill>
          <a:blip r:embed="rId3" cstate="print"/>
          <a:stretch>
            <a:fillRect/>
          </a:stretch>
        </p:blipFill>
        <p:spPr>
          <a:xfrm>
            <a:off x="8991600" y="591358"/>
            <a:ext cx="2816820" cy="1469449"/>
          </a:xfrm>
          <a:prstGeom prst="rect">
            <a:avLst/>
          </a:prstGeom>
        </p:spPr>
      </p:pic>
      <p:pic>
        <p:nvPicPr>
          <p:cNvPr id="14" name="object 14"/>
          <p:cNvPicPr/>
          <p:nvPr/>
        </p:nvPicPr>
        <p:blipFill>
          <a:blip r:embed="rId4" cstate="print"/>
          <a:stretch>
            <a:fillRect/>
          </a:stretch>
        </p:blipFill>
        <p:spPr>
          <a:xfrm>
            <a:off x="4191000" y="4876800"/>
            <a:ext cx="2816820" cy="163205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1981200"/>
            <a:ext cx="2887783" cy="1562479"/>
          </a:xfrm>
          <a:prstGeom prst="rect">
            <a:avLst/>
          </a:prstGeom>
        </p:spPr>
        <p:txBody>
          <a:bodyPr vert="horz" wrap="square" lIns="0" tIns="66040" rIns="0" bIns="0" rtlCol="0">
            <a:spAutoFit/>
          </a:bodyPr>
          <a:lstStyle/>
          <a:p>
            <a:pPr marL="12700" marR="5080">
              <a:lnSpc>
                <a:spcPct val="90300"/>
              </a:lnSpc>
              <a:spcBef>
                <a:spcPts val="520"/>
              </a:spcBef>
            </a:pPr>
            <a:r>
              <a:rPr sz="3600" b="1" spc="-170" dirty="0">
                <a:solidFill>
                  <a:srgbClr val="ACD084"/>
                </a:solidFill>
                <a:latin typeface="Trebuchet MS"/>
                <a:cs typeface="Trebuchet MS"/>
              </a:rPr>
              <a:t>Be</a:t>
            </a:r>
            <a:r>
              <a:rPr sz="3600" b="1" spc="-290" dirty="0">
                <a:solidFill>
                  <a:srgbClr val="ACD084"/>
                </a:solidFill>
                <a:latin typeface="Trebuchet MS"/>
                <a:cs typeface="Trebuchet MS"/>
              </a:rPr>
              <a:t>w</a:t>
            </a:r>
            <a:r>
              <a:rPr sz="3600" b="1" spc="-280" dirty="0">
                <a:solidFill>
                  <a:srgbClr val="ACD084"/>
                </a:solidFill>
                <a:latin typeface="Trebuchet MS"/>
                <a:cs typeface="Trebuchet MS"/>
              </a:rPr>
              <a:t>i</a:t>
            </a:r>
            <a:r>
              <a:rPr sz="3600" b="1" spc="-200" dirty="0">
                <a:solidFill>
                  <a:srgbClr val="ACD084"/>
                </a:solidFill>
                <a:latin typeface="Trebuchet MS"/>
                <a:cs typeface="Trebuchet MS"/>
              </a:rPr>
              <a:t>l</a:t>
            </a:r>
            <a:r>
              <a:rPr sz="3600" b="1" spc="-295" dirty="0">
                <a:solidFill>
                  <a:srgbClr val="ACD084"/>
                </a:solidFill>
                <a:latin typeface="Trebuchet MS"/>
                <a:cs typeface="Trebuchet MS"/>
              </a:rPr>
              <a:t>d</a:t>
            </a:r>
            <a:r>
              <a:rPr sz="3600" b="1" spc="-330" dirty="0">
                <a:solidFill>
                  <a:srgbClr val="ACD084"/>
                </a:solidFill>
                <a:latin typeface="Trebuchet MS"/>
                <a:cs typeface="Trebuchet MS"/>
              </a:rPr>
              <a:t>e</a:t>
            </a:r>
            <a:r>
              <a:rPr sz="3600" b="1" spc="-204" dirty="0">
                <a:solidFill>
                  <a:srgbClr val="ACD084"/>
                </a:solidFill>
                <a:latin typeface="Trebuchet MS"/>
                <a:cs typeface="Trebuchet MS"/>
              </a:rPr>
              <a:t>r</a:t>
            </a:r>
            <a:r>
              <a:rPr sz="3600" b="1" spc="-280" dirty="0">
                <a:solidFill>
                  <a:srgbClr val="ACD084"/>
                </a:solidFill>
                <a:latin typeface="Trebuchet MS"/>
                <a:cs typeface="Trebuchet MS"/>
              </a:rPr>
              <a:t>i</a:t>
            </a:r>
            <a:r>
              <a:rPr sz="3600" b="1" spc="-114" dirty="0">
                <a:solidFill>
                  <a:srgbClr val="ACD084"/>
                </a:solidFill>
                <a:latin typeface="Trebuchet MS"/>
                <a:cs typeface="Trebuchet MS"/>
              </a:rPr>
              <a:t>ng  </a:t>
            </a:r>
            <a:r>
              <a:rPr lang="en-GB" sz="3600" b="1" spc="-260" dirty="0">
                <a:solidFill>
                  <a:srgbClr val="ACD084"/>
                </a:solidFill>
                <a:latin typeface="Trebuchet MS"/>
                <a:cs typeface="Trebuchet MS"/>
              </a:rPr>
              <a:t>m</a:t>
            </a:r>
            <a:r>
              <a:rPr sz="3600" b="1" spc="-260" dirty="0" err="1">
                <a:solidFill>
                  <a:srgbClr val="ACD084"/>
                </a:solidFill>
                <a:latin typeface="Trebuchet MS"/>
                <a:cs typeface="Trebuchet MS"/>
              </a:rPr>
              <a:t>ultiple</a:t>
            </a:r>
            <a:r>
              <a:rPr sz="3600" b="1" spc="-260" dirty="0">
                <a:solidFill>
                  <a:srgbClr val="ACD084"/>
                </a:solidFill>
                <a:latin typeface="Trebuchet MS"/>
                <a:cs typeface="Trebuchet MS"/>
              </a:rPr>
              <a:t> </a:t>
            </a:r>
            <a:r>
              <a:rPr sz="3600" b="1" spc="-254" dirty="0">
                <a:solidFill>
                  <a:srgbClr val="ACD084"/>
                </a:solidFill>
                <a:latin typeface="Trebuchet MS"/>
                <a:cs typeface="Trebuchet MS"/>
              </a:rPr>
              <a:t> </a:t>
            </a:r>
            <a:r>
              <a:rPr lang="en-GB" sz="3600" b="1" spc="-280" dirty="0">
                <a:solidFill>
                  <a:srgbClr val="ACD084"/>
                </a:solidFill>
                <a:latin typeface="Trebuchet MS"/>
                <a:cs typeface="Trebuchet MS"/>
              </a:rPr>
              <a:t>j</a:t>
            </a:r>
            <a:r>
              <a:rPr sz="3600" b="1" spc="-280" dirty="0" err="1">
                <a:solidFill>
                  <a:srgbClr val="ACD084"/>
                </a:solidFill>
                <a:latin typeface="Trebuchet MS"/>
                <a:cs typeface="Trebuchet MS"/>
              </a:rPr>
              <a:t>eopardy</a:t>
            </a:r>
            <a:endParaRPr sz="3600" dirty="0">
              <a:latin typeface="Trebuchet MS"/>
              <a:cs typeface="Trebuchet MS"/>
            </a:endParaRPr>
          </a:p>
        </p:txBody>
      </p:sp>
      <p:grpSp>
        <p:nvGrpSpPr>
          <p:cNvPr id="3" name="object 3"/>
          <p:cNvGrpSpPr/>
          <p:nvPr/>
        </p:nvGrpSpPr>
        <p:grpSpPr>
          <a:xfrm>
            <a:off x="3477718" y="1244183"/>
            <a:ext cx="3633470" cy="5614035"/>
            <a:chOff x="3477718" y="1244183"/>
            <a:chExt cx="3633470" cy="5614035"/>
          </a:xfrm>
        </p:grpSpPr>
        <p:sp>
          <p:nvSpPr>
            <p:cNvPr id="4" name="object 4"/>
            <p:cNvSpPr/>
            <p:nvPr/>
          </p:nvSpPr>
          <p:spPr>
            <a:xfrm>
              <a:off x="3889967" y="1244183"/>
              <a:ext cx="3221355" cy="5614035"/>
            </a:xfrm>
            <a:custGeom>
              <a:avLst/>
              <a:gdLst/>
              <a:ahLst/>
              <a:cxnLst/>
              <a:rect l="l" t="t" r="r" b="b"/>
              <a:pathLst>
                <a:path w="3221354" h="5614034">
                  <a:moveTo>
                    <a:pt x="3221040" y="0"/>
                  </a:moveTo>
                  <a:lnTo>
                    <a:pt x="805261" y="0"/>
                  </a:lnTo>
                  <a:lnTo>
                    <a:pt x="0" y="5613816"/>
                  </a:lnTo>
                  <a:lnTo>
                    <a:pt x="2415778" y="5613816"/>
                  </a:lnTo>
                  <a:lnTo>
                    <a:pt x="3221040" y="0"/>
                  </a:lnTo>
                  <a:close/>
                </a:path>
              </a:pathLst>
            </a:custGeom>
            <a:solidFill>
              <a:srgbClr val="ACD084"/>
            </a:solidFill>
          </p:spPr>
          <p:txBody>
            <a:bodyPr wrap="square" lIns="0" tIns="0" rIns="0" bIns="0" rtlCol="0"/>
            <a:lstStyle/>
            <a:p>
              <a:endParaRPr/>
            </a:p>
          </p:txBody>
        </p:sp>
        <p:pic>
          <p:nvPicPr>
            <p:cNvPr id="5" name="object 5"/>
            <p:cNvPicPr/>
            <p:nvPr/>
          </p:nvPicPr>
          <p:blipFill>
            <a:blip r:embed="rId2" cstate="print"/>
            <a:stretch>
              <a:fillRect/>
            </a:stretch>
          </p:blipFill>
          <p:spPr>
            <a:xfrm>
              <a:off x="3477718" y="4221535"/>
              <a:ext cx="3363282" cy="1889484"/>
            </a:xfrm>
            <a:prstGeom prst="rect">
              <a:avLst/>
            </a:prstGeom>
          </p:spPr>
        </p:pic>
      </p:grpSp>
      <p:sp>
        <p:nvSpPr>
          <p:cNvPr id="6" name="object 6"/>
          <p:cNvSpPr txBox="1"/>
          <p:nvPr/>
        </p:nvSpPr>
        <p:spPr>
          <a:xfrm>
            <a:off x="5002283" y="1685036"/>
            <a:ext cx="2521287" cy="1981953"/>
          </a:xfrm>
          <a:prstGeom prst="rect">
            <a:avLst/>
          </a:prstGeom>
        </p:spPr>
        <p:txBody>
          <a:bodyPr vert="horz" wrap="square" lIns="0" tIns="131445" rIns="0" bIns="0" rtlCol="0">
            <a:spAutoFit/>
          </a:bodyPr>
          <a:lstStyle/>
          <a:p>
            <a:pPr marL="298450" indent="-285750">
              <a:lnSpc>
                <a:spcPct val="100000"/>
              </a:lnSpc>
              <a:spcBef>
                <a:spcPts val="1035"/>
              </a:spcBef>
              <a:buFont typeface="Arial"/>
              <a:buChar char="•"/>
              <a:tabLst>
                <a:tab pos="297815" algn="l"/>
                <a:tab pos="298450" algn="l"/>
              </a:tabLst>
            </a:pPr>
            <a:r>
              <a:rPr sz="2400" spc="25" dirty="0">
                <a:latin typeface="Calibri"/>
                <a:cs typeface="Calibri"/>
              </a:rPr>
              <a:t>Regulatory</a:t>
            </a:r>
            <a:endParaRPr sz="2400" dirty="0">
              <a:latin typeface="Calibri"/>
              <a:cs typeface="Calibri"/>
            </a:endParaRPr>
          </a:p>
          <a:p>
            <a:pPr marL="298450" indent="-285750">
              <a:lnSpc>
                <a:spcPct val="100000"/>
              </a:lnSpc>
              <a:spcBef>
                <a:spcPts val="935"/>
              </a:spcBef>
              <a:buFont typeface="Arial"/>
              <a:buChar char="•"/>
              <a:tabLst>
                <a:tab pos="297815" algn="l"/>
                <a:tab pos="298450" algn="l"/>
              </a:tabLst>
            </a:pPr>
            <a:r>
              <a:rPr sz="2400" spc="35" dirty="0">
                <a:latin typeface="Calibri"/>
                <a:cs typeface="Calibri"/>
              </a:rPr>
              <a:t>Civil</a:t>
            </a:r>
            <a:endParaRPr sz="2400" dirty="0">
              <a:latin typeface="Calibri"/>
              <a:cs typeface="Calibri"/>
            </a:endParaRPr>
          </a:p>
          <a:p>
            <a:pPr marL="298450" indent="-285750">
              <a:lnSpc>
                <a:spcPct val="100000"/>
              </a:lnSpc>
              <a:spcBef>
                <a:spcPts val="1055"/>
              </a:spcBef>
              <a:buFont typeface="Arial"/>
              <a:buChar char="•"/>
              <a:tabLst>
                <a:tab pos="297815" algn="l"/>
                <a:tab pos="298450" algn="l"/>
              </a:tabLst>
            </a:pPr>
            <a:r>
              <a:rPr sz="2400" spc="65" dirty="0">
                <a:latin typeface="Calibri"/>
                <a:cs typeface="Calibri"/>
              </a:rPr>
              <a:t>B</a:t>
            </a:r>
            <a:r>
              <a:rPr sz="2400" spc="60" dirty="0">
                <a:latin typeface="Calibri"/>
                <a:cs typeface="Calibri"/>
              </a:rPr>
              <a:t>a</a:t>
            </a:r>
            <a:r>
              <a:rPr sz="2400" spc="35" dirty="0">
                <a:latin typeface="Calibri"/>
                <a:cs typeface="Calibri"/>
              </a:rPr>
              <a:t>n</a:t>
            </a:r>
            <a:r>
              <a:rPr sz="2400" spc="65" dirty="0">
                <a:latin typeface="Calibri"/>
                <a:cs typeface="Calibri"/>
              </a:rPr>
              <a:t>k</a:t>
            </a:r>
            <a:r>
              <a:rPr sz="2400" spc="-5" dirty="0">
                <a:latin typeface="Calibri"/>
                <a:cs typeface="Calibri"/>
              </a:rPr>
              <a:t>r</a:t>
            </a:r>
            <a:r>
              <a:rPr sz="2400" spc="25" dirty="0">
                <a:latin typeface="Calibri"/>
                <a:cs typeface="Calibri"/>
              </a:rPr>
              <a:t>u</a:t>
            </a:r>
            <a:r>
              <a:rPr sz="2400" spc="50" dirty="0">
                <a:latin typeface="Calibri"/>
                <a:cs typeface="Calibri"/>
              </a:rPr>
              <a:t>p</a:t>
            </a:r>
            <a:r>
              <a:rPr sz="2400" spc="30" dirty="0">
                <a:latin typeface="Calibri"/>
                <a:cs typeface="Calibri"/>
              </a:rPr>
              <a:t>tcy</a:t>
            </a:r>
            <a:endParaRPr sz="2400" dirty="0">
              <a:latin typeface="Calibri"/>
              <a:cs typeface="Calibri"/>
            </a:endParaRPr>
          </a:p>
          <a:p>
            <a:pPr marL="298450" indent="-285750">
              <a:lnSpc>
                <a:spcPct val="100000"/>
              </a:lnSpc>
              <a:spcBef>
                <a:spcPts val="935"/>
              </a:spcBef>
              <a:buFont typeface="Arial"/>
              <a:buChar char="•"/>
              <a:tabLst>
                <a:tab pos="297815" algn="l"/>
                <a:tab pos="298450" algn="l"/>
              </a:tabLst>
            </a:pPr>
            <a:r>
              <a:rPr sz="2400" spc="35" dirty="0">
                <a:latin typeface="Calibri"/>
                <a:cs typeface="Calibri"/>
              </a:rPr>
              <a:t>Criminal</a:t>
            </a:r>
            <a:endParaRPr sz="2400" dirty="0">
              <a:latin typeface="Calibri"/>
              <a:cs typeface="Calibri"/>
            </a:endParaRPr>
          </a:p>
        </p:txBody>
      </p:sp>
      <p:sp>
        <p:nvSpPr>
          <p:cNvPr id="7" name="object 7"/>
          <p:cNvSpPr/>
          <p:nvPr/>
        </p:nvSpPr>
        <p:spPr>
          <a:xfrm>
            <a:off x="7441173" y="304800"/>
            <a:ext cx="3219450" cy="5599430"/>
          </a:xfrm>
          <a:custGeom>
            <a:avLst/>
            <a:gdLst/>
            <a:ahLst/>
            <a:cxnLst/>
            <a:rect l="l" t="t" r="r" b="b"/>
            <a:pathLst>
              <a:path w="3219450" h="5599430">
                <a:moveTo>
                  <a:pt x="3218889" y="0"/>
                </a:moveTo>
                <a:lnTo>
                  <a:pt x="803111" y="0"/>
                </a:lnTo>
                <a:lnTo>
                  <a:pt x="0" y="5598825"/>
                </a:lnTo>
                <a:lnTo>
                  <a:pt x="2415778" y="5598825"/>
                </a:lnTo>
                <a:lnTo>
                  <a:pt x="3218889" y="0"/>
                </a:lnTo>
                <a:close/>
              </a:path>
            </a:pathLst>
          </a:custGeom>
          <a:solidFill>
            <a:srgbClr val="ACD084"/>
          </a:solidFill>
        </p:spPr>
        <p:txBody>
          <a:bodyPr wrap="square" lIns="0" tIns="0" rIns="0" bIns="0" rtlCol="0"/>
          <a:lstStyle/>
          <a:p>
            <a:endParaRPr/>
          </a:p>
        </p:txBody>
      </p:sp>
      <p:sp>
        <p:nvSpPr>
          <p:cNvPr id="8" name="object 8"/>
          <p:cNvSpPr txBox="1"/>
          <p:nvPr/>
        </p:nvSpPr>
        <p:spPr>
          <a:xfrm>
            <a:off x="7841672" y="3260851"/>
            <a:ext cx="2790435" cy="1981953"/>
          </a:xfrm>
          <a:prstGeom prst="rect">
            <a:avLst/>
          </a:prstGeom>
        </p:spPr>
        <p:txBody>
          <a:bodyPr vert="horz" wrap="square" lIns="0" tIns="131445" rIns="0" bIns="0" rtlCol="0">
            <a:spAutoFit/>
          </a:bodyPr>
          <a:lstStyle/>
          <a:p>
            <a:pPr marL="298450" indent="-285750">
              <a:lnSpc>
                <a:spcPct val="100000"/>
              </a:lnSpc>
              <a:spcBef>
                <a:spcPts val="1035"/>
              </a:spcBef>
              <a:buFont typeface="Arial"/>
              <a:buChar char="•"/>
              <a:tabLst>
                <a:tab pos="297815" algn="l"/>
                <a:tab pos="298450" algn="l"/>
              </a:tabLst>
            </a:pPr>
            <a:r>
              <a:rPr sz="2400" spc="30" dirty="0">
                <a:latin typeface="Calibri"/>
                <a:cs typeface="Calibri"/>
              </a:rPr>
              <a:t>Collateral</a:t>
            </a:r>
            <a:r>
              <a:rPr sz="2400" spc="-105" dirty="0">
                <a:latin typeface="Calibri"/>
                <a:cs typeface="Calibri"/>
              </a:rPr>
              <a:t> </a:t>
            </a:r>
            <a:r>
              <a:rPr sz="2400" spc="35" dirty="0">
                <a:latin typeface="Calibri"/>
                <a:cs typeface="Calibri"/>
              </a:rPr>
              <a:t>Damage</a:t>
            </a:r>
            <a:endParaRPr sz="2400" dirty="0">
              <a:latin typeface="Calibri"/>
              <a:cs typeface="Calibri"/>
            </a:endParaRPr>
          </a:p>
          <a:p>
            <a:pPr marL="298450" indent="-285750">
              <a:lnSpc>
                <a:spcPct val="100000"/>
              </a:lnSpc>
              <a:spcBef>
                <a:spcPts val="935"/>
              </a:spcBef>
              <a:buFont typeface="Arial"/>
              <a:buChar char="•"/>
              <a:tabLst>
                <a:tab pos="297815" algn="l"/>
                <a:tab pos="298450" algn="l"/>
              </a:tabLst>
            </a:pPr>
            <a:r>
              <a:rPr lang="en-GB" sz="2400" spc="50" dirty="0">
                <a:latin typeface="Calibri"/>
                <a:cs typeface="Calibri"/>
              </a:rPr>
              <a:t>Public s</a:t>
            </a:r>
            <a:r>
              <a:rPr sz="2400" spc="50" dirty="0">
                <a:latin typeface="Calibri"/>
                <a:cs typeface="Calibri"/>
              </a:rPr>
              <a:t>haming</a:t>
            </a:r>
            <a:endParaRPr sz="2400" dirty="0">
              <a:latin typeface="Calibri"/>
              <a:cs typeface="Calibri"/>
            </a:endParaRPr>
          </a:p>
          <a:p>
            <a:pPr marL="298450" indent="-285750">
              <a:lnSpc>
                <a:spcPct val="100000"/>
              </a:lnSpc>
              <a:spcBef>
                <a:spcPts val="1055"/>
              </a:spcBef>
              <a:buFont typeface="Arial"/>
              <a:buChar char="•"/>
              <a:tabLst>
                <a:tab pos="297815" algn="l"/>
                <a:tab pos="298450" algn="l"/>
              </a:tabLst>
            </a:pPr>
            <a:r>
              <a:rPr sz="2400" spc="30" dirty="0">
                <a:latin typeface="Calibri"/>
                <a:cs typeface="Calibri"/>
              </a:rPr>
              <a:t>Post-conviction</a:t>
            </a:r>
            <a:endParaRPr sz="2400" dirty="0">
              <a:latin typeface="Calibri"/>
              <a:cs typeface="Calibri"/>
            </a:endParaRPr>
          </a:p>
          <a:p>
            <a:pPr marL="298450" indent="-285750">
              <a:lnSpc>
                <a:spcPct val="100000"/>
              </a:lnSpc>
              <a:spcBef>
                <a:spcPts val="940"/>
              </a:spcBef>
              <a:buFont typeface="Arial"/>
              <a:buChar char="•"/>
              <a:tabLst>
                <a:tab pos="297815" algn="l"/>
                <a:tab pos="298450" algn="l"/>
              </a:tabLst>
            </a:pPr>
            <a:r>
              <a:rPr sz="2400" spc="35" dirty="0">
                <a:latin typeface="Calibri"/>
                <a:cs typeface="Calibri"/>
              </a:rPr>
              <a:t>Impact</a:t>
            </a:r>
            <a:r>
              <a:rPr sz="2400" spc="-60" dirty="0">
                <a:latin typeface="Calibri"/>
                <a:cs typeface="Calibri"/>
              </a:rPr>
              <a:t> </a:t>
            </a:r>
            <a:r>
              <a:rPr sz="2400" spc="30" dirty="0">
                <a:latin typeface="Calibri"/>
                <a:cs typeface="Calibri"/>
              </a:rPr>
              <a:t>on</a:t>
            </a:r>
            <a:r>
              <a:rPr sz="2400" spc="-65" dirty="0">
                <a:latin typeface="Calibri"/>
                <a:cs typeface="Calibri"/>
              </a:rPr>
              <a:t> </a:t>
            </a:r>
            <a:r>
              <a:rPr sz="2400" spc="25" dirty="0">
                <a:latin typeface="Calibri"/>
                <a:cs typeface="Calibri"/>
              </a:rPr>
              <a:t>family</a:t>
            </a:r>
            <a:endParaRPr sz="2400" dirty="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images of arrested person"/>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5317240"/>
            <a:ext cx="11810999" cy="744836"/>
          </a:xfrm>
        </p:spPr>
        <p:txBody>
          <a:bodyPr vert="horz" lIns="91440" tIns="45720" rIns="91440" bIns="45720" rtlCol="0" anchor="ctr">
            <a:normAutofit/>
          </a:bodyPr>
          <a:lstStyle/>
          <a:p>
            <a:pPr algn="ctr"/>
            <a:r>
              <a:rPr lang="en-US" sz="3600" u="sng" dirty="0">
                <a:solidFill>
                  <a:schemeClr val="bg1"/>
                </a:solidFill>
              </a:rPr>
              <a:t>Breaking the shackles and re-engaging with education</a:t>
            </a:r>
          </a:p>
        </p:txBody>
      </p:sp>
    </p:spTree>
    <p:extLst>
      <p:ext uri="{BB962C8B-B14F-4D97-AF65-F5344CB8AC3E}">
        <p14:creationId xmlns:p14="http://schemas.microsoft.com/office/powerpoint/2010/main" val="3032012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759</TotalTime>
  <Words>950</Words>
  <Application>Microsoft Office PowerPoint</Application>
  <PresentationFormat>Widescreen</PresentationFormat>
  <Paragraphs>99</Paragraphs>
  <Slides>15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Aptos</vt:lpstr>
      <vt:lpstr>Arial</vt:lpstr>
      <vt:lpstr>Calibri</vt:lpstr>
      <vt:lpstr>Google Sans</vt:lpstr>
      <vt:lpstr>Times New Roman</vt:lpstr>
      <vt:lpstr>Trebuchet MS</vt:lpstr>
      <vt:lpstr>Wingdings 2</vt:lpstr>
      <vt:lpstr>Office Theme</vt:lpstr>
      <vt:lpstr>PowerPoint Presentation</vt:lpstr>
      <vt:lpstr>PowerPoint Presentation</vt:lpstr>
      <vt:lpstr>PowerPoint Presentation</vt:lpstr>
      <vt:lpstr>A successful practice</vt:lpstr>
      <vt:lpstr>Jonathan, the professional enabler</vt:lpstr>
      <vt:lpstr>PowerPoint Presentation</vt:lpstr>
      <vt:lpstr>Bonfire of the vanities…</vt:lpstr>
      <vt:lpstr>PowerPoint Presentation</vt:lpstr>
      <vt:lpstr>Breaking the shackles and re-engaging with education</vt:lpstr>
      <vt:lpstr>PowerPoint Presentation</vt:lpstr>
      <vt:lpstr>PowerPoint Presentation</vt:lpstr>
      <vt:lpstr>PowerPoint Presentation</vt:lpstr>
      <vt:lpstr>The second chance… Teaching on financial crime and criminal law modules at UWE Supervising LLM students on their dissertations Carrying out research in the areas of financial crime and criminal justice Disseminating research and lived experience of financial crime and the CJS, nationally and internationally, to law enforcement, regulators and banks Working with CJS stakeholders and NGOs in prison education, including the Prisoners Education Trust Working with stakeholders in financial crime, including the UK and Dutch governments, Solicitors Regulation Authority, the ICA, UNODC…  </vt:lpstr>
      <vt:lpstr>Inspiring the family that my actions harmed…  At an early age, I was exposed to a culture that emphasised the transformative power of education. My father, who served six of a twelve-year prison sentence for fraud, pursued further education (in the form of a PhD in criminology) to revitalise his future prospects.  His example, along with educational resources available during visitations, were influential in my own progression, including becoming a spokesperson for the Children's Commissioner and winning a Barnardo's creative writing award.  Zach Gilbert’s UCAS Personal Statement, December 2024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Gilbert</dc:creator>
  <cp:lastModifiedBy>Jonathan Gilbert</cp:lastModifiedBy>
  <cp:revision>30</cp:revision>
  <dcterms:created xsi:type="dcterms:W3CDTF">2021-06-30T14:52:02Z</dcterms:created>
  <dcterms:modified xsi:type="dcterms:W3CDTF">2024-12-09T16:05:21Z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2021-06-19T00:00:00Z</vt:filetime>
  </property>
  <property fmtid="{D5CDD505-2E9C-101B-9397-08002B2CF9AE}" pid="3" name="LastSaved">
    <vt:filetime>2021-06-30T00:00:00Z</vt:filetime>
  </property>
</Properties>
</file>