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86_5F98C5C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2"/>
  </p:notesMasterIdLst>
  <p:sldIdLst>
    <p:sldId id="354" r:id="rId5"/>
    <p:sldId id="332" r:id="rId6"/>
    <p:sldId id="368" r:id="rId7"/>
    <p:sldId id="366" r:id="rId8"/>
    <p:sldId id="361" r:id="rId9"/>
    <p:sldId id="383" r:id="rId10"/>
    <p:sldId id="385" r:id="rId11"/>
    <p:sldId id="386" r:id="rId12"/>
    <p:sldId id="387" r:id="rId13"/>
    <p:sldId id="388" r:id="rId14"/>
    <p:sldId id="389" r:id="rId15"/>
    <p:sldId id="414" r:id="rId16"/>
    <p:sldId id="298" r:id="rId17"/>
    <p:sldId id="390" r:id="rId18"/>
    <p:sldId id="391" r:id="rId19"/>
    <p:sldId id="365" r:id="rId20"/>
    <p:sldId id="404" r:id="rId21"/>
    <p:sldId id="362" r:id="rId22"/>
    <p:sldId id="372" r:id="rId23"/>
    <p:sldId id="371" r:id="rId24"/>
    <p:sldId id="374" r:id="rId25"/>
    <p:sldId id="376" r:id="rId26"/>
    <p:sldId id="377" r:id="rId27"/>
    <p:sldId id="380" r:id="rId28"/>
    <p:sldId id="405" r:id="rId29"/>
    <p:sldId id="406" r:id="rId30"/>
    <p:sldId id="398" r:id="rId3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7A0C09-AA71-69C4-34DA-6071ED617F36}" name="Georgia Fee" initials="GF" userId="S::Georgia.Fee@uwe.ac.uk::ad112f10-2628-4626-965c-c1572b030c02" providerId="AD"/>
  <p188:author id="{A2830A1E-CF62-5543-1781-44DE5C84696B}" name="Jacky Tyrie" initials="JT" userId="S::j.tyrie_swansea.ac.uk#ext#@uweacuk.onmicrosoft.com::ebd6c49e-031b-465a-b83d-2625a2cd3929" providerId="AD"/>
  <p188:author id="{D9776322-9EF1-1C20-AB65-DDFE77316406}" name="Sarah Chicken" initials="SC" userId="S::sarah.chicken@uwe.ac.uk::86c891a4-8e88-4aac-891f-0281d7aa8989" providerId="AD"/>
  <p188:author id="{98CB564B-0618-9243-4784-B1F6272A1198}" name="Jacky Tyrie" initials="JT" userId="S::J.Tyrie@Swansea.ac.uk::559c7462-3283-4324-a403-ecf2e6cd065b" providerId="AD"/>
  <p188:author id="{6C050E51-BCDC-15D0-DDEF-93938A263DD5}" name="Sarah Chicken" initials="SC" userId="S::Sarah.Chicken@uwe.ac.uk::86c891a4-8e88-4aac-891f-0281d7aa8989" providerId="AD"/>
  <p188:author id="{A402A998-7B88-D2C6-EF55-1584C337B1F7}" name="Louisa Roberts" initials="" userId="S::Louisa.Roberts@uwe.ac.uk::6ac06236-f141-4288-974b-9cf0f49805f1" providerId="AD"/>
  <p188:author id="{6F4CEC9D-C2D9-2BA1-DC9E-C6237DD88E71}" name="Louisa Roberts" initials="LR" userId="S::louisa.roberts@uwe.ac.uk::6ac06236-f141-4288-974b-9cf0f49805f1" providerId="AD"/>
  <p188:author id="{A7734CFB-6031-27F8-7078-953B05CF5A10}" name="Louisa Roberts" initials="LR" userId="S::RobertsL32@cardiff.ac.uk::70fd0ab0-ecaf-4183-bae8-9a088beb0e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6D"/>
    <a:srgbClr val="3A61A0"/>
    <a:srgbClr val="49B4A9"/>
    <a:srgbClr val="F79F41"/>
    <a:srgbClr val="ECF1F9"/>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4C654-54D9-F008-9D27-EE3AEF860FBD}" v="56" dt="2024-04-24T12:29:57.414"/>
    <p1510:client id="{490CE2A7-C7C3-4900-B016-C5F2D589C0EC}" v="125" dt="2024-04-24T11:06:08.897"/>
    <p1510:client id="{A3FE4213-30BD-4F57-97FD-A0651A135E14}" v="20" dt="2024-04-25T09:29:19.767"/>
    <p1510:client id="{A7E76252-2DC9-F79B-6FAD-891AFA204961}" v="18" dt="2024-04-24T13:07:25.187"/>
    <p1510:client id="{BA713325-7857-295E-59DF-0E44689F01D1}" v="2" dt="2024-04-24T09:55:30.939"/>
    <p1510:client id="{D71A8818-581D-8235-459A-9012B6714889}" v="20" dt="2024-04-24T10:42:29.616"/>
    <p1510:client id="{F9E0C6E6-21BE-DC33-8CDA-459DE885DFE7}" v="5" vWet="11" dt="2024-04-24T11:02:1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48" autoAdjust="0"/>
  </p:normalViewPr>
  <p:slideViewPr>
    <p:cSldViewPr snapToGrid="0">
      <p:cViewPr varScale="1">
        <p:scale>
          <a:sx n="79" d="100"/>
          <a:sy n="79" d="100"/>
        </p:scale>
        <p:origin x="17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86_5F98C5CE.xml><?xml version="1.0" encoding="utf-8"?>
<p188:cmLst xmlns:a="http://schemas.openxmlformats.org/drawingml/2006/main" xmlns:r="http://schemas.openxmlformats.org/officeDocument/2006/relationships" xmlns:p188="http://schemas.microsoft.com/office/powerpoint/2018/8/main">
  <p188:cm id="{12F1EB2E-411F-4923-9864-9B2A16618640}" authorId="{D9776322-9EF1-1C20-AB65-DDFE77316406}" created="2024-04-18T19:57:40.092" startDate="2024-04-18T19:57:40.092" dueDate="2024-04-18T19:57:40.092" assignedTo="{A402A998-7B88-D2C6-EF55-1584C337B1F7}" title="@Louisa Roberts is this one needed?">
    <pc:sldMkLst xmlns:pc="http://schemas.microsoft.com/office/powerpoint/2013/main/command">
      <pc:docMk/>
      <pc:sldMk cId="1603847630" sldId="390"/>
    </pc:sldMkLst>
    <p188:replyLst>
      <p188:reply id="{CFECFF4B-BFD0-4E3D-B3BE-DCE3D407F766}" authorId="{A7734CFB-6031-27F8-7078-953B05CF5A10}" created="2024-04-19T09:33:54.180">
        <p188:txBody>
          <a:bodyPr/>
          <a:lstStyle/>
          <a:p>
            <a:r>
              <a:rPr lang="en-GB"/>
              <a:t>As I said in the meeting it is not essential but the general consensus seemed to be to leave it in
I can remove it if you think that is best
</a:t>
            </a:r>
          </a:p>
        </p188:txBody>
      </p188:reply>
    </p188:replyLst>
    <p188:txBody>
      <a:bodyPr/>
      <a:lstStyle/>
      <a:p>
        <a:r>
          <a:rPr lang="en-US"/>
          <a:t>[@Louisa Roberts]  is this one needed?</a:t>
        </a:r>
      </a:p>
    </p188:txBody>
    <p188:extLst>
      <p:ext xmlns:p="http://schemas.openxmlformats.org/presentationml/2006/main" uri="{5BB2D875-25FF-4072-B9AC-8F64D62656EB}">
        <p228:taskDetails xmlns:p228="http://schemas.microsoft.com/office/powerpoint/2022/08/main">
          <p228:history>
            <p228:event time="2024-04-18T19:57:40.092" id="{855AC3E5-5006-4651-9290-E4979B93F25C}">
              <p228:atrbtn authorId="{D9776322-9EF1-1C20-AB65-DDFE77316406}"/>
              <p228:anchr>
                <p228:comment id="{12F1EB2E-411F-4923-9864-9B2A16618640}"/>
              </p228:anchr>
              <p228:add/>
            </p228:event>
            <p228:event time="2024-04-18T19:57:40.092" id="{B8921C76-A806-4B09-81A4-9D2DE19F038A}">
              <p228:atrbtn authorId="{D9776322-9EF1-1C20-AB65-DDFE77316406}"/>
              <p228:anchr>
                <p228:comment id="{12F1EB2E-411F-4923-9864-9B2A16618640}"/>
              </p228:anchr>
              <p228:asgn authorId="{A402A998-7B88-D2C6-EF55-1584C337B1F7}"/>
            </p228:event>
            <p228:event time="2024-04-18T19:57:40.092" id="{EC26D57B-C129-42A0-A680-B3A75386B809}">
              <p228:atrbtn authorId="{D9776322-9EF1-1C20-AB65-DDFE77316406}"/>
              <p228:anchr>
                <p228:comment id="{12F1EB2E-411F-4923-9864-9B2A16618640}"/>
              </p228:anchr>
              <p228:title val="@Louisa Roberts is this one needed?"/>
            </p228:event>
            <p228:event time="2024-04-18T19:57:40.092" id="{365DB895-F091-43C5-A55E-B9D8DA173180}">
              <p228:atrbtn authorId="{D9776322-9EF1-1C20-AB65-DDFE77316406}"/>
              <p228:anchr>
                <p228:comment id="{12F1EB2E-411F-4923-9864-9B2A16618640}"/>
              </p228:anchr>
              <p228:date stDt="2024-04-18T19:57:40.092" endDt="2024-04-18T19:57:40.092"/>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A02F05C-80E0-4AD0-837C-01FADCAC045C}" type="datetimeFigureOut">
              <a:rPr lang="en-GB" smtClean="0"/>
              <a:t>20/06/2024</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264A713-9C6B-4963-847D-6786093E7877}" type="slidenum">
              <a:rPr lang="en-GB" smtClean="0"/>
              <a:t>‹#›</a:t>
            </a:fld>
            <a:endParaRPr lang="en-GB" dirty="0"/>
          </a:p>
        </p:txBody>
      </p:sp>
    </p:spTree>
    <p:extLst>
      <p:ext uri="{BB962C8B-B14F-4D97-AF65-F5344CB8AC3E}">
        <p14:creationId xmlns:p14="http://schemas.microsoft.com/office/powerpoint/2010/main" val="32324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endParaRPr lang="en-GB" dirty="0">
              <a:cs typeface="Calibri"/>
            </a:endParaRPr>
          </a:p>
          <a:p>
            <a:r>
              <a:rPr lang="en-GB" dirty="0">
                <a:cs typeface="Calibri"/>
              </a:rPr>
              <a:t>Collab between </a:t>
            </a:r>
          </a:p>
          <a:p>
            <a:r>
              <a:rPr lang="en-GB" dirty="0">
                <a:cs typeface="Calibri"/>
              </a:rPr>
              <a:t>1,2,3,4 </a:t>
            </a:r>
          </a:p>
        </p:txBody>
      </p:sp>
      <p:sp>
        <p:nvSpPr>
          <p:cNvPr id="4" name="Slide Number Placeholder 3"/>
          <p:cNvSpPr>
            <a:spLocks noGrp="1"/>
          </p:cNvSpPr>
          <p:nvPr>
            <p:ph type="sldNum" sz="quarter" idx="5"/>
          </p:nvPr>
        </p:nvSpPr>
        <p:spPr/>
        <p:txBody>
          <a:bodyPr/>
          <a:lstStyle/>
          <a:p>
            <a:fld id="{0264A713-9C6B-4963-847D-6786093E7877}" type="slidenum">
              <a:rPr lang="en-GB" smtClean="0"/>
              <a:t>1</a:t>
            </a:fld>
            <a:endParaRPr lang="en-GB" dirty="0"/>
          </a:p>
        </p:txBody>
      </p:sp>
    </p:spTree>
    <p:extLst>
      <p:ext uri="{BB962C8B-B14F-4D97-AF65-F5344CB8AC3E}">
        <p14:creationId xmlns:p14="http://schemas.microsoft.com/office/powerpoint/2010/main" val="333789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r>
              <a:rPr lang="en-GB" sz="800" dirty="0"/>
              <a:t>LENS OF UNITED NATIONS HUMAN RIGHTS EDUCATION FRAMEWORK</a:t>
            </a:r>
          </a:p>
          <a:p>
            <a:r>
              <a:rPr lang="en-GB" sz="800" dirty="0"/>
              <a:t>In the majority of Welsh education policies we didn’t find any references to the UNCRC / HRE / Participative rights</a:t>
            </a:r>
          </a:p>
          <a:p>
            <a:r>
              <a:rPr lang="en-GB" sz="800" dirty="0"/>
              <a:t>However, in the practical guidance Welsh Government provide for practitioners, online guidance on the Hwb, education about and through human rights is detailed.</a:t>
            </a:r>
          </a:p>
          <a:p>
            <a:r>
              <a:rPr lang="en-GB" sz="800" dirty="0"/>
              <a:t>So I would like to focus on the Successful Futures document from 2015 which was widely considered as a progressive development in many ways, before talking about the new curriculum for Wales of 2021.</a:t>
            </a: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10</a:t>
            </a:fld>
            <a:endParaRPr lang="en-GB" dirty="0"/>
          </a:p>
        </p:txBody>
      </p:sp>
    </p:spTree>
    <p:extLst>
      <p:ext uri="{BB962C8B-B14F-4D97-AF65-F5344CB8AC3E}">
        <p14:creationId xmlns:p14="http://schemas.microsoft.com/office/powerpoint/2010/main" val="203828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r>
              <a:rPr lang="en-GB" sz="800" dirty="0">
                <a:effectLst/>
                <a:latin typeface="Calibri" panose="020F0502020204030204" pitchFamily="34" charset="0"/>
                <a:cs typeface="Times New Roman" panose="02020603050405020304" pitchFamily="18" charset="0"/>
              </a:rPr>
              <a:t>Successful Futures viewed as very progressive move for Wales – giving teachers and children more agency</a:t>
            </a:r>
          </a:p>
          <a:p>
            <a:endParaRPr lang="en-GB" sz="800" dirty="0">
              <a:effectLst/>
              <a:latin typeface="Calibri" panose="020F0502020204030204" pitchFamily="34" charset="0"/>
              <a:cs typeface="Times New Roman" panose="02020603050405020304" pitchFamily="18" charset="0"/>
            </a:endParaRPr>
          </a:p>
          <a:p>
            <a:r>
              <a:rPr lang="en-GB" sz="800" dirty="0">
                <a:effectLst/>
                <a:latin typeface="Calibri" panose="020F0502020204030204" pitchFamily="34" charset="0"/>
                <a:cs typeface="Times New Roman" panose="02020603050405020304" pitchFamily="18" charset="0"/>
              </a:rPr>
              <a:t>Perhaps understandably in response to the 2009 PISA Donaldson’s Successful Futures report dominant themes of raising standards and improving outcomes, a strong focus on literacy, numeracy, digital skills, as well as developing the skills needed for future employment, and a rhetoric that this was required to alleviate the impact of disadvantage on educational outcomes in Wales.</a:t>
            </a:r>
          </a:p>
          <a:p>
            <a:endParaRPr lang="en-GB" sz="800" dirty="0">
              <a:effectLst/>
              <a:latin typeface="Calibri" panose="020F0502020204030204" pitchFamily="34" charset="0"/>
              <a:cs typeface="Times New Roman" panose="02020603050405020304" pitchFamily="18" charset="0"/>
            </a:endParaRP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11</a:t>
            </a:fld>
            <a:endParaRPr lang="en-GB" dirty="0"/>
          </a:p>
        </p:txBody>
      </p:sp>
    </p:spTree>
    <p:extLst>
      <p:ext uri="{BB962C8B-B14F-4D97-AF65-F5344CB8AC3E}">
        <p14:creationId xmlns:p14="http://schemas.microsoft.com/office/powerpoint/2010/main" val="358120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r>
              <a:rPr lang="en-GB" sz="800" dirty="0">
                <a:effectLst/>
                <a:latin typeface="Calibri" panose="020F0502020204030204" pitchFamily="34" charset="0"/>
                <a:cs typeface="Times New Roman" panose="02020603050405020304" pitchFamily="18" charset="0"/>
              </a:rPr>
              <a:t>Lemke and Zhu – the clue is in the name – Successful Futures</a:t>
            </a: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12</a:t>
            </a:fld>
            <a:endParaRPr lang="en-GB" dirty="0"/>
          </a:p>
        </p:txBody>
      </p:sp>
    </p:spTree>
    <p:extLst>
      <p:ext uri="{BB962C8B-B14F-4D97-AF65-F5344CB8AC3E}">
        <p14:creationId xmlns:p14="http://schemas.microsoft.com/office/powerpoint/2010/main" val="394058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8808" y="4485353"/>
            <a:ext cx="4950460" cy="4010380"/>
          </a:xfrm>
        </p:spPr>
        <p:txBody>
          <a:bodyPr/>
          <a:lstStyle/>
          <a:p>
            <a:r>
              <a:rPr lang="en-GB" dirty="0"/>
              <a:t>Strong and robust framework</a:t>
            </a:r>
          </a:p>
          <a:p>
            <a:endParaRPr lang="en-GB" dirty="0"/>
          </a:p>
        </p:txBody>
      </p:sp>
      <p:sp>
        <p:nvSpPr>
          <p:cNvPr id="4" name="Slide Number Placeholder 3"/>
          <p:cNvSpPr>
            <a:spLocks noGrp="1"/>
          </p:cNvSpPr>
          <p:nvPr>
            <p:ph type="sldNum" sz="quarter" idx="5"/>
          </p:nvPr>
        </p:nvSpPr>
        <p:spPr/>
        <p:txBody>
          <a:bodyPr/>
          <a:lstStyle/>
          <a:p>
            <a:fld id="{376E4024-6ACA-412F-AB7B-38BA1C9DCBBA}" type="slidenum">
              <a:rPr lang="en-GB" smtClean="0"/>
              <a:t>13</a:t>
            </a:fld>
            <a:endParaRPr lang="en-GB" dirty="0"/>
          </a:p>
        </p:txBody>
      </p:sp>
    </p:spTree>
    <p:extLst>
      <p:ext uri="{BB962C8B-B14F-4D97-AF65-F5344CB8AC3E}">
        <p14:creationId xmlns:p14="http://schemas.microsoft.com/office/powerpoint/2010/main" val="316206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14</a:t>
            </a:fld>
            <a:endParaRPr lang="en-GB" dirty="0"/>
          </a:p>
        </p:txBody>
      </p:sp>
    </p:spTree>
    <p:extLst>
      <p:ext uri="{BB962C8B-B14F-4D97-AF65-F5344CB8AC3E}">
        <p14:creationId xmlns:p14="http://schemas.microsoft.com/office/powerpoint/2010/main" val="398781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15</a:t>
            </a:fld>
            <a:endParaRPr lang="en-GB" dirty="0"/>
          </a:p>
        </p:txBody>
      </p:sp>
    </p:spTree>
    <p:extLst>
      <p:ext uri="{BB962C8B-B14F-4D97-AF65-F5344CB8AC3E}">
        <p14:creationId xmlns:p14="http://schemas.microsoft.com/office/powerpoint/2010/main" val="125977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ALISON</a:t>
            </a:r>
            <a:r>
              <a:rPr lang="en-US" dirty="0">
                <a:cs typeface="Calibri"/>
              </a:rPr>
              <a:t>  </a:t>
            </a:r>
          </a:p>
        </p:txBody>
      </p:sp>
      <p:sp>
        <p:nvSpPr>
          <p:cNvPr id="4" name="Slide Number Placeholder 3"/>
          <p:cNvSpPr>
            <a:spLocks noGrp="1"/>
          </p:cNvSpPr>
          <p:nvPr>
            <p:ph type="sldNum" sz="quarter" idx="5"/>
          </p:nvPr>
        </p:nvSpPr>
        <p:spPr/>
        <p:txBody>
          <a:bodyPr/>
          <a:lstStyle/>
          <a:p>
            <a:fld id="{0264A713-9C6B-4963-847D-6786093E7877}" type="slidenum">
              <a:rPr lang="en-GB" smtClean="0"/>
              <a:t>16</a:t>
            </a:fld>
            <a:endParaRPr lang="en-GB" dirty="0"/>
          </a:p>
        </p:txBody>
      </p:sp>
    </p:spTree>
    <p:extLst>
      <p:ext uri="{BB962C8B-B14F-4D97-AF65-F5344CB8AC3E}">
        <p14:creationId xmlns:p14="http://schemas.microsoft.com/office/powerpoint/2010/main" val="257281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17</a:t>
            </a:fld>
            <a:endParaRPr lang="en-GB" dirty="0"/>
          </a:p>
        </p:txBody>
      </p:sp>
    </p:spTree>
    <p:extLst>
      <p:ext uri="{BB962C8B-B14F-4D97-AF65-F5344CB8AC3E}">
        <p14:creationId xmlns:p14="http://schemas.microsoft.com/office/powerpoint/2010/main" val="28454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ALISON</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18</a:t>
            </a:fld>
            <a:endParaRPr lang="en-GB" dirty="0"/>
          </a:p>
        </p:txBody>
      </p:sp>
    </p:spTree>
    <p:extLst>
      <p:ext uri="{BB962C8B-B14F-4D97-AF65-F5344CB8AC3E}">
        <p14:creationId xmlns:p14="http://schemas.microsoft.com/office/powerpoint/2010/main" val="332699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latin typeface="Arial" panose="020B0604020202020204" pitchFamily="34" charset="0"/>
                <a:cs typeface="Arial" panose="020B0604020202020204" pitchFamily="34" charset="0"/>
              </a:rPr>
              <a:t>ALISON</a:t>
            </a: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19</a:t>
            </a:fld>
            <a:endParaRPr lang="en-GB" dirty="0"/>
          </a:p>
        </p:txBody>
      </p:sp>
    </p:spTree>
    <p:extLst>
      <p:ext uri="{BB962C8B-B14F-4D97-AF65-F5344CB8AC3E}">
        <p14:creationId xmlns:p14="http://schemas.microsoft.com/office/powerpoint/2010/main" val="59058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Why  we are attending to the </a:t>
            </a:r>
            <a:r>
              <a:rPr lang="en-GB" dirty="0"/>
              <a:t>Gap  which we suspect  exists between policy ambition and policy enactment in relation to young children's participatory rights in school</a:t>
            </a:r>
            <a:endParaRPr lang="en-US" dirty="0"/>
          </a:p>
          <a:p>
            <a:pPr algn="just"/>
            <a:endParaRPr lang="en-GB" dirty="0"/>
          </a:p>
          <a:p>
            <a:endParaRPr lang="en-GB" dirty="0"/>
          </a:p>
          <a:p>
            <a:pPr>
              <a:lnSpc>
                <a:spcPct val="107000"/>
              </a:lnSpc>
              <a:spcAft>
                <a:spcPts val="800"/>
              </a:spcAft>
            </a:pPr>
            <a:r>
              <a:rPr lang="en-GB" dirty="0"/>
              <a:t>Children, Schools,  teachers  and children across the seven Initial Teacher Education (ITE) partnerships in Wales (WP2)</a:t>
            </a:r>
            <a:endParaRPr lang="en-US" dirty="0"/>
          </a:p>
          <a:p>
            <a:pPr>
              <a:lnSpc>
                <a:spcPct val="107000"/>
              </a:lnSpc>
              <a:spcAft>
                <a:spcPts val="800"/>
              </a:spcAft>
            </a:pPr>
            <a:r>
              <a:rPr lang="en-GB" dirty="0"/>
              <a:t>Teachers and student teachers from one ITE partnership.</a:t>
            </a:r>
            <a:endParaRPr lang="en-GB" dirty="0">
              <a:cs typeface="Calibri"/>
            </a:endParaRPr>
          </a:p>
          <a:p>
            <a:pPr>
              <a:lnSpc>
                <a:spcPct val="107000"/>
              </a:lnSpc>
              <a:spcAft>
                <a:spcPts val="800"/>
              </a:spcAft>
            </a:pPr>
            <a:endParaRPr lang="en-GB" dirty="0"/>
          </a:p>
          <a:p>
            <a:pPr algn="just"/>
            <a:r>
              <a:rPr lang="en-GB" b="1" dirty="0"/>
              <a:t>Planned over 4 work packages </a:t>
            </a:r>
            <a:endParaRPr lang="en-GB" dirty="0"/>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a:t>
            </a:fld>
            <a:endParaRPr lang="en-GB" dirty="0"/>
          </a:p>
        </p:txBody>
      </p:sp>
    </p:spTree>
    <p:extLst>
      <p:ext uri="{BB962C8B-B14F-4D97-AF65-F5344CB8AC3E}">
        <p14:creationId xmlns:p14="http://schemas.microsoft.com/office/powerpoint/2010/main" val="333789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latin typeface="Arial" panose="020B0604020202020204" pitchFamily="34" charset="0"/>
                <a:cs typeface="Arial" panose="020B0604020202020204" pitchFamily="34" charset="0"/>
              </a:rPr>
              <a:t>ALISON</a:t>
            </a: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20</a:t>
            </a:fld>
            <a:endParaRPr lang="en-GB" dirty="0"/>
          </a:p>
        </p:txBody>
      </p:sp>
    </p:spTree>
    <p:extLst>
      <p:ext uri="{BB962C8B-B14F-4D97-AF65-F5344CB8AC3E}">
        <p14:creationId xmlns:p14="http://schemas.microsoft.com/office/powerpoint/2010/main" val="317788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200" b="1" dirty="0">
                <a:solidFill>
                  <a:srgbClr val="000000"/>
                </a:solidFill>
                <a:latin typeface="Arial" panose="020B0604020202020204" pitchFamily="34" charset="0"/>
                <a:cs typeface="Arial" panose="020B0604020202020204" pitchFamily="34" charset="0"/>
              </a:rPr>
              <a:t>ALISON</a:t>
            </a:r>
          </a:p>
          <a:p>
            <a:pPr marL="342900" indent="-342900">
              <a:spcAft>
                <a:spcPts val="1200"/>
              </a:spcAft>
              <a:buFont typeface="Arial" panose="020B0604020202020204" pitchFamily="34" charset="0"/>
              <a:buChar char="•"/>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21</a:t>
            </a:fld>
            <a:endParaRPr lang="en-GB" dirty="0"/>
          </a:p>
        </p:txBody>
      </p:sp>
    </p:spTree>
    <p:extLst>
      <p:ext uri="{BB962C8B-B14F-4D97-AF65-F5344CB8AC3E}">
        <p14:creationId xmlns:p14="http://schemas.microsoft.com/office/powerpoint/2010/main" val="4092890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ALISON</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22</a:t>
            </a:fld>
            <a:endParaRPr lang="en-GB" dirty="0"/>
          </a:p>
        </p:txBody>
      </p:sp>
    </p:spTree>
    <p:extLst>
      <p:ext uri="{BB962C8B-B14F-4D97-AF65-F5344CB8AC3E}">
        <p14:creationId xmlns:p14="http://schemas.microsoft.com/office/powerpoint/2010/main" val="147683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latin typeface="Arial" panose="020B0604020202020204" pitchFamily="34" charset="0"/>
                <a:cs typeface="Arial" panose="020B0604020202020204" pitchFamily="34" charset="0"/>
              </a:rPr>
              <a:t>ALISON</a:t>
            </a:r>
          </a:p>
          <a:p>
            <a:pPr marL="0" indent="0">
              <a:buNone/>
            </a:pPr>
            <a:endParaRPr lang="en-GB" sz="800" dirty="0">
              <a:latin typeface="+mj-lt"/>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23</a:t>
            </a:fld>
            <a:endParaRPr lang="en-GB" dirty="0"/>
          </a:p>
        </p:txBody>
      </p:sp>
    </p:spTree>
    <p:extLst>
      <p:ext uri="{BB962C8B-B14F-4D97-AF65-F5344CB8AC3E}">
        <p14:creationId xmlns:p14="http://schemas.microsoft.com/office/powerpoint/2010/main" val="299161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ALISON</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24</a:t>
            </a:fld>
            <a:endParaRPr lang="en-GB" dirty="0"/>
          </a:p>
        </p:txBody>
      </p:sp>
    </p:spTree>
    <p:extLst>
      <p:ext uri="{BB962C8B-B14F-4D97-AF65-F5344CB8AC3E}">
        <p14:creationId xmlns:p14="http://schemas.microsoft.com/office/powerpoint/2010/main" val="766671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latin typeface="Arial" panose="020B0604020202020204" pitchFamily="34" charset="0"/>
                <a:cs typeface="Arial" panose="020B0604020202020204" pitchFamily="34" charset="0"/>
              </a:rPr>
              <a:t>ALISON</a:t>
            </a:r>
          </a:p>
          <a:p>
            <a:pPr marL="0" indent="0">
              <a:buNone/>
            </a:pPr>
            <a:endParaRPr lang="en-GB" sz="800" dirty="0">
              <a:latin typeface="+mj-lt"/>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25</a:t>
            </a:fld>
            <a:endParaRPr lang="en-GB" dirty="0"/>
          </a:p>
        </p:txBody>
      </p:sp>
    </p:spTree>
    <p:extLst>
      <p:ext uri="{BB962C8B-B14F-4D97-AF65-F5344CB8AC3E}">
        <p14:creationId xmlns:p14="http://schemas.microsoft.com/office/powerpoint/2010/main" val="113745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latin typeface="Arial" panose="020B0604020202020204" pitchFamily="34" charset="0"/>
                <a:cs typeface="Arial" panose="020B0604020202020204" pitchFamily="34" charset="0"/>
              </a:rPr>
              <a:t>ALISON</a:t>
            </a:r>
          </a:p>
          <a:p>
            <a:pPr marL="0" indent="0">
              <a:buNone/>
            </a:pPr>
            <a:endParaRPr lang="en-GB" sz="800" dirty="0">
              <a:latin typeface="+mj-lt"/>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26</a:t>
            </a:fld>
            <a:endParaRPr lang="en-GB" dirty="0"/>
          </a:p>
        </p:txBody>
      </p:sp>
    </p:spTree>
    <p:extLst>
      <p:ext uri="{BB962C8B-B14F-4D97-AF65-F5344CB8AC3E}">
        <p14:creationId xmlns:p14="http://schemas.microsoft.com/office/powerpoint/2010/main" val="112146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A0B0-0962-D4D7-6B2C-9E7040383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EAF27-1C21-7390-2EA7-D9FE75851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B4494-F181-D095-8740-A276212A644F}"/>
              </a:ext>
            </a:extLst>
          </p:cNvPr>
          <p:cNvSpPr>
            <a:spLocks noGrp="1"/>
          </p:cNvSpPr>
          <p:nvPr>
            <p:ph type="body" idx="1"/>
          </p:nvPr>
        </p:nvSpPr>
        <p:spPr/>
        <p:txBody>
          <a:bodyPr/>
          <a:lstStyle/>
          <a:p>
            <a:pPr marL="0" indent="0">
              <a:buNone/>
            </a:pPr>
            <a:endParaRPr lang="en-GB" sz="800" b="1" dirty="0">
              <a:latin typeface="+mj-lt"/>
            </a:endParaRPr>
          </a:p>
        </p:txBody>
      </p:sp>
      <p:sp>
        <p:nvSpPr>
          <p:cNvPr id="4" name="Slide Number Placeholder 3">
            <a:extLst>
              <a:ext uri="{FF2B5EF4-FFF2-40B4-BE49-F238E27FC236}">
                <a16:creationId xmlns:a16="http://schemas.microsoft.com/office/drawing/2014/main" id="{C57096D6-D1A0-C61B-9D72-4E609F285111}"/>
              </a:ext>
            </a:extLst>
          </p:cNvPr>
          <p:cNvSpPr>
            <a:spLocks noGrp="1"/>
          </p:cNvSpPr>
          <p:nvPr>
            <p:ph type="sldNum" sz="quarter" idx="5"/>
          </p:nvPr>
        </p:nvSpPr>
        <p:spPr/>
        <p:txBody>
          <a:bodyPr/>
          <a:lstStyle/>
          <a:p>
            <a:fld id="{0264A713-9C6B-4963-847D-6786093E7877}" type="slidenum">
              <a:rPr lang="en-GB" smtClean="0"/>
              <a:t>27</a:t>
            </a:fld>
            <a:endParaRPr lang="en-GB" dirty="0"/>
          </a:p>
        </p:txBody>
      </p:sp>
    </p:spTree>
    <p:extLst>
      <p:ext uri="{BB962C8B-B14F-4D97-AF65-F5344CB8AC3E}">
        <p14:creationId xmlns:p14="http://schemas.microsoft.com/office/powerpoint/2010/main" val="129163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3</a:t>
            </a:fld>
            <a:endParaRPr lang="en-GB" dirty="0"/>
          </a:p>
        </p:txBody>
      </p:sp>
    </p:spTree>
    <p:extLst>
      <p:ext uri="{BB962C8B-B14F-4D97-AF65-F5344CB8AC3E}">
        <p14:creationId xmlns:p14="http://schemas.microsoft.com/office/powerpoint/2010/main" val="296144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4</a:t>
            </a:fld>
            <a:endParaRPr lang="en-GB" dirty="0"/>
          </a:p>
        </p:txBody>
      </p:sp>
    </p:spTree>
    <p:extLst>
      <p:ext uri="{BB962C8B-B14F-4D97-AF65-F5344CB8AC3E}">
        <p14:creationId xmlns:p14="http://schemas.microsoft.com/office/powerpoint/2010/main" val="9278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5</a:t>
            </a:fld>
            <a:endParaRPr lang="en-GB" dirty="0"/>
          </a:p>
        </p:txBody>
      </p:sp>
    </p:spTree>
    <p:extLst>
      <p:ext uri="{BB962C8B-B14F-4D97-AF65-F5344CB8AC3E}">
        <p14:creationId xmlns:p14="http://schemas.microsoft.com/office/powerpoint/2010/main" val="387984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28426D"/>
                </a:solidFill>
                <a:latin typeface="Poppins" panose="00000500000000000000" pitchFamily="2" charset="0"/>
                <a:cs typeface="Poppins" panose="00000500000000000000" pitchFamily="2" charset="0"/>
              </a:rPr>
              <a:t>How do the narratives of these policy documents frame teachers in relation to children?</a:t>
            </a:r>
          </a:p>
          <a:p>
            <a:r>
              <a:rPr lang="en-GB" sz="1200" dirty="0">
                <a:solidFill>
                  <a:srgbClr val="28426D"/>
                </a:solidFill>
                <a:latin typeface="Poppins" panose="00000500000000000000" pitchFamily="2" charset="0"/>
                <a:cs typeface="Poppins" panose="00000500000000000000" pitchFamily="2" charset="0"/>
              </a:rPr>
              <a:t>Evidence within Welsh education policies for support for the enactment of children’s participative rights in the classroom would challenge the dynamics to social systems and structures where child-adult power imbalances exist</a:t>
            </a:r>
          </a:p>
          <a:p>
            <a:pPr marL="0" indent="0">
              <a:spcAft>
                <a:spcPts val="1200"/>
              </a:spcAft>
              <a:buFont typeface="Arial" panose="020B0604020202020204" pitchFamily="34" charset="0"/>
              <a:buNone/>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6</a:t>
            </a:fld>
            <a:endParaRPr lang="en-GB" dirty="0"/>
          </a:p>
        </p:txBody>
      </p:sp>
    </p:spTree>
    <p:extLst>
      <p:ext uri="{BB962C8B-B14F-4D97-AF65-F5344CB8AC3E}">
        <p14:creationId xmlns:p14="http://schemas.microsoft.com/office/powerpoint/2010/main" val="123381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21F2-51EF-7416-BB06-E1EF9536C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7D9A7-77F0-81B6-E0F3-CE220DEF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A467-C3D7-A098-E0A8-FF891108FFCD}"/>
              </a:ext>
            </a:extLst>
          </p:cNvPr>
          <p:cNvSpPr>
            <a:spLocks noGrp="1"/>
          </p:cNvSpPr>
          <p:nvPr>
            <p:ph type="body" idx="1"/>
          </p:nvPr>
        </p:nvSpPr>
        <p:spPr/>
        <p:txBody>
          <a:bodyPr/>
          <a:lstStyle/>
          <a:p>
            <a:r>
              <a:rPr lang="en-GB" sz="800" dirty="0"/>
              <a:t>Considering human rights as inalienable, indivisible and interdependent. So participative rights must be seen as part of the system of enactment of the full range of rights.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Why a special Convention for children – to reiterate they are human, and have rights, and to adopt agreed additional human rights obligations and standards in relation to children. Art 12 is one of those additional obligations and standards.</a:t>
            </a:r>
          </a:p>
          <a:p>
            <a:r>
              <a:rPr lang="en-GB" sz="800" dirty="0"/>
              <a:t>It </a:t>
            </a:r>
            <a:r>
              <a:rPr lang="en-GB" sz="800" i="1" dirty="0"/>
              <a:t>is </a:t>
            </a:r>
            <a:r>
              <a:rPr lang="en-GB" sz="800" i="0" dirty="0"/>
              <a:t>about article 12 but it is not </a:t>
            </a:r>
            <a:r>
              <a:rPr lang="en-GB" sz="800" i="1" dirty="0"/>
              <a:t>only </a:t>
            </a:r>
            <a:r>
              <a:rPr lang="en-GB" sz="800" i="0" dirty="0"/>
              <a:t>about article 12</a:t>
            </a:r>
            <a:endParaRPr lang="en-GB" sz="800" i="0" dirty="0">
              <a:solidFill>
                <a:schemeClr val="tx1"/>
              </a:solidFill>
              <a:latin typeface="+mn-lt"/>
              <a:cs typeface="+mn-cs"/>
            </a:endParaRPr>
          </a:p>
          <a:p>
            <a:r>
              <a:rPr lang="en-GB" sz="800" dirty="0"/>
              <a:t>Promoting the rights of others, democratic and civic engagement come not from specific rights but from the underlying values and aims of the human rights project (i.e. the whole system of human rights protections that has developed over the last 70 years at international and regional levels)</a:t>
            </a:r>
          </a:p>
          <a:p>
            <a:r>
              <a:rPr lang="en-GB" sz="800" dirty="0"/>
              <a:t>Article 12 is thus only the tip of the iceberg.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Not limited to UNCRC but also other international texts. Human rights apply to everyone from birth. ECHR and UNCRPD among other important texts for children in schools in Wales and wider UK. </a:t>
            </a:r>
          </a:p>
          <a:p>
            <a:pPr marL="0" indent="0">
              <a:buNone/>
            </a:pPr>
            <a:endParaRPr lang="en-GB" sz="800" dirty="0">
              <a:latin typeface="+mj-lt"/>
            </a:endParaRPr>
          </a:p>
          <a:p>
            <a:pPr marL="0" indent="0">
              <a:lnSpc>
                <a:spcPct val="100000"/>
              </a:lnSpc>
              <a:spcBef>
                <a:spcPts val="0"/>
              </a:spcBef>
              <a:buNone/>
            </a:pPr>
            <a:r>
              <a:rPr lang="en-GB" sz="2000" b="1" dirty="0">
                <a:solidFill>
                  <a:srgbClr val="28426D"/>
                </a:solidFill>
                <a:latin typeface="Poppins"/>
                <a:cs typeface="Poppins"/>
              </a:rPr>
              <a:t>Defining participative rights</a:t>
            </a:r>
          </a:p>
          <a:p>
            <a:pPr marL="914400" lvl="1" indent="-457200">
              <a:lnSpc>
                <a:spcPct val="134000"/>
              </a:lnSpc>
              <a:buFont typeface="Arial"/>
              <a:buChar char="•"/>
            </a:pPr>
            <a:r>
              <a:rPr lang="en-GB" sz="2000" dirty="0">
                <a:solidFill>
                  <a:srgbClr val="28426D"/>
                </a:solidFill>
                <a:latin typeface="Poppins"/>
                <a:cs typeface="Poppins"/>
              </a:rPr>
              <a:t>Participative rights</a:t>
            </a:r>
            <a:endParaRPr lang="en-US" sz="2000" dirty="0">
              <a:cs typeface="Calibri"/>
            </a:endParaRPr>
          </a:p>
          <a:p>
            <a:pPr marL="914400" lvl="1" indent="-457200">
              <a:lnSpc>
                <a:spcPct val="134000"/>
              </a:lnSpc>
              <a:buFont typeface="Arial"/>
              <a:buChar char="•"/>
            </a:pPr>
            <a:r>
              <a:rPr lang="en-GB" sz="2000" dirty="0">
                <a:solidFill>
                  <a:srgbClr val="28426D"/>
                </a:solidFill>
                <a:latin typeface="Poppins"/>
                <a:cs typeface="Poppins"/>
              </a:rPr>
              <a:t>Participatory pedagogies</a:t>
            </a:r>
          </a:p>
          <a:p>
            <a:pPr marL="914400" lvl="1" indent="-457200">
              <a:lnSpc>
                <a:spcPct val="134000"/>
              </a:lnSpc>
              <a:buFont typeface="Arial"/>
              <a:buChar char="•"/>
            </a:pPr>
            <a:r>
              <a:rPr lang="en-GB" sz="2000" dirty="0">
                <a:solidFill>
                  <a:srgbClr val="28426D"/>
                </a:solidFill>
                <a:latin typeface="Poppins"/>
                <a:cs typeface="Poppins"/>
              </a:rPr>
              <a:t>Participation</a:t>
            </a:r>
            <a:endParaRPr lang="en-GB" sz="2000" dirty="0">
              <a:solidFill>
                <a:srgbClr val="28426D"/>
              </a:solidFill>
              <a:latin typeface="Poppins" panose="00000500000000000000" pitchFamily="2" charset="0"/>
              <a:cs typeface="Poppins" panose="00000500000000000000" pitchFamily="2" charset="0"/>
            </a:endParaRPr>
          </a:p>
          <a:p>
            <a:pPr marL="0" indent="0">
              <a:buNone/>
            </a:pPr>
            <a:endParaRPr lang="en-GB" sz="800" dirty="0">
              <a:latin typeface="+mj-lt"/>
            </a:endParaRPr>
          </a:p>
        </p:txBody>
      </p:sp>
      <p:sp>
        <p:nvSpPr>
          <p:cNvPr id="4" name="Slide Number Placeholder 3">
            <a:extLst>
              <a:ext uri="{FF2B5EF4-FFF2-40B4-BE49-F238E27FC236}">
                <a16:creationId xmlns:a16="http://schemas.microsoft.com/office/drawing/2014/main" id="{9766A895-7736-24DE-0EB7-DF6CDDA76B98}"/>
              </a:ext>
            </a:extLst>
          </p:cNvPr>
          <p:cNvSpPr>
            <a:spLocks noGrp="1"/>
          </p:cNvSpPr>
          <p:nvPr>
            <p:ph type="sldNum" sz="quarter" idx="5"/>
          </p:nvPr>
        </p:nvSpPr>
        <p:spPr/>
        <p:txBody>
          <a:bodyPr/>
          <a:lstStyle/>
          <a:p>
            <a:fld id="{0264A713-9C6B-4963-847D-6786093E7877}" type="slidenum">
              <a:rPr lang="en-GB" smtClean="0"/>
              <a:t>7</a:t>
            </a:fld>
            <a:endParaRPr lang="en-GB" dirty="0"/>
          </a:p>
        </p:txBody>
      </p:sp>
    </p:spTree>
    <p:extLst>
      <p:ext uri="{BB962C8B-B14F-4D97-AF65-F5344CB8AC3E}">
        <p14:creationId xmlns:p14="http://schemas.microsoft.com/office/powerpoint/2010/main" val="321390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GB" sz="1200" dirty="0">
                <a:solidFill>
                  <a:srgbClr val="314F83"/>
                </a:solidFill>
                <a:latin typeface="Poppins"/>
                <a:cs typeface="Poppins"/>
              </a:rPr>
              <a:t>We looked at a range of legislation relevant to children and education</a:t>
            </a:r>
          </a:p>
        </p:txBody>
      </p:sp>
      <p:sp>
        <p:nvSpPr>
          <p:cNvPr id="4" name="Slide Number Placeholder 3"/>
          <p:cNvSpPr>
            <a:spLocks noGrp="1"/>
          </p:cNvSpPr>
          <p:nvPr>
            <p:ph type="sldNum" sz="quarter" idx="5"/>
          </p:nvPr>
        </p:nvSpPr>
        <p:spPr/>
        <p:txBody>
          <a:bodyPr/>
          <a:lstStyle/>
          <a:p>
            <a:fld id="{0264A713-9C6B-4963-847D-6786093E7877}" type="slidenum">
              <a:rPr lang="en-GB" smtClean="0"/>
              <a:t>8</a:t>
            </a:fld>
            <a:endParaRPr lang="en-GB" dirty="0"/>
          </a:p>
        </p:txBody>
      </p:sp>
    </p:spTree>
    <p:extLst>
      <p:ext uri="{BB962C8B-B14F-4D97-AF65-F5344CB8AC3E}">
        <p14:creationId xmlns:p14="http://schemas.microsoft.com/office/powerpoint/2010/main" val="13554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9</a:t>
            </a:fld>
            <a:endParaRPr lang="en-GB" dirty="0"/>
          </a:p>
        </p:txBody>
      </p:sp>
    </p:spTree>
    <p:extLst>
      <p:ext uri="{BB962C8B-B14F-4D97-AF65-F5344CB8AC3E}">
        <p14:creationId xmlns:p14="http://schemas.microsoft.com/office/powerpoint/2010/main" val="421439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365240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309751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86546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dirty="0"/>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922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25766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178237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138967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335743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92062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333299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208274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20/06/2024</a:t>
            </a:fld>
            <a:endParaRPr lang="en-GB" dirty="0"/>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dirty="0"/>
          </a:p>
        </p:txBody>
      </p:sp>
    </p:spTree>
    <p:extLst>
      <p:ext uri="{BB962C8B-B14F-4D97-AF65-F5344CB8AC3E}">
        <p14:creationId xmlns:p14="http://schemas.microsoft.com/office/powerpoint/2010/main" val="399752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20/06/2024</a:t>
            </a:fld>
            <a:endParaRPr lang="en-GB" dirty="0"/>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dirty="0"/>
          </a:p>
        </p:txBody>
      </p:sp>
    </p:spTree>
    <p:extLst>
      <p:ext uri="{BB962C8B-B14F-4D97-AF65-F5344CB8AC3E}">
        <p14:creationId xmlns:p14="http://schemas.microsoft.com/office/powerpoint/2010/main" val="23805857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3.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18/10/relationships/comments" Target="../comments/modernComment_186_5F98C5CE.xml"/><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7.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7.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png"/><Relationship Id="rId1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35.png"/><Relationship Id="rId17" Type="http://schemas.openxmlformats.org/officeDocument/2006/relationships/image" Target="../media/image20.jpeg"/><Relationship Id="rId2" Type="http://schemas.openxmlformats.org/officeDocument/2006/relationships/notesSlide" Target="../notesSlides/notesSlide27.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4.png"/><Relationship Id="rId5" Type="http://schemas.openxmlformats.org/officeDocument/2006/relationships/image" Target="../media/image26.png"/><Relationship Id="rId15" Type="http://schemas.openxmlformats.org/officeDocument/2006/relationships/image" Target="../media/image18.jpe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7.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8F48-A1B7-64C6-7D76-25C9561923E5}"/>
              </a:ext>
            </a:extLst>
          </p:cNvPr>
          <p:cNvSpPr>
            <a:spLocks noGrp="1"/>
          </p:cNvSpPr>
          <p:nvPr>
            <p:ph type="ctrTitle"/>
          </p:nvPr>
        </p:nvSpPr>
        <p:spPr>
          <a:xfrm>
            <a:off x="338500" y="2100204"/>
            <a:ext cx="11376684" cy="3532319"/>
          </a:xfrm>
        </p:spPr>
        <p:txBody>
          <a:bodyPr>
            <a:noAutofit/>
          </a:bodyPr>
          <a:lstStyle/>
          <a:p>
            <a:pPr>
              <a:lnSpc>
                <a:spcPct val="100000"/>
              </a:lnSpc>
              <a:spcAft>
                <a:spcPts val="2400"/>
              </a:spcAft>
            </a:pPr>
            <a:r>
              <a:rPr lang="en-GB" sz="5000" b="1" dirty="0">
                <a:solidFill>
                  <a:srgbClr val="314F83"/>
                </a:solidFill>
                <a:latin typeface="Poppins"/>
                <a:cs typeface="Poppins"/>
              </a:rPr>
              <a:t>Children’s</a:t>
            </a:r>
            <a:br>
              <a:rPr lang="en-GB" sz="5000" b="1" dirty="0">
                <a:latin typeface="Poppins" panose="00000500000000000000" pitchFamily="2" charset="0"/>
                <a:cs typeface="Poppins" panose="00000500000000000000" pitchFamily="2" charset="0"/>
              </a:rPr>
            </a:br>
            <a:r>
              <a:rPr lang="en-GB" sz="5000" b="1" dirty="0">
                <a:solidFill>
                  <a:srgbClr val="314F83"/>
                </a:solidFill>
                <a:latin typeface="Poppins"/>
                <a:cs typeface="Poppins"/>
              </a:rPr>
              <a:t> Participation in Schools</a:t>
            </a:r>
            <a:br>
              <a:rPr lang="en-GB" sz="5000" b="1" dirty="0">
                <a:solidFill>
                  <a:srgbClr val="314F83"/>
                </a:solidFill>
                <a:latin typeface="Poppins"/>
                <a:cs typeface="Poppins"/>
              </a:rPr>
            </a:br>
            <a:r>
              <a:rPr lang="en-GB" sz="1500" b="1" dirty="0">
                <a:solidFill>
                  <a:srgbClr val="314F83"/>
                </a:solidFill>
                <a:latin typeface="Poppins"/>
                <a:cs typeface="Poppins"/>
              </a:rPr>
              <a:t> </a:t>
            </a:r>
            <a:br>
              <a:rPr lang="en-GB" sz="5000" b="1" dirty="0">
                <a:solidFill>
                  <a:srgbClr val="314F83"/>
                </a:solidFill>
                <a:latin typeface="Poppins"/>
                <a:cs typeface="Poppins"/>
              </a:rPr>
            </a:br>
            <a:r>
              <a:rPr lang="en-GB" sz="3000" b="1" dirty="0">
                <a:solidFill>
                  <a:srgbClr val="49B4A9"/>
                </a:solidFill>
                <a:latin typeface="Poppins"/>
                <a:ea typeface="MS PGothic"/>
                <a:cs typeface="Adobe Hebrew"/>
              </a:rPr>
              <a:t>Embedding </a:t>
            </a:r>
            <a:r>
              <a:rPr lang="en-GB" sz="3000" b="1" dirty="0">
                <a:solidFill>
                  <a:srgbClr val="49B4A9"/>
                </a:solidFill>
                <a:effectLst/>
                <a:latin typeface="Poppins"/>
                <a:ea typeface="MS PGothic"/>
                <a:cs typeface="Adobe Hebrew"/>
              </a:rPr>
              <a:t>children's </a:t>
            </a:r>
            <a:r>
              <a:rPr lang="en-GB" sz="3000" b="1" dirty="0">
                <a:solidFill>
                  <a:srgbClr val="49B4A9"/>
                </a:solidFill>
                <a:latin typeface="Poppins"/>
                <a:ea typeface="MS PGothic"/>
                <a:cs typeface="Adobe Hebrew"/>
              </a:rPr>
              <a:t>participative</a:t>
            </a:r>
            <a:r>
              <a:rPr lang="en-GB" sz="3000" b="1" dirty="0">
                <a:solidFill>
                  <a:srgbClr val="49B4A9"/>
                </a:solidFill>
                <a:effectLst/>
                <a:latin typeface="Poppins"/>
                <a:ea typeface="MS PGothic"/>
                <a:cs typeface="Adobe Hebrew"/>
              </a:rPr>
              <a:t> rights in pedagogical practice in lower primary classrooms in Wales</a:t>
            </a:r>
            <a:br>
              <a:rPr lang="en-GB" sz="3000" b="1" dirty="0">
                <a:latin typeface="Poppins"/>
                <a:cs typeface="Poppins"/>
              </a:rPr>
            </a:br>
            <a:r>
              <a:rPr lang="en-GB" sz="3000" b="1" dirty="0">
                <a:solidFill>
                  <a:srgbClr val="314F83"/>
                </a:solidFill>
                <a:latin typeface="Poppins"/>
                <a:cs typeface="Poppins"/>
              </a:rPr>
              <a:t>Dr Alison Murphy</a:t>
            </a:r>
            <a:br>
              <a:rPr lang="en-GB" sz="3000" b="1" dirty="0">
                <a:solidFill>
                  <a:srgbClr val="314F83"/>
                </a:solidFill>
                <a:latin typeface="Poppins"/>
                <a:cs typeface="Poppins"/>
              </a:rPr>
            </a:br>
            <a:r>
              <a:rPr lang="en-GB" sz="2200" dirty="0">
                <a:solidFill>
                  <a:srgbClr val="314F83"/>
                </a:solidFill>
                <a:latin typeface="Poppins"/>
                <a:cs typeface="Poppins"/>
              </a:rPr>
              <a:t>Lecturer in the </a:t>
            </a:r>
            <a:r>
              <a:rPr lang="en-GB" sz="2200" dirty="0" err="1">
                <a:solidFill>
                  <a:srgbClr val="314F83"/>
                </a:solidFill>
                <a:latin typeface="Poppins"/>
                <a:cs typeface="Poppins"/>
              </a:rPr>
              <a:t>Athrofa</a:t>
            </a:r>
            <a:r>
              <a:rPr lang="en-GB" sz="2200" dirty="0">
                <a:solidFill>
                  <a:srgbClr val="314F83"/>
                </a:solidFill>
                <a:latin typeface="Poppins"/>
                <a:cs typeface="Poppins"/>
              </a:rPr>
              <a:t>: Institute of Education,</a:t>
            </a:r>
            <a:br>
              <a:rPr lang="en-GB" sz="2200" dirty="0">
                <a:solidFill>
                  <a:srgbClr val="314F83"/>
                </a:solidFill>
                <a:latin typeface="Poppins"/>
                <a:cs typeface="Poppins"/>
              </a:rPr>
            </a:br>
            <a:r>
              <a:rPr lang="en-GB" sz="2200" dirty="0">
                <a:solidFill>
                  <a:srgbClr val="314F83"/>
                </a:solidFill>
                <a:latin typeface="Poppins"/>
                <a:cs typeface="Poppins"/>
              </a:rPr>
              <a:t>University of Wales Trinity Saint David</a:t>
            </a:r>
            <a:br>
              <a:rPr lang="en-GB" sz="3000" b="1" dirty="0">
                <a:solidFill>
                  <a:srgbClr val="314F83"/>
                </a:solidFill>
                <a:latin typeface="Poppins"/>
                <a:cs typeface="Poppins"/>
              </a:rPr>
            </a:br>
            <a:br>
              <a:rPr lang="en-GB" sz="3000" b="1" dirty="0">
                <a:solidFill>
                  <a:srgbClr val="314F83"/>
                </a:solidFill>
                <a:latin typeface="Poppins"/>
                <a:cs typeface="Poppins"/>
              </a:rPr>
            </a:br>
            <a:r>
              <a:rPr lang="en-GB" sz="3000" b="1" dirty="0">
                <a:solidFill>
                  <a:srgbClr val="314F83"/>
                </a:solidFill>
                <a:latin typeface="Poppins"/>
                <a:cs typeface="Poppins"/>
              </a:rPr>
              <a:t>BERA, Manchester, Sept 2024</a:t>
            </a:r>
            <a:endParaRPr lang="en-GB" sz="3000" b="1" dirty="0">
              <a:solidFill>
                <a:srgbClr val="28426D"/>
              </a:solidFill>
              <a:latin typeface="Poppins" panose="00000500000000000000" pitchFamily="2" charset="0"/>
              <a:cs typeface="Poppins" panose="00000500000000000000" pitchFamily="2" charset="0"/>
            </a:endParaRPr>
          </a:p>
        </p:txBody>
      </p:sp>
      <p:grpSp>
        <p:nvGrpSpPr>
          <p:cNvPr id="9" name="Group 8">
            <a:extLst>
              <a:ext uri="{FF2B5EF4-FFF2-40B4-BE49-F238E27FC236}">
                <a16:creationId xmlns:a16="http://schemas.microsoft.com/office/drawing/2014/main" id="{9F84C674-2BBF-EC27-805D-3BCAABA52775}"/>
              </a:ext>
            </a:extLst>
          </p:cNvPr>
          <p:cNvGrpSpPr/>
          <p:nvPr/>
        </p:nvGrpSpPr>
        <p:grpSpPr>
          <a:xfrm>
            <a:off x="291529" y="143859"/>
            <a:ext cx="2771109" cy="1037861"/>
            <a:chOff x="3250219" y="1400368"/>
            <a:chExt cx="4788819" cy="1793552"/>
          </a:xfrm>
        </p:grpSpPr>
        <p:grpSp>
          <p:nvGrpSpPr>
            <p:cNvPr id="10" name="object 2">
              <a:extLst>
                <a:ext uri="{FF2B5EF4-FFF2-40B4-BE49-F238E27FC236}">
                  <a16:creationId xmlns:a16="http://schemas.microsoft.com/office/drawing/2014/main" id="{0075267E-89AB-1BAA-FE5C-1B611F6587EA}"/>
                </a:ext>
              </a:extLst>
            </p:cNvPr>
            <p:cNvGrpSpPr/>
            <p:nvPr/>
          </p:nvGrpSpPr>
          <p:grpSpPr>
            <a:xfrm>
              <a:off x="3250219" y="1400368"/>
              <a:ext cx="1165225" cy="850265"/>
              <a:chOff x="3250219" y="1400368"/>
              <a:chExt cx="1165225" cy="850265"/>
            </a:xfrm>
          </p:grpSpPr>
          <p:sp>
            <p:nvSpPr>
              <p:cNvPr id="56" name="object 3">
                <a:extLst>
                  <a:ext uri="{FF2B5EF4-FFF2-40B4-BE49-F238E27FC236}">
                    <a16:creationId xmlns:a16="http://schemas.microsoft.com/office/drawing/2014/main" id="{B757E25A-5B76-D278-DFBC-C528F9EA7FA8}"/>
                  </a:ext>
                </a:extLst>
              </p:cNvPr>
              <p:cNvSpPr/>
              <p:nvPr/>
            </p:nvSpPr>
            <p:spPr>
              <a:xfrm>
                <a:off x="3724604" y="1531093"/>
                <a:ext cx="690880" cy="628650"/>
              </a:xfrm>
              <a:custGeom>
                <a:avLst/>
                <a:gdLst/>
                <a:ahLst/>
                <a:cxnLst/>
                <a:rect l="l" t="t" r="r" b="b"/>
                <a:pathLst>
                  <a:path w="690879" h="628650">
                    <a:moveTo>
                      <a:pt x="45961" y="0"/>
                    </a:moveTo>
                    <a:lnTo>
                      <a:pt x="19650" y="5314"/>
                    </a:lnTo>
                    <a:lnTo>
                      <a:pt x="5329" y="18897"/>
                    </a:lnTo>
                    <a:lnTo>
                      <a:pt x="0" y="37203"/>
                    </a:lnTo>
                    <a:lnTo>
                      <a:pt x="664" y="56689"/>
                    </a:lnTo>
                    <a:lnTo>
                      <a:pt x="17595" y="101358"/>
                    </a:lnTo>
                    <a:lnTo>
                      <a:pt x="345345" y="628064"/>
                    </a:lnTo>
                    <a:lnTo>
                      <a:pt x="595551" y="225972"/>
                    </a:lnTo>
                    <a:lnTo>
                      <a:pt x="340392" y="225972"/>
                    </a:lnTo>
                    <a:lnTo>
                      <a:pt x="345345" y="225598"/>
                    </a:lnTo>
                    <a:lnTo>
                      <a:pt x="291424" y="221525"/>
                    </a:lnTo>
                    <a:lnTo>
                      <a:pt x="244966" y="209233"/>
                    </a:lnTo>
                    <a:lnTo>
                      <a:pt x="209025" y="190664"/>
                    </a:lnTo>
                    <a:lnTo>
                      <a:pt x="161113" y="140971"/>
                    </a:lnTo>
                    <a:lnTo>
                      <a:pt x="132516" y="85001"/>
                    </a:lnTo>
                    <a:lnTo>
                      <a:pt x="120719" y="58585"/>
                    </a:lnTo>
                    <a:lnTo>
                      <a:pt x="108062" y="35308"/>
                    </a:lnTo>
                    <a:lnTo>
                      <a:pt x="92647" y="16738"/>
                    </a:lnTo>
                    <a:lnTo>
                      <a:pt x="72579" y="4446"/>
                    </a:lnTo>
                    <a:lnTo>
                      <a:pt x="45961" y="0"/>
                    </a:lnTo>
                    <a:close/>
                  </a:path>
                  <a:path w="690879" h="628650">
                    <a:moveTo>
                      <a:pt x="345345" y="225598"/>
                    </a:moveTo>
                    <a:lnTo>
                      <a:pt x="340392" y="225972"/>
                    </a:lnTo>
                    <a:lnTo>
                      <a:pt x="350297" y="225972"/>
                    </a:lnTo>
                    <a:lnTo>
                      <a:pt x="345345" y="225598"/>
                    </a:lnTo>
                    <a:close/>
                  </a:path>
                  <a:path w="690879" h="628650">
                    <a:moveTo>
                      <a:pt x="644728" y="0"/>
                    </a:moveTo>
                    <a:lnTo>
                      <a:pt x="598042" y="16738"/>
                    </a:lnTo>
                    <a:lnTo>
                      <a:pt x="569970" y="58585"/>
                    </a:lnTo>
                    <a:lnTo>
                      <a:pt x="558174" y="85001"/>
                    </a:lnTo>
                    <a:lnTo>
                      <a:pt x="545341" y="112986"/>
                    </a:lnTo>
                    <a:lnTo>
                      <a:pt x="508983" y="167386"/>
                    </a:lnTo>
                    <a:lnTo>
                      <a:pt x="445724" y="209233"/>
                    </a:lnTo>
                    <a:lnTo>
                      <a:pt x="399265" y="221525"/>
                    </a:lnTo>
                    <a:lnTo>
                      <a:pt x="345345" y="225598"/>
                    </a:lnTo>
                    <a:lnTo>
                      <a:pt x="350297" y="225972"/>
                    </a:lnTo>
                    <a:lnTo>
                      <a:pt x="595551" y="225972"/>
                    </a:lnTo>
                    <a:lnTo>
                      <a:pt x="673094" y="101358"/>
                    </a:lnTo>
                    <a:lnTo>
                      <a:pt x="690025" y="56689"/>
                    </a:lnTo>
                    <a:lnTo>
                      <a:pt x="690690" y="37203"/>
                    </a:lnTo>
                    <a:lnTo>
                      <a:pt x="685361" y="18897"/>
                    </a:lnTo>
                    <a:lnTo>
                      <a:pt x="671039" y="5314"/>
                    </a:lnTo>
                    <a:lnTo>
                      <a:pt x="644728" y="0"/>
                    </a:lnTo>
                    <a:close/>
                  </a:path>
                </a:pathLst>
              </a:custGeom>
              <a:solidFill>
                <a:srgbClr val="F79F41"/>
              </a:solidFill>
            </p:spPr>
            <p:txBody>
              <a:bodyPr wrap="square" lIns="0" tIns="0" rIns="0" bIns="0" rtlCol="0"/>
              <a:lstStyle/>
              <a:p>
                <a:endParaRPr dirty="0"/>
              </a:p>
            </p:txBody>
          </p:sp>
          <p:pic>
            <p:nvPicPr>
              <p:cNvPr id="57" name="object 4">
                <a:extLst>
                  <a:ext uri="{FF2B5EF4-FFF2-40B4-BE49-F238E27FC236}">
                    <a16:creationId xmlns:a16="http://schemas.microsoft.com/office/drawing/2014/main" id="{51BCC0DE-E6D3-3D36-6B9D-2F9865604636}"/>
                  </a:ext>
                </a:extLst>
              </p:cNvPr>
              <p:cNvPicPr/>
              <p:nvPr/>
            </p:nvPicPr>
            <p:blipFill>
              <a:blip r:embed="rId3" cstate="print"/>
              <a:stretch>
                <a:fillRect/>
              </a:stretch>
            </p:blipFill>
            <p:spPr>
              <a:xfrm>
                <a:off x="3948317" y="1400368"/>
                <a:ext cx="243259" cy="239594"/>
              </a:xfrm>
              <a:prstGeom prst="rect">
                <a:avLst/>
              </a:prstGeom>
            </p:spPr>
          </p:pic>
          <p:sp>
            <p:nvSpPr>
              <p:cNvPr id="58" name="object 5">
                <a:extLst>
                  <a:ext uri="{FF2B5EF4-FFF2-40B4-BE49-F238E27FC236}">
                    <a16:creationId xmlns:a16="http://schemas.microsoft.com/office/drawing/2014/main" id="{208FB689-7EFA-F928-F08E-EC35FE45C10E}"/>
                  </a:ext>
                </a:extLst>
              </p:cNvPr>
              <p:cNvSpPr/>
              <p:nvPr/>
            </p:nvSpPr>
            <p:spPr>
              <a:xfrm>
                <a:off x="3250219" y="1630174"/>
                <a:ext cx="710565" cy="620395"/>
              </a:xfrm>
              <a:custGeom>
                <a:avLst/>
                <a:gdLst/>
                <a:ahLst/>
                <a:cxnLst/>
                <a:rect l="l" t="t" r="r" b="b"/>
                <a:pathLst>
                  <a:path w="710564" h="620394">
                    <a:moveTo>
                      <a:pt x="70577" y="508285"/>
                    </a:moveTo>
                    <a:lnTo>
                      <a:pt x="46542" y="512209"/>
                    </a:lnTo>
                    <a:lnTo>
                      <a:pt x="25700" y="523350"/>
                    </a:lnTo>
                    <a:lnTo>
                      <a:pt x="8480" y="544145"/>
                    </a:lnTo>
                    <a:lnTo>
                      <a:pt x="0" y="569624"/>
                    </a:lnTo>
                    <a:lnTo>
                      <a:pt x="4780" y="588919"/>
                    </a:lnTo>
                    <a:lnTo>
                      <a:pt x="35673" y="612143"/>
                    </a:lnTo>
                    <a:lnTo>
                      <a:pt x="83420" y="620164"/>
                    </a:lnTo>
                    <a:lnTo>
                      <a:pt x="710396" y="603693"/>
                    </a:lnTo>
                    <a:lnTo>
                      <a:pt x="662777" y="515974"/>
                    </a:lnTo>
                    <a:lnTo>
                      <a:pt x="190005" y="515974"/>
                    </a:lnTo>
                    <a:lnTo>
                      <a:pt x="157517" y="515422"/>
                    </a:lnTo>
                    <a:lnTo>
                      <a:pt x="97372" y="509139"/>
                    </a:lnTo>
                    <a:lnTo>
                      <a:pt x="70577" y="508285"/>
                    </a:lnTo>
                    <a:close/>
                  </a:path>
                  <a:path w="710564" h="620394">
                    <a:moveTo>
                      <a:pt x="356535" y="399363"/>
                    </a:moveTo>
                    <a:lnTo>
                      <a:pt x="325983" y="444010"/>
                    </a:lnTo>
                    <a:lnTo>
                      <a:pt x="291947" y="478005"/>
                    </a:lnTo>
                    <a:lnTo>
                      <a:pt x="257651" y="499705"/>
                    </a:lnTo>
                    <a:lnTo>
                      <a:pt x="190005" y="515974"/>
                    </a:lnTo>
                    <a:lnTo>
                      <a:pt x="662777" y="515974"/>
                    </a:lnTo>
                    <a:lnTo>
                      <a:pt x="601919" y="403867"/>
                    </a:lnTo>
                    <a:lnTo>
                      <a:pt x="354375" y="403867"/>
                    </a:lnTo>
                    <a:lnTo>
                      <a:pt x="356535" y="399363"/>
                    </a:lnTo>
                    <a:close/>
                  </a:path>
                  <a:path w="710564" h="620394">
                    <a:moveTo>
                      <a:pt x="359328" y="395281"/>
                    </a:moveTo>
                    <a:lnTo>
                      <a:pt x="356535" y="399363"/>
                    </a:lnTo>
                    <a:lnTo>
                      <a:pt x="354375" y="403867"/>
                    </a:lnTo>
                    <a:lnTo>
                      <a:pt x="359328" y="395281"/>
                    </a:lnTo>
                    <a:close/>
                  </a:path>
                  <a:path w="710564" h="620394">
                    <a:moveTo>
                      <a:pt x="597258" y="395281"/>
                    </a:moveTo>
                    <a:lnTo>
                      <a:pt x="359328" y="395281"/>
                    </a:lnTo>
                    <a:lnTo>
                      <a:pt x="354375" y="403867"/>
                    </a:lnTo>
                    <a:lnTo>
                      <a:pt x="601919" y="403867"/>
                    </a:lnTo>
                    <a:lnTo>
                      <a:pt x="597258" y="395281"/>
                    </a:lnTo>
                    <a:close/>
                  </a:path>
                  <a:path w="710564" h="620394">
                    <a:moveTo>
                      <a:pt x="344797" y="0"/>
                    </a:moveTo>
                    <a:lnTo>
                      <a:pt x="325699" y="5507"/>
                    </a:lnTo>
                    <a:lnTo>
                      <a:pt x="307874" y="25596"/>
                    </a:lnTo>
                    <a:lnTo>
                      <a:pt x="298473" y="50905"/>
                    </a:lnTo>
                    <a:lnTo>
                      <a:pt x="299245" y="74525"/>
                    </a:lnTo>
                    <a:lnTo>
                      <a:pt x="307863" y="97300"/>
                    </a:lnTo>
                    <a:lnTo>
                      <a:pt x="321999" y="120078"/>
                    </a:lnTo>
                    <a:lnTo>
                      <a:pt x="339324" y="143703"/>
                    </a:lnTo>
                    <a:lnTo>
                      <a:pt x="357511" y="169022"/>
                    </a:lnTo>
                    <a:lnTo>
                      <a:pt x="374233" y="196880"/>
                    </a:lnTo>
                    <a:lnTo>
                      <a:pt x="387160" y="228123"/>
                    </a:lnTo>
                    <a:lnTo>
                      <a:pt x="393966" y="263598"/>
                    </a:lnTo>
                    <a:lnTo>
                      <a:pt x="392323" y="304149"/>
                    </a:lnTo>
                    <a:lnTo>
                      <a:pt x="379902" y="350624"/>
                    </a:lnTo>
                    <a:lnTo>
                      <a:pt x="356535" y="399363"/>
                    </a:lnTo>
                    <a:lnTo>
                      <a:pt x="359328" y="395281"/>
                    </a:lnTo>
                    <a:lnTo>
                      <a:pt x="597258" y="395281"/>
                    </a:lnTo>
                    <a:lnTo>
                      <a:pt x="411169" y="52485"/>
                    </a:lnTo>
                    <a:lnTo>
                      <a:pt x="380354" y="15146"/>
                    </a:lnTo>
                    <a:lnTo>
                      <a:pt x="363554" y="4678"/>
                    </a:lnTo>
                    <a:lnTo>
                      <a:pt x="344797" y="0"/>
                    </a:lnTo>
                    <a:close/>
                  </a:path>
                </a:pathLst>
              </a:custGeom>
              <a:solidFill>
                <a:srgbClr val="3A61A0"/>
              </a:solidFill>
            </p:spPr>
            <p:txBody>
              <a:bodyPr wrap="square" lIns="0" tIns="0" rIns="0" bIns="0" rtlCol="0"/>
              <a:lstStyle/>
              <a:p>
                <a:endParaRPr dirty="0"/>
              </a:p>
            </p:txBody>
          </p:sp>
          <p:pic>
            <p:nvPicPr>
              <p:cNvPr id="59" name="object 6">
                <a:extLst>
                  <a:ext uri="{FF2B5EF4-FFF2-40B4-BE49-F238E27FC236}">
                    <a16:creationId xmlns:a16="http://schemas.microsoft.com/office/drawing/2014/main" id="{229D4113-DAB2-1897-22A5-978C7809C182}"/>
                  </a:ext>
                </a:extLst>
              </p:cNvPr>
              <p:cNvPicPr/>
              <p:nvPr/>
            </p:nvPicPr>
            <p:blipFill>
              <a:blip r:embed="rId4" cstate="print"/>
              <a:stretch>
                <a:fillRect/>
              </a:stretch>
            </p:blipFill>
            <p:spPr>
              <a:xfrm>
                <a:off x="3278053" y="1788760"/>
                <a:ext cx="241460" cy="241465"/>
              </a:xfrm>
              <a:prstGeom prst="rect">
                <a:avLst/>
              </a:prstGeom>
            </p:spPr>
          </p:pic>
        </p:grpSp>
        <p:grpSp>
          <p:nvGrpSpPr>
            <p:cNvPr id="11" name="object 7">
              <a:extLst>
                <a:ext uri="{FF2B5EF4-FFF2-40B4-BE49-F238E27FC236}">
                  <a16:creationId xmlns:a16="http://schemas.microsoft.com/office/drawing/2014/main" id="{30A7C3BF-E1F2-DF65-0132-299BDDFD0532}"/>
                </a:ext>
              </a:extLst>
            </p:cNvPr>
            <p:cNvGrpSpPr/>
            <p:nvPr/>
          </p:nvGrpSpPr>
          <p:grpSpPr>
            <a:xfrm>
              <a:off x="3250219" y="2343655"/>
              <a:ext cx="1639570" cy="850265"/>
              <a:chOff x="3250219" y="2343655"/>
              <a:chExt cx="1639570" cy="850265"/>
            </a:xfrm>
          </p:grpSpPr>
          <p:sp>
            <p:nvSpPr>
              <p:cNvPr id="50" name="object 8">
                <a:extLst>
                  <a:ext uri="{FF2B5EF4-FFF2-40B4-BE49-F238E27FC236}">
                    <a16:creationId xmlns:a16="http://schemas.microsoft.com/office/drawing/2014/main" id="{2FD57E45-524A-D4F7-2D96-2050DAA0D2F6}"/>
                  </a:ext>
                </a:extLst>
              </p:cNvPr>
              <p:cNvSpPr/>
              <p:nvPr/>
            </p:nvSpPr>
            <p:spPr>
              <a:xfrm>
                <a:off x="3250219" y="2343655"/>
                <a:ext cx="710565" cy="620395"/>
              </a:xfrm>
              <a:custGeom>
                <a:avLst/>
                <a:gdLst/>
                <a:ahLst/>
                <a:cxnLst/>
                <a:rect l="l" t="t" r="r" b="b"/>
                <a:pathLst>
                  <a:path w="710564" h="620394">
                    <a:moveTo>
                      <a:pt x="356535" y="220790"/>
                    </a:moveTo>
                    <a:lnTo>
                      <a:pt x="379902" y="269529"/>
                    </a:lnTo>
                    <a:lnTo>
                      <a:pt x="392323" y="316003"/>
                    </a:lnTo>
                    <a:lnTo>
                      <a:pt x="393966" y="356555"/>
                    </a:lnTo>
                    <a:lnTo>
                      <a:pt x="387160" y="392029"/>
                    </a:lnTo>
                    <a:lnTo>
                      <a:pt x="374233" y="423273"/>
                    </a:lnTo>
                    <a:lnTo>
                      <a:pt x="357511" y="451131"/>
                    </a:lnTo>
                    <a:lnTo>
                      <a:pt x="339324" y="476450"/>
                    </a:lnTo>
                    <a:lnTo>
                      <a:pt x="321999" y="500075"/>
                    </a:lnTo>
                    <a:lnTo>
                      <a:pt x="307863" y="522853"/>
                    </a:lnTo>
                    <a:lnTo>
                      <a:pt x="299245" y="545628"/>
                    </a:lnTo>
                    <a:lnTo>
                      <a:pt x="298473" y="569248"/>
                    </a:lnTo>
                    <a:lnTo>
                      <a:pt x="307874" y="594557"/>
                    </a:lnTo>
                    <a:lnTo>
                      <a:pt x="325699" y="614646"/>
                    </a:lnTo>
                    <a:lnTo>
                      <a:pt x="344797" y="620153"/>
                    </a:lnTo>
                    <a:lnTo>
                      <a:pt x="363554" y="615475"/>
                    </a:lnTo>
                    <a:lnTo>
                      <a:pt x="397662" y="587959"/>
                    </a:lnTo>
                    <a:lnTo>
                      <a:pt x="597258" y="224872"/>
                    </a:lnTo>
                    <a:lnTo>
                      <a:pt x="359328" y="224872"/>
                    </a:lnTo>
                    <a:lnTo>
                      <a:pt x="356535" y="220790"/>
                    </a:lnTo>
                    <a:close/>
                  </a:path>
                  <a:path w="710564" h="620394">
                    <a:moveTo>
                      <a:pt x="354375" y="216286"/>
                    </a:moveTo>
                    <a:lnTo>
                      <a:pt x="356535" y="220790"/>
                    </a:lnTo>
                    <a:lnTo>
                      <a:pt x="359328" y="224872"/>
                    </a:lnTo>
                    <a:lnTo>
                      <a:pt x="354375" y="216286"/>
                    </a:lnTo>
                    <a:close/>
                  </a:path>
                  <a:path w="710564" h="620394">
                    <a:moveTo>
                      <a:pt x="601919" y="216286"/>
                    </a:moveTo>
                    <a:lnTo>
                      <a:pt x="354375" y="216286"/>
                    </a:lnTo>
                    <a:lnTo>
                      <a:pt x="359328" y="224872"/>
                    </a:lnTo>
                    <a:lnTo>
                      <a:pt x="597258" y="224872"/>
                    </a:lnTo>
                    <a:lnTo>
                      <a:pt x="601919" y="216286"/>
                    </a:lnTo>
                    <a:close/>
                  </a:path>
                  <a:path w="710564" h="620394">
                    <a:moveTo>
                      <a:pt x="662777" y="104178"/>
                    </a:moveTo>
                    <a:lnTo>
                      <a:pt x="190005" y="104178"/>
                    </a:lnTo>
                    <a:lnTo>
                      <a:pt x="223526" y="108605"/>
                    </a:lnTo>
                    <a:lnTo>
                      <a:pt x="257651" y="120448"/>
                    </a:lnTo>
                    <a:lnTo>
                      <a:pt x="291947" y="142148"/>
                    </a:lnTo>
                    <a:lnTo>
                      <a:pt x="325983" y="176143"/>
                    </a:lnTo>
                    <a:lnTo>
                      <a:pt x="356535" y="220790"/>
                    </a:lnTo>
                    <a:lnTo>
                      <a:pt x="354375" y="216286"/>
                    </a:lnTo>
                    <a:lnTo>
                      <a:pt x="601919" y="216286"/>
                    </a:lnTo>
                    <a:lnTo>
                      <a:pt x="662777" y="104178"/>
                    </a:lnTo>
                    <a:close/>
                  </a:path>
                  <a:path w="710564" h="620394">
                    <a:moveTo>
                      <a:pt x="83420" y="0"/>
                    </a:moveTo>
                    <a:lnTo>
                      <a:pt x="35673" y="8010"/>
                    </a:lnTo>
                    <a:lnTo>
                      <a:pt x="4780" y="31234"/>
                    </a:lnTo>
                    <a:lnTo>
                      <a:pt x="0" y="50529"/>
                    </a:lnTo>
                    <a:lnTo>
                      <a:pt x="8480" y="76008"/>
                    </a:lnTo>
                    <a:lnTo>
                      <a:pt x="25700" y="96803"/>
                    </a:lnTo>
                    <a:lnTo>
                      <a:pt x="46542" y="107944"/>
                    </a:lnTo>
                    <a:lnTo>
                      <a:pt x="70577" y="111868"/>
                    </a:lnTo>
                    <a:lnTo>
                      <a:pt x="97372" y="111014"/>
                    </a:lnTo>
                    <a:lnTo>
                      <a:pt x="157517" y="104731"/>
                    </a:lnTo>
                    <a:lnTo>
                      <a:pt x="190005" y="104178"/>
                    </a:lnTo>
                    <a:lnTo>
                      <a:pt x="662777" y="104178"/>
                    </a:lnTo>
                    <a:lnTo>
                      <a:pt x="710396" y="16460"/>
                    </a:lnTo>
                    <a:lnTo>
                      <a:pt x="83420" y="0"/>
                    </a:lnTo>
                    <a:close/>
                  </a:path>
                </a:pathLst>
              </a:custGeom>
              <a:solidFill>
                <a:srgbClr val="49B4A9"/>
              </a:solidFill>
            </p:spPr>
            <p:txBody>
              <a:bodyPr wrap="square" lIns="0" tIns="0" rIns="0" bIns="0" rtlCol="0"/>
              <a:lstStyle/>
              <a:p>
                <a:endParaRPr dirty="0"/>
              </a:p>
            </p:txBody>
          </p:sp>
          <p:pic>
            <p:nvPicPr>
              <p:cNvPr id="51" name="object 9">
                <a:extLst>
                  <a:ext uri="{FF2B5EF4-FFF2-40B4-BE49-F238E27FC236}">
                    <a16:creationId xmlns:a16="http://schemas.microsoft.com/office/drawing/2014/main" id="{1FF7B468-9D44-EB97-7916-DA60D0F96968}"/>
                  </a:ext>
                </a:extLst>
              </p:cNvPr>
              <p:cNvPicPr/>
              <p:nvPr/>
            </p:nvPicPr>
            <p:blipFill>
              <a:blip r:embed="rId5" cstate="print"/>
              <a:stretch>
                <a:fillRect/>
              </a:stretch>
            </p:blipFill>
            <p:spPr>
              <a:xfrm>
                <a:off x="3278050" y="2563756"/>
                <a:ext cx="241460" cy="241465"/>
              </a:xfrm>
              <a:prstGeom prst="rect">
                <a:avLst/>
              </a:prstGeom>
            </p:spPr>
          </p:pic>
          <p:sp>
            <p:nvSpPr>
              <p:cNvPr id="52" name="object 10">
                <a:extLst>
                  <a:ext uri="{FF2B5EF4-FFF2-40B4-BE49-F238E27FC236}">
                    <a16:creationId xmlns:a16="http://schemas.microsoft.com/office/drawing/2014/main" id="{6C067D06-E4DA-DBDD-84FA-EA34005F5D16}"/>
                  </a:ext>
                </a:extLst>
              </p:cNvPr>
              <p:cNvSpPr/>
              <p:nvPr/>
            </p:nvSpPr>
            <p:spPr>
              <a:xfrm>
                <a:off x="3724604" y="2423239"/>
                <a:ext cx="690880" cy="638175"/>
              </a:xfrm>
              <a:custGeom>
                <a:avLst/>
                <a:gdLst/>
                <a:ahLst/>
                <a:cxnLst/>
                <a:rect l="l" t="t" r="r" b="b"/>
                <a:pathLst>
                  <a:path w="690879" h="638175">
                    <a:moveTo>
                      <a:pt x="345345" y="0"/>
                    </a:moveTo>
                    <a:lnTo>
                      <a:pt x="17595" y="534748"/>
                    </a:lnTo>
                    <a:lnTo>
                      <a:pt x="664" y="580097"/>
                    </a:lnTo>
                    <a:lnTo>
                      <a:pt x="0" y="599881"/>
                    </a:lnTo>
                    <a:lnTo>
                      <a:pt x="5329" y="618464"/>
                    </a:lnTo>
                    <a:lnTo>
                      <a:pt x="19650" y="632250"/>
                    </a:lnTo>
                    <a:lnTo>
                      <a:pt x="45961" y="637645"/>
                    </a:lnTo>
                    <a:lnTo>
                      <a:pt x="72579" y="633131"/>
                    </a:lnTo>
                    <a:lnTo>
                      <a:pt x="92647" y="620652"/>
                    </a:lnTo>
                    <a:lnTo>
                      <a:pt x="108062" y="601800"/>
                    </a:lnTo>
                    <a:lnTo>
                      <a:pt x="120719" y="578169"/>
                    </a:lnTo>
                    <a:lnTo>
                      <a:pt x="132516" y="551352"/>
                    </a:lnTo>
                    <a:lnTo>
                      <a:pt x="145348" y="522942"/>
                    </a:lnTo>
                    <a:lnTo>
                      <a:pt x="181706" y="467714"/>
                    </a:lnTo>
                    <a:lnTo>
                      <a:pt x="244966" y="425231"/>
                    </a:lnTo>
                    <a:lnTo>
                      <a:pt x="291424" y="412752"/>
                    </a:lnTo>
                    <a:lnTo>
                      <a:pt x="345345" y="408618"/>
                    </a:lnTo>
                    <a:lnTo>
                      <a:pt x="340392" y="408238"/>
                    </a:lnTo>
                    <a:lnTo>
                      <a:pt x="595556" y="408238"/>
                    </a:lnTo>
                    <a:lnTo>
                      <a:pt x="345345" y="0"/>
                    </a:lnTo>
                    <a:close/>
                  </a:path>
                  <a:path w="690879" h="638175">
                    <a:moveTo>
                      <a:pt x="595556" y="408238"/>
                    </a:moveTo>
                    <a:lnTo>
                      <a:pt x="350297" y="408238"/>
                    </a:lnTo>
                    <a:lnTo>
                      <a:pt x="345345" y="408618"/>
                    </a:lnTo>
                    <a:lnTo>
                      <a:pt x="399265" y="412752"/>
                    </a:lnTo>
                    <a:lnTo>
                      <a:pt x="445724" y="425231"/>
                    </a:lnTo>
                    <a:lnTo>
                      <a:pt x="481664" y="444083"/>
                    </a:lnTo>
                    <a:lnTo>
                      <a:pt x="529576" y="494531"/>
                    </a:lnTo>
                    <a:lnTo>
                      <a:pt x="558174" y="551352"/>
                    </a:lnTo>
                    <a:lnTo>
                      <a:pt x="569970" y="578169"/>
                    </a:lnTo>
                    <a:lnTo>
                      <a:pt x="582628" y="601800"/>
                    </a:lnTo>
                    <a:lnTo>
                      <a:pt x="598042" y="620652"/>
                    </a:lnTo>
                    <a:lnTo>
                      <a:pt x="618110" y="633131"/>
                    </a:lnTo>
                    <a:lnTo>
                      <a:pt x="644728" y="637645"/>
                    </a:lnTo>
                    <a:lnTo>
                      <a:pt x="671039" y="632250"/>
                    </a:lnTo>
                    <a:lnTo>
                      <a:pt x="685361" y="618464"/>
                    </a:lnTo>
                    <a:lnTo>
                      <a:pt x="690690" y="599881"/>
                    </a:lnTo>
                    <a:lnTo>
                      <a:pt x="690025" y="580097"/>
                    </a:lnTo>
                    <a:lnTo>
                      <a:pt x="687632" y="568161"/>
                    </a:lnTo>
                    <a:lnTo>
                      <a:pt x="683912" y="556582"/>
                    </a:lnTo>
                    <a:lnTo>
                      <a:pt x="679016" y="545423"/>
                    </a:lnTo>
                    <a:lnTo>
                      <a:pt x="673094" y="534748"/>
                    </a:lnTo>
                    <a:lnTo>
                      <a:pt x="595556" y="408238"/>
                    </a:lnTo>
                    <a:close/>
                  </a:path>
                  <a:path w="690879" h="638175">
                    <a:moveTo>
                      <a:pt x="350297" y="408238"/>
                    </a:moveTo>
                    <a:lnTo>
                      <a:pt x="340392" y="408238"/>
                    </a:lnTo>
                    <a:lnTo>
                      <a:pt x="345345" y="408618"/>
                    </a:lnTo>
                    <a:lnTo>
                      <a:pt x="350297" y="408238"/>
                    </a:lnTo>
                    <a:close/>
                  </a:path>
                </a:pathLst>
              </a:custGeom>
              <a:solidFill>
                <a:srgbClr val="F79F41"/>
              </a:solidFill>
            </p:spPr>
            <p:txBody>
              <a:bodyPr wrap="square" lIns="0" tIns="0" rIns="0" bIns="0" rtlCol="0"/>
              <a:lstStyle/>
              <a:p>
                <a:endParaRPr dirty="0"/>
              </a:p>
            </p:txBody>
          </p:sp>
          <p:pic>
            <p:nvPicPr>
              <p:cNvPr id="53" name="object 11">
                <a:extLst>
                  <a:ext uri="{FF2B5EF4-FFF2-40B4-BE49-F238E27FC236}">
                    <a16:creationId xmlns:a16="http://schemas.microsoft.com/office/drawing/2014/main" id="{78BC7E80-DB80-61BD-E211-022AA7CCDA1D}"/>
                  </a:ext>
                </a:extLst>
              </p:cNvPr>
              <p:cNvPicPr/>
              <p:nvPr/>
            </p:nvPicPr>
            <p:blipFill>
              <a:blip r:embed="rId6" cstate="print"/>
              <a:stretch>
                <a:fillRect/>
              </a:stretch>
            </p:blipFill>
            <p:spPr>
              <a:xfrm>
                <a:off x="3948320" y="2950359"/>
                <a:ext cx="243259" cy="243259"/>
              </a:xfrm>
              <a:prstGeom prst="rect">
                <a:avLst/>
              </a:prstGeom>
            </p:spPr>
          </p:pic>
          <p:sp>
            <p:nvSpPr>
              <p:cNvPr id="54" name="object 12">
                <a:extLst>
                  <a:ext uri="{FF2B5EF4-FFF2-40B4-BE49-F238E27FC236}">
                    <a16:creationId xmlns:a16="http://schemas.microsoft.com/office/drawing/2014/main" id="{EAE51EAA-E672-A8CE-8393-468828D8C84B}"/>
                  </a:ext>
                </a:extLst>
              </p:cNvPr>
              <p:cNvSpPr/>
              <p:nvPr/>
            </p:nvSpPr>
            <p:spPr>
              <a:xfrm>
                <a:off x="4179283" y="2343655"/>
                <a:ext cx="710565" cy="620395"/>
              </a:xfrm>
              <a:custGeom>
                <a:avLst/>
                <a:gdLst/>
                <a:ahLst/>
                <a:cxnLst/>
                <a:rect l="l" t="t" r="r" b="b"/>
                <a:pathLst>
                  <a:path w="710564" h="620394">
                    <a:moveTo>
                      <a:pt x="626975" y="0"/>
                    </a:moveTo>
                    <a:lnTo>
                      <a:pt x="0" y="16460"/>
                    </a:lnTo>
                    <a:lnTo>
                      <a:pt x="299226" y="567668"/>
                    </a:lnTo>
                    <a:lnTo>
                      <a:pt x="305516" y="578139"/>
                    </a:lnTo>
                    <a:lnTo>
                      <a:pt x="346841" y="615475"/>
                    </a:lnTo>
                    <a:lnTo>
                      <a:pt x="365598" y="620153"/>
                    </a:lnTo>
                    <a:lnTo>
                      <a:pt x="384697" y="614646"/>
                    </a:lnTo>
                    <a:lnTo>
                      <a:pt x="411923" y="569248"/>
                    </a:lnTo>
                    <a:lnTo>
                      <a:pt x="402532" y="522853"/>
                    </a:lnTo>
                    <a:lnTo>
                      <a:pt x="371071" y="476450"/>
                    </a:lnTo>
                    <a:lnTo>
                      <a:pt x="352884" y="451131"/>
                    </a:lnTo>
                    <a:lnTo>
                      <a:pt x="336163" y="423273"/>
                    </a:lnTo>
                    <a:lnTo>
                      <a:pt x="323235" y="392029"/>
                    </a:lnTo>
                    <a:lnTo>
                      <a:pt x="316429" y="356555"/>
                    </a:lnTo>
                    <a:lnTo>
                      <a:pt x="318073" y="316003"/>
                    </a:lnTo>
                    <a:lnTo>
                      <a:pt x="330494" y="269529"/>
                    </a:lnTo>
                    <a:lnTo>
                      <a:pt x="351904" y="224872"/>
                    </a:lnTo>
                    <a:lnTo>
                      <a:pt x="351067" y="224872"/>
                    </a:lnTo>
                    <a:lnTo>
                      <a:pt x="356020" y="216286"/>
                    </a:lnTo>
                    <a:lnTo>
                      <a:pt x="356943" y="216286"/>
                    </a:lnTo>
                    <a:lnTo>
                      <a:pt x="384412" y="176143"/>
                    </a:lnTo>
                    <a:lnTo>
                      <a:pt x="418448" y="142148"/>
                    </a:lnTo>
                    <a:lnTo>
                      <a:pt x="452744" y="120448"/>
                    </a:lnTo>
                    <a:lnTo>
                      <a:pt x="486869" y="108605"/>
                    </a:lnTo>
                    <a:lnTo>
                      <a:pt x="520391" y="104178"/>
                    </a:lnTo>
                    <a:lnTo>
                      <a:pt x="670898" y="104178"/>
                    </a:lnTo>
                    <a:lnTo>
                      <a:pt x="684696" y="96803"/>
                    </a:lnTo>
                    <a:lnTo>
                      <a:pt x="701915" y="76008"/>
                    </a:lnTo>
                    <a:lnTo>
                      <a:pt x="710396" y="50529"/>
                    </a:lnTo>
                    <a:lnTo>
                      <a:pt x="705615" y="31234"/>
                    </a:lnTo>
                    <a:lnTo>
                      <a:pt x="674722" y="8010"/>
                    </a:lnTo>
                    <a:lnTo>
                      <a:pt x="639183" y="209"/>
                    </a:lnTo>
                    <a:lnTo>
                      <a:pt x="626975" y="0"/>
                    </a:lnTo>
                    <a:close/>
                  </a:path>
                  <a:path w="710564" h="620394">
                    <a:moveTo>
                      <a:pt x="356020" y="216286"/>
                    </a:moveTo>
                    <a:lnTo>
                      <a:pt x="351067" y="224872"/>
                    </a:lnTo>
                    <a:lnTo>
                      <a:pt x="353861" y="220790"/>
                    </a:lnTo>
                    <a:lnTo>
                      <a:pt x="356020" y="216286"/>
                    </a:lnTo>
                    <a:close/>
                  </a:path>
                  <a:path w="710564" h="620394">
                    <a:moveTo>
                      <a:pt x="353861" y="220790"/>
                    </a:moveTo>
                    <a:lnTo>
                      <a:pt x="351067" y="224872"/>
                    </a:lnTo>
                    <a:lnTo>
                      <a:pt x="351904" y="224872"/>
                    </a:lnTo>
                    <a:lnTo>
                      <a:pt x="353861" y="220790"/>
                    </a:lnTo>
                    <a:close/>
                  </a:path>
                  <a:path w="710564" h="620394">
                    <a:moveTo>
                      <a:pt x="356943" y="216286"/>
                    </a:moveTo>
                    <a:lnTo>
                      <a:pt x="356020" y="216286"/>
                    </a:lnTo>
                    <a:lnTo>
                      <a:pt x="353861" y="220790"/>
                    </a:lnTo>
                    <a:lnTo>
                      <a:pt x="356943" y="216286"/>
                    </a:lnTo>
                    <a:close/>
                  </a:path>
                  <a:path w="710564" h="620394">
                    <a:moveTo>
                      <a:pt x="670898" y="104178"/>
                    </a:moveTo>
                    <a:lnTo>
                      <a:pt x="520391" y="104178"/>
                    </a:lnTo>
                    <a:lnTo>
                      <a:pt x="552878" y="104731"/>
                    </a:lnTo>
                    <a:lnTo>
                      <a:pt x="613023" y="111014"/>
                    </a:lnTo>
                    <a:lnTo>
                      <a:pt x="639818" y="111868"/>
                    </a:lnTo>
                    <a:lnTo>
                      <a:pt x="663853" y="107944"/>
                    </a:lnTo>
                    <a:lnTo>
                      <a:pt x="670898" y="104178"/>
                    </a:lnTo>
                    <a:close/>
                  </a:path>
                </a:pathLst>
              </a:custGeom>
              <a:solidFill>
                <a:srgbClr val="3A61A0"/>
              </a:solidFill>
            </p:spPr>
            <p:txBody>
              <a:bodyPr wrap="square" lIns="0" tIns="0" rIns="0" bIns="0" rtlCol="0"/>
              <a:lstStyle/>
              <a:p>
                <a:endParaRPr dirty="0"/>
              </a:p>
            </p:txBody>
          </p:sp>
          <p:pic>
            <p:nvPicPr>
              <p:cNvPr id="55" name="object 13">
                <a:extLst>
                  <a:ext uri="{FF2B5EF4-FFF2-40B4-BE49-F238E27FC236}">
                    <a16:creationId xmlns:a16="http://schemas.microsoft.com/office/drawing/2014/main" id="{48D29E8E-B944-3108-1CCF-696B9C861274}"/>
                  </a:ext>
                </a:extLst>
              </p:cNvPr>
              <p:cNvPicPr/>
              <p:nvPr/>
            </p:nvPicPr>
            <p:blipFill>
              <a:blip r:embed="rId4" cstate="print"/>
              <a:stretch>
                <a:fillRect/>
              </a:stretch>
            </p:blipFill>
            <p:spPr>
              <a:xfrm>
                <a:off x="4620383" y="2563758"/>
                <a:ext cx="241460" cy="241465"/>
              </a:xfrm>
              <a:prstGeom prst="rect">
                <a:avLst/>
              </a:prstGeom>
            </p:spPr>
          </p:pic>
        </p:grpSp>
        <p:grpSp>
          <p:nvGrpSpPr>
            <p:cNvPr id="12" name="object 14">
              <a:extLst>
                <a:ext uri="{FF2B5EF4-FFF2-40B4-BE49-F238E27FC236}">
                  <a16:creationId xmlns:a16="http://schemas.microsoft.com/office/drawing/2014/main" id="{11B9A25D-9517-37B8-A537-DE327A47ADC9}"/>
                </a:ext>
              </a:extLst>
            </p:cNvPr>
            <p:cNvGrpSpPr/>
            <p:nvPr/>
          </p:nvGrpSpPr>
          <p:grpSpPr>
            <a:xfrm>
              <a:off x="4179283" y="1630174"/>
              <a:ext cx="710565" cy="620395"/>
              <a:chOff x="4179283" y="1630174"/>
              <a:chExt cx="710565" cy="620395"/>
            </a:xfrm>
          </p:grpSpPr>
          <p:sp>
            <p:nvSpPr>
              <p:cNvPr id="48" name="object 15">
                <a:extLst>
                  <a:ext uri="{FF2B5EF4-FFF2-40B4-BE49-F238E27FC236}">
                    <a16:creationId xmlns:a16="http://schemas.microsoft.com/office/drawing/2014/main" id="{1E63FDA2-7C01-1F7E-A7BA-18F3281AE5E8}"/>
                  </a:ext>
                </a:extLst>
              </p:cNvPr>
              <p:cNvSpPr/>
              <p:nvPr/>
            </p:nvSpPr>
            <p:spPr>
              <a:xfrm>
                <a:off x="4179283" y="1630174"/>
                <a:ext cx="710565" cy="620395"/>
              </a:xfrm>
              <a:custGeom>
                <a:avLst/>
                <a:gdLst/>
                <a:ahLst/>
                <a:cxnLst/>
                <a:rect l="l" t="t" r="r" b="b"/>
                <a:pathLst>
                  <a:path w="710564" h="620394">
                    <a:moveTo>
                      <a:pt x="365598" y="0"/>
                    </a:moveTo>
                    <a:lnTo>
                      <a:pt x="330042" y="15146"/>
                    </a:lnTo>
                    <a:lnTo>
                      <a:pt x="299226" y="52485"/>
                    </a:lnTo>
                    <a:lnTo>
                      <a:pt x="0" y="603693"/>
                    </a:lnTo>
                    <a:lnTo>
                      <a:pt x="626975" y="620164"/>
                    </a:lnTo>
                    <a:lnTo>
                      <a:pt x="674722" y="612143"/>
                    </a:lnTo>
                    <a:lnTo>
                      <a:pt x="705615" y="588919"/>
                    </a:lnTo>
                    <a:lnTo>
                      <a:pt x="710396" y="569624"/>
                    </a:lnTo>
                    <a:lnTo>
                      <a:pt x="701915" y="544145"/>
                    </a:lnTo>
                    <a:lnTo>
                      <a:pt x="684696" y="523350"/>
                    </a:lnTo>
                    <a:lnTo>
                      <a:pt x="670898" y="515974"/>
                    </a:lnTo>
                    <a:lnTo>
                      <a:pt x="520391" y="515974"/>
                    </a:lnTo>
                    <a:lnTo>
                      <a:pt x="486869" y="511548"/>
                    </a:lnTo>
                    <a:lnTo>
                      <a:pt x="452744" y="499705"/>
                    </a:lnTo>
                    <a:lnTo>
                      <a:pt x="418448" y="478005"/>
                    </a:lnTo>
                    <a:lnTo>
                      <a:pt x="384412" y="444010"/>
                    </a:lnTo>
                    <a:lnTo>
                      <a:pt x="356943" y="403867"/>
                    </a:lnTo>
                    <a:lnTo>
                      <a:pt x="356020" y="403867"/>
                    </a:lnTo>
                    <a:lnTo>
                      <a:pt x="351067" y="395281"/>
                    </a:lnTo>
                    <a:lnTo>
                      <a:pt x="351904" y="395281"/>
                    </a:lnTo>
                    <a:lnTo>
                      <a:pt x="330494" y="350624"/>
                    </a:lnTo>
                    <a:lnTo>
                      <a:pt x="318073" y="304149"/>
                    </a:lnTo>
                    <a:lnTo>
                      <a:pt x="316429" y="263598"/>
                    </a:lnTo>
                    <a:lnTo>
                      <a:pt x="323235" y="228123"/>
                    </a:lnTo>
                    <a:lnTo>
                      <a:pt x="336163" y="196880"/>
                    </a:lnTo>
                    <a:lnTo>
                      <a:pt x="352884" y="169022"/>
                    </a:lnTo>
                    <a:lnTo>
                      <a:pt x="371071" y="143703"/>
                    </a:lnTo>
                    <a:lnTo>
                      <a:pt x="388397" y="120078"/>
                    </a:lnTo>
                    <a:lnTo>
                      <a:pt x="402532" y="97300"/>
                    </a:lnTo>
                    <a:lnTo>
                      <a:pt x="411150" y="74525"/>
                    </a:lnTo>
                    <a:lnTo>
                      <a:pt x="411923" y="50905"/>
                    </a:lnTo>
                    <a:lnTo>
                      <a:pt x="402521" y="25596"/>
                    </a:lnTo>
                    <a:lnTo>
                      <a:pt x="384697" y="5507"/>
                    </a:lnTo>
                    <a:lnTo>
                      <a:pt x="365598" y="0"/>
                    </a:lnTo>
                    <a:close/>
                  </a:path>
                  <a:path w="710564" h="620394">
                    <a:moveTo>
                      <a:pt x="639818" y="508285"/>
                    </a:moveTo>
                    <a:lnTo>
                      <a:pt x="613023" y="509139"/>
                    </a:lnTo>
                    <a:lnTo>
                      <a:pt x="552878" y="515422"/>
                    </a:lnTo>
                    <a:lnTo>
                      <a:pt x="520391" y="515974"/>
                    </a:lnTo>
                    <a:lnTo>
                      <a:pt x="670898" y="515974"/>
                    </a:lnTo>
                    <a:lnTo>
                      <a:pt x="663853" y="512209"/>
                    </a:lnTo>
                    <a:lnTo>
                      <a:pt x="639818" y="508285"/>
                    </a:lnTo>
                    <a:close/>
                  </a:path>
                  <a:path w="710564" h="620394">
                    <a:moveTo>
                      <a:pt x="351067" y="395281"/>
                    </a:moveTo>
                    <a:lnTo>
                      <a:pt x="356020" y="403867"/>
                    </a:lnTo>
                    <a:lnTo>
                      <a:pt x="353861" y="399363"/>
                    </a:lnTo>
                    <a:lnTo>
                      <a:pt x="351067" y="395281"/>
                    </a:lnTo>
                    <a:close/>
                  </a:path>
                  <a:path w="710564" h="620394">
                    <a:moveTo>
                      <a:pt x="353861" y="399363"/>
                    </a:moveTo>
                    <a:lnTo>
                      <a:pt x="356020" y="403867"/>
                    </a:lnTo>
                    <a:lnTo>
                      <a:pt x="356943" y="403867"/>
                    </a:lnTo>
                    <a:lnTo>
                      <a:pt x="353861" y="399363"/>
                    </a:lnTo>
                    <a:close/>
                  </a:path>
                  <a:path w="710564" h="620394">
                    <a:moveTo>
                      <a:pt x="351904" y="395281"/>
                    </a:moveTo>
                    <a:lnTo>
                      <a:pt x="351067" y="395281"/>
                    </a:lnTo>
                    <a:lnTo>
                      <a:pt x="353861" y="399363"/>
                    </a:lnTo>
                    <a:lnTo>
                      <a:pt x="351904" y="395281"/>
                    </a:lnTo>
                    <a:close/>
                  </a:path>
                </a:pathLst>
              </a:custGeom>
              <a:solidFill>
                <a:srgbClr val="49B4A9"/>
              </a:solidFill>
            </p:spPr>
            <p:txBody>
              <a:bodyPr wrap="square" lIns="0" tIns="0" rIns="0" bIns="0" rtlCol="0"/>
              <a:lstStyle/>
              <a:p>
                <a:endParaRPr dirty="0"/>
              </a:p>
            </p:txBody>
          </p:sp>
          <p:pic>
            <p:nvPicPr>
              <p:cNvPr id="49" name="object 16">
                <a:extLst>
                  <a:ext uri="{FF2B5EF4-FFF2-40B4-BE49-F238E27FC236}">
                    <a16:creationId xmlns:a16="http://schemas.microsoft.com/office/drawing/2014/main" id="{E57E1181-1A87-9E99-5E6D-714C4D068C0C}"/>
                  </a:ext>
                </a:extLst>
              </p:cNvPr>
              <p:cNvPicPr/>
              <p:nvPr/>
            </p:nvPicPr>
            <p:blipFill>
              <a:blip r:embed="rId5" cstate="print"/>
              <a:stretch>
                <a:fillRect/>
              </a:stretch>
            </p:blipFill>
            <p:spPr>
              <a:xfrm>
                <a:off x="4620387" y="1788762"/>
                <a:ext cx="241460" cy="241465"/>
              </a:xfrm>
              <a:prstGeom prst="rect">
                <a:avLst/>
              </a:prstGeom>
            </p:spPr>
          </p:pic>
        </p:grpSp>
        <p:sp>
          <p:nvSpPr>
            <p:cNvPr id="13" name="object 17">
              <a:extLst>
                <a:ext uri="{FF2B5EF4-FFF2-40B4-BE49-F238E27FC236}">
                  <a16:creationId xmlns:a16="http://schemas.microsoft.com/office/drawing/2014/main" id="{58A08442-E7E9-FFFA-87F3-04A34702B1E9}"/>
                </a:ext>
              </a:extLst>
            </p:cNvPr>
            <p:cNvSpPr/>
            <p:nvPr/>
          </p:nvSpPr>
          <p:spPr>
            <a:xfrm>
              <a:off x="5174641" y="1606674"/>
              <a:ext cx="279400" cy="346075"/>
            </a:xfrm>
            <a:custGeom>
              <a:avLst/>
              <a:gdLst/>
              <a:ahLst/>
              <a:cxnLst/>
              <a:rect l="l" t="t" r="r" b="b"/>
              <a:pathLst>
                <a:path w="279400" h="346075">
                  <a:moveTo>
                    <a:pt x="167021" y="0"/>
                  </a:moveTo>
                  <a:lnTo>
                    <a:pt x="116848" y="7522"/>
                  </a:lnTo>
                  <a:lnTo>
                    <a:pt x="73048" y="29347"/>
                  </a:lnTo>
                  <a:lnTo>
                    <a:pt x="37536" y="62835"/>
                  </a:lnTo>
                  <a:lnTo>
                    <a:pt x="12732" y="105525"/>
                  </a:lnTo>
                  <a:lnTo>
                    <a:pt x="795" y="155004"/>
                  </a:lnTo>
                  <a:lnTo>
                    <a:pt x="0" y="172633"/>
                  </a:lnTo>
                  <a:lnTo>
                    <a:pt x="809" y="190463"/>
                  </a:lnTo>
                  <a:lnTo>
                    <a:pt x="12952" y="240390"/>
                  </a:lnTo>
                  <a:lnTo>
                    <a:pt x="37834" y="283282"/>
                  </a:lnTo>
                  <a:lnTo>
                    <a:pt x="73157" y="316731"/>
                  </a:lnTo>
                  <a:lnTo>
                    <a:pt x="117136" y="338297"/>
                  </a:lnTo>
                  <a:lnTo>
                    <a:pt x="167021" y="345696"/>
                  </a:lnTo>
                  <a:lnTo>
                    <a:pt x="181549" y="345130"/>
                  </a:lnTo>
                  <a:lnTo>
                    <a:pt x="223354" y="336638"/>
                  </a:lnTo>
                  <a:lnTo>
                    <a:pt x="261255" y="317214"/>
                  </a:lnTo>
                  <a:lnTo>
                    <a:pt x="278808" y="296493"/>
                  </a:lnTo>
                  <a:lnTo>
                    <a:pt x="278808" y="288158"/>
                  </a:lnTo>
                  <a:lnTo>
                    <a:pt x="248599" y="279237"/>
                  </a:lnTo>
                  <a:lnTo>
                    <a:pt x="239397" y="285749"/>
                  </a:lnTo>
                  <a:lnTo>
                    <a:pt x="199876" y="303902"/>
                  </a:lnTo>
                  <a:lnTo>
                    <a:pt x="167021" y="308147"/>
                  </a:lnTo>
                  <a:lnTo>
                    <a:pt x="154061" y="307499"/>
                  </a:lnTo>
                  <a:lnTo>
                    <a:pt x="106400" y="292084"/>
                  </a:lnTo>
                  <a:lnTo>
                    <a:pt x="68461" y="258926"/>
                  </a:lnTo>
                  <a:lnTo>
                    <a:pt x="49202" y="225500"/>
                  </a:lnTo>
                  <a:lnTo>
                    <a:pt x="39896" y="186617"/>
                  </a:lnTo>
                  <a:lnTo>
                    <a:pt x="39276" y="172633"/>
                  </a:lnTo>
                  <a:lnTo>
                    <a:pt x="39896" y="159014"/>
                  </a:lnTo>
                  <a:lnTo>
                    <a:pt x="49202" y="120415"/>
                  </a:lnTo>
                  <a:lnTo>
                    <a:pt x="68461" y="86912"/>
                  </a:lnTo>
                  <a:lnTo>
                    <a:pt x="106400" y="53785"/>
                  </a:lnTo>
                  <a:lnTo>
                    <a:pt x="154061" y="37792"/>
                  </a:lnTo>
                  <a:lnTo>
                    <a:pt x="167021" y="37119"/>
                  </a:lnTo>
                  <a:lnTo>
                    <a:pt x="180240" y="37578"/>
                  </a:lnTo>
                  <a:lnTo>
                    <a:pt x="221733" y="48552"/>
                  </a:lnTo>
                  <a:lnTo>
                    <a:pt x="247301" y="66029"/>
                  </a:lnTo>
                  <a:lnTo>
                    <a:pt x="251615" y="69202"/>
                  </a:lnTo>
                  <a:lnTo>
                    <a:pt x="256002" y="70709"/>
                  </a:lnTo>
                  <a:lnTo>
                    <a:pt x="264913" y="70416"/>
                  </a:lnTo>
                  <a:lnTo>
                    <a:pt x="268798" y="69055"/>
                  </a:lnTo>
                  <a:lnTo>
                    <a:pt x="275415" y="63872"/>
                  </a:lnTo>
                  <a:lnTo>
                    <a:pt x="277216" y="60417"/>
                  </a:lnTo>
                  <a:lnTo>
                    <a:pt x="277509" y="56103"/>
                  </a:lnTo>
                  <a:lnTo>
                    <a:pt x="278378" y="54092"/>
                  </a:lnTo>
                  <a:lnTo>
                    <a:pt x="278881" y="52008"/>
                  </a:lnTo>
                  <a:lnTo>
                    <a:pt x="279164" y="47684"/>
                  </a:lnTo>
                  <a:lnTo>
                    <a:pt x="278734" y="45527"/>
                  </a:lnTo>
                  <a:lnTo>
                    <a:pt x="248480" y="20445"/>
                  </a:lnTo>
                  <a:lnTo>
                    <a:pt x="211208" y="4978"/>
                  </a:lnTo>
                  <a:lnTo>
                    <a:pt x="182721" y="553"/>
                  </a:lnTo>
                  <a:lnTo>
                    <a:pt x="167021" y="0"/>
                  </a:lnTo>
                  <a:close/>
                </a:path>
              </a:pathLst>
            </a:custGeom>
            <a:solidFill>
              <a:srgbClr val="28426D"/>
            </a:solidFill>
          </p:spPr>
          <p:txBody>
            <a:bodyPr wrap="square" lIns="0" tIns="0" rIns="0" bIns="0" rtlCol="0"/>
            <a:lstStyle/>
            <a:p>
              <a:endParaRPr dirty="0"/>
            </a:p>
          </p:txBody>
        </p:sp>
        <p:sp>
          <p:nvSpPr>
            <p:cNvPr id="14" name="object 18">
              <a:extLst>
                <a:ext uri="{FF2B5EF4-FFF2-40B4-BE49-F238E27FC236}">
                  <a16:creationId xmlns:a16="http://schemas.microsoft.com/office/drawing/2014/main" id="{71FF99A7-7B2F-72B2-C4A4-00483138DAA1}"/>
                </a:ext>
              </a:extLst>
            </p:cNvPr>
            <p:cNvSpPr/>
            <p:nvPr/>
          </p:nvSpPr>
          <p:spPr>
            <a:xfrm>
              <a:off x="5520335" y="1610985"/>
              <a:ext cx="220979" cy="337820"/>
            </a:xfrm>
            <a:custGeom>
              <a:avLst/>
              <a:gdLst/>
              <a:ahLst/>
              <a:cxnLst/>
              <a:rect l="l" t="t" r="r" b="b"/>
              <a:pathLst>
                <a:path w="220979" h="337819">
                  <a:moveTo>
                    <a:pt x="25894" y="0"/>
                  </a:moveTo>
                  <a:lnTo>
                    <a:pt x="14093" y="0"/>
                  </a:lnTo>
                  <a:lnTo>
                    <a:pt x="9350" y="1800"/>
                  </a:lnTo>
                  <a:lnTo>
                    <a:pt x="1874" y="9004"/>
                  </a:lnTo>
                  <a:lnTo>
                    <a:pt x="0" y="13811"/>
                  </a:lnTo>
                  <a:lnTo>
                    <a:pt x="0" y="323414"/>
                  </a:lnTo>
                  <a:lnTo>
                    <a:pt x="1874" y="328157"/>
                  </a:lnTo>
                  <a:lnTo>
                    <a:pt x="9350" y="335633"/>
                  </a:lnTo>
                  <a:lnTo>
                    <a:pt x="14093" y="337497"/>
                  </a:lnTo>
                  <a:lnTo>
                    <a:pt x="25894" y="337497"/>
                  </a:lnTo>
                  <a:lnTo>
                    <a:pt x="30711" y="335633"/>
                  </a:lnTo>
                  <a:lnTo>
                    <a:pt x="37904" y="328157"/>
                  </a:lnTo>
                  <a:lnTo>
                    <a:pt x="39705" y="323414"/>
                  </a:lnTo>
                  <a:lnTo>
                    <a:pt x="39705" y="193355"/>
                  </a:lnTo>
                  <a:lnTo>
                    <a:pt x="40284" y="185180"/>
                  </a:lnTo>
                  <a:lnTo>
                    <a:pt x="59828" y="151919"/>
                  </a:lnTo>
                  <a:lnTo>
                    <a:pt x="99294" y="135571"/>
                  </a:lnTo>
                  <a:lnTo>
                    <a:pt x="108761" y="135084"/>
                  </a:lnTo>
                  <a:lnTo>
                    <a:pt x="118822" y="135585"/>
                  </a:lnTo>
                  <a:lnTo>
                    <a:pt x="159794" y="153111"/>
                  </a:lnTo>
                  <a:lnTo>
                    <a:pt x="179808" y="196743"/>
                  </a:lnTo>
                  <a:lnTo>
                    <a:pt x="180402" y="208894"/>
                  </a:lnTo>
                  <a:lnTo>
                    <a:pt x="180402" y="323121"/>
                  </a:lnTo>
                  <a:lnTo>
                    <a:pt x="182350" y="327791"/>
                  </a:lnTo>
                  <a:lnTo>
                    <a:pt x="190109" y="335560"/>
                  </a:lnTo>
                  <a:lnTo>
                    <a:pt x="194926" y="337497"/>
                  </a:lnTo>
                  <a:lnTo>
                    <a:pt x="206150" y="337497"/>
                  </a:lnTo>
                  <a:lnTo>
                    <a:pt x="210831" y="335560"/>
                  </a:lnTo>
                  <a:lnTo>
                    <a:pt x="214715" y="331675"/>
                  </a:lnTo>
                  <a:lnTo>
                    <a:pt x="218600" y="327791"/>
                  </a:lnTo>
                  <a:lnTo>
                    <a:pt x="220537" y="323121"/>
                  </a:lnTo>
                  <a:lnTo>
                    <a:pt x="220537" y="208894"/>
                  </a:lnTo>
                  <a:lnTo>
                    <a:pt x="212771" y="161875"/>
                  </a:lnTo>
                  <a:lnTo>
                    <a:pt x="190433" y="127267"/>
                  </a:lnTo>
                  <a:lnTo>
                    <a:pt x="156907" y="105999"/>
                  </a:lnTo>
                  <a:lnTo>
                    <a:pt x="115232" y="98834"/>
                  </a:lnTo>
                  <a:lnTo>
                    <a:pt x="101343" y="99604"/>
                  </a:lnTo>
                  <a:lnTo>
                    <a:pt x="63872" y="111137"/>
                  </a:lnTo>
                  <a:lnTo>
                    <a:pt x="39705" y="129346"/>
                  </a:lnTo>
                  <a:lnTo>
                    <a:pt x="39705" y="13811"/>
                  </a:lnTo>
                  <a:lnTo>
                    <a:pt x="37904" y="9004"/>
                  </a:lnTo>
                  <a:lnTo>
                    <a:pt x="30711" y="1800"/>
                  </a:lnTo>
                  <a:lnTo>
                    <a:pt x="25894" y="0"/>
                  </a:lnTo>
                  <a:close/>
                </a:path>
              </a:pathLst>
            </a:custGeom>
            <a:solidFill>
              <a:srgbClr val="28426D"/>
            </a:solidFill>
          </p:spPr>
          <p:txBody>
            <a:bodyPr wrap="square" lIns="0" tIns="0" rIns="0" bIns="0" rtlCol="0"/>
            <a:lstStyle/>
            <a:p>
              <a:endParaRPr dirty="0"/>
            </a:p>
          </p:txBody>
        </p:sp>
        <p:sp>
          <p:nvSpPr>
            <p:cNvPr id="15" name="object 19">
              <a:extLst>
                <a:ext uri="{FF2B5EF4-FFF2-40B4-BE49-F238E27FC236}">
                  <a16:creationId xmlns:a16="http://schemas.microsoft.com/office/drawing/2014/main" id="{F333CB7E-6920-3504-5005-BADBF88D549C}"/>
                </a:ext>
              </a:extLst>
            </p:cNvPr>
            <p:cNvSpPr/>
            <p:nvPr/>
          </p:nvSpPr>
          <p:spPr>
            <a:xfrm>
              <a:off x="5812955" y="1617896"/>
              <a:ext cx="53340" cy="330200"/>
            </a:xfrm>
            <a:custGeom>
              <a:avLst/>
              <a:gdLst/>
              <a:ahLst/>
              <a:cxnLst/>
              <a:rect l="l" t="t" r="r" b="b"/>
              <a:pathLst>
                <a:path w="53339" h="330200">
                  <a:moveTo>
                    <a:pt x="46596" y="107899"/>
                  </a:moveTo>
                  <a:lnTo>
                    <a:pt x="44729" y="103085"/>
                  </a:lnTo>
                  <a:lnTo>
                    <a:pt x="37249" y="95885"/>
                  </a:lnTo>
                  <a:lnTo>
                    <a:pt x="32499" y="94094"/>
                  </a:lnTo>
                  <a:lnTo>
                    <a:pt x="26746" y="94094"/>
                  </a:lnTo>
                  <a:lnTo>
                    <a:pt x="20713" y="94094"/>
                  </a:lnTo>
                  <a:lnTo>
                    <a:pt x="15811" y="95885"/>
                  </a:lnTo>
                  <a:lnTo>
                    <a:pt x="8331" y="103085"/>
                  </a:lnTo>
                  <a:lnTo>
                    <a:pt x="6464" y="107899"/>
                  </a:lnTo>
                  <a:lnTo>
                    <a:pt x="6464" y="316077"/>
                  </a:lnTo>
                  <a:lnTo>
                    <a:pt x="8331" y="320814"/>
                  </a:lnTo>
                  <a:lnTo>
                    <a:pt x="15811" y="328307"/>
                  </a:lnTo>
                  <a:lnTo>
                    <a:pt x="20713" y="330161"/>
                  </a:lnTo>
                  <a:lnTo>
                    <a:pt x="32499" y="330161"/>
                  </a:lnTo>
                  <a:lnTo>
                    <a:pt x="37249" y="328307"/>
                  </a:lnTo>
                  <a:lnTo>
                    <a:pt x="44729" y="320814"/>
                  </a:lnTo>
                  <a:lnTo>
                    <a:pt x="46596" y="316077"/>
                  </a:lnTo>
                  <a:lnTo>
                    <a:pt x="46596" y="107899"/>
                  </a:lnTo>
                  <a:close/>
                </a:path>
                <a:path w="53339" h="330200">
                  <a:moveTo>
                    <a:pt x="53086" y="18846"/>
                  </a:moveTo>
                  <a:lnTo>
                    <a:pt x="50406" y="12598"/>
                  </a:lnTo>
                  <a:lnTo>
                    <a:pt x="39763" y="2527"/>
                  </a:lnTo>
                  <a:lnTo>
                    <a:pt x="33655" y="0"/>
                  </a:lnTo>
                  <a:lnTo>
                    <a:pt x="19558" y="0"/>
                  </a:lnTo>
                  <a:lnTo>
                    <a:pt x="13296" y="2527"/>
                  </a:lnTo>
                  <a:lnTo>
                    <a:pt x="2641" y="12598"/>
                  </a:lnTo>
                  <a:lnTo>
                    <a:pt x="0" y="18846"/>
                  </a:lnTo>
                  <a:lnTo>
                    <a:pt x="0" y="33807"/>
                  </a:lnTo>
                  <a:lnTo>
                    <a:pt x="2578" y="40132"/>
                  </a:lnTo>
                  <a:lnTo>
                    <a:pt x="12941" y="50507"/>
                  </a:lnTo>
                  <a:lnTo>
                    <a:pt x="19126" y="53086"/>
                  </a:lnTo>
                  <a:lnTo>
                    <a:pt x="26314" y="53086"/>
                  </a:lnTo>
                  <a:lnTo>
                    <a:pt x="33794" y="53086"/>
                  </a:lnTo>
                  <a:lnTo>
                    <a:pt x="40132" y="50507"/>
                  </a:lnTo>
                  <a:lnTo>
                    <a:pt x="50482" y="40132"/>
                  </a:lnTo>
                  <a:lnTo>
                    <a:pt x="53086" y="33807"/>
                  </a:lnTo>
                  <a:lnTo>
                    <a:pt x="53086" y="18846"/>
                  </a:lnTo>
                  <a:close/>
                </a:path>
              </a:pathLst>
            </a:custGeom>
            <a:solidFill>
              <a:srgbClr val="28426D"/>
            </a:solidFill>
          </p:spPr>
          <p:txBody>
            <a:bodyPr wrap="square" lIns="0" tIns="0" rIns="0" bIns="0" rtlCol="0"/>
            <a:lstStyle/>
            <a:p>
              <a:endParaRPr dirty="0"/>
            </a:p>
          </p:txBody>
        </p:sp>
        <p:sp>
          <p:nvSpPr>
            <p:cNvPr id="16" name="object 20">
              <a:extLst>
                <a:ext uri="{FF2B5EF4-FFF2-40B4-BE49-F238E27FC236}">
                  <a16:creationId xmlns:a16="http://schemas.microsoft.com/office/drawing/2014/main" id="{1A063993-D398-1F56-C96B-66573E75C357}"/>
                </a:ext>
              </a:extLst>
            </p:cNvPr>
            <p:cNvSpPr/>
            <p:nvPr/>
          </p:nvSpPr>
          <p:spPr>
            <a:xfrm>
              <a:off x="5933795" y="1610988"/>
              <a:ext cx="349250" cy="339090"/>
            </a:xfrm>
            <a:custGeom>
              <a:avLst/>
              <a:gdLst/>
              <a:ahLst/>
              <a:cxnLst/>
              <a:rect l="l" t="t" r="r" b="b"/>
              <a:pathLst>
                <a:path w="349250" h="339089">
                  <a:moveTo>
                    <a:pt x="91059" y="311607"/>
                  </a:moveTo>
                  <a:lnTo>
                    <a:pt x="89471" y="306793"/>
                  </a:lnTo>
                  <a:lnTo>
                    <a:pt x="83146" y="299593"/>
                  </a:lnTo>
                  <a:lnTo>
                    <a:pt x="78828" y="297802"/>
                  </a:lnTo>
                  <a:lnTo>
                    <a:pt x="55664" y="297802"/>
                  </a:lnTo>
                  <a:lnTo>
                    <a:pt x="50050" y="294208"/>
                  </a:lnTo>
                  <a:lnTo>
                    <a:pt x="39268" y="259384"/>
                  </a:lnTo>
                  <a:lnTo>
                    <a:pt x="39268" y="13665"/>
                  </a:lnTo>
                  <a:lnTo>
                    <a:pt x="37465" y="9004"/>
                  </a:lnTo>
                  <a:lnTo>
                    <a:pt x="30264" y="1803"/>
                  </a:lnTo>
                  <a:lnTo>
                    <a:pt x="25463" y="0"/>
                  </a:lnTo>
                  <a:lnTo>
                    <a:pt x="13652" y="0"/>
                  </a:lnTo>
                  <a:lnTo>
                    <a:pt x="8978" y="1803"/>
                  </a:lnTo>
                  <a:lnTo>
                    <a:pt x="1790" y="9004"/>
                  </a:lnTo>
                  <a:lnTo>
                    <a:pt x="0" y="13665"/>
                  </a:lnTo>
                  <a:lnTo>
                    <a:pt x="0" y="259384"/>
                  </a:lnTo>
                  <a:lnTo>
                    <a:pt x="7988" y="299745"/>
                  </a:lnTo>
                  <a:lnTo>
                    <a:pt x="37566" y="331495"/>
                  </a:lnTo>
                  <a:lnTo>
                    <a:pt x="62572" y="337070"/>
                  </a:lnTo>
                  <a:lnTo>
                    <a:pt x="73075" y="337070"/>
                  </a:lnTo>
                  <a:lnTo>
                    <a:pt x="79184" y="335280"/>
                  </a:lnTo>
                  <a:lnTo>
                    <a:pt x="88684" y="328091"/>
                  </a:lnTo>
                  <a:lnTo>
                    <a:pt x="91059" y="323405"/>
                  </a:lnTo>
                  <a:lnTo>
                    <a:pt x="91059" y="311607"/>
                  </a:lnTo>
                  <a:close/>
                </a:path>
                <a:path w="349250" h="339089">
                  <a:moveTo>
                    <a:pt x="348716" y="13817"/>
                  </a:moveTo>
                  <a:lnTo>
                    <a:pt x="346849" y="8991"/>
                  </a:lnTo>
                  <a:lnTo>
                    <a:pt x="339356" y="1816"/>
                  </a:lnTo>
                  <a:lnTo>
                    <a:pt x="334467" y="0"/>
                  </a:lnTo>
                  <a:lnTo>
                    <a:pt x="322668" y="0"/>
                  </a:lnTo>
                  <a:lnTo>
                    <a:pt x="317919" y="1816"/>
                  </a:lnTo>
                  <a:lnTo>
                    <a:pt x="310451" y="8991"/>
                  </a:lnTo>
                  <a:lnTo>
                    <a:pt x="309867" y="10502"/>
                  </a:lnTo>
                  <a:lnTo>
                    <a:pt x="309867" y="218821"/>
                  </a:lnTo>
                  <a:lnTo>
                    <a:pt x="309206" y="230593"/>
                  </a:lnTo>
                  <a:lnTo>
                    <a:pt x="293535" y="271284"/>
                  </a:lnTo>
                  <a:lnTo>
                    <a:pt x="261213" y="297218"/>
                  </a:lnTo>
                  <a:lnTo>
                    <a:pt x="229158" y="303403"/>
                  </a:lnTo>
                  <a:lnTo>
                    <a:pt x="218186" y="302717"/>
                  </a:lnTo>
                  <a:lnTo>
                    <a:pt x="179387" y="286385"/>
                  </a:lnTo>
                  <a:lnTo>
                    <a:pt x="154406" y="252285"/>
                  </a:lnTo>
                  <a:lnTo>
                    <a:pt x="148463" y="218821"/>
                  </a:lnTo>
                  <a:lnTo>
                    <a:pt x="149123" y="207060"/>
                  </a:lnTo>
                  <a:lnTo>
                    <a:pt x="164820" y="166662"/>
                  </a:lnTo>
                  <a:lnTo>
                    <a:pt x="197688" y="140855"/>
                  </a:lnTo>
                  <a:lnTo>
                    <a:pt x="229158" y="134658"/>
                  </a:lnTo>
                  <a:lnTo>
                    <a:pt x="240487" y="135343"/>
                  </a:lnTo>
                  <a:lnTo>
                    <a:pt x="279184" y="151663"/>
                  </a:lnTo>
                  <a:lnTo>
                    <a:pt x="303923" y="185483"/>
                  </a:lnTo>
                  <a:lnTo>
                    <a:pt x="309867" y="218821"/>
                  </a:lnTo>
                  <a:lnTo>
                    <a:pt x="309867" y="10502"/>
                  </a:lnTo>
                  <a:lnTo>
                    <a:pt x="308571" y="13817"/>
                  </a:lnTo>
                  <a:lnTo>
                    <a:pt x="308571" y="140703"/>
                  </a:lnTo>
                  <a:lnTo>
                    <a:pt x="303339" y="134658"/>
                  </a:lnTo>
                  <a:lnTo>
                    <a:pt x="271678" y="110490"/>
                  </a:lnTo>
                  <a:lnTo>
                    <a:pt x="222694" y="99275"/>
                  </a:lnTo>
                  <a:lnTo>
                    <a:pt x="206933" y="100266"/>
                  </a:lnTo>
                  <a:lnTo>
                    <a:pt x="164858" y="115023"/>
                  </a:lnTo>
                  <a:lnTo>
                    <a:pt x="132727" y="144970"/>
                  </a:lnTo>
                  <a:lnTo>
                    <a:pt x="113715" y="186512"/>
                  </a:lnTo>
                  <a:lnTo>
                    <a:pt x="110045" y="218821"/>
                  </a:lnTo>
                  <a:lnTo>
                    <a:pt x="111036" y="235445"/>
                  </a:lnTo>
                  <a:lnTo>
                    <a:pt x="125806" y="280111"/>
                  </a:lnTo>
                  <a:lnTo>
                    <a:pt x="155740" y="314464"/>
                  </a:lnTo>
                  <a:lnTo>
                    <a:pt x="197167" y="334860"/>
                  </a:lnTo>
                  <a:lnTo>
                    <a:pt x="229158" y="338797"/>
                  </a:lnTo>
                  <a:lnTo>
                    <a:pt x="245643" y="337820"/>
                  </a:lnTo>
                  <a:lnTo>
                    <a:pt x="289801" y="323265"/>
                  </a:lnTo>
                  <a:lnTo>
                    <a:pt x="315201" y="303403"/>
                  </a:lnTo>
                  <a:lnTo>
                    <a:pt x="323951" y="293408"/>
                  </a:lnTo>
                  <a:lnTo>
                    <a:pt x="344449" y="251726"/>
                  </a:lnTo>
                  <a:lnTo>
                    <a:pt x="348716" y="219684"/>
                  </a:lnTo>
                  <a:lnTo>
                    <a:pt x="348716" y="140703"/>
                  </a:lnTo>
                  <a:lnTo>
                    <a:pt x="348716" y="13817"/>
                  </a:lnTo>
                  <a:close/>
                </a:path>
              </a:pathLst>
            </a:custGeom>
            <a:solidFill>
              <a:srgbClr val="28426D"/>
            </a:solidFill>
          </p:spPr>
          <p:txBody>
            <a:bodyPr wrap="square" lIns="0" tIns="0" rIns="0" bIns="0" rtlCol="0"/>
            <a:lstStyle/>
            <a:p>
              <a:endParaRPr dirty="0"/>
            </a:p>
          </p:txBody>
        </p:sp>
        <p:pic>
          <p:nvPicPr>
            <p:cNvPr id="17" name="object 21">
              <a:extLst>
                <a:ext uri="{FF2B5EF4-FFF2-40B4-BE49-F238E27FC236}">
                  <a16:creationId xmlns:a16="http://schemas.microsoft.com/office/drawing/2014/main" id="{4DBD5BE3-5C52-24D3-D8FE-5DDDABEADBB7}"/>
                </a:ext>
              </a:extLst>
            </p:cNvPr>
            <p:cNvPicPr/>
            <p:nvPr/>
          </p:nvPicPr>
          <p:blipFill>
            <a:blip r:embed="rId7" cstate="print"/>
            <a:stretch>
              <a:fillRect/>
            </a:stretch>
          </p:blipFill>
          <p:spPr>
            <a:xfrm>
              <a:off x="6360193" y="1709394"/>
              <a:ext cx="398355" cy="240389"/>
            </a:xfrm>
            <a:prstGeom prst="rect">
              <a:avLst/>
            </a:prstGeom>
          </p:spPr>
        </p:pic>
        <p:grpSp>
          <p:nvGrpSpPr>
            <p:cNvPr id="18" name="object 22">
              <a:extLst>
                <a:ext uri="{FF2B5EF4-FFF2-40B4-BE49-F238E27FC236}">
                  <a16:creationId xmlns:a16="http://schemas.microsoft.com/office/drawing/2014/main" id="{F73A38B8-4B5E-3894-3814-076E3CB9CB19}"/>
                </a:ext>
              </a:extLst>
            </p:cNvPr>
            <p:cNvGrpSpPr/>
            <p:nvPr/>
          </p:nvGrpSpPr>
          <p:grpSpPr>
            <a:xfrm>
              <a:off x="6814654" y="1605808"/>
              <a:ext cx="311150" cy="342900"/>
              <a:chOff x="6814654" y="1605808"/>
              <a:chExt cx="311150" cy="342900"/>
            </a:xfrm>
          </p:grpSpPr>
          <p:pic>
            <p:nvPicPr>
              <p:cNvPr id="46" name="object 23">
                <a:extLst>
                  <a:ext uri="{FF2B5EF4-FFF2-40B4-BE49-F238E27FC236}">
                    <a16:creationId xmlns:a16="http://schemas.microsoft.com/office/drawing/2014/main" id="{D4384529-849B-7E67-8F7E-561C3A62FA6D}"/>
                  </a:ext>
                </a:extLst>
              </p:cNvPr>
              <p:cNvPicPr/>
              <p:nvPr/>
            </p:nvPicPr>
            <p:blipFill>
              <a:blip r:embed="rId8" cstate="print"/>
              <a:stretch>
                <a:fillRect/>
              </a:stretch>
            </p:blipFill>
            <p:spPr>
              <a:xfrm>
                <a:off x="6814654" y="1709815"/>
                <a:ext cx="220537" cy="238673"/>
              </a:xfrm>
              <a:prstGeom prst="rect">
                <a:avLst/>
              </a:prstGeom>
            </p:spPr>
          </p:pic>
          <p:sp>
            <p:nvSpPr>
              <p:cNvPr id="47" name="object 24">
                <a:extLst>
                  <a:ext uri="{FF2B5EF4-FFF2-40B4-BE49-F238E27FC236}">
                    <a16:creationId xmlns:a16="http://schemas.microsoft.com/office/drawing/2014/main" id="{7AF891BB-E5F9-A65C-D03F-B5E513A28FC7}"/>
                  </a:ext>
                </a:extLst>
              </p:cNvPr>
              <p:cNvSpPr/>
              <p:nvPr/>
            </p:nvSpPr>
            <p:spPr>
              <a:xfrm>
                <a:off x="7068574" y="1605808"/>
                <a:ext cx="57150" cy="121285"/>
              </a:xfrm>
              <a:custGeom>
                <a:avLst/>
                <a:gdLst/>
                <a:ahLst/>
                <a:cxnLst/>
                <a:rect l="l" t="t" r="r" b="b"/>
                <a:pathLst>
                  <a:path w="57150" h="121285">
                    <a:moveTo>
                      <a:pt x="38836" y="0"/>
                    </a:moveTo>
                    <a:lnTo>
                      <a:pt x="23590" y="0"/>
                    </a:lnTo>
                    <a:lnTo>
                      <a:pt x="17758" y="2314"/>
                    </a:lnTo>
                    <a:lnTo>
                      <a:pt x="8261" y="11507"/>
                    </a:lnTo>
                    <a:lnTo>
                      <a:pt x="5895" y="17559"/>
                    </a:lnTo>
                    <a:lnTo>
                      <a:pt x="5895" y="31077"/>
                    </a:lnTo>
                    <a:lnTo>
                      <a:pt x="6533" y="36543"/>
                    </a:lnTo>
                    <a:lnTo>
                      <a:pt x="9130" y="46333"/>
                    </a:lnTo>
                    <a:lnTo>
                      <a:pt x="10209" y="51359"/>
                    </a:lnTo>
                    <a:lnTo>
                      <a:pt x="11936" y="61715"/>
                    </a:lnTo>
                    <a:lnTo>
                      <a:pt x="11863" y="67976"/>
                    </a:lnTo>
                    <a:lnTo>
                      <a:pt x="10858" y="75317"/>
                    </a:lnTo>
                    <a:lnTo>
                      <a:pt x="0" y="107462"/>
                    </a:lnTo>
                    <a:lnTo>
                      <a:pt x="209" y="111493"/>
                    </a:lnTo>
                    <a:lnTo>
                      <a:pt x="5099" y="118980"/>
                    </a:lnTo>
                    <a:lnTo>
                      <a:pt x="8481" y="120844"/>
                    </a:lnTo>
                    <a:lnTo>
                      <a:pt x="12795" y="120844"/>
                    </a:lnTo>
                    <a:lnTo>
                      <a:pt x="17109" y="120844"/>
                    </a:lnTo>
                    <a:lnTo>
                      <a:pt x="41066" y="89557"/>
                    </a:lnTo>
                    <a:lnTo>
                      <a:pt x="55307" y="52951"/>
                    </a:lnTo>
                    <a:lnTo>
                      <a:pt x="56815" y="44742"/>
                    </a:lnTo>
                    <a:lnTo>
                      <a:pt x="56815" y="37548"/>
                    </a:lnTo>
                    <a:lnTo>
                      <a:pt x="45307" y="3528"/>
                    </a:lnTo>
                    <a:lnTo>
                      <a:pt x="38836" y="0"/>
                    </a:lnTo>
                    <a:close/>
                  </a:path>
                </a:pathLst>
              </a:custGeom>
              <a:solidFill>
                <a:srgbClr val="28426D"/>
              </a:solidFill>
            </p:spPr>
            <p:txBody>
              <a:bodyPr wrap="square" lIns="0" tIns="0" rIns="0" bIns="0" rtlCol="0"/>
              <a:lstStyle/>
              <a:p>
                <a:endParaRPr dirty="0"/>
              </a:p>
            </p:txBody>
          </p:sp>
        </p:grpSp>
        <p:pic>
          <p:nvPicPr>
            <p:cNvPr id="19" name="object 25">
              <a:extLst>
                <a:ext uri="{FF2B5EF4-FFF2-40B4-BE49-F238E27FC236}">
                  <a16:creationId xmlns:a16="http://schemas.microsoft.com/office/drawing/2014/main" id="{2B5FAEE6-498A-0670-FE6C-6022DF74E8B4}"/>
                </a:ext>
              </a:extLst>
            </p:cNvPr>
            <p:cNvPicPr/>
            <p:nvPr/>
          </p:nvPicPr>
          <p:blipFill>
            <a:blip r:embed="rId9" cstate="print"/>
            <a:stretch>
              <a:fillRect/>
            </a:stretch>
          </p:blipFill>
          <p:spPr>
            <a:xfrm>
              <a:off x="7170988" y="1710252"/>
              <a:ext cx="192203" cy="239531"/>
            </a:xfrm>
            <a:prstGeom prst="rect">
              <a:avLst/>
            </a:prstGeom>
          </p:spPr>
        </p:pic>
        <p:grpSp>
          <p:nvGrpSpPr>
            <p:cNvPr id="20" name="object 26">
              <a:extLst>
                <a:ext uri="{FF2B5EF4-FFF2-40B4-BE49-F238E27FC236}">
                  <a16:creationId xmlns:a16="http://schemas.microsoft.com/office/drawing/2014/main" id="{83B938A0-07D5-FFB5-DCCA-E3B055F07486}"/>
                </a:ext>
              </a:extLst>
            </p:cNvPr>
            <p:cNvGrpSpPr/>
            <p:nvPr/>
          </p:nvGrpSpPr>
          <p:grpSpPr>
            <a:xfrm>
              <a:off x="5190614" y="2128890"/>
              <a:ext cx="481330" cy="339090"/>
              <a:chOff x="5190614" y="2128890"/>
              <a:chExt cx="481330" cy="339090"/>
            </a:xfrm>
          </p:grpSpPr>
          <p:sp>
            <p:nvSpPr>
              <p:cNvPr id="44" name="object 27">
                <a:extLst>
                  <a:ext uri="{FF2B5EF4-FFF2-40B4-BE49-F238E27FC236}">
                    <a16:creationId xmlns:a16="http://schemas.microsoft.com/office/drawing/2014/main" id="{E498D3F4-A400-77E0-2CE0-3A63FEE98E3E}"/>
                  </a:ext>
                </a:extLst>
              </p:cNvPr>
              <p:cNvSpPr/>
              <p:nvPr/>
            </p:nvSpPr>
            <p:spPr>
              <a:xfrm>
                <a:off x="5190614" y="2128890"/>
                <a:ext cx="216535" cy="337185"/>
              </a:xfrm>
              <a:custGeom>
                <a:avLst/>
                <a:gdLst/>
                <a:ahLst/>
                <a:cxnLst/>
                <a:rect l="l" t="t" r="r" b="b"/>
                <a:pathLst>
                  <a:path w="216535" h="337185">
                    <a:moveTo>
                      <a:pt x="106593" y="0"/>
                    </a:moveTo>
                    <a:lnTo>
                      <a:pt x="14523" y="0"/>
                    </a:lnTo>
                    <a:lnTo>
                      <a:pt x="9706" y="1947"/>
                    </a:lnTo>
                    <a:lnTo>
                      <a:pt x="1937" y="9716"/>
                    </a:lnTo>
                    <a:lnTo>
                      <a:pt x="117" y="14240"/>
                    </a:lnTo>
                    <a:lnTo>
                      <a:pt x="0" y="322545"/>
                    </a:lnTo>
                    <a:lnTo>
                      <a:pt x="1937" y="327361"/>
                    </a:lnTo>
                    <a:lnTo>
                      <a:pt x="9706" y="335120"/>
                    </a:lnTo>
                    <a:lnTo>
                      <a:pt x="14523" y="337068"/>
                    </a:lnTo>
                    <a:lnTo>
                      <a:pt x="26323" y="337068"/>
                    </a:lnTo>
                    <a:lnTo>
                      <a:pt x="31213" y="335120"/>
                    </a:lnTo>
                    <a:lnTo>
                      <a:pt x="38689" y="327361"/>
                    </a:lnTo>
                    <a:lnTo>
                      <a:pt x="40564" y="322545"/>
                    </a:lnTo>
                    <a:lnTo>
                      <a:pt x="40564" y="219249"/>
                    </a:lnTo>
                    <a:lnTo>
                      <a:pt x="106593" y="219249"/>
                    </a:lnTo>
                    <a:lnTo>
                      <a:pt x="150900" y="211484"/>
                    </a:lnTo>
                    <a:lnTo>
                      <a:pt x="185843" y="188931"/>
                    </a:lnTo>
                    <a:lnTo>
                      <a:pt x="192528" y="181271"/>
                    </a:lnTo>
                    <a:lnTo>
                      <a:pt x="40564" y="181271"/>
                    </a:lnTo>
                    <a:lnTo>
                      <a:pt x="40564" y="37977"/>
                    </a:lnTo>
                    <a:lnTo>
                      <a:pt x="191429" y="37977"/>
                    </a:lnTo>
                    <a:lnTo>
                      <a:pt x="185523" y="31131"/>
                    </a:lnTo>
                    <a:lnTo>
                      <a:pt x="150785" y="8013"/>
                    </a:lnTo>
                    <a:lnTo>
                      <a:pt x="122294" y="891"/>
                    </a:lnTo>
                    <a:lnTo>
                      <a:pt x="106593" y="0"/>
                    </a:lnTo>
                    <a:close/>
                  </a:path>
                  <a:path w="216535" h="337185">
                    <a:moveTo>
                      <a:pt x="191429" y="37977"/>
                    </a:moveTo>
                    <a:lnTo>
                      <a:pt x="106593" y="37977"/>
                    </a:lnTo>
                    <a:lnTo>
                      <a:pt x="116659" y="38558"/>
                    </a:lnTo>
                    <a:lnTo>
                      <a:pt x="126128" y="40301"/>
                    </a:lnTo>
                    <a:lnTo>
                      <a:pt x="163350" y="65186"/>
                    </a:lnTo>
                    <a:lnTo>
                      <a:pt x="177376" y="110918"/>
                    </a:lnTo>
                    <a:lnTo>
                      <a:pt x="176811" y="120793"/>
                    </a:lnTo>
                    <a:lnTo>
                      <a:pt x="157523" y="161415"/>
                    </a:lnTo>
                    <a:lnTo>
                      <a:pt x="116659" y="180704"/>
                    </a:lnTo>
                    <a:lnTo>
                      <a:pt x="106593" y="181271"/>
                    </a:lnTo>
                    <a:lnTo>
                      <a:pt x="192528" y="181271"/>
                    </a:lnTo>
                    <a:lnTo>
                      <a:pt x="212769" y="140697"/>
                    </a:lnTo>
                    <a:lnTo>
                      <a:pt x="216223" y="110918"/>
                    </a:lnTo>
                    <a:lnTo>
                      <a:pt x="215346" y="95019"/>
                    </a:lnTo>
                    <a:lnTo>
                      <a:pt x="212714" y="80117"/>
                    </a:lnTo>
                    <a:lnTo>
                      <a:pt x="208329" y="66213"/>
                    </a:lnTo>
                    <a:lnTo>
                      <a:pt x="202192" y="53307"/>
                    </a:lnTo>
                    <a:lnTo>
                      <a:pt x="194518" y="41559"/>
                    </a:lnTo>
                    <a:lnTo>
                      <a:pt x="191429" y="37977"/>
                    </a:lnTo>
                    <a:close/>
                  </a:path>
                </a:pathLst>
              </a:custGeom>
              <a:solidFill>
                <a:srgbClr val="28426D"/>
              </a:solidFill>
            </p:spPr>
            <p:txBody>
              <a:bodyPr wrap="square" lIns="0" tIns="0" rIns="0" bIns="0" rtlCol="0"/>
              <a:lstStyle/>
              <a:p>
                <a:endParaRPr dirty="0"/>
              </a:p>
            </p:txBody>
          </p:sp>
          <p:pic>
            <p:nvPicPr>
              <p:cNvPr id="45" name="object 28">
                <a:extLst>
                  <a:ext uri="{FF2B5EF4-FFF2-40B4-BE49-F238E27FC236}">
                    <a16:creationId xmlns:a16="http://schemas.microsoft.com/office/drawing/2014/main" id="{698C2B2F-613E-33F6-B519-4127451063FE}"/>
                  </a:ext>
                </a:extLst>
              </p:cNvPr>
              <p:cNvPicPr/>
              <p:nvPr/>
            </p:nvPicPr>
            <p:blipFill>
              <a:blip r:embed="rId10" cstate="print"/>
              <a:stretch>
                <a:fillRect/>
              </a:stretch>
            </p:blipFill>
            <p:spPr>
              <a:xfrm>
                <a:off x="5432729" y="2228154"/>
                <a:ext cx="238673" cy="239531"/>
              </a:xfrm>
              <a:prstGeom prst="rect">
                <a:avLst/>
              </a:prstGeom>
            </p:spPr>
          </p:pic>
        </p:grpSp>
        <p:grpSp>
          <p:nvGrpSpPr>
            <p:cNvPr id="21" name="object 29">
              <a:extLst>
                <a:ext uri="{FF2B5EF4-FFF2-40B4-BE49-F238E27FC236}">
                  <a16:creationId xmlns:a16="http://schemas.microsoft.com/office/drawing/2014/main" id="{616B5C9F-4E6C-3C1D-6D2C-18FB88D01DF7}"/>
                </a:ext>
              </a:extLst>
            </p:cNvPr>
            <p:cNvGrpSpPr/>
            <p:nvPr/>
          </p:nvGrpSpPr>
          <p:grpSpPr>
            <a:xfrm>
              <a:off x="5736566" y="2154785"/>
              <a:ext cx="324485" cy="311785"/>
              <a:chOff x="5736566" y="2154785"/>
              <a:chExt cx="324485" cy="311785"/>
            </a:xfrm>
          </p:grpSpPr>
          <p:pic>
            <p:nvPicPr>
              <p:cNvPr id="42" name="object 30">
                <a:extLst>
                  <a:ext uri="{FF2B5EF4-FFF2-40B4-BE49-F238E27FC236}">
                    <a16:creationId xmlns:a16="http://schemas.microsoft.com/office/drawing/2014/main" id="{73BA5310-5B62-25DA-6DFD-9F5B931A13E6}"/>
                  </a:ext>
                </a:extLst>
              </p:cNvPr>
              <p:cNvPicPr/>
              <p:nvPr/>
            </p:nvPicPr>
            <p:blipFill>
              <a:blip r:embed="rId11" cstate="print"/>
              <a:stretch>
                <a:fillRect/>
              </a:stretch>
            </p:blipFill>
            <p:spPr>
              <a:xfrm>
                <a:off x="5736566" y="2227290"/>
                <a:ext cx="158675" cy="238673"/>
              </a:xfrm>
              <a:prstGeom prst="rect">
                <a:avLst/>
              </a:prstGeom>
            </p:spPr>
          </p:pic>
          <p:sp>
            <p:nvSpPr>
              <p:cNvPr id="43" name="object 31">
                <a:extLst>
                  <a:ext uri="{FF2B5EF4-FFF2-40B4-BE49-F238E27FC236}">
                    <a16:creationId xmlns:a16="http://schemas.microsoft.com/office/drawing/2014/main" id="{1B62DCAF-9080-09F8-05CC-8A87094921D9}"/>
                  </a:ext>
                </a:extLst>
              </p:cNvPr>
              <p:cNvSpPr/>
              <p:nvPr/>
            </p:nvSpPr>
            <p:spPr>
              <a:xfrm>
                <a:off x="5911352" y="2154785"/>
                <a:ext cx="149860" cy="311785"/>
              </a:xfrm>
              <a:custGeom>
                <a:avLst/>
                <a:gdLst/>
                <a:ahLst/>
                <a:cxnLst/>
                <a:rect l="l" t="t" r="r" b="b"/>
                <a:pathLst>
                  <a:path w="149860" h="311785">
                    <a:moveTo>
                      <a:pt x="66605" y="0"/>
                    </a:moveTo>
                    <a:lnTo>
                      <a:pt x="55097" y="0"/>
                    </a:lnTo>
                    <a:lnTo>
                      <a:pt x="50417" y="1874"/>
                    </a:lnTo>
                    <a:lnTo>
                      <a:pt x="43223" y="9350"/>
                    </a:lnTo>
                    <a:lnTo>
                      <a:pt x="41433" y="14104"/>
                    </a:lnTo>
                    <a:lnTo>
                      <a:pt x="41433" y="83725"/>
                    </a:lnTo>
                    <a:lnTo>
                      <a:pt x="12952" y="83725"/>
                    </a:lnTo>
                    <a:lnTo>
                      <a:pt x="8628" y="85316"/>
                    </a:lnTo>
                    <a:lnTo>
                      <a:pt x="1727" y="91641"/>
                    </a:lnTo>
                    <a:lnTo>
                      <a:pt x="0" y="95819"/>
                    </a:lnTo>
                    <a:lnTo>
                      <a:pt x="0" y="105892"/>
                    </a:lnTo>
                    <a:lnTo>
                      <a:pt x="1727" y="109912"/>
                    </a:lnTo>
                    <a:lnTo>
                      <a:pt x="8628" y="116247"/>
                    </a:lnTo>
                    <a:lnTo>
                      <a:pt x="12952" y="117818"/>
                    </a:lnTo>
                    <a:lnTo>
                      <a:pt x="41433" y="117818"/>
                    </a:lnTo>
                    <a:lnTo>
                      <a:pt x="41433" y="227438"/>
                    </a:lnTo>
                    <a:lnTo>
                      <a:pt x="51359" y="270389"/>
                    </a:lnTo>
                    <a:lnTo>
                      <a:pt x="78981" y="300168"/>
                    </a:lnTo>
                    <a:lnTo>
                      <a:pt x="118687" y="311173"/>
                    </a:lnTo>
                    <a:lnTo>
                      <a:pt x="126886" y="311173"/>
                    </a:lnTo>
                    <a:lnTo>
                      <a:pt x="133503" y="311173"/>
                    </a:lnTo>
                    <a:lnTo>
                      <a:pt x="138896" y="309383"/>
                    </a:lnTo>
                    <a:lnTo>
                      <a:pt x="147241" y="302179"/>
                    </a:lnTo>
                    <a:lnTo>
                      <a:pt x="149335" y="297509"/>
                    </a:lnTo>
                    <a:lnTo>
                      <a:pt x="149335" y="286001"/>
                    </a:lnTo>
                    <a:lnTo>
                      <a:pt x="147670" y="281247"/>
                    </a:lnTo>
                    <a:lnTo>
                      <a:pt x="141053" y="273771"/>
                    </a:lnTo>
                    <a:lnTo>
                      <a:pt x="136959" y="271897"/>
                    </a:lnTo>
                    <a:lnTo>
                      <a:pt x="118687" y="271897"/>
                    </a:lnTo>
                    <a:lnTo>
                      <a:pt x="110833" y="271115"/>
                    </a:lnTo>
                    <a:lnTo>
                      <a:pt x="81383" y="236724"/>
                    </a:lnTo>
                    <a:lnTo>
                      <a:pt x="80709" y="227438"/>
                    </a:lnTo>
                    <a:lnTo>
                      <a:pt x="80709" y="117818"/>
                    </a:lnTo>
                    <a:lnTo>
                      <a:pt x="127315" y="117818"/>
                    </a:lnTo>
                    <a:lnTo>
                      <a:pt x="131629" y="116247"/>
                    </a:lnTo>
                    <a:lnTo>
                      <a:pt x="138540" y="109912"/>
                    </a:lnTo>
                    <a:lnTo>
                      <a:pt x="140267" y="105892"/>
                    </a:lnTo>
                    <a:lnTo>
                      <a:pt x="140267" y="95819"/>
                    </a:lnTo>
                    <a:lnTo>
                      <a:pt x="138540" y="91641"/>
                    </a:lnTo>
                    <a:lnTo>
                      <a:pt x="13162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dirty="0"/>
              </a:p>
            </p:txBody>
          </p:sp>
        </p:grpSp>
        <p:sp>
          <p:nvSpPr>
            <p:cNvPr id="22" name="object 32">
              <a:extLst>
                <a:ext uri="{FF2B5EF4-FFF2-40B4-BE49-F238E27FC236}">
                  <a16:creationId xmlns:a16="http://schemas.microsoft.com/office/drawing/2014/main" id="{6F7CAE97-1B33-503F-1770-32B85FD82DFE}"/>
                </a:ext>
              </a:extLst>
            </p:cNvPr>
            <p:cNvSpPr/>
            <p:nvPr/>
          </p:nvSpPr>
          <p:spPr>
            <a:xfrm>
              <a:off x="6113322" y="2135802"/>
              <a:ext cx="53340" cy="330200"/>
            </a:xfrm>
            <a:custGeom>
              <a:avLst/>
              <a:gdLst/>
              <a:ahLst/>
              <a:cxnLst/>
              <a:rect l="l" t="t" r="r" b="b"/>
              <a:pathLst>
                <a:path w="53339" h="330200">
                  <a:moveTo>
                    <a:pt x="46609" y="107899"/>
                  </a:moveTo>
                  <a:lnTo>
                    <a:pt x="44729" y="103085"/>
                  </a:lnTo>
                  <a:lnTo>
                    <a:pt x="37261" y="95885"/>
                  </a:lnTo>
                  <a:lnTo>
                    <a:pt x="32512" y="94081"/>
                  </a:lnTo>
                  <a:lnTo>
                    <a:pt x="26758" y="94081"/>
                  </a:lnTo>
                  <a:lnTo>
                    <a:pt x="20713" y="94081"/>
                  </a:lnTo>
                  <a:lnTo>
                    <a:pt x="15811" y="95885"/>
                  </a:lnTo>
                  <a:lnTo>
                    <a:pt x="8343" y="103085"/>
                  </a:lnTo>
                  <a:lnTo>
                    <a:pt x="6477" y="107899"/>
                  </a:lnTo>
                  <a:lnTo>
                    <a:pt x="6477" y="316064"/>
                  </a:lnTo>
                  <a:lnTo>
                    <a:pt x="8343" y="320814"/>
                  </a:lnTo>
                  <a:lnTo>
                    <a:pt x="15811" y="328295"/>
                  </a:lnTo>
                  <a:lnTo>
                    <a:pt x="20713" y="330161"/>
                  </a:lnTo>
                  <a:lnTo>
                    <a:pt x="32512" y="330161"/>
                  </a:lnTo>
                  <a:lnTo>
                    <a:pt x="37261" y="328295"/>
                  </a:lnTo>
                  <a:lnTo>
                    <a:pt x="44729" y="320814"/>
                  </a:lnTo>
                  <a:lnTo>
                    <a:pt x="46609" y="316064"/>
                  </a:lnTo>
                  <a:lnTo>
                    <a:pt x="46609" y="107899"/>
                  </a:lnTo>
                  <a:close/>
                </a:path>
                <a:path w="53339" h="330200">
                  <a:moveTo>
                    <a:pt x="53086" y="18846"/>
                  </a:moveTo>
                  <a:lnTo>
                    <a:pt x="50419" y="12585"/>
                  </a:lnTo>
                  <a:lnTo>
                    <a:pt x="45097" y="7556"/>
                  </a:lnTo>
                  <a:lnTo>
                    <a:pt x="39776" y="2514"/>
                  </a:lnTo>
                  <a:lnTo>
                    <a:pt x="33667" y="0"/>
                  </a:lnTo>
                  <a:lnTo>
                    <a:pt x="19558" y="0"/>
                  </a:lnTo>
                  <a:lnTo>
                    <a:pt x="13296" y="2514"/>
                  </a:lnTo>
                  <a:lnTo>
                    <a:pt x="2654" y="12585"/>
                  </a:lnTo>
                  <a:lnTo>
                    <a:pt x="0" y="18846"/>
                  </a:lnTo>
                  <a:lnTo>
                    <a:pt x="0" y="33820"/>
                  </a:lnTo>
                  <a:lnTo>
                    <a:pt x="2590" y="40144"/>
                  </a:lnTo>
                  <a:lnTo>
                    <a:pt x="12941" y="50495"/>
                  </a:lnTo>
                  <a:lnTo>
                    <a:pt x="19126" y="53086"/>
                  </a:lnTo>
                  <a:lnTo>
                    <a:pt x="33794" y="53086"/>
                  </a:lnTo>
                  <a:lnTo>
                    <a:pt x="40132" y="50495"/>
                  </a:lnTo>
                  <a:lnTo>
                    <a:pt x="50507" y="40144"/>
                  </a:lnTo>
                  <a:lnTo>
                    <a:pt x="53086" y="33820"/>
                  </a:lnTo>
                  <a:lnTo>
                    <a:pt x="53086" y="18846"/>
                  </a:lnTo>
                  <a:close/>
                </a:path>
              </a:pathLst>
            </a:custGeom>
            <a:solidFill>
              <a:srgbClr val="28426D"/>
            </a:solidFill>
          </p:spPr>
          <p:txBody>
            <a:bodyPr wrap="square" lIns="0" tIns="0" rIns="0" bIns="0" rtlCol="0"/>
            <a:lstStyle/>
            <a:p>
              <a:endParaRPr dirty="0"/>
            </a:p>
          </p:txBody>
        </p:sp>
        <p:pic>
          <p:nvPicPr>
            <p:cNvPr id="23" name="object 33">
              <a:extLst>
                <a:ext uri="{FF2B5EF4-FFF2-40B4-BE49-F238E27FC236}">
                  <a16:creationId xmlns:a16="http://schemas.microsoft.com/office/drawing/2014/main" id="{0AE852DB-D138-FEFA-634A-86CC38518637}"/>
                </a:ext>
              </a:extLst>
            </p:cNvPr>
            <p:cNvPicPr/>
            <p:nvPr/>
          </p:nvPicPr>
          <p:blipFill>
            <a:blip r:embed="rId12" cstate="print"/>
            <a:stretch>
              <a:fillRect/>
            </a:stretch>
          </p:blipFill>
          <p:spPr>
            <a:xfrm>
              <a:off x="6230716" y="2228153"/>
              <a:ext cx="206224" cy="239531"/>
            </a:xfrm>
            <a:prstGeom prst="rect">
              <a:avLst/>
            </a:prstGeom>
          </p:spPr>
        </p:pic>
        <p:sp>
          <p:nvSpPr>
            <p:cNvPr id="24" name="object 34">
              <a:extLst>
                <a:ext uri="{FF2B5EF4-FFF2-40B4-BE49-F238E27FC236}">
                  <a16:creationId xmlns:a16="http://schemas.microsoft.com/office/drawing/2014/main" id="{D84B4DC7-9955-D639-4699-E23420103F7B}"/>
                </a:ext>
              </a:extLst>
            </p:cNvPr>
            <p:cNvSpPr/>
            <p:nvPr/>
          </p:nvSpPr>
          <p:spPr>
            <a:xfrm>
              <a:off x="6500012" y="2135802"/>
              <a:ext cx="53340" cy="330200"/>
            </a:xfrm>
            <a:custGeom>
              <a:avLst/>
              <a:gdLst/>
              <a:ahLst/>
              <a:cxnLst/>
              <a:rect l="l" t="t" r="r" b="b"/>
              <a:pathLst>
                <a:path w="53340" h="330200">
                  <a:moveTo>
                    <a:pt x="46621" y="107899"/>
                  </a:moveTo>
                  <a:lnTo>
                    <a:pt x="44742" y="103085"/>
                  </a:lnTo>
                  <a:lnTo>
                    <a:pt x="37261" y="95885"/>
                  </a:lnTo>
                  <a:lnTo>
                    <a:pt x="32512" y="94081"/>
                  </a:lnTo>
                  <a:lnTo>
                    <a:pt x="26771" y="94081"/>
                  </a:lnTo>
                  <a:lnTo>
                    <a:pt x="20726" y="94081"/>
                  </a:lnTo>
                  <a:lnTo>
                    <a:pt x="15824" y="95885"/>
                  </a:lnTo>
                  <a:lnTo>
                    <a:pt x="8343" y="103085"/>
                  </a:lnTo>
                  <a:lnTo>
                    <a:pt x="6489" y="107899"/>
                  </a:lnTo>
                  <a:lnTo>
                    <a:pt x="6489" y="316064"/>
                  </a:lnTo>
                  <a:lnTo>
                    <a:pt x="8343" y="320814"/>
                  </a:lnTo>
                  <a:lnTo>
                    <a:pt x="15824" y="328295"/>
                  </a:lnTo>
                  <a:lnTo>
                    <a:pt x="20726" y="330161"/>
                  </a:lnTo>
                  <a:lnTo>
                    <a:pt x="32512" y="330161"/>
                  </a:lnTo>
                  <a:lnTo>
                    <a:pt x="37261" y="328295"/>
                  </a:lnTo>
                  <a:lnTo>
                    <a:pt x="44742" y="320814"/>
                  </a:lnTo>
                  <a:lnTo>
                    <a:pt x="46621" y="316064"/>
                  </a:lnTo>
                  <a:lnTo>
                    <a:pt x="46621" y="107899"/>
                  </a:lnTo>
                  <a:close/>
                </a:path>
                <a:path w="53340" h="330200">
                  <a:moveTo>
                    <a:pt x="53086" y="18846"/>
                  </a:moveTo>
                  <a:lnTo>
                    <a:pt x="50431" y="12585"/>
                  </a:lnTo>
                  <a:lnTo>
                    <a:pt x="39776" y="2527"/>
                  </a:lnTo>
                  <a:lnTo>
                    <a:pt x="33667" y="0"/>
                  </a:lnTo>
                  <a:lnTo>
                    <a:pt x="26771" y="0"/>
                  </a:lnTo>
                  <a:lnTo>
                    <a:pt x="19570" y="0"/>
                  </a:lnTo>
                  <a:lnTo>
                    <a:pt x="13309" y="2527"/>
                  </a:lnTo>
                  <a:lnTo>
                    <a:pt x="2667" y="12585"/>
                  </a:lnTo>
                  <a:lnTo>
                    <a:pt x="0" y="18846"/>
                  </a:lnTo>
                  <a:lnTo>
                    <a:pt x="0" y="33807"/>
                  </a:lnTo>
                  <a:lnTo>
                    <a:pt x="2603" y="40132"/>
                  </a:lnTo>
                  <a:lnTo>
                    <a:pt x="12954" y="50495"/>
                  </a:lnTo>
                  <a:lnTo>
                    <a:pt x="19138" y="53086"/>
                  </a:lnTo>
                  <a:lnTo>
                    <a:pt x="33807" y="53086"/>
                  </a:lnTo>
                  <a:lnTo>
                    <a:pt x="40144" y="50495"/>
                  </a:lnTo>
                  <a:lnTo>
                    <a:pt x="50507" y="40132"/>
                  </a:lnTo>
                  <a:lnTo>
                    <a:pt x="53086" y="33807"/>
                  </a:lnTo>
                  <a:lnTo>
                    <a:pt x="53086" y="18846"/>
                  </a:lnTo>
                  <a:close/>
                </a:path>
              </a:pathLst>
            </a:custGeom>
            <a:solidFill>
              <a:srgbClr val="28426D"/>
            </a:solidFill>
          </p:spPr>
          <p:txBody>
            <a:bodyPr wrap="square" lIns="0" tIns="0" rIns="0" bIns="0" rtlCol="0"/>
            <a:lstStyle/>
            <a:p>
              <a:endParaRPr dirty="0"/>
            </a:p>
          </p:txBody>
        </p:sp>
        <p:sp>
          <p:nvSpPr>
            <p:cNvPr id="25" name="object 35">
              <a:extLst>
                <a:ext uri="{FF2B5EF4-FFF2-40B4-BE49-F238E27FC236}">
                  <a16:creationId xmlns:a16="http://schemas.microsoft.com/office/drawing/2014/main" id="{480FD4C5-1AF2-DBE5-3FA6-ACE6C26F25F8}"/>
                </a:ext>
              </a:extLst>
            </p:cNvPr>
            <p:cNvSpPr/>
            <p:nvPr/>
          </p:nvSpPr>
          <p:spPr>
            <a:xfrm>
              <a:off x="6629500" y="2228154"/>
              <a:ext cx="238760" cy="339090"/>
            </a:xfrm>
            <a:custGeom>
              <a:avLst/>
              <a:gdLst/>
              <a:ahLst/>
              <a:cxnLst/>
              <a:rect l="l" t="t" r="r" b="b"/>
              <a:pathLst>
                <a:path w="238759" h="339089">
                  <a:moveTo>
                    <a:pt x="118687" y="0"/>
                  </a:moveTo>
                  <a:lnTo>
                    <a:pt x="72479" y="8742"/>
                  </a:lnTo>
                  <a:lnTo>
                    <a:pt x="34687" y="33991"/>
                  </a:lnTo>
                  <a:lnTo>
                    <a:pt x="9263" y="72268"/>
                  </a:lnTo>
                  <a:lnTo>
                    <a:pt x="0" y="119116"/>
                  </a:lnTo>
                  <a:lnTo>
                    <a:pt x="0" y="324702"/>
                  </a:lnTo>
                  <a:lnTo>
                    <a:pt x="1863" y="329445"/>
                  </a:lnTo>
                  <a:lnTo>
                    <a:pt x="9350" y="336921"/>
                  </a:lnTo>
                  <a:lnTo>
                    <a:pt x="14093" y="338795"/>
                  </a:lnTo>
                  <a:lnTo>
                    <a:pt x="25894" y="338795"/>
                  </a:lnTo>
                  <a:lnTo>
                    <a:pt x="30711" y="336921"/>
                  </a:lnTo>
                  <a:lnTo>
                    <a:pt x="37904" y="329445"/>
                  </a:lnTo>
                  <a:lnTo>
                    <a:pt x="39705" y="324702"/>
                  </a:lnTo>
                  <a:lnTo>
                    <a:pt x="39705" y="198098"/>
                  </a:lnTo>
                  <a:lnTo>
                    <a:pt x="87751" y="198098"/>
                  </a:lnTo>
                  <a:lnTo>
                    <a:pt x="54876" y="172017"/>
                  </a:lnTo>
                  <a:lnTo>
                    <a:pt x="39493" y="131570"/>
                  </a:lnTo>
                  <a:lnTo>
                    <a:pt x="38846" y="119985"/>
                  </a:lnTo>
                  <a:lnTo>
                    <a:pt x="39495" y="108210"/>
                  </a:lnTo>
                  <a:lnTo>
                    <a:pt x="54876" y="67816"/>
                  </a:lnTo>
                  <a:lnTo>
                    <a:pt x="87352" y="41704"/>
                  </a:lnTo>
                  <a:lnTo>
                    <a:pt x="119116" y="35391"/>
                  </a:lnTo>
                  <a:lnTo>
                    <a:pt x="205238" y="35391"/>
                  </a:lnTo>
                  <a:lnTo>
                    <a:pt x="204348" y="34370"/>
                  </a:lnTo>
                  <a:lnTo>
                    <a:pt x="166226" y="8865"/>
                  </a:lnTo>
                  <a:lnTo>
                    <a:pt x="135477" y="985"/>
                  </a:lnTo>
                  <a:lnTo>
                    <a:pt x="118687" y="0"/>
                  </a:lnTo>
                  <a:close/>
                </a:path>
                <a:path w="238759" h="339089">
                  <a:moveTo>
                    <a:pt x="87751" y="198098"/>
                  </a:moveTo>
                  <a:lnTo>
                    <a:pt x="39705" y="198098"/>
                  </a:lnTo>
                  <a:lnTo>
                    <a:pt x="47692" y="207108"/>
                  </a:lnTo>
                  <a:lnTo>
                    <a:pt x="88151" y="233219"/>
                  </a:lnTo>
                  <a:lnTo>
                    <a:pt x="126027" y="239531"/>
                  </a:lnTo>
                  <a:lnTo>
                    <a:pt x="141588" y="238548"/>
                  </a:lnTo>
                  <a:lnTo>
                    <a:pt x="183418" y="223773"/>
                  </a:lnTo>
                  <a:lnTo>
                    <a:pt x="207139" y="204140"/>
                  </a:lnTo>
                  <a:lnTo>
                    <a:pt x="118687" y="204140"/>
                  </a:lnTo>
                  <a:lnTo>
                    <a:pt x="107720" y="203453"/>
                  </a:lnTo>
                  <a:lnTo>
                    <a:pt x="97266" y="201390"/>
                  </a:lnTo>
                  <a:lnTo>
                    <a:pt x="87751" y="198098"/>
                  </a:lnTo>
                  <a:close/>
                </a:path>
                <a:path w="238759" h="339089">
                  <a:moveTo>
                    <a:pt x="205238" y="35391"/>
                  </a:moveTo>
                  <a:lnTo>
                    <a:pt x="119116" y="35391"/>
                  </a:lnTo>
                  <a:lnTo>
                    <a:pt x="130338" y="36092"/>
                  </a:lnTo>
                  <a:lnTo>
                    <a:pt x="140854" y="38141"/>
                  </a:lnTo>
                  <a:lnTo>
                    <a:pt x="176730" y="59454"/>
                  </a:lnTo>
                  <a:lnTo>
                    <a:pt x="197191" y="97113"/>
                  </a:lnTo>
                  <a:lnTo>
                    <a:pt x="199826" y="119985"/>
                  </a:lnTo>
                  <a:lnTo>
                    <a:pt x="199164" y="131570"/>
                  </a:lnTo>
                  <a:lnTo>
                    <a:pt x="183474" y="172017"/>
                  </a:lnTo>
                  <a:lnTo>
                    <a:pt x="150849" y="197951"/>
                  </a:lnTo>
                  <a:lnTo>
                    <a:pt x="118687" y="204140"/>
                  </a:lnTo>
                  <a:lnTo>
                    <a:pt x="207139" y="204140"/>
                  </a:lnTo>
                  <a:lnTo>
                    <a:pt x="230287" y="167122"/>
                  </a:lnTo>
                  <a:lnTo>
                    <a:pt x="238662" y="119985"/>
                  </a:lnTo>
                  <a:lnTo>
                    <a:pt x="237677" y="103368"/>
                  </a:lnTo>
                  <a:lnTo>
                    <a:pt x="234723" y="87615"/>
                  </a:lnTo>
                  <a:lnTo>
                    <a:pt x="229801" y="72725"/>
                  </a:lnTo>
                  <a:lnTo>
                    <a:pt x="222914" y="58699"/>
                  </a:lnTo>
                  <a:lnTo>
                    <a:pt x="214331" y="45820"/>
                  </a:lnTo>
                  <a:lnTo>
                    <a:pt x="205238" y="35391"/>
                  </a:lnTo>
                  <a:close/>
                </a:path>
              </a:pathLst>
            </a:custGeom>
            <a:solidFill>
              <a:srgbClr val="28426D"/>
            </a:solidFill>
          </p:spPr>
          <p:txBody>
            <a:bodyPr wrap="square" lIns="0" tIns="0" rIns="0" bIns="0" rtlCol="0"/>
            <a:lstStyle/>
            <a:p>
              <a:endParaRPr dirty="0"/>
            </a:p>
          </p:txBody>
        </p:sp>
        <p:grpSp>
          <p:nvGrpSpPr>
            <p:cNvPr id="26" name="object 36">
              <a:extLst>
                <a:ext uri="{FF2B5EF4-FFF2-40B4-BE49-F238E27FC236}">
                  <a16:creationId xmlns:a16="http://schemas.microsoft.com/office/drawing/2014/main" id="{1FD8B670-DA07-B83A-EEED-F7BF4172D29A}"/>
                </a:ext>
              </a:extLst>
            </p:cNvPr>
            <p:cNvGrpSpPr/>
            <p:nvPr/>
          </p:nvGrpSpPr>
          <p:grpSpPr>
            <a:xfrm>
              <a:off x="6921675" y="2154785"/>
              <a:ext cx="423545" cy="313055"/>
              <a:chOff x="6921675" y="2154785"/>
              <a:chExt cx="423545" cy="313055"/>
            </a:xfrm>
          </p:grpSpPr>
          <p:pic>
            <p:nvPicPr>
              <p:cNvPr id="40" name="object 37">
                <a:extLst>
                  <a:ext uri="{FF2B5EF4-FFF2-40B4-BE49-F238E27FC236}">
                    <a16:creationId xmlns:a16="http://schemas.microsoft.com/office/drawing/2014/main" id="{7EAFAEA2-C330-BC84-9EA3-5D4DC7241C58}"/>
                  </a:ext>
                </a:extLst>
              </p:cNvPr>
              <p:cNvPicPr/>
              <p:nvPr/>
            </p:nvPicPr>
            <p:blipFill>
              <a:blip r:embed="rId10" cstate="print"/>
              <a:stretch>
                <a:fillRect/>
              </a:stretch>
            </p:blipFill>
            <p:spPr>
              <a:xfrm>
                <a:off x="6921675" y="2228154"/>
                <a:ext cx="238673" cy="239531"/>
              </a:xfrm>
              <a:prstGeom prst="rect">
                <a:avLst/>
              </a:prstGeom>
            </p:spPr>
          </p:pic>
          <p:sp>
            <p:nvSpPr>
              <p:cNvPr id="41" name="object 38">
                <a:extLst>
                  <a:ext uri="{FF2B5EF4-FFF2-40B4-BE49-F238E27FC236}">
                    <a16:creationId xmlns:a16="http://schemas.microsoft.com/office/drawing/2014/main" id="{18C24DAA-34D6-6AD5-9392-18A55146EC06}"/>
                  </a:ext>
                </a:extLst>
              </p:cNvPr>
              <p:cNvSpPr/>
              <p:nvPr/>
            </p:nvSpPr>
            <p:spPr>
              <a:xfrm>
                <a:off x="7195297" y="2154785"/>
                <a:ext cx="149860" cy="311785"/>
              </a:xfrm>
              <a:custGeom>
                <a:avLst/>
                <a:gdLst/>
                <a:ahLst/>
                <a:cxnLst/>
                <a:rect l="l" t="t" r="r" b="b"/>
                <a:pathLst>
                  <a:path w="149859" h="311785">
                    <a:moveTo>
                      <a:pt x="66605" y="0"/>
                    </a:moveTo>
                    <a:lnTo>
                      <a:pt x="55097" y="0"/>
                    </a:lnTo>
                    <a:lnTo>
                      <a:pt x="50427" y="1874"/>
                    </a:lnTo>
                    <a:lnTo>
                      <a:pt x="43234" y="9350"/>
                    </a:lnTo>
                    <a:lnTo>
                      <a:pt x="41443" y="14104"/>
                    </a:lnTo>
                    <a:lnTo>
                      <a:pt x="41443" y="83725"/>
                    </a:lnTo>
                    <a:lnTo>
                      <a:pt x="12952" y="83725"/>
                    </a:lnTo>
                    <a:lnTo>
                      <a:pt x="8638" y="85316"/>
                    </a:lnTo>
                    <a:lnTo>
                      <a:pt x="1727" y="91641"/>
                    </a:lnTo>
                    <a:lnTo>
                      <a:pt x="0" y="95819"/>
                    </a:lnTo>
                    <a:lnTo>
                      <a:pt x="0" y="105892"/>
                    </a:lnTo>
                    <a:lnTo>
                      <a:pt x="1727" y="109912"/>
                    </a:lnTo>
                    <a:lnTo>
                      <a:pt x="8638" y="116247"/>
                    </a:lnTo>
                    <a:lnTo>
                      <a:pt x="12952" y="117818"/>
                    </a:lnTo>
                    <a:lnTo>
                      <a:pt x="41443" y="117818"/>
                    </a:lnTo>
                    <a:lnTo>
                      <a:pt x="41443" y="227438"/>
                    </a:lnTo>
                    <a:lnTo>
                      <a:pt x="51359" y="270389"/>
                    </a:lnTo>
                    <a:lnTo>
                      <a:pt x="78981" y="300168"/>
                    </a:lnTo>
                    <a:lnTo>
                      <a:pt x="118687" y="311173"/>
                    </a:lnTo>
                    <a:lnTo>
                      <a:pt x="133503" y="311173"/>
                    </a:lnTo>
                    <a:lnTo>
                      <a:pt x="138896" y="309383"/>
                    </a:lnTo>
                    <a:lnTo>
                      <a:pt x="147241" y="302179"/>
                    </a:lnTo>
                    <a:lnTo>
                      <a:pt x="149335" y="297509"/>
                    </a:lnTo>
                    <a:lnTo>
                      <a:pt x="149335" y="286001"/>
                    </a:lnTo>
                    <a:lnTo>
                      <a:pt x="147670" y="281247"/>
                    </a:lnTo>
                    <a:lnTo>
                      <a:pt x="141063" y="273771"/>
                    </a:lnTo>
                    <a:lnTo>
                      <a:pt x="136959" y="271897"/>
                    </a:lnTo>
                    <a:lnTo>
                      <a:pt x="118687" y="271897"/>
                    </a:lnTo>
                    <a:lnTo>
                      <a:pt x="110838" y="271115"/>
                    </a:lnTo>
                    <a:lnTo>
                      <a:pt x="81384" y="236724"/>
                    </a:lnTo>
                    <a:lnTo>
                      <a:pt x="80709" y="227438"/>
                    </a:lnTo>
                    <a:lnTo>
                      <a:pt x="80709" y="117818"/>
                    </a:lnTo>
                    <a:lnTo>
                      <a:pt x="127315" y="117818"/>
                    </a:lnTo>
                    <a:lnTo>
                      <a:pt x="131639" y="116247"/>
                    </a:lnTo>
                    <a:lnTo>
                      <a:pt x="138540" y="109912"/>
                    </a:lnTo>
                    <a:lnTo>
                      <a:pt x="140267" y="105892"/>
                    </a:lnTo>
                    <a:lnTo>
                      <a:pt x="140267" y="95819"/>
                    </a:lnTo>
                    <a:lnTo>
                      <a:pt x="138540" y="91641"/>
                    </a:lnTo>
                    <a:lnTo>
                      <a:pt x="13163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dirty="0"/>
              </a:p>
            </p:txBody>
          </p:sp>
        </p:grpSp>
        <p:sp>
          <p:nvSpPr>
            <p:cNvPr id="27" name="object 39">
              <a:extLst>
                <a:ext uri="{FF2B5EF4-FFF2-40B4-BE49-F238E27FC236}">
                  <a16:creationId xmlns:a16="http://schemas.microsoft.com/office/drawing/2014/main" id="{73E4DF5D-5027-DFAE-2E48-134CB23620C4}"/>
                </a:ext>
              </a:extLst>
            </p:cNvPr>
            <p:cNvSpPr/>
            <p:nvPr/>
          </p:nvSpPr>
          <p:spPr>
            <a:xfrm>
              <a:off x="7397267" y="2135802"/>
              <a:ext cx="53340" cy="330200"/>
            </a:xfrm>
            <a:custGeom>
              <a:avLst/>
              <a:gdLst/>
              <a:ahLst/>
              <a:cxnLst/>
              <a:rect l="l" t="t" r="r" b="b"/>
              <a:pathLst>
                <a:path w="53340" h="330200">
                  <a:moveTo>
                    <a:pt x="46609" y="107899"/>
                  </a:moveTo>
                  <a:lnTo>
                    <a:pt x="44742" y="103085"/>
                  </a:lnTo>
                  <a:lnTo>
                    <a:pt x="37261" y="95885"/>
                  </a:lnTo>
                  <a:lnTo>
                    <a:pt x="32512" y="94081"/>
                  </a:lnTo>
                  <a:lnTo>
                    <a:pt x="26758" y="94081"/>
                  </a:lnTo>
                  <a:lnTo>
                    <a:pt x="20713" y="94081"/>
                  </a:lnTo>
                  <a:lnTo>
                    <a:pt x="15824" y="95885"/>
                  </a:lnTo>
                  <a:lnTo>
                    <a:pt x="8343" y="103085"/>
                  </a:lnTo>
                  <a:lnTo>
                    <a:pt x="6477" y="107899"/>
                  </a:lnTo>
                  <a:lnTo>
                    <a:pt x="6477" y="316064"/>
                  </a:lnTo>
                  <a:lnTo>
                    <a:pt x="8343" y="320814"/>
                  </a:lnTo>
                  <a:lnTo>
                    <a:pt x="15824" y="328295"/>
                  </a:lnTo>
                  <a:lnTo>
                    <a:pt x="20713" y="330161"/>
                  </a:lnTo>
                  <a:lnTo>
                    <a:pt x="32512" y="330161"/>
                  </a:lnTo>
                  <a:lnTo>
                    <a:pt x="37261" y="328295"/>
                  </a:lnTo>
                  <a:lnTo>
                    <a:pt x="44742" y="320814"/>
                  </a:lnTo>
                  <a:lnTo>
                    <a:pt x="46609" y="316064"/>
                  </a:lnTo>
                  <a:lnTo>
                    <a:pt x="46609" y="107899"/>
                  </a:lnTo>
                  <a:close/>
                </a:path>
                <a:path w="53340" h="330200">
                  <a:moveTo>
                    <a:pt x="53086" y="18846"/>
                  </a:moveTo>
                  <a:lnTo>
                    <a:pt x="50419" y="12598"/>
                  </a:lnTo>
                  <a:lnTo>
                    <a:pt x="39776" y="2527"/>
                  </a:lnTo>
                  <a:lnTo>
                    <a:pt x="33667" y="0"/>
                  </a:lnTo>
                  <a:lnTo>
                    <a:pt x="19558" y="0"/>
                  </a:lnTo>
                  <a:lnTo>
                    <a:pt x="13296" y="2527"/>
                  </a:lnTo>
                  <a:lnTo>
                    <a:pt x="2654" y="12598"/>
                  </a:lnTo>
                  <a:lnTo>
                    <a:pt x="0" y="18846"/>
                  </a:lnTo>
                  <a:lnTo>
                    <a:pt x="0" y="33807"/>
                  </a:lnTo>
                  <a:lnTo>
                    <a:pt x="2590" y="40132"/>
                  </a:lnTo>
                  <a:lnTo>
                    <a:pt x="12941" y="50495"/>
                  </a:lnTo>
                  <a:lnTo>
                    <a:pt x="19138" y="53086"/>
                  </a:lnTo>
                  <a:lnTo>
                    <a:pt x="26327" y="53086"/>
                  </a:lnTo>
                  <a:lnTo>
                    <a:pt x="33807" y="53086"/>
                  </a:lnTo>
                  <a:lnTo>
                    <a:pt x="40144" y="50495"/>
                  </a:lnTo>
                  <a:lnTo>
                    <a:pt x="50495" y="40132"/>
                  </a:lnTo>
                  <a:lnTo>
                    <a:pt x="53086" y="33807"/>
                  </a:lnTo>
                  <a:lnTo>
                    <a:pt x="53086" y="18846"/>
                  </a:lnTo>
                  <a:close/>
                </a:path>
              </a:pathLst>
            </a:custGeom>
            <a:solidFill>
              <a:srgbClr val="28426D"/>
            </a:solidFill>
          </p:spPr>
          <p:txBody>
            <a:bodyPr wrap="square" lIns="0" tIns="0" rIns="0" bIns="0" rtlCol="0"/>
            <a:lstStyle/>
            <a:p>
              <a:endParaRPr dirty="0"/>
            </a:p>
          </p:txBody>
        </p:sp>
        <p:pic>
          <p:nvPicPr>
            <p:cNvPr id="28" name="object 40">
              <a:extLst>
                <a:ext uri="{FF2B5EF4-FFF2-40B4-BE49-F238E27FC236}">
                  <a16:creationId xmlns:a16="http://schemas.microsoft.com/office/drawing/2014/main" id="{67D4FE07-A8A0-0183-AA5F-77CEADFFDC22}"/>
                </a:ext>
              </a:extLst>
            </p:cNvPr>
            <p:cNvPicPr/>
            <p:nvPr/>
          </p:nvPicPr>
          <p:blipFill>
            <a:blip r:embed="rId13" cstate="print"/>
            <a:stretch>
              <a:fillRect/>
            </a:stretch>
          </p:blipFill>
          <p:spPr>
            <a:xfrm>
              <a:off x="7514673" y="2228151"/>
              <a:ext cx="238662" cy="239531"/>
            </a:xfrm>
            <a:prstGeom prst="rect">
              <a:avLst/>
            </a:prstGeom>
          </p:spPr>
        </p:pic>
        <p:pic>
          <p:nvPicPr>
            <p:cNvPr id="29" name="object 41">
              <a:extLst>
                <a:ext uri="{FF2B5EF4-FFF2-40B4-BE49-F238E27FC236}">
                  <a16:creationId xmlns:a16="http://schemas.microsoft.com/office/drawing/2014/main" id="{C5ED1655-ECC5-2BC9-0772-624AB121F308}"/>
                </a:ext>
              </a:extLst>
            </p:cNvPr>
            <p:cNvPicPr/>
            <p:nvPr/>
          </p:nvPicPr>
          <p:blipFill>
            <a:blip r:embed="rId14" cstate="print"/>
            <a:stretch>
              <a:fillRect/>
            </a:stretch>
          </p:blipFill>
          <p:spPr>
            <a:xfrm>
              <a:off x="7818501" y="2227727"/>
              <a:ext cx="220537" cy="238662"/>
            </a:xfrm>
            <a:prstGeom prst="rect">
              <a:avLst/>
            </a:prstGeom>
          </p:spPr>
        </p:pic>
        <p:sp>
          <p:nvSpPr>
            <p:cNvPr id="30" name="object 42">
              <a:extLst>
                <a:ext uri="{FF2B5EF4-FFF2-40B4-BE49-F238E27FC236}">
                  <a16:creationId xmlns:a16="http://schemas.microsoft.com/office/drawing/2014/main" id="{2C04A86F-63EB-DBF8-0D8C-B8B9A029EF32}"/>
                </a:ext>
              </a:extLst>
            </p:cNvPr>
            <p:cNvSpPr/>
            <p:nvPr/>
          </p:nvSpPr>
          <p:spPr>
            <a:xfrm>
              <a:off x="5184356" y="2653708"/>
              <a:ext cx="53340" cy="330200"/>
            </a:xfrm>
            <a:custGeom>
              <a:avLst/>
              <a:gdLst/>
              <a:ahLst/>
              <a:cxnLst/>
              <a:rect l="l" t="t" r="r" b="b"/>
              <a:pathLst>
                <a:path w="53339" h="330200">
                  <a:moveTo>
                    <a:pt x="46609" y="107886"/>
                  </a:moveTo>
                  <a:lnTo>
                    <a:pt x="44729" y="103073"/>
                  </a:lnTo>
                  <a:lnTo>
                    <a:pt x="37249" y="95885"/>
                  </a:lnTo>
                  <a:lnTo>
                    <a:pt x="32499" y="94081"/>
                  </a:lnTo>
                  <a:lnTo>
                    <a:pt x="26746" y="94081"/>
                  </a:lnTo>
                  <a:lnTo>
                    <a:pt x="20713" y="94081"/>
                  </a:lnTo>
                  <a:lnTo>
                    <a:pt x="15811" y="95885"/>
                  </a:lnTo>
                  <a:lnTo>
                    <a:pt x="8331" y="103073"/>
                  </a:lnTo>
                  <a:lnTo>
                    <a:pt x="6464" y="107886"/>
                  </a:lnTo>
                  <a:lnTo>
                    <a:pt x="6464" y="316064"/>
                  </a:lnTo>
                  <a:lnTo>
                    <a:pt x="8331" y="320802"/>
                  </a:lnTo>
                  <a:lnTo>
                    <a:pt x="15811" y="328295"/>
                  </a:lnTo>
                  <a:lnTo>
                    <a:pt x="20713" y="330149"/>
                  </a:lnTo>
                  <a:lnTo>
                    <a:pt x="32499" y="330149"/>
                  </a:lnTo>
                  <a:lnTo>
                    <a:pt x="37249" y="328295"/>
                  </a:lnTo>
                  <a:lnTo>
                    <a:pt x="44729" y="320802"/>
                  </a:lnTo>
                  <a:lnTo>
                    <a:pt x="46609" y="316064"/>
                  </a:lnTo>
                  <a:lnTo>
                    <a:pt x="46609" y="107886"/>
                  </a:lnTo>
                  <a:close/>
                </a:path>
                <a:path w="53339" h="330200">
                  <a:moveTo>
                    <a:pt x="53086" y="18846"/>
                  </a:moveTo>
                  <a:lnTo>
                    <a:pt x="50406" y="12585"/>
                  </a:lnTo>
                  <a:lnTo>
                    <a:pt x="45097" y="7543"/>
                  </a:lnTo>
                  <a:lnTo>
                    <a:pt x="39776" y="2501"/>
                  </a:lnTo>
                  <a:lnTo>
                    <a:pt x="33655" y="0"/>
                  </a:lnTo>
                  <a:lnTo>
                    <a:pt x="19558" y="0"/>
                  </a:lnTo>
                  <a:lnTo>
                    <a:pt x="13296" y="2501"/>
                  </a:lnTo>
                  <a:lnTo>
                    <a:pt x="2641" y="12585"/>
                  </a:lnTo>
                  <a:lnTo>
                    <a:pt x="0" y="18846"/>
                  </a:lnTo>
                  <a:lnTo>
                    <a:pt x="0" y="33807"/>
                  </a:lnTo>
                  <a:lnTo>
                    <a:pt x="2578" y="40132"/>
                  </a:lnTo>
                  <a:lnTo>
                    <a:pt x="12941" y="50482"/>
                  </a:lnTo>
                  <a:lnTo>
                    <a:pt x="19126" y="53086"/>
                  </a:lnTo>
                  <a:lnTo>
                    <a:pt x="33794" y="53086"/>
                  </a:lnTo>
                  <a:lnTo>
                    <a:pt x="40132" y="50482"/>
                  </a:lnTo>
                  <a:lnTo>
                    <a:pt x="50495" y="40132"/>
                  </a:lnTo>
                  <a:lnTo>
                    <a:pt x="53086" y="33807"/>
                  </a:lnTo>
                  <a:lnTo>
                    <a:pt x="53086" y="18846"/>
                  </a:lnTo>
                  <a:close/>
                </a:path>
              </a:pathLst>
            </a:custGeom>
            <a:solidFill>
              <a:srgbClr val="28426D"/>
            </a:solidFill>
          </p:spPr>
          <p:txBody>
            <a:bodyPr wrap="square" lIns="0" tIns="0" rIns="0" bIns="0" rtlCol="0"/>
            <a:lstStyle/>
            <a:p>
              <a:endParaRPr dirty="0"/>
            </a:p>
          </p:txBody>
        </p:sp>
        <p:pic>
          <p:nvPicPr>
            <p:cNvPr id="31" name="object 43">
              <a:extLst>
                <a:ext uri="{FF2B5EF4-FFF2-40B4-BE49-F238E27FC236}">
                  <a16:creationId xmlns:a16="http://schemas.microsoft.com/office/drawing/2014/main" id="{5F400A1A-0750-5A3F-9FB9-73BABF3176AD}"/>
                </a:ext>
              </a:extLst>
            </p:cNvPr>
            <p:cNvPicPr/>
            <p:nvPr/>
          </p:nvPicPr>
          <p:blipFill>
            <a:blip r:embed="rId15" cstate="print"/>
            <a:stretch>
              <a:fillRect/>
            </a:stretch>
          </p:blipFill>
          <p:spPr>
            <a:xfrm>
              <a:off x="5313181" y="2745623"/>
              <a:ext cx="220537" cy="238673"/>
            </a:xfrm>
            <a:prstGeom prst="rect">
              <a:avLst/>
            </a:prstGeom>
          </p:spPr>
        </p:pic>
        <p:sp>
          <p:nvSpPr>
            <p:cNvPr id="32" name="object 44">
              <a:extLst>
                <a:ext uri="{FF2B5EF4-FFF2-40B4-BE49-F238E27FC236}">
                  <a16:creationId xmlns:a16="http://schemas.microsoft.com/office/drawing/2014/main" id="{7D93F0FB-B59D-77CC-465B-7F11A731F1D9}"/>
                </a:ext>
              </a:extLst>
            </p:cNvPr>
            <p:cNvSpPr/>
            <p:nvPr/>
          </p:nvSpPr>
          <p:spPr>
            <a:xfrm>
              <a:off x="5718937" y="2642910"/>
              <a:ext cx="241935" cy="345440"/>
            </a:xfrm>
            <a:custGeom>
              <a:avLst/>
              <a:gdLst/>
              <a:ahLst/>
              <a:cxnLst/>
              <a:rect l="l" t="t" r="r" b="b"/>
              <a:pathLst>
                <a:path w="241935" h="345439">
                  <a:moveTo>
                    <a:pt x="128111" y="0"/>
                  </a:moveTo>
                  <a:lnTo>
                    <a:pt x="82142" y="5822"/>
                  </a:lnTo>
                  <a:lnTo>
                    <a:pt x="45024" y="23038"/>
                  </a:lnTo>
                  <a:lnTo>
                    <a:pt x="15787" y="61987"/>
                  </a:lnTo>
                  <a:lnTo>
                    <a:pt x="12010" y="87609"/>
                  </a:lnTo>
                  <a:lnTo>
                    <a:pt x="13871" y="105843"/>
                  </a:lnTo>
                  <a:lnTo>
                    <a:pt x="41789" y="151482"/>
                  </a:lnTo>
                  <a:lnTo>
                    <a:pt x="77176" y="172308"/>
                  </a:lnTo>
                  <a:lnTo>
                    <a:pt x="142887" y="186230"/>
                  </a:lnTo>
                  <a:lnTo>
                    <a:pt x="159181" y="191195"/>
                  </a:lnTo>
                  <a:lnTo>
                    <a:pt x="191467" y="215929"/>
                  </a:lnTo>
                  <a:lnTo>
                    <a:pt x="201910" y="249018"/>
                  </a:lnTo>
                  <a:lnTo>
                    <a:pt x="201248" y="258149"/>
                  </a:lnTo>
                  <a:lnTo>
                    <a:pt x="179036" y="292773"/>
                  </a:lnTo>
                  <a:lnTo>
                    <a:pt x="134755" y="307717"/>
                  </a:lnTo>
                  <a:lnTo>
                    <a:pt x="124226" y="308147"/>
                  </a:lnTo>
                  <a:lnTo>
                    <a:pt x="114661" y="307797"/>
                  </a:lnTo>
                  <a:lnTo>
                    <a:pt x="71946" y="296009"/>
                  </a:lnTo>
                  <a:lnTo>
                    <a:pt x="40930" y="266714"/>
                  </a:lnTo>
                  <a:lnTo>
                    <a:pt x="38627" y="261824"/>
                  </a:lnTo>
                  <a:lnTo>
                    <a:pt x="35171" y="258159"/>
                  </a:lnTo>
                  <a:lnTo>
                    <a:pt x="0" y="267436"/>
                  </a:lnTo>
                  <a:lnTo>
                    <a:pt x="73" y="272473"/>
                  </a:lnTo>
                  <a:lnTo>
                    <a:pt x="21236" y="305453"/>
                  </a:lnTo>
                  <a:lnTo>
                    <a:pt x="60414" y="332222"/>
                  </a:lnTo>
                  <a:lnTo>
                    <a:pt x="97409" y="343162"/>
                  </a:lnTo>
                  <a:lnTo>
                    <a:pt x="124226" y="345266"/>
                  </a:lnTo>
                  <a:lnTo>
                    <a:pt x="135758" y="344874"/>
                  </a:lnTo>
                  <a:lnTo>
                    <a:pt x="179265" y="335501"/>
                  </a:lnTo>
                  <a:lnTo>
                    <a:pt x="214406" y="313936"/>
                  </a:lnTo>
                  <a:lnTo>
                    <a:pt x="236389" y="280582"/>
                  </a:lnTo>
                  <a:lnTo>
                    <a:pt x="241615" y="247730"/>
                  </a:lnTo>
                  <a:lnTo>
                    <a:pt x="239888" y="227811"/>
                  </a:lnTo>
                  <a:lnTo>
                    <a:pt x="213993" y="180182"/>
                  </a:lnTo>
                  <a:lnTo>
                    <a:pt x="180218" y="159420"/>
                  </a:lnTo>
                  <a:lnTo>
                    <a:pt x="134152" y="148466"/>
                  </a:lnTo>
                  <a:lnTo>
                    <a:pt x="118870" y="146210"/>
                  </a:lnTo>
                  <a:lnTo>
                    <a:pt x="105396" y="143337"/>
                  </a:lnTo>
                  <a:lnTo>
                    <a:pt x="68656" y="126130"/>
                  </a:lnTo>
                  <a:lnTo>
                    <a:pt x="51715" y="89337"/>
                  </a:lnTo>
                  <a:lnTo>
                    <a:pt x="53037" y="76998"/>
                  </a:lnTo>
                  <a:lnTo>
                    <a:pt x="84165" y="44114"/>
                  </a:lnTo>
                  <a:lnTo>
                    <a:pt x="126812" y="37108"/>
                  </a:lnTo>
                  <a:lnTo>
                    <a:pt x="135779" y="37434"/>
                  </a:lnTo>
                  <a:lnTo>
                    <a:pt x="177293" y="52005"/>
                  </a:lnTo>
                  <a:lnTo>
                    <a:pt x="201763" y="81285"/>
                  </a:lnTo>
                  <a:lnTo>
                    <a:pt x="206014" y="84583"/>
                  </a:lnTo>
                  <a:lnTo>
                    <a:pt x="217228" y="88039"/>
                  </a:lnTo>
                  <a:lnTo>
                    <a:pt x="222621" y="87463"/>
                  </a:lnTo>
                  <a:lnTo>
                    <a:pt x="227804" y="84583"/>
                  </a:lnTo>
                  <a:lnTo>
                    <a:pt x="232401" y="81714"/>
                  </a:lnTo>
                  <a:lnTo>
                    <a:pt x="235071" y="77756"/>
                  </a:lnTo>
                  <a:lnTo>
                    <a:pt x="236505" y="67683"/>
                  </a:lnTo>
                  <a:lnTo>
                    <a:pt x="235144" y="62291"/>
                  </a:lnTo>
                  <a:lnTo>
                    <a:pt x="206873" y="27402"/>
                  </a:lnTo>
                  <a:lnTo>
                    <a:pt x="172780" y="7329"/>
                  </a:lnTo>
                  <a:lnTo>
                    <a:pt x="140285" y="459"/>
                  </a:lnTo>
                  <a:lnTo>
                    <a:pt x="128111" y="0"/>
                  </a:lnTo>
                  <a:close/>
                </a:path>
              </a:pathLst>
            </a:custGeom>
            <a:solidFill>
              <a:srgbClr val="28426D"/>
            </a:solidFill>
          </p:spPr>
          <p:txBody>
            <a:bodyPr wrap="square" lIns="0" tIns="0" rIns="0" bIns="0" rtlCol="0"/>
            <a:lstStyle/>
            <a:p>
              <a:endParaRPr dirty="0"/>
            </a:p>
          </p:txBody>
        </p:sp>
        <p:pic>
          <p:nvPicPr>
            <p:cNvPr id="33" name="object 45">
              <a:extLst>
                <a:ext uri="{FF2B5EF4-FFF2-40B4-BE49-F238E27FC236}">
                  <a16:creationId xmlns:a16="http://schemas.microsoft.com/office/drawing/2014/main" id="{E48CB22A-1C51-78DF-B4DF-4442ED3F79E3}"/>
                </a:ext>
              </a:extLst>
            </p:cNvPr>
            <p:cNvPicPr/>
            <p:nvPr/>
          </p:nvPicPr>
          <p:blipFill>
            <a:blip r:embed="rId16" cstate="print"/>
            <a:stretch>
              <a:fillRect/>
            </a:stretch>
          </p:blipFill>
          <p:spPr>
            <a:xfrm>
              <a:off x="6013633" y="2746057"/>
              <a:ext cx="206224" cy="239531"/>
            </a:xfrm>
            <a:prstGeom prst="rect">
              <a:avLst/>
            </a:prstGeom>
          </p:spPr>
        </p:pic>
        <p:sp>
          <p:nvSpPr>
            <p:cNvPr id="34" name="object 46">
              <a:extLst>
                <a:ext uri="{FF2B5EF4-FFF2-40B4-BE49-F238E27FC236}">
                  <a16:creationId xmlns:a16="http://schemas.microsoft.com/office/drawing/2014/main" id="{49621AA0-2026-6826-23CD-3E5E5E884C35}"/>
                </a:ext>
              </a:extLst>
            </p:cNvPr>
            <p:cNvSpPr/>
            <p:nvPr/>
          </p:nvSpPr>
          <p:spPr>
            <a:xfrm>
              <a:off x="6284238" y="2646788"/>
              <a:ext cx="220979" cy="337820"/>
            </a:xfrm>
            <a:custGeom>
              <a:avLst/>
              <a:gdLst/>
              <a:ahLst/>
              <a:cxnLst/>
              <a:rect l="l" t="t" r="r" b="b"/>
              <a:pathLst>
                <a:path w="220979" h="337819">
                  <a:moveTo>
                    <a:pt x="25894" y="0"/>
                  </a:moveTo>
                  <a:lnTo>
                    <a:pt x="14093" y="0"/>
                  </a:lnTo>
                  <a:lnTo>
                    <a:pt x="9340" y="1800"/>
                  </a:lnTo>
                  <a:lnTo>
                    <a:pt x="1863" y="8994"/>
                  </a:lnTo>
                  <a:lnTo>
                    <a:pt x="0" y="13811"/>
                  </a:lnTo>
                  <a:lnTo>
                    <a:pt x="0" y="323403"/>
                  </a:lnTo>
                  <a:lnTo>
                    <a:pt x="1863" y="328157"/>
                  </a:lnTo>
                  <a:lnTo>
                    <a:pt x="9340" y="335633"/>
                  </a:lnTo>
                  <a:lnTo>
                    <a:pt x="14093" y="337508"/>
                  </a:lnTo>
                  <a:lnTo>
                    <a:pt x="25894" y="337508"/>
                  </a:lnTo>
                  <a:lnTo>
                    <a:pt x="30711" y="335633"/>
                  </a:lnTo>
                  <a:lnTo>
                    <a:pt x="37904" y="328157"/>
                  </a:lnTo>
                  <a:lnTo>
                    <a:pt x="39705" y="323403"/>
                  </a:lnTo>
                  <a:lnTo>
                    <a:pt x="39705" y="193355"/>
                  </a:lnTo>
                  <a:lnTo>
                    <a:pt x="40284" y="185180"/>
                  </a:lnTo>
                  <a:lnTo>
                    <a:pt x="59828" y="151924"/>
                  </a:lnTo>
                  <a:lnTo>
                    <a:pt x="99290" y="135571"/>
                  </a:lnTo>
                  <a:lnTo>
                    <a:pt x="108761" y="135084"/>
                  </a:lnTo>
                  <a:lnTo>
                    <a:pt x="118816" y="135585"/>
                  </a:lnTo>
                  <a:lnTo>
                    <a:pt x="159787" y="153111"/>
                  </a:lnTo>
                  <a:lnTo>
                    <a:pt x="179808" y="196743"/>
                  </a:lnTo>
                  <a:lnTo>
                    <a:pt x="180402" y="208894"/>
                  </a:lnTo>
                  <a:lnTo>
                    <a:pt x="180402" y="323121"/>
                  </a:lnTo>
                  <a:lnTo>
                    <a:pt x="182339" y="327791"/>
                  </a:lnTo>
                  <a:lnTo>
                    <a:pt x="190109" y="335560"/>
                  </a:lnTo>
                  <a:lnTo>
                    <a:pt x="194926" y="337508"/>
                  </a:lnTo>
                  <a:lnTo>
                    <a:pt x="206150" y="337508"/>
                  </a:lnTo>
                  <a:lnTo>
                    <a:pt x="210820" y="335560"/>
                  </a:lnTo>
                  <a:lnTo>
                    <a:pt x="218590" y="327791"/>
                  </a:lnTo>
                  <a:lnTo>
                    <a:pt x="220537" y="323121"/>
                  </a:lnTo>
                  <a:lnTo>
                    <a:pt x="220537" y="208894"/>
                  </a:lnTo>
                  <a:lnTo>
                    <a:pt x="212767" y="161875"/>
                  </a:lnTo>
                  <a:lnTo>
                    <a:pt x="190430" y="127267"/>
                  </a:lnTo>
                  <a:lnTo>
                    <a:pt x="156905" y="105999"/>
                  </a:lnTo>
                  <a:lnTo>
                    <a:pt x="115232" y="98834"/>
                  </a:lnTo>
                  <a:lnTo>
                    <a:pt x="101337" y="99604"/>
                  </a:lnTo>
                  <a:lnTo>
                    <a:pt x="63872" y="111137"/>
                  </a:lnTo>
                  <a:lnTo>
                    <a:pt x="39705" y="129336"/>
                  </a:lnTo>
                  <a:lnTo>
                    <a:pt x="39705" y="13811"/>
                  </a:lnTo>
                  <a:lnTo>
                    <a:pt x="37904" y="8994"/>
                  </a:lnTo>
                  <a:lnTo>
                    <a:pt x="30711" y="1800"/>
                  </a:lnTo>
                  <a:lnTo>
                    <a:pt x="25894" y="0"/>
                  </a:lnTo>
                  <a:close/>
                </a:path>
              </a:pathLst>
            </a:custGeom>
            <a:solidFill>
              <a:srgbClr val="28426D"/>
            </a:solidFill>
          </p:spPr>
          <p:txBody>
            <a:bodyPr wrap="square" lIns="0" tIns="0" rIns="0" bIns="0" rtlCol="0"/>
            <a:lstStyle/>
            <a:p>
              <a:endParaRPr dirty="0"/>
            </a:p>
          </p:txBody>
        </p:sp>
        <p:pic>
          <p:nvPicPr>
            <p:cNvPr id="35" name="object 47">
              <a:extLst>
                <a:ext uri="{FF2B5EF4-FFF2-40B4-BE49-F238E27FC236}">
                  <a16:creationId xmlns:a16="http://schemas.microsoft.com/office/drawing/2014/main" id="{551DB2D5-59BF-F43B-5EEF-31D3111897BE}"/>
                </a:ext>
              </a:extLst>
            </p:cNvPr>
            <p:cNvPicPr/>
            <p:nvPr/>
          </p:nvPicPr>
          <p:blipFill>
            <a:blip r:embed="rId17" cstate="print"/>
            <a:stretch>
              <a:fillRect/>
            </a:stretch>
          </p:blipFill>
          <p:spPr>
            <a:xfrm>
              <a:off x="6566067" y="2746062"/>
              <a:ext cx="238662" cy="239521"/>
            </a:xfrm>
            <a:prstGeom prst="rect">
              <a:avLst/>
            </a:prstGeom>
          </p:spPr>
        </p:pic>
        <p:pic>
          <p:nvPicPr>
            <p:cNvPr id="36" name="object 48">
              <a:extLst>
                <a:ext uri="{FF2B5EF4-FFF2-40B4-BE49-F238E27FC236}">
                  <a16:creationId xmlns:a16="http://schemas.microsoft.com/office/drawing/2014/main" id="{0E2EFC13-7F14-3F71-FF6B-0202B8F65E00}"/>
                </a:ext>
              </a:extLst>
            </p:cNvPr>
            <p:cNvPicPr/>
            <p:nvPr/>
          </p:nvPicPr>
          <p:blipFill>
            <a:blip r:embed="rId17" cstate="print"/>
            <a:stretch>
              <a:fillRect/>
            </a:stretch>
          </p:blipFill>
          <p:spPr>
            <a:xfrm>
              <a:off x="6857817" y="2746062"/>
              <a:ext cx="238662" cy="239521"/>
            </a:xfrm>
            <a:prstGeom prst="rect">
              <a:avLst/>
            </a:prstGeom>
          </p:spPr>
        </p:pic>
        <p:grpSp>
          <p:nvGrpSpPr>
            <p:cNvPr id="37" name="object 49">
              <a:extLst>
                <a:ext uri="{FF2B5EF4-FFF2-40B4-BE49-F238E27FC236}">
                  <a16:creationId xmlns:a16="http://schemas.microsoft.com/office/drawing/2014/main" id="{55C2314E-E61C-867E-6ED1-078262AB7642}"/>
                </a:ext>
              </a:extLst>
            </p:cNvPr>
            <p:cNvGrpSpPr/>
            <p:nvPr/>
          </p:nvGrpSpPr>
          <p:grpSpPr>
            <a:xfrm>
              <a:off x="7153013" y="2646791"/>
              <a:ext cx="313055" cy="339090"/>
              <a:chOff x="7153013" y="2646791"/>
              <a:chExt cx="313055" cy="339090"/>
            </a:xfrm>
          </p:grpSpPr>
          <p:sp>
            <p:nvSpPr>
              <p:cNvPr id="38" name="object 50">
                <a:extLst>
                  <a:ext uri="{FF2B5EF4-FFF2-40B4-BE49-F238E27FC236}">
                    <a16:creationId xmlns:a16="http://schemas.microsoft.com/office/drawing/2014/main" id="{1EE4E3B9-4C8F-018D-57ED-F81491DB332C}"/>
                  </a:ext>
                </a:extLst>
              </p:cNvPr>
              <p:cNvSpPr/>
              <p:nvPr/>
            </p:nvSpPr>
            <p:spPr>
              <a:xfrm>
                <a:off x="7153013" y="2646791"/>
                <a:ext cx="91440" cy="337185"/>
              </a:xfrm>
              <a:custGeom>
                <a:avLst/>
                <a:gdLst/>
                <a:ahLst/>
                <a:cxnLst/>
                <a:rect l="l" t="t" r="r" b="b"/>
                <a:pathLst>
                  <a:path w="91440" h="337185">
                    <a:moveTo>
                      <a:pt x="25465" y="0"/>
                    </a:moveTo>
                    <a:lnTo>
                      <a:pt x="13664" y="0"/>
                    </a:lnTo>
                    <a:lnTo>
                      <a:pt x="8984" y="1800"/>
                    </a:lnTo>
                    <a:lnTo>
                      <a:pt x="1790" y="8994"/>
                    </a:lnTo>
                    <a:lnTo>
                      <a:pt x="0" y="13674"/>
                    </a:lnTo>
                    <a:lnTo>
                      <a:pt x="0" y="259384"/>
                    </a:lnTo>
                    <a:lnTo>
                      <a:pt x="7989" y="299729"/>
                    </a:lnTo>
                    <a:lnTo>
                      <a:pt x="37574" y="331484"/>
                    </a:lnTo>
                    <a:lnTo>
                      <a:pt x="62574" y="337068"/>
                    </a:lnTo>
                    <a:lnTo>
                      <a:pt x="73076" y="337068"/>
                    </a:lnTo>
                    <a:lnTo>
                      <a:pt x="79191" y="335277"/>
                    </a:lnTo>
                    <a:lnTo>
                      <a:pt x="88688" y="328073"/>
                    </a:lnTo>
                    <a:lnTo>
                      <a:pt x="91065" y="323403"/>
                    </a:lnTo>
                    <a:lnTo>
                      <a:pt x="91065" y="311603"/>
                    </a:lnTo>
                    <a:lnTo>
                      <a:pt x="89473" y="306786"/>
                    </a:lnTo>
                    <a:lnTo>
                      <a:pt x="83149" y="299592"/>
                    </a:lnTo>
                    <a:lnTo>
                      <a:pt x="78835" y="297791"/>
                    </a:lnTo>
                    <a:lnTo>
                      <a:pt x="73369" y="297791"/>
                    </a:lnTo>
                    <a:lnTo>
                      <a:pt x="55673" y="297791"/>
                    </a:lnTo>
                    <a:lnTo>
                      <a:pt x="39276" y="259384"/>
                    </a:lnTo>
                    <a:lnTo>
                      <a:pt x="39276" y="13674"/>
                    </a:lnTo>
                    <a:lnTo>
                      <a:pt x="37475" y="8994"/>
                    </a:lnTo>
                    <a:lnTo>
                      <a:pt x="30271" y="1800"/>
                    </a:lnTo>
                    <a:lnTo>
                      <a:pt x="25465" y="0"/>
                    </a:lnTo>
                    <a:close/>
                  </a:path>
                </a:pathLst>
              </a:custGeom>
              <a:solidFill>
                <a:srgbClr val="28426D"/>
              </a:solidFill>
            </p:spPr>
            <p:txBody>
              <a:bodyPr wrap="square" lIns="0" tIns="0" rIns="0" bIns="0" rtlCol="0"/>
              <a:lstStyle/>
              <a:p>
                <a:endParaRPr dirty="0"/>
              </a:p>
            </p:txBody>
          </p:sp>
          <p:pic>
            <p:nvPicPr>
              <p:cNvPr id="39" name="object 51">
                <a:extLst>
                  <a:ext uri="{FF2B5EF4-FFF2-40B4-BE49-F238E27FC236}">
                    <a16:creationId xmlns:a16="http://schemas.microsoft.com/office/drawing/2014/main" id="{F6929DAE-59A7-DFEF-0BEF-595BC9671D53}"/>
                  </a:ext>
                </a:extLst>
              </p:cNvPr>
              <p:cNvPicPr/>
              <p:nvPr/>
            </p:nvPicPr>
            <p:blipFill>
              <a:blip r:embed="rId18" cstate="print"/>
              <a:stretch>
                <a:fillRect/>
              </a:stretch>
            </p:blipFill>
            <p:spPr>
              <a:xfrm>
                <a:off x="7273273" y="2746053"/>
                <a:ext cx="192203" cy="239531"/>
              </a:xfrm>
              <a:prstGeom prst="rect">
                <a:avLst/>
              </a:prstGeom>
            </p:spPr>
          </p:pic>
        </p:grpSp>
      </p:gr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9888C013-2152-F1BA-5D92-DFA663617A20}"/>
              </a:ext>
            </a:extLst>
          </p:cNvPr>
          <p:cNvGrpSpPr/>
          <p:nvPr/>
        </p:nvGrpSpPr>
        <p:grpSpPr>
          <a:xfrm>
            <a:off x="2279339" y="6080518"/>
            <a:ext cx="7496643" cy="613765"/>
            <a:chOff x="1060217" y="4950107"/>
            <a:chExt cx="10000987" cy="818804"/>
          </a:xfrm>
        </p:grpSpPr>
        <p:pic>
          <p:nvPicPr>
            <p:cNvPr id="63" name="Picture 62" descr="Text&#10;&#10;Description automatically generated with low confidence">
              <a:extLst>
                <a:ext uri="{FF2B5EF4-FFF2-40B4-BE49-F238E27FC236}">
                  <a16:creationId xmlns:a16="http://schemas.microsoft.com/office/drawing/2014/main" id="{8F3AB0D9-C24E-6F58-C337-C1FE65EAF5A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5" name="Picture 64" descr="Text&#10;&#10;Description automatically generated with medium confidence">
              <a:extLst>
                <a:ext uri="{FF2B5EF4-FFF2-40B4-BE49-F238E27FC236}">
                  <a16:creationId xmlns:a16="http://schemas.microsoft.com/office/drawing/2014/main" id="{AE8AEC5B-039C-20AE-2FE4-2B2A5F12BA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67" name="Picture 66" descr="Text&#10;&#10;Description automatically generated">
              <a:extLst>
                <a:ext uri="{FF2B5EF4-FFF2-40B4-BE49-F238E27FC236}">
                  <a16:creationId xmlns:a16="http://schemas.microsoft.com/office/drawing/2014/main" id="{CE1624CA-68E0-B5F0-5ACD-B89F2A5B91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69" name="Picture 68" descr="A red background with white text&#10;&#10;Description automatically generated with medium confidence">
              <a:extLst>
                <a:ext uri="{FF2B5EF4-FFF2-40B4-BE49-F238E27FC236}">
                  <a16:creationId xmlns:a16="http://schemas.microsoft.com/office/drawing/2014/main" id="{9982E384-AC94-0053-497C-E9C80CDACCF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73" name="Picture 72" descr="Text&#10;&#10;Description automatically generated">
            <a:extLst>
              <a:ext uri="{FF2B5EF4-FFF2-40B4-BE49-F238E27FC236}">
                <a16:creationId xmlns:a16="http://schemas.microsoft.com/office/drawing/2014/main" id="{4CEE54E8-EBE1-D45B-97A4-53CDD02BC45F}"/>
              </a:ext>
            </a:extLst>
          </p:cNvPr>
          <p:cNvPicPr>
            <a:picLocks noChangeAspect="1"/>
          </p:cNvPicPr>
          <p:nvPr/>
        </p:nvPicPr>
        <p:blipFill rotWithShape="1">
          <a:blip r:embed="rId23">
            <a:extLst>
              <a:ext uri="{28A0092B-C50C-407E-A947-70E740481C1C}">
                <a14:useLocalDpi xmlns:a14="http://schemas.microsoft.com/office/drawing/2010/main" val="0"/>
              </a:ext>
            </a:extLst>
          </a:blip>
          <a:srcRect r="74305" b="-10532"/>
          <a:stretch/>
        </p:blipFill>
        <p:spPr>
          <a:xfrm>
            <a:off x="10243701" y="31608"/>
            <a:ext cx="2018491" cy="1181520"/>
          </a:xfrm>
          <a:prstGeom prst="rect">
            <a:avLst/>
          </a:prstGeom>
        </p:spPr>
      </p:pic>
    </p:spTree>
    <p:extLst>
      <p:ext uri="{BB962C8B-B14F-4D97-AF65-F5344CB8AC3E}">
        <p14:creationId xmlns:p14="http://schemas.microsoft.com/office/powerpoint/2010/main" val="423695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pic>
        <p:nvPicPr>
          <p:cNvPr id="3" name="Picture 2">
            <a:extLst>
              <a:ext uri="{FF2B5EF4-FFF2-40B4-BE49-F238E27FC236}">
                <a16:creationId xmlns:a16="http://schemas.microsoft.com/office/drawing/2014/main" id="{19C2F8FF-A940-9B90-6D81-576E64F70B93}"/>
              </a:ext>
            </a:extLst>
          </p:cNvPr>
          <p:cNvPicPr>
            <a:picLocks noChangeAspect="1"/>
          </p:cNvPicPr>
          <p:nvPr/>
        </p:nvPicPr>
        <p:blipFill>
          <a:blip r:embed="rId11"/>
          <a:stretch>
            <a:fillRect/>
          </a:stretch>
        </p:blipFill>
        <p:spPr>
          <a:xfrm>
            <a:off x="1089236" y="1303385"/>
            <a:ext cx="8026044" cy="5334078"/>
          </a:xfrm>
          <a:prstGeom prst="rect">
            <a:avLst/>
          </a:prstGeom>
        </p:spPr>
      </p:pic>
      <p:sp>
        <p:nvSpPr>
          <p:cNvPr id="40" name="object 2">
            <a:extLst>
              <a:ext uri="{FF2B5EF4-FFF2-40B4-BE49-F238E27FC236}">
                <a16:creationId xmlns:a16="http://schemas.microsoft.com/office/drawing/2014/main" id="{85543167-18EE-6ACC-AFB9-4B81D9B981A6}"/>
              </a:ext>
            </a:extLst>
          </p:cNvPr>
          <p:cNvSpPr txBox="1">
            <a:spLocks/>
          </p:cNvSpPr>
          <p:nvPr/>
        </p:nvSpPr>
        <p:spPr>
          <a:xfrm>
            <a:off x="2355370" y="204206"/>
            <a:ext cx="7188983" cy="687607"/>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3578" b="1" i="0" kern="1200">
                <a:solidFill>
                  <a:srgbClr val="28426D"/>
                </a:solidFill>
                <a:latin typeface="Tahoma"/>
                <a:ea typeface="+mj-ea"/>
                <a:cs typeface="Tahoma"/>
              </a:defRPr>
            </a:lvl1p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Policy analysis</a:t>
            </a:r>
          </a:p>
        </p:txBody>
      </p:sp>
      <p:pic>
        <p:nvPicPr>
          <p:cNvPr id="2" name="object 55">
            <a:extLst>
              <a:ext uri="{FF2B5EF4-FFF2-40B4-BE49-F238E27FC236}">
                <a16:creationId xmlns:a16="http://schemas.microsoft.com/office/drawing/2014/main" id="{1C865AB7-ED86-B861-EF45-3E3E39187784}"/>
              </a:ext>
            </a:extLst>
          </p:cNvPr>
          <p:cNvPicPr/>
          <p:nvPr/>
        </p:nvPicPr>
        <p:blipFill>
          <a:blip r:embed="rId12"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177238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sp>
        <p:nvSpPr>
          <p:cNvPr id="2" name="object 2">
            <a:extLst>
              <a:ext uri="{FF2B5EF4-FFF2-40B4-BE49-F238E27FC236}">
                <a16:creationId xmlns:a16="http://schemas.microsoft.com/office/drawing/2014/main" id="{924AA0DE-0FCB-3374-8662-FABE5F89129C}"/>
              </a:ext>
            </a:extLst>
          </p:cNvPr>
          <p:cNvSpPr txBox="1">
            <a:spLocks noGrp="1"/>
          </p:cNvSpPr>
          <p:nvPr>
            <p:ph type="title"/>
          </p:nvPr>
        </p:nvSpPr>
        <p:spPr>
          <a:xfrm>
            <a:off x="2261378" y="276640"/>
            <a:ext cx="7075886"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85" dirty="0">
                <a:latin typeface="Poppins" panose="00000500000000000000" pitchFamily="2" charset="0"/>
                <a:cs typeface="Poppins" panose="00000500000000000000" pitchFamily="2" charset="0"/>
              </a:rPr>
              <a:t>Successful Futures</a:t>
            </a:r>
          </a:p>
        </p:txBody>
      </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sp>
        <p:nvSpPr>
          <p:cNvPr id="21" name="TextBox 20">
            <a:extLst>
              <a:ext uri="{FF2B5EF4-FFF2-40B4-BE49-F238E27FC236}">
                <a16:creationId xmlns:a16="http://schemas.microsoft.com/office/drawing/2014/main" id="{3C57BD0E-E1EE-B991-4D0E-C6C54408572C}"/>
              </a:ext>
            </a:extLst>
          </p:cNvPr>
          <p:cNvSpPr txBox="1"/>
          <p:nvPr/>
        </p:nvSpPr>
        <p:spPr>
          <a:xfrm>
            <a:off x="-257278" y="1351917"/>
            <a:ext cx="9154273" cy="1077218"/>
          </a:xfrm>
          <a:prstGeom prst="rect">
            <a:avLst/>
          </a:prstGeom>
          <a:noFill/>
        </p:spPr>
        <p:txBody>
          <a:bodyPr wrap="square">
            <a:spAutoFit/>
          </a:bodyPr>
          <a:lstStyle/>
          <a:p>
            <a:pPr marL="0" indent="0">
              <a:lnSpc>
                <a:spcPct val="100000"/>
              </a:lnSpc>
              <a:buNone/>
            </a:pPr>
            <a:endParaRPr lang="en-US" sz="3200" b="1" dirty="0">
              <a:solidFill>
                <a:srgbClr val="28426D"/>
              </a:solidFill>
              <a:cs typeface="Calibri" panose="020F0502020204030204"/>
            </a:endParaRPr>
          </a:p>
          <a:p>
            <a:pPr marL="0" indent="0">
              <a:lnSpc>
                <a:spcPct val="100000"/>
              </a:lnSpc>
              <a:buNone/>
            </a:pPr>
            <a:endParaRPr lang="en-US" sz="3200" b="1" dirty="0">
              <a:solidFill>
                <a:srgbClr val="28426D"/>
              </a:solidFill>
              <a:cs typeface="Calibri" panose="020F0502020204030204"/>
            </a:endParaRPr>
          </a:p>
        </p:txBody>
      </p:sp>
      <p:sp>
        <p:nvSpPr>
          <p:cNvPr id="23" name="TextBox 22">
            <a:extLst>
              <a:ext uri="{FF2B5EF4-FFF2-40B4-BE49-F238E27FC236}">
                <a16:creationId xmlns:a16="http://schemas.microsoft.com/office/drawing/2014/main" id="{0CF3DFF9-A114-1125-44E8-4A55111CEF55}"/>
              </a:ext>
            </a:extLst>
          </p:cNvPr>
          <p:cNvSpPr txBox="1"/>
          <p:nvPr/>
        </p:nvSpPr>
        <p:spPr>
          <a:xfrm>
            <a:off x="209550" y="1303463"/>
            <a:ext cx="11772900" cy="5321713"/>
          </a:xfrm>
          <a:prstGeom prst="rect">
            <a:avLst/>
          </a:prstGeom>
          <a:noFill/>
        </p:spPr>
        <p:txBody>
          <a:bodyPr wrap="square">
            <a:spAutoFit/>
          </a:bodyPr>
          <a:lstStyle/>
          <a:p>
            <a:pPr marL="0" indent="0">
              <a:lnSpc>
                <a:spcPct val="114000"/>
              </a:lnSpc>
              <a:spcAft>
                <a:spcPts val="600"/>
              </a:spcAft>
              <a:buNone/>
            </a:pPr>
            <a:r>
              <a:rPr lang="en-GB" sz="2200" b="1" dirty="0">
                <a:solidFill>
                  <a:srgbClr val="28426D"/>
                </a:solidFill>
                <a:latin typeface="Poppins" panose="00000500000000000000" pitchFamily="2" charset="0"/>
                <a:cs typeface="Poppins" panose="00000500000000000000" pitchFamily="2" charset="0"/>
              </a:rPr>
              <a:t>Dominant themes</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Improving literacy, numeracy, digital skills</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Reducing the impact of deprivation on educational outcomes</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Skill acquisition, preparing future citizens, ‘participation’ in society</a:t>
            </a:r>
          </a:p>
          <a:p>
            <a:pPr marL="0" indent="0">
              <a:lnSpc>
                <a:spcPct val="114000"/>
              </a:lnSpc>
              <a:spcAft>
                <a:spcPts val="600"/>
              </a:spcAft>
              <a:buNone/>
            </a:pPr>
            <a:r>
              <a:rPr lang="en-GB" sz="2200" b="1" dirty="0">
                <a:solidFill>
                  <a:srgbClr val="28426D"/>
                </a:solidFill>
                <a:latin typeface="Poppins" panose="00000500000000000000" pitchFamily="2" charset="0"/>
                <a:cs typeface="Poppins" panose="00000500000000000000" pitchFamily="2" charset="0"/>
              </a:rPr>
              <a:t>Participative rights</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Cites WG commitment to UNCRC as a positive aspect of Welsh Education.</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One of the four purposes for pupils to be “ethical informed citizens of the world”…</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	…but there is very limited detail of what is meant by an ethical informed citizen</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Within 68 recommendations - no references to UNCRC / HRE / participative rights</a:t>
            </a:r>
          </a:p>
        </p:txBody>
      </p:sp>
      <p:pic>
        <p:nvPicPr>
          <p:cNvPr id="3" name="object 55">
            <a:extLst>
              <a:ext uri="{FF2B5EF4-FFF2-40B4-BE49-F238E27FC236}">
                <a16:creationId xmlns:a16="http://schemas.microsoft.com/office/drawing/2014/main" id="{EA481DBF-BF5A-B7F4-1A68-3142D9BFDB5D}"/>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265183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sp>
        <p:nvSpPr>
          <p:cNvPr id="2" name="object 2">
            <a:extLst>
              <a:ext uri="{FF2B5EF4-FFF2-40B4-BE49-F238E27FC236}">
                <a16:creationId xmlns:a16="http://schemas.microsoft.com/office/drawing/2014/main" id="{924AA0DE-0FCB-3374-8662-FABE5F89129C}"/>
              </a:ext>
            </a:extLst>
          </p:cNvPr>
          <p:cNvSpPr txBox="1">
            <a:spLocks noGrp="1"/>
          </p:cNvSpPr>
          <p:nvPr>
            <p:ph type="title"/>
          </p:nvPr>
        </p:nvSpPr>
        <p:spPr>
          <a:xfrm>
            <a:off x="2261378" y="276640"/>
            <a:ext cx="7075886"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85" dirty="0">
                <a:latin typeface="Poppins" panose="00000500000000000000" pitchFamily="2" charset="0"/>
                <a:cs typeface="Poppins" panose="00000500000000000000" pitchFamily="2" charset="0"/>
              </a:rPr>
              <a:t>Successful Futures</a:t>
            </a:r>
          </a:p>
        </p:txBody>
      </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sp>
        <p:nvSpPr>
          <p:cNvPr id="21" name="TextBox 20">
            <a:extLst>
              <a:ext uri="{FF2B5EF4-FFF2-40B4-BE49-F238E27FC236}">
                <a16:creationId xmlns:a16="http://schemas.microsoft.com/office/drawing/2014/main" id="{3C57BD0E-E1EE-B991-4D0E-C6C54408572C}"/>
              </a:ext>
            </a:extLst>
          </p:cNvPr>
          <p:cNvSpPr txBox="1"/>
          <p:nvPr/>
        </p:nvSpPr>
        <p:spPr>
          <a:xfrm>
            <a:off x="-257278" y="1351917"/>
            <a:ext cx="9154273" cy="1077218"/>
          </a:xfrm>
          <a:prstGeom prst="rect">
            <a:avLst/>
          </a:prstGeom>
          <a:noFill/>
        </p:spPr>
        <p:txBody>
          <a:bodyPr wrap="square">
            <a:spAutoFit/>
          </a:bodyPr>
          <a:lstStyle/>
          <a:p>
            <a:pPr marL="0" indent="0">
              <a:lnSpc>
                <a:spcPct val="100000"/>
              </a:lnSpc>
              <a:buNone/>
            </a:pPr>
            <a:endParaRPr lang="en-US" sz="3200" b="1" dirty="0">
              <a:solidFill>
                <a:srgbClr val="28426D"/>
              </a:solidFill>
              <a:cs typeface="Calibri" panose="020F0502020204030204"/>
            </a:endParaRPr>
          </a:p>
          <a:p>
            <a:pPr marL="0" indent="0">
              <a:lnSpc>
                <a:spcPct val="100000"/>
              </a:lnSpc>
              <a:buNone/>
            </a:pPr>
            <a:endParaRPr lang="en-US" sz="3200" b="1" dirty="0">
              <a:solidFill>
                <a:srgbClr val="28426D"/>
              </a:solidFill>
              <a:cs typeface="Calibri" panose="020F0502020204030204"/>
            </a:endParaRPr>
          </a:p>
        </p:txBody>
      </p:sp>
      <p:sp>
        <p:nvSpPr>
          <p:cNvPr id="23" name="TextBox 22">
            <a:extLst>
              <a:ext uri="{FF2B5EF4-FFF2-40B4-BE49-F238E27FC236}">
                <a16:creationId xmlns:a16="http://schemas.microsoft.com/office/drawing/2014/main" id="{0CF3DFF9-A114-1125-44E8-4A55111CEF55}"/>
              </a:ext>
            </a:extLst>
          </p:cNvPr>
          <p:cNvSpPr txBox="1"/>
          <p:nvPr/>
        </p:nvSpPr>
        <p:spPr>
          <a:xfrm>
            <a:off x="129420" y="1778916"/>
            <a:ext cx="11821280" cy="3547125"/>
          </a:xfrm>
          <a:prstGeom prst="rect">
            <a:avLst/>
          </a:prstGeom>
          <a:noFill/>
        </p:spPr>
        <p:txBody>
          <a:bodyPr wrap="square" lIns="91440" tIns="45720" rIns="91440" bIns="45720" anchor="t">
            <a:spAutoFit/>
          </a:bodyPr>
          <a:lstStyle/>
          <a:p>
            <a:pPr marL="0" indent="0">
              <a:lnSpc>
                <a:spcPct val="114000"/>
              </a:lnSpc>
              <a:spcAft>
                <a:spcPts val="600"/>
              </a:spcAft>
              <a:buNone/>
            </a:pPr>
            <a:r>
              <a:rPr lang="en-GB" sz="2200" b="1" dirty="0">
                <a:solidFill>
                  <a:srgbClr val="28426D"/>
                </a:solidFill>
                <a:latin typeface="Poppins" panose="00000500000000000000" pitchFamily="2" charset="0"/>
                <a:cs typeface="Poppins" panose="00000500000000000000" pitchFamily="2" charset="0"/>
              </a:rPr>
              <a:t>Lemke and Zhu (2018)</a:t>
            </a:r>
          </a:p>
          <a:p>
            <a:pPr marL="0" indent="0">
              <a:lnSpc>
                <a:spcPct val="114000"/>
              </a:lnSpc>
              <a:spcAft>
                <a:spcPts val="600"/>
              </a:spcAft>
              <a:buNone/>
            </a:pPr>
            <a:endParaRPr lang="en-GB" sz="2200" b="1" dirty="0">
              <a:solidFill>
                <a:srgbClr val="28426D"/>
              </a:solidFill>
              <a:latin typeface="Poppins" panose="00000500000000000000" pitchFamily="2" charset="0"/>
              <a:cs typeface="Poppins" panose="00000500000000000000" pitchFamily="2" charset="0"/>
            </a:endParaRP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Technocratic and performance-oriented language,</a:t>
            </a:r>
            <a:br>
              <a:rPr lang="en-GB" sz="2200" dirty="0">
                <a:solidFill>
                  <a:srgbClr val="28426D"/>
                </a:solidFill>
                <a:latin typeface="Poppins" panose="00000500000000000000" pitchFamily="2" charset="0"/>
                <a:cs typeface="Poppins" panose="00000500000000000000" pitchFamily="2" charset="0"/>
              </a:rPr>
            </a:br>
            <a:r>
              <a:rPr lang="en-GB" sz="2200" dirty="0">
                <a:solidFill>
                  <a:srgbClr val="28426D"/>
                </a:solidFill>
                <a:latin typeface="Poppins" panose="00000500000000000000" pitchFamily="2" charset="0"/>
                <a:cs typeface="Poppins" panose="00000500000000000000" pitchFamily="2" charset="0"/>
              </a:rPr>
              <a:t>fundamentally future-oriented</a:t>
            </a: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a:cs typeface="Poppins"/>
              </a:rPr>
              <a:t>Doesn’t address necessary reworkings of curricula and pedagogy</a:t>
            </a:r>
          </a:p>
          <a:p>
            <a:pPr lvl="1">
              <a:lnSpc>
                <a:spcPct val="113999"/>
              </a:lnSpc>
              <a:spcAft>
                <a:spcPts val="600"/>
              </a:spcAft>
            </a:pPr>
            <a:r>
              <a:rPr lang="en-GB" sz="2200" dirty="0">
                <a:solidFill>
                  <a:srgbClr val="28426D"/>
                </a:solidFill>
                <a:latin typeface="Poppins"/>
                <a:cs typeface="Poppins"/>
              </a:rPr>
              <a:t>    required to enact transformational change</a:t>
            </a:r>
            <a:endParaRPr lang="en-GB" dirty="0">
              <a:latin typeface="Poppins"/>
              <a:cs typeface="Poppins"/>
            </a:endParaRPr>
          </a:p>
          <a:p>
            <a:pPr marL="742950" lvl="1" indent="-285750">
              <a:lnSpc>
                <a:spcPct val="114000"/>
              </a:lnSpc>
              <a:spcAft>
                <a:spcPts val="600"/>
              </a:spcAft>
              <a:buFont typeface="Arial" panose="020B0604020202020204" pitchFamily="34" charset="0"/>
              <a:buChar char="•"/>
            </a:pPr>
            <a:r>
              <a:rPr lang="en-GB" sz="2200" dirty="0">
                <a:solidFill>
                  <a:srgbClr val="28426D"/>
                </a:solidFill>
                <a:latin typeface="Poppins" panose="00000500000000000000" pitchFamily="2" charset="0"/>
                <a:cs typeface="Poppins" panose="00000500000000000000" pitchFamily="2" charset="0"/>
              </a:rPr>
              <a:t>Successful Futures (2015) fails to engender child rights consonant with the spirit of the UNCRC</a:t>
            </a:r>
          </a:p>
        </p:txBody>
      </p:sp>
      <p:pic>
        <p:nvPicPr>
          <p:cNvPr id="3" name="object 55">
            <a:extLst>
              <a:ext uri="{FF2B5EF4-FFF2-40B4-BE49-F238E27FC236}">
                <a16:creationId xmlns:a16="http://schemas.microsoft.com/office/drawing/2014/main" id="{657348F0-354E-A52E-A2C9-41039A91D2DE}"/>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164457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BA37635F-29BE-20CC-B630-E05779CA34BC}"/>
              </a:ext>
            </a:extLst>
          </p:cNvPr>
          <p:cNvGrpSpPr/>
          <p:nvPr/>
        </p:nvGrpSpPr>
        <p:grpSpPr>
          <a:xfrm>
            <a:off x="0" y="-12894"/>
            <a:ext cx="12192000" cy="1139791"/>
            <a:chOff x="-1254" y="0"/>
            <a:chExt cx="20105509" cy="1879600"/>
          </a:xfrm>
        </p:grpSpPr>
        <p:sp>
          <p:nvSpPr>
            <p:cNvPr id="5" name="object 3">
              <a:extLst>
                <a:ext uri="{FF2B5EF4-FFF2-40B4-BE49-F238E27FC236}">
                  <a16:creationId xmlns:a16="http://schemas.microsoft.com/office/drawing/2014/main" id="{DB84C8C8-6489-9F0D-789E-C358749CF555}"/>
                </a:ext>
              </a:extLst>
            </p:cNvPr>
            <p:cNvSpPr/>
            <p:nvPr/>
          </p:nvSpPr>
          <p:spPr>
            <a:xfrm>
              <a:off x="-1254" y="0"/>
              <a:ext cx="20099018" cy="1879599"/>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7F3DF2F4-EB47-1A16-C743-86B242735706}"/>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7" name="object 5">
              <a:extLst>
                <a:ext uri="{FF2B5EF4-FFF2-40B4-BE49-F238E27FC236}">
                  <a16:creationId xmlns:a16="http://schemas.microsoft.com/office/drawing/2014/main" id="{13F77764-3CEF-2A61-DC5A-D8AE3FC17845}"/>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8" name="object 6">
              <a:extLst>
                <a:ext uri="{FF2B5EF4-FFF2-40B4-BE49-F238E27FC236}">
                  <a16:creationId xmlns:a16="http://schemas.microsoft.com/office/drawing/2014/main" id="{6CC9D5E1-8716-4307-EB39-FF6D07A99AA7}"/>
                </a:ext>
              </a:extLst>
            </p:cNvPr>
            <p:cNvPicPr/>
            <p:nvPr/>
          </p:nvPicPr>
          <p:blipFill>
            <a:blip r:embed="rId3" cstate="print"/>
            <a:stretch>
              <a:fillRect/>
            </a:stretch>
          </p:blipFill>
          <p:spPr>
            <a:xfrm>
              <a:off x="1045555" y="438868"/>
              <a:ext cx="148906" cy="146676"/>
            </a:xfrm>
            <a:prstGeom prst="rect">
              <a:avLst/>
            </a:prstGeom>
          </p:spPr>
        </p:pic>
        <p:sp>
          <p:nvSpPr>
            <p:cNvPr id="9" name="object 7">
              <a:extLst>
                <a:ext uri="{FF2B5EF4-FFF2-40B4-BE49-F238E27FC236}">
                  <a16:creationId xmlns:a16="http://schemas.microsoft.com/office/drawing/2014/main" id="{63F17288-3A1C-1001-2AF1-1C2E3441F122}"/>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0" name="object 8">
              <a:extLst>
                <a:ext uri="{FF2B5EF4-FFF2-40B4-BE49-F238E27FC236}">
                  <a16:creationId xmlns:a16="http://schemas.microsoft.com/office/drawing/2014/main" id="{03084578-3602-59B0-1116-B9992A0D1756}"/>
                </a:ext>
              </a:extLst>
            </p:cNvPr>
            <p:cNvPicPr/>
            <p:nvPr/>
          </p:nvPicPr>
          <p:blipFill>
            <a:blip r:embed="rId4" cstate="print"/>
            <a:stretch>
              <a:fillRect/>
            </a:stretch>
          </p:blipFill>
          <p:spPr>
            <a:xfrm>
              <a:off x="635261" y="676623"/>
              <a:ext cx="147806" cy="147809"/>
            </a:xfrm>
            <a:prstGeom prst="rect">
              <a:avLst/>
            </a:prstGeom>
          </p:spPr>
        </p:pic>
        <p:sp>
          <p:nvSpPr>
            <p:cNvPr id="11" name="object 9">
              <a:extLst>
                <a:ext uri="{FF2B5EF4-FFF2-40B4-BE49-F238E27FC236}">
                  <a16:creationId xmlns:a16="http://schemas.microsoft.com/office/drawing/2014/main" id="{EEA0BD9B-6A8F-F9B8-EFC2-9D76B4422988}"/>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12" name="object 10">
              <a:extLst>
                <a:ext uri="{FF2B5EF4-FFF2-40B4-BE49-F238E27FC236}">
                  <a16:creationId xmlns:a16="http://schemas.microsoft.com/office/drawing/2014/main" id="{E7E9E69C-9048-3E24-72B7-91916D0163E3}"/>
                </a:ext>
              </a:extLst>
            </p:cNvPr>
            <p:cNvPicPr/>
            <p:nvPr/>
          </p:nvPicPr>
          <p:blipFill>
            <a:blip r:embed="rId5" cstate="print"/>
            <a:stretch>
              <a:fillRect/>
            </a:stretch>
          </p:blipFill>
          <p:spPr>
            <a:xfrm>
              <a:off x="635262" y="1151026"/>
              <a:ext cx="147806" cy="147809"/>
            </a:xfrm>
            <a:prstGeom prst="rect">
              <a:avLst/>
            </a:prstGeom>
          </p:spPr>
        </p:pic>
        <p:sp>
          <p:nvSpPr>
            <p:cNvPr id="13" name="object 11">
              <a:extLst>
                <a:ext uri="{FF2B5EF4-FFF2-40B4-BE49-F238E27FC236}">
                  <a16:creationId xmlns:a16="http://schemas.microsoft.com/office/drawing/2014/main" id="{47F41AC0-A20C-2707-9243-26991419F6E5}"/>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14" name="object 12">
              <a:extLst>
                <a:ext uri="{FF2B5EF4-FFF2-40B4-BE49-F238E27FC236}">
                  <a16:creationId xmlns:a16="http://schemas.microsoft.com/office/drawing/2014/main" id="{8C0D0BC5-BEDE-8019-1AF1-4FFBB9336D3A}"/>
                </a:ext>
              </a:extLst>
            </p:cNvPr>
            <p:cNvPicPr/>
            <p:nvPr/>
          </p:nvPicPr>
          <p:blipFill>
            <a:blip r:embed="rId6" cstate="print"/>
            <a:stretch>
              <a:fillRect/>
            </a:stretch>
          </p:blipFill>
          <p:spPr>
            <a:xfrm>
              <a:off x="1045558" y="1387673"/>
              <a:ext cx="148906" cy="148916"/>
            </a:xfrm>
            <a:prstGeom prst="rect">
              <a:avLst/>
            </a:prstGeom>
          </p:spPr>
        </p:pic>
        <p:sp>
          <p:nvSpPr>
            <p:cNvPr id="15" name="object 13">
              <a:extLst>
                <a:ext uri="{FF2B5EF4-FFF2-40B4-BE49-F238E27FC236}">
                  <a16:creationId xmlns:a16="http://schemas.microsoft.com/office/drawing/2014/main" id="{2E1F83C3-9B3A-1F34-ED11-DF24D306BD2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6" name="object 14">
              <a:extLst>
                <a:ext uri="{FF2B5EF4-FFF2-40B4-BE49-F238E27FC236}">
                  <a16:creationId xmlns:a16="http://schemas.microsoft.com/office/drawing/2014/main" id="{7873F687-E363-EED3-AADF-615C0B8F1B6C}"/>
                </a:ext>
              </a:extLst>
            </p:cNvPr>
            <p:cNvPicPr/>
            <p:nvPr/>
          </p:nvPicPr>
          <p:blipFill>
            <a:blip r:embed="rId7" cstate="print"/>
            <a:stretch>
              <a:fillRect/>
            </a:stretch>
          </p:blipFill>
          <p:spPr>
            <a:xfrm>
              <a:off x="1456951" y="1151026"/>
              <a:ext cx="147806" cy="147809"/>
            </a:xfrm>
            <a:prstGeom prst="rect">
              <a:avLst/>
            </a:prstGeom>
          </p:spPr>
        </p:pic>
        <p:sp>
          <p:nvSpPr>
            <p:cNvPr id="17" name="object 15">
              <a:extLst>
                <a:ext uri="{FF2B5EF4-FFF2-40B4-BE49-F238E27FC236}">
                  <a16:creationId xmlns:a16="http://schemas.microsoft.com/office/drawing/2014/main" id="{12CC8783-C076-412D-C963-DC3C018EA614}"/>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6">
              <a:extLst>
                <a:ext uri="{FF2B5EF4-FFF2-40B4-BE49-F238E27FC236}">
                  <a16:creationId xmlns:a16="http://schemas.microsoft.com/office/drawing/2014/main" id="{97C4CD4B-EC4E-C7B1-01F2-E0418E8B62B6}"/>
                </a:ext>
              </a:extLst>
            </p:cNvPr>
            <p:cNvPicPr/>
            <p:nvPr/>
          </p:nvPicPr>
          <p:blipFill>
            <a:blip r:embed="rId8" cstate="print"/>
            <a:stretch>
              <a:fillRect/>
            </a:stretch>
          </p:blipFill>
          <p:spPr>
            <a:xfrm>
              <a:off x="1456951" y="676624"/>
              <a:ext cx="147806" cy="147809"/>
            </a:xfrm>
            <a:prstGeom prst="rect">
              <a:avLst/>
            </a:prstGeom>
          </p:spPr>
        </p:pic>
        <p:pic>
          <p:nvPicPr>
            <p:cNvPr id="19" name="object 17">
              <a:extLst>
                <a:ext uri="{FF2B5EF4-FFF2-40B4-BE49-F238E27FC236}">
                  <a16:creationId xmlns:a16="http://schemas.microsoft.com/office/drawing/2014/main" id="{95611D25-A89D-2134-9D61-9A796E5644E4}"/>
                </a:ext>
              </a:extLst>
            </p:cNvPr>
            <p:cNvPicPr/>
            <p:nvPr/>
          </p:nvPicPr>
          <p:blipFill>
            <a:blip r:embed="rId9" cstate="print"/>
            <a:stretch>
              <a:fillRect/>
            </a:stretch>
          </p:blipFill>
          <p:spPr>
            <a:xfrm>
              <a:off x="1796231" y="564627"/>
              <a:ext cx="1339684" cy="212153"/>
            </a:xfrm>
            <a:prstGeom prst="rect">
              <a:avLst/>
            </a:prstGeom>
          </p:spPr>
        </p:pic>
        <p:pic>
          <p:nvPicPr>
            <p:cNvPr id="20" name="object 18">
              <a:extLst>
                <a:ext uri="{FF2B5EF4-FFF2-40B4-BE49-F238E27FC236}">
                  <a16:creationId xmlns:a16="http://schemas.microsoft.com/office/drawing/2014/main" id="{1B8A6108-AADE-03AA-7929-F51847CD92B2}"/>
                </a:ext>
              </a:extLst>
            </p:cNvPr>
            <p:cNvPicPr/>
            <p:nvPr/>
          </p:nvPicPr>
          <p:blipFill>
            <a:blip r:embed="rId10" cstate="print"/>
            <a:stretch>
              <a:fillRect/>
            </a:stretch>
          </p:blipFill>
          <p:spPr>
            <a:xfrm>
              <a:off x="1802172" y="884830"/>
              <a:ext cx="1747452" cy="525998"/>
            </a:xfrm>
            <a:prstGeom prst="rect">
              <a:avLst/>
            </a:prstGeom>
          </p:spPr>
        </p:pic>
      </p:grpSp>
      <p:sp>
        <p:nvSpPr>
          <p:cNvPr id="3" name="Content Placeholder 2">
            <a:extLst>
              <a:ext uri="{FF2B5EF4-FFF2-40B4-BE49-F238E27FC236}">
                <a16:creationId xmlns:a16="http://schemas.microsoft.com/office/drawing/2014/main" id="{7383978F-F710-64AE-D3A6-186C98378EF9}"/>
              </a:ext>
            </a:extLst>
          </p:cNvPr>
          <p:cNvSpPr>
            <a:spLocks noGrp="1"/>
          </p:cNvSpPr>
          <p:nvPr>
            <p:ph idx="1"/>
          </p:nvPr>
        </p:nvSpPr>
        <p:spPr>
          <a:xfrm>
            <a:off x="708287" y="1808679"/>
            <a:ext cx="10515600" cy="4351338"/>
          </a:xfrm>
        </p:spPr>
        <p:txBody>
          <a:bodyPr>
            <a:normAutofit/>
          </a:bodyPr>
          <a:lstStyle/>
          <a:p>
            <a:pPr marL="0" indent="0">
              <a:lnSpc>
                <a:spcPct val="100000"/>
              </a:lnSpc>
              <a:spcAft>
                <a:spcPts val="600"/>
              </a:spcAft>
              <a:buNone/>
            </a:pPr>
            <a:endParaRPr lang="en-GB" sz="2200" dirty="0">
              <a:solidFill>
                <a:srgbClr val="28426D"/>
              </a:solidFill>
              <a:latin typeface="Poppins" panose="00000500000000000000" pitchFamily="2" charset="0"/>
              <a:cs typeface="Poppins" panose="00000500000000000000" pitchFamily="2" charset="0"/>
            </a:endParaRPr>
          </a:p>
          <a:p>
            <a:pPr marL="457200" lvl="1" indent="0">
              <a:lnSpc>
                <a:spcPct val="100000"/>
              </a:lnSpc>
              <a:spcAft>
                <a:spcPts val="600"/>
              </a:spcAft>
              <a:buNone/>
            </a:pPr>
            <a:endParaRPr lang="en-GB" sz="1800" dirty="0">
              <a:solidFill>
                <a:srgbClr val="28426D"/>
              </a:solidFill>
              <a:latin typeface="Poppins" panose="00000500000000000000" pitchFamily="2" charset="0"/>
              <a:cs typeface="Poppins" panose="00000500000000000000" pitchFamily="2" charset="0"/>
            </a:endParaRPr>
          </a:p>
        </p:txBody>
      </p:sp>
      <p:sp>
        <p:nvSpPr>
          <p:cNvPr id="22" name="Rectangle 2">
            <a:extLst>
              <a:ext uri="{FF2B5EF4-FFF2-40B4-BE49-F238E27FC236}">
                <a16:creationId xmlns:a16="http://schemas.microsoft.com/office/drawing/2014/main" id="{5173E895-9634-0177-08BB-28ECFDAD1B5D}"/>
              </a:ext>
            </a:extLst>
          </p:cNvPr>
          <p:cNvSpPr>
            <a:spLocks noChangeArrowheads="1"/>
          </p:cNvSpPr>
          <p:nvPr/>
        </p:nvSpPr>
        <p:spPr bwMode="auto">
          <a:xfrm>
            <a:off x="-1430215" y="11372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4" name="Picture 23">
            <a:extLst>
              <a:ext uri="{FF2B5EF4-FFF2-40B4-BE49-F238E27FC236}">
                <a16:creationId xmlns:a16="http://schemas.microsoft.com/office/drawing/2014/main" id="{258F1D0B-CF3A-D90B-BB73-37F8422D90F9}"/>
              </a:ext>
            </a:extLst>
          </p:cNvPr>
          <p:cNvPicPr>
            <a:picLocks noChangeAspect="1"/>
          </p:cNvPicPr>
          <p:nvPr/>
        </p:nvPicPr>
        <p:blipFill rotWithShape="1">
          <a:blip r:embed="rId11"/>
          <a:srcRect l="26231" r="29304"/>
          <a:stretch/>
        </p:blipFill>
        <p:spPr>
          <a:xfrm>
            <a:off x="1430215" y="1340548"/>
            <a:ext cx="8862763" cy="5394440"/>
          </a:xfrm>
          <a:prstGeom prst="rect">
            <a:avLst/>
          </a:prstGeom>
        </p:spPr>
      </p:pic>
      <p:sp>
        <p:nvSpPr>
          <p:cNvPr id="26" name="TextBox 25">
            <a:extLst>
              <a:ext uri="{FF2B5EF4-FFF2-40B4-BE49-F238E27FC236}">
                <a16:creationId xmlns:a16="http://schemas.microsoft.com/office/drawing/2014/main" id="{CFF7C751-35F4-0CA5-8688-440FAA80E3DB}"/>
              </a:ext>
            </a:extLst>
          </p:cNvPr>
          <p:cNvSpPr txBox="1"/>
          <p:nvPr/>
        </p:nvSpPr>
        <p:spPr>
          <a:xfrm>
            <a:off x="130732" y="1135669"/>
            <a:ext cx="7745398" cy="3117841"/>
          </a:xfrm>
          <a:prstGeom prst="rect">
            <a:avLst/>
          </a:prstGeom>
          <a:noFill/>
        </p:spPr>
        <p:txBody>
          <a:bodyPr wrap="square" rtlCol="0">
            <a:spAutoFit/>
          </a:bodyPr>
          <a:lstStyle/>
          <a:p>
            <a:pPr marL="457200">
              <a:lnSpc>
                <a:spcPct val="120000"/>
              </a:lnSpc>
              <a:spcBef>
                <a:spcPts val="0"/>
              </a:spcBef>
              <a:spcAft>
                <a:spcPts val="600"/>
              </a:spcAft>
            </a:pP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Experiencing rights through education </a:t>
            </a:r>
          </a:p>
          <a:p>
            <a:pPr marL="457200">
              <a:lnSpc>
                <a:spcPct val="120000"/>
              </a:lnSpc>
              <a:spcBef>
                <a:spcPts val="0"/>
              </a:spcBef>
              <a:spcAft>
                <a:spcPts val="600"/>
              </a:spcAft>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C</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hildren’s rights approach</a:t>
            </a:r>
          </a:p>
          <a:p>
            <a:pPr marL="457200">
              <a:lnSpc>
                <a:spcPct val="120000"/>
              </a:lnSpc>
              <a:spcBef>
                <a:spcPts val="0"/>
              </a:spcBef>
              <a:spcAft>
                <a:spcPts val="600"/>
              </a:spcAft>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T</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he right to participate in decisions</a:t>
            </a:r>
          </a:p>
          <a:p>
            <a:pPr marL="457200">
              <a:lnSpc>
                <a:spcPct val="120000"/>
              </a:lnSpc>
              <a:spcBef>
                <a:spcPts val="0"/>
              </a:spcBef>
              <a:spcAft>
                <a:spcPts val="600"/>
              </a:spcAft>
            </a:pP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Collaboration </a:t>
            </a:r>
          </a:p>
          <a:p>
            <a:pPr marL="457200">
              <a:lnSpc>
                <a:spcPct val="120000"/>
              </a:lnSpc>
              <a:spcBef>
                <a:spcPts val="0"/>
              </a:spcBef>
              <a:spcAft>
                <a:spcPts val="600"/>
              </a:spcAft>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E</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quality, dignity, respect, non-discrimination</a:t>
            </a:r>
          </a:p>
          <a:p>
            <a:pPr marL="457200">
              <a:lnSpc>
                <a:spcPct val="120000"/>
              </a:lnSpc>
              <a:spcBef>
                <a:spcPts val="0"/>
              </a:spcBef>
              <a:spcAft>
                <a:spcPts val="600"/>
              </a:spcAft>
            </a:pP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Both practitioners and learners</a:t>
            </a:r>
          </a:p>
          <a:p>
            <a:pPr marL="457200">
              <a:lnSpc>
                <a:spcPct val="120000"/>
              </a:lnSpc>
              <a:spcBef>
                <a:spcPts val="0"/>
              </a:spcBef>
              <a:spcAft>
                <a:spcPts val="600"/>
              </a:spcAft>
            </a:pP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Duty bearers accountable</a:t>
            </a:r>
            <a:endParaRPr lang="en-GB" sz="2000" dirty="0"/>
          </a:p>
        </p:txBody>
      </p:sp>
      <p:sp>
        <p:nvSpPr>
          <p:cNvPr id="27" name="TextBox 26">
            <a:extLst>
              <a:ext uri="{FF2B5EF4-FFF2-40B4-BE49-F238E27FC236}">
                <a16:creationId xmlns:a16="http://schemas.microsoft.com/office/drawing/2014/main" id="{791BA050-0775-9B66-7F81-849B6070C316}"/>
              </a:ext>
            </a:extLst>
          </p:cNvPr>
          <p:cNvSpPr txBox="1"/>
          <p:nvPr/>
        </p:nvSpPr>
        <p:spPr>
          <a:xfrm>
            <a:off x="7374811" y="3927971"/>
            <a:ext cx="4817189" cy="2518638"/>
          </a:xfrm>
          <a:prstGeom prst="rect">
            <a:avLst/>
          </a:prstGeom>
          <a:noFill/>
        </p:spPr>
        <p:txBody>
          <a:bodyPr wrap="square" rtlCol="0">
            <a:spAutoFit/>
          </a:bodyPr>
          <a:lstStyle/>
          <a:p>
            <a:pPr marL="0" lvl="0" indent="0">
              <a:lnSpc>
                <a:spcPct val="120000"/>
              </a:lnSpc>
              <a:spcBef>
                <a:spcPts val="0"/>
              </a:spcBef>
              <a:spcAft>
                <a:spcPts val="600"/>
              </a:spcAft>
              <a:buNone/>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M</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otivation of social action </a:t>
            </a:r>
          </a:p>
          <a:p>
            <a:pPr marL="0" lvl="0" indent="0">
              <a:lnSpc>
                <a:spcPct val="120000"/>
              </a:lnSpc>
              <a:spcBef>
                <a:spcPts val="0"/>
              </a:spcBef>
              <a:spcAft>
                <a:spcPts val="600"/>
              </a:spcAft>
              <a:buNone/>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E</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mpowerment of active citizenship</a:t>
            </a:r>
          </a:p>
          <a:p>
            <a:pPr marL="0" lvl="0" indent="0">
              <a:lnSpc>
                <a:spcPct val="120000"/>
              </a:lnSpc>
              <a:spcBef>
                <a:spcPts val="0"/>
              </a:spcBef>
              <a:spcAft>
                <a:spcPts val="600"/>
              </a:spcAft>
              <a:buNone/>
            </a:pPr>
            <a:r>
              <a:rPr lang="en-GB" sz="2000" kern="100" dirty="0">
                <a:solidFill>
                  <a:srgbClr val="28426D"/>
                </a:solidFill>
                <a:latin typeface="Poppins" panose="00000500000000000000" pitchFamily="2" charset="0"/>
                <a:ea typeface="Calibri" panose="020F0502020204030204" pitchFamily="34" charset="0"/>
                <a:cs typeface="Poppins" panose="00000500000000000000" pitchFamily="2" charset="0"/>
              </a:rPr>
              <a:t>A</a:t>
            </a:r>
            <a:r>
              <a:rPr lang="en-GB" sz="20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dvance respect for the rights of all</a:t>
            </a:r>
          </a:p>
          <a:p>
            <a:pPr>
              <a:lnSpc>
                <a:spcPct val="120000"/>
              </a:lnSpc>
              <a:spcBef>
                <a:spcPts val="0"/>
              </a:spcBef>
              <a:spcAft>
                <a:spcPts val="600"/>
              </a:spcAft>
            </a:pPr>
            <a:r>
              <a:rPr lang="en-GB" sz="20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What it means to be an ethically informed citizen of Wales and the world</a:t>
            </a:r>
            <a:endParaRPr lang="en-GB" sz="2000" dirty="0">
              <a:solidFill>
                <a:srgbClr val="28426D"/>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F8B786CD-E4E4-27F8-3063-FEB5A45902D2}"/>
              </a:ext>
            </a:extLst>
          </p:cNvPr>
          <p:cNvSpPr txBox="1"/>
          <p:nvPr/>
        </p:nvSpPr>
        <p:spPr>
          <a:xfrm>
            <a:off x="19875" y="5991874"/>
            <a:ext cx="6232636" cy="707886"/>
          </a:xfrm>
          <a:prstGeom prst="rect">
            <a:avLst/>
          </a:prstGeom>
          <a:noFill/>
        </p:spPr>
        <p:txBody>
          <a:bodyPr wrap="square" lIns="91440" tIns="45720" rIns="91440" bIns="45720" rtlCol="0" anchor="t">
            <a:spAutoFit/>
          </a:bodyPr>
          <a:lstStyle/>
          <a:p>
            <a:pPr>
              <a:spcAft>
                <a:spcPts val="600"/>
              </a:spcAft>
            </a:pPr>
            <a:r>
              <a:rPr lang="en-GB" sz="2000" kern="100" dirty="0">
                <a:solidFill>
                  <a:srgbClr val="28426D"/>
                </a:solidFill>
                <a:effectLst/>
                <a:latin typeface="Poppins"/>
                <a:ea typeface="Calibri" panose="020F0502020204030204" pitchFamily="34" charset="0"/>
                <a:cs typeface="Poppins"/>
              </a:rPr>
              <a:t>School leaders responsible for ensuring knowledge and understanding of the UNCRC</a:t>
            </a:r>
            <a:endParaRPr lang="en-US" sz="2000" dirty="0">
              <a:latin typeface="Poppins"/>
              <a:cs typeface="Poppins"/>
            </a:endParaRPr>
          </a:p>
        </p:txBody>
      </p:sp>
      <p:sp>
        <p:nvSpPr>
          <p:cNvPr id="2" name="Title 1">
            <a:extLst>
              <a:ext uri="{FF2B5EF4-FFF2-40B4-BE49-F238E27FC236}">
                <a16:creationId xmlns:a16="http://schemas.microsoft.com/office/drawing/2014/main" id="{CC48F4C4-D19F-A011-835E-53397CB4C40A}"/>
              </a:ext>
            </a:extLst>
          </p:cNvPr>
          <p:cNvSpPr>
            <a:spLocks noGrp="1"/>
          </p:cNvSpPr>
          <p:nvPr>
            <p:ph type="title"/>
          </p:nvPr>
        </p:nvSpPr>
        <p:spPr>
          <a:xfrm>
            <a:off x="2220273" y="14985"/>
            <a:ext cx="10515600" cy="1325563"/>
          </a:xfrm>
        </p:spPr>
        <p:txBody>
          <a:bodyPr>
            <a:normAutofit/>
          </a:bodyPr>
          <a:lstStyle/>
          <a:p>
            <a:r>
              <a:rPr lang="en-GB" sz="4000" b="1" dirty="0">
                <a:solidFill>
                  <a:srgbClr val="28426D"/>
                </a:solidFill>
                <a:latin typeface="Poppins" panose="00000500000000000000" pitchFamily="2" charset="0"/>
                <a:cs typeface="Poppins" panose="00000500000000000000" pitchFamily="2" charset="0"/>
              </a:rPr>
              <a:t>Curriculum for Wales: UN Framework</a:t>
            </a:r>
          </a:p>
        </p:txBody>
      </p:sp>
    </p:spTree>
    <p:extLst>
      <p:ext uri="{BB962C8B-B14F-4D97-AF65-F5344CB8AC3E}">
        <p14:creationId xmlns:p14="http://schemas.microsoft.com/office/powerpoint/2010/main" val="12494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4"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5"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6"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7"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8"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9"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10"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1"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439177" y="302019"/>
            <a:ext cx="6939962"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Curriculum design</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6"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7"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8"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4"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5"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9" cstate="print"/>
            <a:stretch>
              <a:fillRect/>
            </a:stretch>
          </p:blipFill>
          <p:spPr>
            <a:xfrm>
              <a:off x="1456951" y="676624"/>
              <a:ext cx="147806" cy="147809"/>
            </a:xfrm>
            <a:prstGeom prst="rect">
              <a:avLst/>
            </a:prstGeom>
          </p:spPr>
        </p:pic>
      </p:grpSp>
      <p:pic>
        <p:nvPicPr>
          <p:cNvPr id="19" name="object 19"/>
          <p:cNvPicPr/>
          <p:nvPr/>
        </p:nvPicPr>
        <p:blipFill>
          <a:blip r:embed="rId10" cstate="print"/>
          <a:stretch>
            <a:fillRect/>
          </a:stretch>
        </p:blipFill>
        <p:spPr>
          <a:xfrm>
            <a:off x="1089664" y="342391"/>
            <a:ext cx="812386" cy="128650"/>
          </a:xfrm>
          <a:prstGeom prst="rect">
            <a:avLst/>
          </a:prstGeom>
        </p:spPr>
      </p:pic>
      <p:pic>
        <p:nvPicPr>
          <p:cNvPr id="20" name="object 20"/>
          <p:cNvPicPr/>
          <p:nvPr/>
        </p:nvPicPr>
        <p:blipFill>
          <a:blip r:embed="rId11" cstate="print"/>
          <a:stretch>
            <a:fillRect/>
          </a:stretch>
        </p:blipFill>
        <p:spPr>
          <a:xfrm>
            <a:off x="1093267" y="536562"/>
            <a:ext cx="1059656" cy="318966"/>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endParaRPr lang="en-US" sz="2000" dirty="0"/>
          </a:p>
        </p:txBody>
      </p:sp>
      <p:sp>
        <p:nvSpPr>
          <p:cNvPr id="39" name="TextBox 38">
            <a:extLst>
              <a:ext uri="{FF2B5EF4-FFF2-40B4-BE49-F238E27FC236}">
                <a16:creationId xmlns:a16="http://schemas.microsoft.com/office/drawing/2014/main" id="{7384F9BF-E81C-0AD4-C0CB-48236590DCD7}"/>
              </a:ext>
            </a:extLst>
          </p:cNvPr>
          <p:cNvSpPr txBox="1"/>
          <p:nvPr/>
        </p:nvSpPr>
        <p:spPr>
          <a:xfrm>
            <a:off x="253976" y="1491228"/>
            <a:ext cx="11310363" cy="5130764"/>
          </a:xfrm>
          <a:prstGeom prst="rect">
            <a:avLst/>
          </a:prstGeom>
          <a:noFill/>
        </p:spPr>
        <p:txBody>
          <a:bodyPr wrap="square" lIns="91440" tIns="45720" rIns="91440" bIns="45720" anchor="t">
            <a:spAutoFit/>
          </a:bodyPr>
          <a:lstStyle/>
          <a:p>
            <a:pPr>
              <a:lnSpc>
                <a:spcPct val="114999"/>
              </a:lnSpc>
              <a:spcAft>
                <a:spcPts val="600"/>
              </a:spcAft>
            </a:pPr>
            <a:r>
              <a:rPr lang="en-GB" sz="2200" b="1" dirty="0">
                <a:solidFill>
                  <a:srgbClr val="28426D"/>
                </a:solidFill>
                <a:latin typeface="Poppins" panose="00000500000000000000" pitchFamily="2" charset="0"/>
                <a:cs typeface="Poppins" panose="00000500000000000000" pitchFamily="2" charset="0"/>
              </a:rPr>
              <a:t>Human rights is one of five cross-cutting themes</a:t>
            </a:r>
            <a:endParaRPr lang="en-GB" sz="2200" dirty="0">
              <a:solidFill>
                <a:srgbClr val="28426D"/>
              </a:solidFill>
              <a:latin typeface="Poppins" panose="00000500000000000000" pitchFamily="2" charset="0"/>
              <a:cs typeface="Poppins" panose="00000500000000000000" pitchFamily="2" charset="0"/>
            </a:endParaRPr>
          </a:p>
          <a:p>
            <a:pPr>
              <a:lnSpc>
                <a:spcPct val="114999"/>
              </a:lnSpc>
              <a:spcBef>
                <a:spcPts val="0"/>
              </a:spcBef>
              <a:spcAft>
                <a:spcPts val="600"/>
              </a:spcAft>
            </a:pPr>
            <a:r>
              <a:rPr lang="en-GB" sz="2200" dirty="0">
                <a:solidFill>
                  <a:srgbClr val="28426D"/>
                </a:solidFill>
                <a:latin typeface="Poppins" panose="00000500000000000000" pitchFamily="2" charset="0"/>
                <a:cs typeface="Poppins" panose="00000500000000000000" pitchFamily="2" charset="0"/>
              </a:rPr>
              <a:t>“Ethical and informed citizens’ u</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nderstanding and exercising their</a:t>
            </a:r>
            <a:b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b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human and democratic responsibilities and rights”</a:t>
            </a:r>
            <a:endPar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a:lnSpc>
                <a:spcPct val="114999"/>
              </a:lnSpc>
              <a:spcAft>
                <a:spcPts val="600"/>
              </a:spcAft>
            </a:pPr>
            <a:r>
              <a:rPr lang="en-GB" sz="2200" b="1"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Co-constructing the </a:t>
            </a:r>
            <a:r>
              <a:rPr lang="en-GB" sz="2200" b="1" kern="100" dirty="0">
                <a:solidFill>
                  <a:srgbClr val="28426D"/>
                </a:solidFill>
                <a:latin typeface="Poppins" panose="00000500000000000000" pitchFamily="2" charset="0"/>
                <a:ea typeface="Calibri" panose="020F0502020204030204" pitchFamily="34" charset="0"/>
                <a:cs typeface="Poppins" panose="00000500000000000000" pitchFamily="2" charset="0"/>
              </a:rPr>
              <a:t>curriculum</a:t>
            </a:r>
          </a:p>
          <a:p>
            <a:pPr>
              <a:lnSpc>
                <a:spcPct val="114999"/>
              </a:lnSpc>
              <a:spcAft>
                <a:spcPts val="600"/>
              </a:spcAft>
            </a:pPr>
            <a:r>
              <a:rPr lang="en-GB" sz="2200" kern="0" dirty="0">
                <a:solidFill>
                  <a:srgbClr val="28426D"/>
                </a:solidFill>
                <a:latin typeface="Poppins" panose="00000500000000000000" pitchFamily="2" charset="0"/>
                <a:ea typeface="Calibri" panose="020F0502020204030204" pitchFamily="34" charset="0"/>
                <a:cs typeface="Poppins" panose="00000500000000000000" pitchFamily="2" charset="0"/>
              </a:rPr>
              <a:t>Enabling</a:t>
            </a:r>
            <a:r>
              <a:rPr lang="en-GB" sz="2200" kern="0" dirty="0">
                <a:solidFill>
                  <a:srgbClr val="28426D"/>
                </a:solidFill>
                <a:effectLst/>
                <a:latin typeface="Poppins" panose="00000500000000000000" pitchFamily="2" charset="0"/>
                <a:ea typeface="Times New Roman" panose="02020603050405020304" pitchFamily="18" charset="0"/>
                <a:cs typeface="Poppins" panose="00000500000000000000" pitchFamily="2" charset="0"/>
              </a:rPr>
              <a:t> learner participation in creating an engaging </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curriculum</a:t>
            </a:r>
            <a:b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br>
            <a: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t>D</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ialogue between learner and professionals</a:t>
            </a:r>
            <a: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t> </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is a valuable learning experience </a:t>
            </a:r>
            <a: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t>F</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eedback should be given on decision-making</a:t>
            </a:r>
            <a:b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br>
            <a: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t>D</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iffering levels of participation </a:t>
            </a:r>
            <a:r>
              <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rPr>
              <a:t>are </a:t>
            </a: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appropriate at different points</a:t>
            </a:r>
            <a:endParaRPr lang="en-GB" sz="2200" dirty="0">
              <a:latin typeface="Poppins" panose="00000500000000000000" pitchFamily="2" charset="0"/>
              <a:cs typeface="Poppins" panose="00000500000000000000" pitchFamily="2" charset="0"/>
            </a:endParaRPr>
          </a:p>
          <a:p>
            <a:pPr>
              <a:lnSpc>
                <a:spcPct val="114999"/>
              </a:lnSpc>
              <a:spcAft>
                <a:spcPts val="600"/>
              </a:spcAft>
            </a:pPr>
            <a:r>
              <a:rPr lang="en-GB" sz="2200" b="1" dirty="0">
                <a:solidFill>
                  <a:srgbClr val="28426D"/>
                </a:solidFill>
                <a:latin typeface="Poppins" panose="00000500000000000000" pitchFamily="2" charset="0"/>
                <a:cs typeface="Poppins" panose="00000500000000000000" pitchFamily="2" charset="0"/>
              </a:rPr>
              <a:t>Assessment</a:t>
            </a:r>
          </a:p>
          <a:p>
            <a:pPr>
              <a:lnSpc>
                <a:spcPct val="114999"/>
              </a:lnSpc>
              <a:spcBef>
                <a:spcPts val="0"/>
              </a:spcBef>
              <a:spcAft>
                <a:spcPts val="600"/>
              </a:spcAft>
            </a:pPr>
            <a:r>
              <a:rPr lang="en-GB" sz="2200" dirty="0">
                <a:solidFill>
                  <a:srgbClr val="28426D"/>
                </a:solidFill>
                <a:latin typeface="Poppins" panose="00000500000000000000" pitchFamily="2" charset="0"/>
                <a:cs typeface="Poppins" panose="00000500000000000000" pitchFamily="2" charset="0"/>
              </a:rPr>
              <a:t>Learners </a:t>
            </a: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at the heart of assessment</a:t>
            </a:r>
            <a:br>
              <a:rPr lang="en-GB" sz="2200" dirty="0">
                <a:solidFill>
                  <a:srgbClr val="28426D"/>
                </a:solidFill>
                <a:latin typeface="Poppins" panose="00000500000000000000" pitchFamily="2" charset="0"/>
                <a:ea typeface="Calibri" panose="020F0502020204030204" pitchFamily="34" charset="0"/>
                <a:cs typeface="Poppins" panose="00000500000000000000" pitchFamily="2" charset="0"/>
              </a:rPr>
            </a:br>
            <a:r>
              <a:rPr lang="en-GB" sz="2200" dirty="0">
                <a:solidFill>
                  <a:srgbClr val="28426D"/>
                </a:solidFill>
                <a:latin typeface="Poppins" panose="00000500000000000000" pitchFamily="2" charset="0"/>
                <a:ea typeface="Calibri" panose="020F0502020204030204" pitchFamily="34" charset="0"/>
                <a:cs typeface="Poppins" panose="00000500000000000000" pitchFamily="2" charset="0"/>
              </a:rPr>
              <a:t>A</a:t>
            </a: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 holistic picture of the individual learner should be used</a:t>
            </a:r>
            <a:b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br>
            <a:r>
              <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In discussion with learner</a:t>
            </a:r>
            <a:endParaRPr lang="en-GB" sz="2200" dirty="0">
              <a:latin typeface="Poppins" panose="00000500000000000000" pitchFamily="2" charset="0"/>
              <a:cs typeface="Poppins" panose="00000500000000000000" pitchFamily="2" charset="0"/>
            </a:endParaRPr>
          </a:p>
        </p:txBody>
      </p:sp>
      <p:pic>
        <p:nvPicPr>
          <p:cNvPr id="3" name="object 55">
            <a:extLst>
              <a:ext uri="{FF2B5EF4-FFF2-40B4-BE49-F238E27FC236}">
                <a16:creationId xmlns:a16="http://schemas.microsoft.com/office/drawing/2014/main" id="{FF4C1D90-6EDD-83AE-D0D8-3C7B20C7A355}"/>
              </a:ext>
            </a:extLst>
          </p:cNvPr>
          <p:cNvPicPr/>
          <p:nvPr/>
        </p:nvPicPr>
        <p:blipFill>
          <a:blip r:embed="rId12"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160384763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006901" y="302019"/>
            <a:ext cx="7194438" cy="687607"/>
          </a:xfrm>
          <a:prstGeom prst="rect">
            <a:avLst/>
          </a:prstGeom>
        </p:spPr>
        <p:txBody>
          <a:bodyPr vert="horz" wrap="square" lIns="0" tIns="10397" rIns="0" bIns="0" rtlCol="0" anchor="ctr">
            <a:spAutoFit/>
          </a:bodyPr>
          <a:lstStyle/>
          <a:p>
            <a:pPr marL="7620" algn="ctr">
              <a:lnSpc>
                <a:spcPct val="100000"/>
              </a:lnSpc>
              <a:spcBef>
                <a:spcPts val="82"/>
              </a:spcBef>
            </a:pPr>
            <a:r>
              <a:rPr lang="en-GB" sz="4400" spc="112" dirty="0">
                <a:latin typeface="Poppins" panose="00000500000000000000" pitchFamily="2" charset="0"/>
                <a:cs typeface="Poppins" panose="00000500000000000000" pitchFamily="2" charset="0"/>
              </a:rPr>
              <a:t>Headline findings</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endParaRPr lang="en-US" sz="2000" dirty="0"/>
          </a:p>
        </p:txBody>
      </p:sp>
      <p:sp>
        <p:nvSpPr>
          <p:cNvPr id="39" name="TextBox 38">
            <a:extLst>
              <a:ext uri="{FF2B5EF4-FFF2-40B4-BE49-F238E27FC236}">
                <a16:creationId xmlns:a16="http://schemas.microsoft.com/office/drawing/2014/main" id="{7384F9BF-E81C-0AD4-C0CB-48236590DCD7}"/>
              </a:ext>
            </a:extLst>
          </p:cNvPr>
          <p:cNvSpPr txBox="1"/>
          <p:nvPr/>
        </p:nvSpPr>
        <p:spPr>
          <a:xfrm>
            <a:off x="0" y="1520986"/>
            <a:ext cx="11662123" cy="5167825"/>
          </a:xfrm>
          <a:prstGeom prst="rect">
            <a:avLst/>
          </a:prstGeom>
          <a:noFill/>
        </p:spPr>
        <p:txBody>
          <a:bodyPr wrap="square" lIns="91440" tIns="45720" rIns="91440" bIns="45720" anchor="t">
            <a:spAutoFit/>
          </a:bodyPr>
          <a:lstStyle/>
          <a:p>
            <a:pPr marL="457200" indent="-457200">
              <a:lnSpc>
                <a:spcPct val="113999"/>
              </a:lnSpc>
              <a:spcAft>
                <a:spcPts val="600"/>
              </a:spcAft>
              <a:buFont typeface="Arial" panose="020B0604020202020204" pitchFamily="34" charset="0"/>
              <a:buChar char="•"/>
            </a:pPr>
            <a:r>
              <a:rPr lang="en-GB" sz="2200" dirty="0">
                <a:solidFill>
                  <a:srgbClr val="314F83"/>
                </a:solidFill>
                <a:latin typeface="Poppins"/>
                <a:cs typeface="Poppins"/>
              </a:rPr>
              <a:t>Legislation introduces requirements to know about and have</a:t>
            </a:r>
            <a:br>
              <a:rPr lang="en-GB" sz="2200" dirty="0">
                <a:solidFill>
                  <a:srgbClr val="314F83"/>
                </a:solidFill>
                <a:latin typeface="Poppins"/>
                <a:cs typeface="Poppins"/>
              </a:rPr>
            </a:br>
            <a:r>
              <a:rPr lang="en-GB" sz="2200" dirty="0">
                <a:solidFill>
                  <a:srgbClr val="314F83"/>
                </a:solidFill>
                <a:latin typeface="Poppins"/>
                <a:cs typeface="Poppins"/>
              </a:rPr>
              <a:t>due regard to children's rights but lacks detail on what this</a:t>
            </a:r>
            <a:br>
              <a:rPr lang="en-GB" sz="2200" dirty="0">
                <a:solidFill>
                  <a:srgbClr val="314F83"/>
                </a:solidFill>
                <a:latin typeface="Poppins"/>
                <a:cs typeface="Poppins"/>
              </a:rPr>
            </a:br>
            <a:r>
              <a:rPr lang="en-GB" sz="2200" dirty="0">
                <a:solidFill>
                  <a:srgbClr val="314F83"/>
                </a:solidFill>
                <a:latin typeface="Poppins"/>
                <a:cs typeface="Poppins"/>
              </a:rPr>
              <a:t>means in practice</a:t>
            </a:r>
          </a:p>
          <a:p>
            <a:pPr marL="457200" indent="-457200">
              <a:lnSpc>
                <a:spcPct val="113999"/>
              </a:lnSpc>
              <a:spcAft>
                <a:spcPts val="600"/>
              </a:spcAft>
              <a:buFont typeface="Arial" panose="020B0604020202020204" pitchFamily="34" charset="0"/>
              <a:buChar char="•"/>
            </a:pPr>
            <a:r>
              <a:rPr lang="en-GB" sz="2200" dirty="0">
                <a:solidFill>
                  <a:srgbClr val="314F83"/>
                </a:solidFill>
                <a:latin typeface="Poppins"/>
                <a:cs typeface="Poppins"/>
              </a:rPr>
              <a:t>Omissions and inconsistencies in Welsh education policy as well as</a:t>
            </a:r>
            <a:br>
              <a:rPr lang="en-GB" sz="2200" dirty="0">
                <a:solidFill>
                  <a:srgbClr val="314F83"/>
                </a:solidFill>
                <a:latin typeface="Poppins"/>
                <a:cs typeface="Poppins"/>
              </a:rPr>
            </a:br>
            <a:r>
              <a:rPr lang="en-GB" sz="2200" dirty="0">
                <a:solidFill>
                  <a:srgbClr val="314F83"/>
                </a:solidFill>
                <a:latin typeface="Poppins"/>
                <a:cs typeface="Poppins"/>
              </a:rPr>
              <a:t>differing understandings of participative rights</a:t>
            </a:r>
          </a:p>
          <a:p>
            <a:pPr marL="457200" indent="-457200">
              <a:lnSpc>
                <a:spcPct val="114000"/>
              </a:lnSpc>
              <a:spcAft>
                <a:spcPts val="600"/>
              </a:spcAft>
              <a:buFont typeface="Arial" panose="020B0604020202020204" pitchFamily="34" charset="0"/>
              <a:buChar char="•"/>
            </a:pPr>
            <a:r>
              <a:rPr lang="en-GB" sz="2200" dirty="0">
                <a:solidFill>
                  <a:srgbClr val="314F83"/>
                </a:solidFill>
                <a:latin typeface="Poppins"/>
                <a:cs typeface="Poppins"/>
              </a:rPr>
              <a:t>Practical guidance for educators in Wales (Hwb) from 2006 is inclusive of education </a:t>
            </a:r>
            <a:r>
              <a:rPr lang="en-GB" sz="2200" i="1" dirty="0">
                <a:solidFill>
                  <a:srgbClr val="314F83"/>
                </a:solidFill>
                <a:latin typeface="Poppins"/>
                <a:cs typeface="Poppins"/>
              </a:rPr>
              <a:t>about</a:t>
            </a:r>
            <a:r>
              <a:rPr lang="en-GB" sz="2200" dirty="0">
                <a:solidFill>
                  <a:srgbClr val="314F83"/>
                </a:solidFill>
                <a:latin typeface="Poppins"/>
                <a:cs typeface="Poppins"/>
              </a:rPr>
              <a:t> and </a:t>
            </a:r>
            <a:r>
              <a:rPr lang="en-GB" sz="2200" i="1" dirty="0">
                <a:solidFill>
                  <a:srgbClr val="314F83"/>
                </a:solidFill>
                <a:latin typeface="Poppins"/>
                <a:cs typeface="Poppins"/>
              </a:rPr>
              <a:t>through</a:t>
            </a:r>
            <a:r>
              <a:rPr lang="en-GB" sz="2200" dirty="0">
                <a:solidFill>
                  <a:srgbClr val="314F83"/>
                </a:solidFill>
                <a:latin typeface="Poppins"/>
                <a:cs typeface="Poppins"/>
              </a:rPr>
              <a:t> human rights at all ages</a:t>
            </a:r>
          </a:p>
          <a:p>
            <a:pPr marL="457200" indent="-457200">
              <a:lnSpc>
                <a:spcPct val="114000"/>
              </a:lnSpc>
              <a:spcAft>
                <a:spcPts val="600"/>
              </a:spcAft>
              <a:buFont typeface="Arial" panose="020B0604020202020204" pitchFamily="34" charset="0"/>
              <a:buChar char="•"/>
            </a:pPr>
            <a:r>
              <a:rPr lang="en-GB" sz="2200" dirty="0">
                <a:solidFill>
                  <a:srgbClr val="314F83"/>
                </a:solidFill>
                <a:latin typeface="Poppins"/>
                <a:cs typeface="Poppins"/>
              </a:rPr>
              <a:t>The new Curriculum for Wales (2021) is underpinned by HRE and details extensively the </a:t>
            </a:r>
            <a:r>
              <a:rPr lang="en-GB" sz="2200" i="1" dirty="0">
                <a:solidFill>
                  <a:srgbClr val="314F83"/>
                </a:solidFill>
                <a:latin typeface="Poppins"/>
                <a:cs typeface="Poppins"/>
              </a:rPr>
              <a:t>about</a:t>
            </a:r>
            <a:r>
              <a:rPr lang="en-GB" sz="2200" dirty="0">
                <a:solidFill>
                  <a:srgbClr val="314F83"/>
                </a:solidFill>
                <a:latin typeface="Poppins"/>
                <a:cs typeface="Poppins"/>
              </a:rPr>
              <a:t>, </a:t>
            </a:r>
            <a:r>
              <a:rPr lang="en-GB" sz="2200" i="1" dirty="0">
                <a:solidFill>
                  <a:srgbClr val="314F83"/>
                </a:solidFill>
                <a:latin typeface="Poppins"/>
                <a:cs typeface="Poppins"/>
              </a:rPr>
              <a:t>through</a:t>
            </a:r>
            <a:r>
              <a:rPr lang="en-GB" sz="2200" dirty="0">
                <a:solidFill>
                  <a:srgbClr val="314F83"/>
                </a:solidFill>
                <a:latin typeface="Poppins"/>
                <a:cs typeface="Poppins"/>
              </a:rPr>
              <a:t> and </a:t>
            </a:r>
            <a:r>
              <a:rPr lang="en-GB" sz="2200" i="1" dirty="0">
                <a:solidFill>
                  <a:srgbClr val="314F83"/>
                </a:solidFill>
                <a:latin typeface="Poppins"/>
                <a:cs typeface="Poppins"/>
              </a:rPr>
              <a:t>for</a:t>
            </a:r>
            <a:r>
              <a:rPr lang="en-GB" sz="2200" dirty="0">
                <a:solidFill>
                  <a:srgbClr val="314F83"/>
                </a:solidFill>
                <a:latin typeface="Poppins"/>
                <a:cs typeface="Poppins"/>
              </a:rPr>
              <a:t> of the United Nations Framework (2011)</a:t>
            </a:r>
          </a:p>
          <a:p>
            <a:pPr marL="457200" indent="-457200">
              <a:lnSpc>
                <a:spcPct val="114000"/>
              </a:lnSpc>
              <a:spcAft>
                <a:spcPts val="600"/>
              </a:spcAft>
              <a:buFont typeface="Arial" panose="020B0604020202020204" pitchFamily="34" charset="0"/>
              <a:buChar char="•"/>
            </a:pPr>
            <a:r>
              <a:rPr lang="en-GB" sz="2200" dirty="0">
                <a:solidFill>
                  <a:srgbClr val="314F83"/>
                </a:solidFill>
                <a:latin typeface="Poppins"/>
                <a:cs typeface="Poppins"/>
              </a:rPr>
              <a:t>Focus on ‘what’ not ‘how’</a:t>
            </a:r>
          </a:p>
          <a:p>
            <a:pPr marL="457200" indent="-457200">
              <a:lnSpc>
                <a:spcPct val="114000"/>
              </a:lnSpc>
              <a:spcAft>
                <a:spcPts val="600"/>
              </a:spcAft>
              <a:buFont typeface="Arial" panose="020B0604020202020204" pitchFamily="34" charset="0"/>
              <a:buChar char="•"/>
            </a:pPr>
            <a:r>
              <a:rPr lang="en-GB" sz="2200" dirty="0">
                <a:solidFill>
                  <a:srgbClr val="314F83"/>
                </a:solidFill>
                <a:latin typeface="Poppins"/>
                <a:cs typeface="Poppins"/>
              </a:rPr>
              <a:t>Golden thread of implementation through to impact</a:t>
            </a:r>
          </a:p>
          <a:p>
            <a:pPr marL="457200" indent="-457200">
              <a:lnSpc>
                <a:spcPct val="114000"/>
              </a:lnSpc>
              <a:spcAft>
                <a:spcPts val="600"/>
              </a:spcAft>
              <a:buFont typeface="Arial" panose="020B0604020202020204" pitchFamily="34" charset="0"/>
              <a:buChar char="•"/>
            </a:pPr>
            <a:r>
              <a:rPr lang="en-GB" sz="2200" dirty="0">
                <a:solidFill>
                  <a:srgbClr val="314F83"/>
                </a:solidFill>
                <a:latin typeface="Poppins"/>
                <a:cs typeface="Poppins"/>
              </a:rPr>
              <a:t>Maintaining the commitment</a:t>
            </a:r>
            <a:endParaRPr lang="en-GB" sz="2200" dirty="0">
              <a:solidFill>
                <a:srgbClr val="002060"/>
              </a:solidFill>
              <a:latin typeface="Poppins" panose="00000500000000000000" pitchFamily="2" charset="0"/>
              <a:cs typeface="Poppins" panose="00000500000000000000" pitchFamily="2" charset="0"/>
            </a:endParaRPr>
          </a:p>
        </p:txBody>
      </p:sp>
      <p:pic>
        <p:nvPicPr>
          <p:cNvPr id="3" name="object 55">
            <a:extLst>
              <a:ext uri="{FF2B5EF4-FFF2-40B4-BE49-F238E27FC236}">
                <a16:creationId xmlns:a16="http://schemas.microsoft.com/office/drawing/2014/main" id="{AD871569-5701-F697-8A3E-5707096D66FD}"/>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341115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grpSp>
        <p:nvGrpSpPr>
          <p:cNvPr id="21" name="object 21"/>
          <p:cNvGrpSpPr/>
          <p:nvPr/>
        </p:nvGrpSpPr>
        <p:grpSpPr>
          <a:xfrm>
            <a:off x="10414725" y="3730404"/>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dirty="0"/>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dirty="0"/>
            </a:p>
          </p:txBody>
        </p:sp>
      </p:grpSp>
      <p:grpSp>
        <p:nvGrpSpPr>
          <p:cNvPr id="24" name="object 24"/>
          <p:cNvGrpSpPr/>
          <p:nvPr/>
        </p:nvGrpSpPr>
        <p:grpSpPr>
          <a:xfrm>
            <a:off x="10414725" y="1692463"/>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dirty="0"/>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dirty="0"/>
            </a:p>
          </p:txBody>
        </p:sp>
      </p:grpSp>
      <p:sp>
        <p:nvSpPr>
          <p:cNvPr id="3" name="Rectangle 2">
            <a:extLst>
              <a:ext uri="{FF2B5EF4-FFF2-40B4-BE49-F238E27FC236}">
                <a16:creationId xmlns:a16="http://schemas.microsoft.com/office/drawing/2014/main" id="{A8955558-30CE-96EA-C531-396AF56C24B8}"/>
              </a:ext>
            </a:extLst>
          </p:cNvPr>
          <p:cNvSpPr/>
          <p:nvPr/>
        </p:nvSpPr>
        <p:spPr>
          <a:xfrm>
            <a:off x="-429" y="595354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DC5056A4-C3F8-F6A1-B3C1-9620145A2A62}"/>
              </a:ext>
            </a:extLst>
          </p:cNvPr>
          <p:cNvGrpSpPr/>
          <p:nvPr/>
        </p:nvGrpSpPr>
        <p:grpSpPr>
          <a:xfrm>
            <a:off x="2347250" y="6107945"/>
            <a:ext cx="7496642" cy="613767"/>
            <a:chOff x="1060217" y="4950107"/>
            <a:chExt cx="10000987" cy="818804"/>
          </a:xfrm>
        </p:grpSpPr>
        <p:pic>
          <p:nvPicPr>
            <p:cNvPr id="5" name="Picture 4" descr="Text&#10;&#10;Description automatically generated with low confidence">
              <a:extLst>
                <a:ext uri="{FF2B5EF4-FFF2-40B4-BE49-F238E27FC236}">
                  <a16:creationId xmlns:a16="http://schemas.microsoft.com/office/drawing/2014/main" id="{084EC7D2-DBB7-8FC0-57A4-D2759F4421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7A735276-89DF-927C-A8F4-064D8284FC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 name="Picture 6" descr="Text&#10;&#10;Description automatically generated">
              <a:extLst>
                <a:ext uri="{FF2B5EF4-FFF2-40B4-BE49-F238E27FC236}">
                  <a16:creationId xmlns:a16="http://schemas.microsoft.com/office/drawing/2014/main" id="{023A0338-134F-A6B8-B8B8-86CA85E699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8" name="Picture 7" descr="A red background with white text&#10;&#10;Description automatically generated with medium confidence">
              <a:extLst>
                <a:ext uri="{FF2B5EF4-FFF2-40B4-BE49-F238E27FC236}">
                  <a16:creationId xmlns:a16="http://schemas.microsoft.com/office/drawing/2014/main" id="{663FFD9F-F301-F87D-41DF-DDB5C201F7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9" name="Content Placeholder 3">
            <a:extLst>
              <a:ext uri="{FF2B5EF4-FFF2-40B4-BE49-F238E27FC236}">
                <a16:creationId xmlns:a16="http://schemas.microsoft.com/office/drawing/2014/main" id="{85DB75C9-41D4-8ADC-9261-17403E373595}"/>
              </a:ext>
            </a:extLst>
          </p:cNvPr>
          <p:cNvSpPr>
            <a:spLocks noGrp="1"/>
          </p:cNvSpPr>
          <p:nvPr>
            <p:ph idx="1"/>
          </p:nvPr>
        </p:nvSpPr>
        <p:spPr>
          <a:xfrm>
            <a:off x="845747" y="4699052"/>
            <a:ext cx="9498486" cy="812553"/>
          </a:xfrm>
        </p:spPr>
        <p:txBody>
          <a:bodyPr vert="horz" lIns="91440" tIns="45720" rIns="91440" bIns="45720" rtlCol="0" anchor="b">
            <a:noAutofit/>
          </a:bodyPr>
          <a:lstStyle/>
          <a:p>
            <a:pPr marL="0" indent="0" algn="ctr">
              <a:lnSpc>
                <a:spcPct val="120000"/>
              </a:lnSpc>
              <a:buNone/>
            </a:pPr>
            <a:endParaRPr lang="en-US" sz="4000" b="1" dirty="0">
              <a:solidFill>
                <a:srgbClr val="28426D"/>
              </a:solidFill>
              <a:latin typeface="Poppins"/>
              <a:cs typeface="Poppins"/>
            </a:endParaRPr>
          </a:p>
          <a:p>
            <a:pPr marL="0" indent="0" algn="ctr">
              <a:lnSpc>
                <a:spcPct val="120000"/>
              </a:lnSpc>
              <a:buNone/>
            </a:pPr>
            <a:r>
              <a:rPr lang="en-US" sz="4000" b="1" dirty="0">
                <a:solidFill>
                  <a:srgbClr val="28426D"/>
                </a:solidFill>
                <a:latin typeface="Poppins"/>
                <a:cs typeface="Poppins"/>
              </a:rPr>
              <a:t>Young children’s participative rights across Initial Teacher Education (ITE) in Wales</a:t>
            </a:r>
            <a:endParaRPr lang="en-US" dirty="0"/>
          </a:p>
          <a:p>
            <a:pPr marL="0" indent="0" algn="ctr">
              <a:lnSpc>
                <a:spcPct val="120000"/>
              </a:lnSpc>
              <a:buNone/>
            </a:pPr>
            <a:endParaRPr lang="en-US" sz="4000" b="1" dirty="0">
              <a:solidFill>
                <a:srgbClr val="28426D"/>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5294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9953"/>
            <a:ext cx="6757414"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30" dirty="0">
                <a:latin typeface="Poppins"/>
                <a:cs typeface="Poppins"/>
              </a:rPr>
              <a:t>Research question</a:t>
            </a:r>
            <a:endParaRPr lang="en-GB" sz="44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endParaRPr lang="en-US" sz="2000" dirty="0"/>
          </a:p>
        </p:txBody>
      </p:sp>
      <p:sp>
        <p:nvSpPr>
          <p:cNvPr id="39" name="TextBox 38">
            <a:extLst>
              <a:ext uri="{FF2B5EF4-FFF2-40B4-BE49-F238E27FC236}">
                <a16:creationId xmlns:a16="http://schemas.microsoft.com/office/drawing/2014/main" id="{7384F9BF-E81C-0AD4-C0CB-48236590DCD7}"/>
              </a:ext>
            </a:extLst>
          </p:cNvPr>
          <p:cNvSpPr txBox="1"/>
          <p:nvPr/>
        </p:nvSpPr>
        <p:spPr>
          <a:xfrm>
            <a:off x="-2" y="1142966"/>
            <a:ext cx="11452636" cy="5757474"/>
          </a:xfrm>
          <a:prstGeom prst="rect">
            <a:avLst/>
          </a:prstGeom>
          <a:noFill/>
        </p:spPr>
        <p:txBody>
          <a:bodyPr wrap="square" lIns="91440" tIns="45720" rIns="91440" bIns="45720" anchor="t">
            <a:spAutoFit/>
          </a:bodyPr>
          <a:lstStyle/>
          <a:p>
            <a:pPr marL="457200" indent="-457200">
              <a:lnSpc>
                <a:spcPct val="120000"/>
              </a:lnSpc>
              <a:buFont typeface="+mj-lt"/>
              <a:buAutoNum type="arabicPeriod"/>
            </a:pPr>
            <a:r>
              <a:rPr lang="en-GB" sz="2200" dirty="0">
                <a:solidFill>
                  <a:srgbClr val="28426D"/>
                </a:solidFill>
                <a:latin typeface="Poppins" panose="00000500000000000000" pitchFamily="2" charset="0"/>
                <a:cs typeface="Poppins" panose="00000500000000000000" pitchFamily="2" charset="0"/>
              </a:rPr>
              <a:t>How does the distinct Welsh policy context position teachers</a:t>
            </a:r>
            <a:br>
              <a:rPr lang="en-GB" sz="2200" dirty="0">
                <a:latin typeface="Poppins" panose="00000500000000000000" pitchFamily="2" charset="0"/>
                <a:cs typeface="Poppins" panose="00000500000000000000" pitchFamily="2" charset="0"/>
              </a:rPr>
            </a:br>
            <a:r>
              <a:rPr lang="en-GB" sz="2200" dirty="0">
                <a:solidFill>
                  <a:srgbClr val="28426D"/>
                </a:solidFill>
                <a:latin typeface="Poppins" panose="00000500000000000000" pitchFamily="2" charset="0"/>
                <a:cs typeface="Poppins" panose="00000500000000000000" pitchFamily="2" charset="0"/>
              </a:rPr>
              <a:t>in relation to young children’s participative rights in</a:t>
            </a:r>
            <a:br>
              <a:rPr lang="en-GB" sz="2200" dirty="0">
                <a:latin typeface="Poppins" panose="00000500000000000000" pitchFamily="2" charset="0"/>
                <a:cs typeface="Poppins" panose="00000500000000000000" pitchFamily="2" charset="0"/>
              </a:rPr>
            </a:br>
            <a:r>
              <a:rPr lang="en-GB" sz="2200" dirty="0">
                <a:solidFill>
                  <a:srgbClr val="28426D"/>
                </a:solidFill>
                <a:latin typeface="Poppins" panose="00000500000000000000" pitchFamily="2" charset="0"/>
                <a:cs typeface="Poppins" panose="00000500000000000000" pitchFamily="2" charset="0"/>
              </a:rPr>
              <a:t>primary schools in Wales?</a:t>
            </a:r>
            <a:endParaRPr lang="en-US" dirty="0"/>
          </a:p>
          <a:p>
            <a:pPr marL="457200" indent="-457200">
              <a:lnSpc>
                <a:spcPct val="120000"/>
              </a:lnSpc>
              <a:buFont typeface="+mj-lt"/>
              <a:buAutoNum type="arabicPeriod" startAt="2"/>
            </a:pPr>
            <a:r>
              <a:rPr lang="en-GB" sz="2200" b="1" dirty="0">
                <a:solidFill>
                  <a:srgbClr val="28426D"/>
                </a:solidFill>
                <a:latin typeface="Poppins" panose="00000500000000000000" pitchFamily="2" charset="0"/>
                <a:cs typeface="Poppins" panose="00000500000000000000" pitchFamily="2" charset="0"/>
              </a:rPr>
              <a:t>To what extent do providers of professional learning (including</a:t>
            </a:r>
            <a:br>
              <a:rPr lang="en-GB" sz="2200" b="1" dirty="0">
                <a:solidFill>
                  <a:srgbClr val="28426D"/>
                </a:solidFill>
                <a:latin typeface="Poppins" panose="00000500000000000000" pitchFamily="2" charset="0"/>
                <a:cs typeface="Poppins" panose="00000500000000000000" pitchFamily="2" charset="0"/>
              </a:rPr>
            </a:br>
            <a:r>
              <a:rPr lang="en-GB" sz="2200" b="1" dirty="0">
                <a:solidFill>
                  <a:srgbClr val="28426D"/>
                </a:solidFill>
                <a:latin typeface="Poppins" panose="00000500000000000000" pitchFamily="2" charset="0"/>
                <a:cs typeface="Poppins" panose="00000500000000000000" pitchFamily="2" charset="0"/>
              </a:rPr>
              <a:t>initial teacher education) support Welsh Government rhetoric for</a:t>
            </a:r>
            <a:br>
              <a:rPr lang="en-GB" sz="2200" b="1" dirty="0">
                <a:solidFill>
                  <a:srgbClr val="28426D"/>
                </a:solidFill>
                <a:latin typeface="Poppins" panose="00000500000000000000" pitchFamily="2" charset="0"/>
                <a:cs typeface="Poppins" panose="00000500000000000000" pitchFamily="2" charset="0"/>
              </a:rPr>
            </a:br>
            <a:r>
              <a:rPr lang="en-GB" sz="2200" b="1" dirty="0">
                <a:solidFill>
                  <a:srgbClr val="28426D"/>
                </a:solidFill>
                <a:latin typeface="Poppins" panose="00000500000000000000" pitchFamily="2" charset="0"/>
                <a:cs typeface="Poppins" panose="00000500000000000000" pitchFamily="2" charset="0"/>
              </a:rPr>
              <a:t>pedagogic practice that embeds young children's participative rights?</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How do primary teachers in Wales conceptualise and support young children’s participative rights and what are perceived enablers and barriers to practice?  </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How are young children's participative rights in Welsh primary schools understood and experienced by young children themselves? </a:t>
            </a:r>
          </a:p>
          <a:p>
            <a:pPr marL="457200" indent="-457200">
              <a:lnSpc>
                <a:spcPct val="120000"/>
              </a:lnSpc>
              <a:buFont typeface="+mj-lt"/>
              <a:buAutoNum type="arabicPeriod" startAt="2"/>
            </a:pPr>
            <a:r>
              <a:rPr lang="en-GB" sz="2200" dirty="0">
                <a:solidFill>
                  <a:srgbClr val="28426D"/>
                </a:solidFill>
                <a:latin typeface="Poppins"/>
                <a:cs typeface="Poppins"/>
              </a:rPr>
              <a:t>How can findings from this work be drawn together to understand the process by which pedagogies can be transformed in order to embed participative rights? </a:t>
            </a:r>
            <a:endParaRPr lang="en-GB" sz="2200" dirty="0">
              <a:solidFill>
                <a:srgbClr val="28426D"/>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8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9953"/>
            <a:ext cx="6757414"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a:cs typeface="Poppins"/>
              </a:rPr>
              <a:t>Methodology </a:t>
            </a:r>
            <a:endParaRPr lang="en-GB" sz="44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41" name="object 20">
            <a:extLst>
              <a:ext uri="{FF2B5EF4-FFF2-40B4-BE49-F238E27FC236}">
                <a16:creationId xmlns:a16="http://schemas.microsoft.com/office/drawing/2014/main" id="{5E8665F6-C9B4-B61A-D244-6890D2C55C8E}"/>
              </a:ext>
            </a:extLst>
          </p:cNvPr>
          <p:cNvSpPr txBox="1">
            <a:spLocks/>
          </p:cNvSpPr>
          <p:nvPr/>
        </p:nvSpPr>
        <p:spPr>
          <a:xfrm>
            <a:off x="361568" y="1337687"/>
            <a:ext cx="9185971" cy="4329083"/>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00"/>
              </a:spcAft>
            </a:pPr>
            <a:r>
              <a:rPr lang="en-GB" sz="2200" dirty="0">
                <a:solidFill>
                  <a:srgbClr val="28426D"/>
                </a:solidFill>
                <a:latin typeface="Poppins"/>
                <a:cs typeface="Calibri" panose="020F0502020204030204"/>
              </a:rPr>
              <a:t>A survey administered to all HEIs that provide ITE in Wales</a:t>
            </a:r>
          </a:p>
          <a:p>
            <a:pPr lvl="1">
              <a:lnSpc>
                <a:spcPct val="100000"/>
              </a:lnSpc>
              <a:spcAft>
                <a:spcPts val="400"/>
              </a:spcAft>
              <a:buFont typeface="Courier New" panose="02070309020205020404" pitchFamily="49" charset="0"/>
              <a:buChar char="o"/>
            </a:pPr>
            <a:r>
              <a:rPr lang="en-GB" sz="2200" dirty="0">
                <a:solidFill>
                  <a:srgbClr val="28426D"/>
                </a:solidFill>
                <a:latin typeface="Poppins"/>
                <a:cs typeface="Calibri" panose="020F0502020204030204"/>
              </a:rPr>
              <a:t>Programme title</a:t>
            </a:r>
          </a:p>
          <a:p>
            <a:pPr lvl="1">
              <a:lnSpc>
                <a:spcPct val="100000"/>
              </a:lnSpc>
              <a:spcAft>
                <a:spcPts val="400"/>
              </a:spcAft>
              <a:buFont typeface="Courier New" panose="02070309020205020404" pitchFamily="49" charset="0"/>
              <a:buChar char="o"/>
            </a:pPr>
            <a:r>
              <a:rPr lang="en-GB" sz="2200" dirty="0">
                <a:solidFill>
                  <a:srgbClr val="28426D"/>
                </a:solidFill>
                <a:latin typeface="Poppins"/>
                <a:cs typeface="Calibri" panose="020F0502020204030204"/>
              </a:rPr>
              <a:t>Number of current students</a:t>
            </a:r>
          </a:p>
          <a:p>
            <a:pPr lvl="1">
              <a:lnSpc>
                <a:spcPct val="100000"/>
              </a:lnSpc>
              <a:spcAft>
                <a:spcPts val="400"/>
              </a:spcAft>
              <a:buFont typeface="Courier New" panose="02070309020205020404" pitchFamily="49" charset="0"/>
              <a:buChar char="o"/>
            </a:pPr>
            <a:r>
              <a:rPr lang="en-GB" sz="2200" dirty="0">
                <a:solidFill>
                  <a:srgbClr val="28426D"/>
                </a:solidFill>
                <a:latin typeface="Poppins"/>
                <a:cs typeface="Calibri" panose="020F0502020204030204"/>
              </a:rPr>
              <a:t>Aims and learning objectives related to young children’s participative rights in validation documents</a:t>
            </a:r>
          </a:p>
          <a:p>
            <a:pPr lvl="1">
              <a:lnSpc>
                <a:spcPct val="100000"/>
              </a:lnSpc>
              <a:spcAft>
                <a:spcPts val="400"/>
              </a:spcAft>
              <a:buFont typeface="Courier New" panose="02070309020205020404" pitchFamily="49" charset="0"/>
              <a:buChar char="o"/>
            </a:pPr>
            <a:r>
              <a:rPr lang="en-GB" sz="2200" dirty="0">
                <a:solidFill>
                  <a:srgbClr val="28426D"/>
                </a:solidFill>
                <a:latin typeface="Poppins"/>
                <a:cs typeface="Calibri" panose="020F0502020204030204"/>
              </a:rPr>
              <a:t>Modules titles where young children’s participative rights are covered</a:t>
            </a:r>
          </a:p>
          <a:p>
            <a:pPr lvl="1">
              <a:lnSpc>
                <a:spcPct val="100000"/>
              </a:lnSpc>
              <a:spcAft>
                <a:spcPts val="400"/>
              </a:spcAft>
              <a:buFont typeface="Courier New" panose="02070309020205020404" pitchFamily="49" charset="0"/>
              <a:buChar char="o"/>
            </a:pPr>
            <a:r>
              <a:rPr lang="en-GB" sz="2200" dirty="0">
                <a:solidFill>
                  <a:srgbClr val="28426D"/>
                </a:solidFill>
                <a:latin typeface="Poppins"/>
                <a:cs typeface="Calibri" panose="020F0502020204030204"/>
              </a:rPr>
              <a:t>Aspects of young children’s participative rights to rank order</a:t>
            </a:r>
          </a:p>
          <a:p>
            <a:pPr>
              <a:lnSpc>
                <a:spcPct val="100000"/>
              </a:lnSpc>
              <a:spcAft>
                <a:spcPts val="400"/>
              </a:spcAft>
            </a:pPr>
            <a:r>
              <a:rPr lang="en-GB" sz="2200" dirty="0">
                <a:solidFill>
                  <a:srgbClr val="28426D"/>
                </a:solidFill>
                <a:latin typeface="Poppins"/>
                <a:cs typeface="Calibri" panose="020F0502020204030204"/>
              </a:rPr>
              <a:t>Deductive content analysis (Elo &amp; Kyngas, 2008)</a:t>
            </a:r>
          </a:p>
          <a:p>
            <a:pPr>
              <a:lnSpc>
                <a:spcPct val="100000"/>
              </a:lnSpc>
              <a:spcAft>
                <a:spcPts val="400"/>
              </a:spcAft>
            </a:pPr>
            <a:r>
              <a:rPr lang="en-GB" sz="2200" dirty="0">
                <a:solidFill>
                  <a:srgbClr val="28426D"/>
                </a:solidFill>
                <a:latin typeface="Poppins"/>
                <a:cs typeface="Calibri" panose="020F0502020204030204"/>
              </a:rPr>
              <a:t>Tibbitts (2017) three models of Human Rights Education </a:t>
            </a:r>
          </a:p>
        </p:txBody>
      </p:sp>
    </p:spTree>
    <p:extLst>
      <p:ext uri="{BB962C8B-B14F-4D97-AF65-F5344CB8AC3E}">
        <p14:creationId xmlns:p14="http://schemas.microsoft.com/office/powerpoint/2010/main" val="17463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sp>
        <p:nvSpPr>
          <p:cNvPr id="2" name="object 2">
            <a:extLst>
              <a:ext uri="{FF2B5EF4-FFF2-40B4-BE49-F238E27FC236}">
                <a16:creationId xmlns:a16="http://schemas.microsoft.com/office/drawing/2014/main" id="{924AA0DE-0FCB-3374-8662-FABE5F89129C}"/>
              </a:ext>
            </a:extLst>
          </p:cNvPr>
          <p:cNvSpPr txBox="1">
            <a:spLocks noGrp="1"/>
          </p:cNvSpPr>
          <p:nvPr>
            <p:ph type="title"/>
          </p:nvPr>
        </p:nvSpPr>
        <p:spPr>
          <a:xfrm>
            <a:off x="2437471" y="61918"/>
            <a:ext cx="7050851" cy="995384"/>
          </a:xfrm>
          <a:prstGeom prst="rect">
            <a:avLst/>
          </a:prstGeom>
        </p:spPr>
        <p:txBody>
          <a:bodyPr vert="horz" wrap="square" lIns="0" tIns="10397" rIns="0" bIns="0" rtlCol="0" anchor="ctr">
            <a:spAutoFit/>
          </a:bodyPr>
          <a:lstStyle/>
          <a:p>
            <a:pPr marL="7620">
              <a:lnSpc>
                <a:spcPct val="100000"/>
              </a:lnSpc>
              <a:spcBef>
                <a:spcPts val="82"/>
              </a:spcBef>
            </a:pPr>
            <a:r>
              <a:rPr lang="en-GB" sz="3200" b="1" spc="112" dirty="0">
                <a:latin typeface="Poppins"/>
                <a:cs typeface="Poppins"/>
              </a:rPr>
              <a:t>Tibbitts models of</a:t>
            </a:r>
            <a:br>
              <a:rPr lang="en-GB" sz="3200" b="1" spc="112" dirty="0">
                <a:latin typeface="Poppins"/>
                <a:cs typeface="Poppins"/>
              </a:rPr>
            </a:br>
            <a:r>
              <a:rPr lang="en-GB" sz="3200" b="1" spc="112" dirty="0">
                <a:latin typeface="Poppins"/>
                <a:cs typeface="Poppins"/>
              </a:rPr>
              <a:t>Human Rights Education</a:t>
            </a:r>
            <a:endParaRPr lang="en-GB" sz="3000" spc="185" dirty="0">
              <a:latin typeface="Poppins" panose="00000500000000000000" pitchFamily="2" charset="0"/>
              <a:cs typeface="Poppins" panose="00000500000000000000" pitchFamily="2" charset="0"/>
            </a:endParaRPr>
          </a:p>
        </p:txBody>
      </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sp>
        <p:nvSpPr>
          <p:cNvPr id="21" name="TextBox 20">
            <a:extLst>
              <a:ext uri="{FF2B5EF4-FFF2-40B4-BE49-F238E27FC236}">
                <a16:creationId xmlns:a16="http://schemas.microsoft.com/office/drawing/2014/main" id="{3C57BD0E-E1EE-B991-4D0E-C6C54408572C}"/>
              </a:ext>
            </a:extLst>
          </p:cNvPr>
          <p:cNvSpPr txBox="1"/>
          <p:nvPr/>
        </p:nvSpPr>
        <p:spPr>
          <a:xfrm>
            <a:off x="222900" y="1270362"/>
            <a:ext cx="11473800" cy="5139869"/>
          </a:xfrm>
          <a:prstGeom prst="rect">
            <a:avLst/>
          </a:prstGeom>
          <a:noFill/>
        </p:spPr>
        <p:txBody>
          <a:bodyPr wrap="square">
            <a:spAutoFit/>
          </a:bodyPr>
          <a:lstStyle/>
          <a:p>
            <a:pPr marL="0" indent="0" algn="r">
              <a:buNone/>
            </a:pPr>
            <a:endParaRPr lang="en-GB" sz="2000" b="1" spc="112" dirty="0">
              <a:solidFill>
                <a:srgbClr val="28426D"/>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200" b="1" spc="112" dirty="0">
                <a:solidFill>
                  <a:srgbClr val="28426D"/>
                </a:solidFill>
                <a:latin typeface="Poppins" panose="00000500000000000000" pitchFamily="2" charset="0"/>
                <a:cs typeface="Poppins" panose="00000500000000000000" pitchFamily="2" charset="0"/>
              </a:rPr>
              <a:t>Values and Awareness</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Affirm existing HR discourse</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Provide knowledge of HR</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Learner is not encouraged or empowered to take action</a:t>
            </a:r>
          </a:p>
          <a:p>
            <a:pPr marL="342900" indent="-342900">
              <a:buFont typeface="Arial" panose="020B0604020202020204" pitchFamily="34" charset="0"/>
              <a:buChar char="•"/>
            </a:pPr>
            <a:endParaRPr lang="en-GB" sz="2200" b="1" spc="112" dirty="0">
              <a:solidFill>
                <a:srgbClr val="28426D"/>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200" b="1" spc="112" dirty="0">
                <a:solidFill>
                  <a:srgbClr val="28426D"/>
                </a:solidFill>
                <a:latin typeface="Poppins" panose="00000500000000000000" pitchFamily="2" charset="0"/>
                <a:cs typeface="Poppins" panose="00000500000000000000" pitchFamily="2" charset="0"/>
              </a:rPr>
              <a:t>Accountability</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Linked to professional roles</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Intended to influence knowledge, attitude and actions specific to roles</a:t>
            </a:r>
          </a:p>
          <a:p>
            <a:pPr marL="342900" indent="-342900">
              <a:buFont typeface="Arial" panose="020B0604020202020204" pitchFamily="34" charset="0"/>
              <a:buChar char="•"/>
            </a:pPr>
            <a:endParaRPr lang="en-GB" sz="2200" spc="112" dirty="0">
              <a:solidFill>
                <a:srgbClr val="28426D"/>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200" b="1" spc="112" dirty="0">
                <a:solidFill>
                  <a:srgbClr val="28426D"/>
                </a:solidFill>
                <a:latin typeface="Poppins" panose="00000500000000000000" pitchFamily="2" charset="0"/>
                <a:cs typeface="Poppins" panose="00000500000000000000" pitchFamily="2" charset="0"/>
              </a:rPr>
              <a:t>Transformation</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Transformative learning to bring about profound change in the individual learner </a:t>
            </a:r>
          </a:p>
          <a:p>
            <a:pPr marL="800100" lvl="1" indent="-342900">
              <a:buFont typeface="Courier New" panose="02070309020205020404" pitchFamily="49" charset="0"/>
              <a:buChar char="o"/>
            </a:pPr>
            <a:r>
              <a:rPr lang="en-GB" sz="2200" spc="112" dirty="0">
                <a:solidFill>
                  <a:srgbClr val="28426D"/>
                </a:solidFill>
                <a:latin typeface="Poppins" panose="00000500000000000000" pitchFamily="2" charset="0"/>
                <a:cs typeface="Poppins" panose="00000500000000000000" pitchFamily="2" charset="0"/>
              </a:rPr>
              <a:t>Results in taking action to eliminate HR violations </a:t>
            </a:r>
          </a:p>
        </p:txBody>
      </p:sp>
      <p:pic>
        <p:nvPicPr>
          <p:cNvPr id="3" name="object 7">
            <a:extLst>
              <a:ext uri="{FF2B5EF4-FFF2-40B4-BE49-F238E27FC236}">
                <a16:creationId xmlns:a16="http://schemas.microsoft.com/office/drawing/2014/main" id="{376774C6-F1EF-E9C6-29D2-94BCDC1FC2A1}"/>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23483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b="1" spc="-30" dirty="0">
                <a:solidFill>
                  <a:srgbClr val="28426D"/>
                </a:solidFill>
                <a:latin typeface="Poppins" panose="00000500000000000000" pitchFamily="2" charset="0"/>
                <a:cs typeface="Poppins" panose="00000500000000000000" pitchFamily="2" charset="0"/>
              </a:rPr>
              <a:t>About this research</a:t>
            </a:r>
            <a:br>
              <a:rPr lang="en-GB" sz="5000" b="1" dirty="0">
                <a:latin typeface="Poppins" panose="00000500000000000000" pitchFamily="2" charset="0"/>
                <a:cs typeface="Poppins" panose="00000500000000000000" pitchFamily="2" charset="0"/>
              </a:rPr>
            </a:br>
            <a:r>
              <a:rPr lang="en-GB" sz="2000" b="1" dirty="0">
                <a:solidFill>
                  <a:srgbClr val="28426D"/>
                </a:solidFill>
                <a:latin typeface="Poppins"/>
                <a:cs typeface="Poppins"/>
              </a:rPr>
              <a:t> </a:t>
            </a:r>
            <a:endParaRPr lang="en-GB" sz="5000" b="1" dirty="0">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548374" y="1543037"/>
            <a:ext cx="10407437" cy="3678449"/>
          </a:xfrm>
        </p:spPr>
        <p:txBody>
          <a:bodyPr vert="horz" lIns="91440" tIns="45720" rIns="91440" bIns="45720" rtlCol="0" anchor="t">
            <a:noAutofit/>
          </a:bodyPr>
          <a:lstStyle/>
          <a:p>
            <a:pPr>
              <a:lnSpc>
                <a:spcPct val="100000"/>
              </a:lnSpc>
              <a:spcBef>
                <a:spcPts val="1200"/>
              </a:spcBef>
            </a:pPr>
            <a:r>
              <a:rPr lang="en-US" sz="2200" dirty="0">
                <a:solidFill>
                  <a:srgbClr val="28426D"/>
                </a:solidFill>
                <a:latin typeface="Poppins"/>
                <a:cs typeface="Poppins"/>
              </a:rPr>
              <a:t>Economic and Social Research Council (ESRC) funded - </a:t>
            </a:r>
            <a:r>
              <a:rPr lang="en-GB" sz="2200" dirty="0">
                <a:solidFill>
                  <a:srgbClr val="28426D"/>
                </a:solidFill>
                <a:latin typeface="Poppins"/>
                <a:cs typeface="Poppins"/>
              </a:rPr>
              <a:t>budget £700,000+</a:t>
            </a:r>
            <a:endParaRPr lang="en-US" sz="2200" dirty="0">
              <a:solidFill>
                <a:srgbClr val="28426D"/>
              </a:solidFill>
              <a:latin typeface="Poppins"/>
              <a:cs typeface="Poppins"/>
            </a:endParaRPr>
          </a:p>
          <a:p>
            <a:pPr>
              <a:lnSpc>
                <a:spcPct val="100000"/>
              </a:lnSpc>
              <a:spcBef>
                <a:spcPts val="1200"/>
              </a:spcBef>
            </a:pPr>
            <a:r>
              <a:rPr lang="en-US" sz="2200" dirty="0">
                <a:solidFill>
                  <a:srgbClr val="28426D"/>
                </a:solidFill>
                <a:latin typeface="Poppins"/>
                <a:cs typeface="Poppins"/>
              </a:rPr>
              <a:t>3-year project - </a:t>
            </a:r>
            <a:r>
              <a:rPr lang="en-GB" sz="2200" dirty="0">
                <a:solidFill>
                  <a:srgbClr val="28426D"/>
                </a:solidFill>
                <a:latin typeface="Poppins"/>
                <a:cs typeface="Poppins"/>
              </a:rPr>
              <a:t>Dec 22 to Nov 25</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A collaboration across four UK universities</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A focus on young children’s participative rights in lower primary settings</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The research aims to uncover ways to integrate participative rights into everyday teaching and learning activities, and to create classroom environments where children's voices are not only valued but actively integrated into the teaching and learning processes.</a:t>
            </a:r>
            <a:endParaRPr lang="en-US" sz="2200" dirty="0"/>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9888C013-2152-F1BA-5D92-DFA663617A20}"/>
              </a:ext>
            </a:extLst>
          </p:cNvPr>
          <p:cNvGrpSpPr/>
          <p:nvPr/>
        </p:nvGrpSpPr>
        <p:grpSpPr>
          <a:xfrm>
            <a:off x="2279339" y="6080518"/>
            <a:ext cx="7496643" cy="613765"/>
            <a:chOff x="1060217" y="4950107"/>
            <a:chExt cx="10000987" cy="818804"/>
          </a:xfrm>
        </p:grpSpPr>
        <p:pic>
          <p:nvPicPr>
            <p:cNvPr id="63" name="Picture 62" descr="Text&#10;&#10;Description automatically generated with low confidence">
              <a:extLst>
                <a:ext uri="{FF2B5EF4-FFF2-40B4-BE49-F238E27FC236}">
                  <a16:creationId xmlns:a16="http://schemas.microsoft.com/office/drawing/2014/main" id="{8F3AB0D9-C24E-6F58-C337-C1FE65EAF5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5" name="Picture 64" descr="Text&#10;&#10;Description automatically generated with medium confidence">
              <a:extLst>
                <a:ext uri="{FF2B5EF4-FFF2-40B4-BE49-F238E27FC236}">
                  <a16:creationId xmlns:a16="http://schemas.microsoft.com/office/drawing/2014/main" id="{AE8AEC5B-039C-20AE-2FE4-2B2A5F12BA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67" name="Picture 66" descr="Text&#10;&#10;Description automatically generated">
              <a:extLst>
                <a:ext uri="{FF2B5EF4-FFF2-40B4-BE49-F238E27FC236}">
                  <a16:creationId xmlns:a16="http://schemas.microsoft.com/office/drawing/2014/main" id="{CE1624CA-68E0-B5F0-5ACD-B89F2A5B91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69" name="Picture 68" descr="A red background with white text&#10;&#10;Description automatically generated with medium confidence">
              <a:extLst>
                <a:ext uri="{FF2B5EF4-FFF2-40B4-BE49-F238E27FC236}">
                  <a16:creationId xmlns:a16="http://schemas.microsoft.com/office/drawing/2014/main" id="{9982E384-AC94-0053-497C-E9C80CDACC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Tree>
    <p:extLst>
      <p:ext uri="{BB962C8B-B14F-4D97-AF65-F5344CB8AC3E}">
        <p14:creationId xmlns:p14="http://schemas.microsoft.com/office/powerpoint/2010/main" val="116153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sp>
        <p:nvSpPr>
          <p:cNvPr id="2" name="object 2">
            <a:extLst>
              <a:ext uri="{FF2B5EF4-FFF2-40B4-BE49-F238E27FC236}">
                <a16:creationId xmlns:a16="http://schemas.microsoft.com/office/drawing/2014/main" id="{924AA0DE-0FCB-3374-8662-FABE5F89129C}"/>
              </a:ext>
            </a:extLst>
          </p:cNvPr>
          <p:cNvSpPr txBox="1">
            <a:spLocks noGrp="1"/>
          </p:cNvSpPr>
          <p:nvPr>
            <p:ph type="title"/>
          </p:nvPr>
        </p:nvSpPr>
        <p:spPr>
          <a:xfrm>
            <a:off x="2355370" y="258286"/>
            <a:ext cx="7713205"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85" dirty="0">
                <a:latin typeface="Poppins" panose="00000500000000000000" pitchFamily="2" charset="0"/>
                <a:cs typeface="Poppins" panose="00000500000000000000" pitchFamily="2" charset="0"/>
              </a:rPr>
              <a:t>Survey responses</a:t>
            </a:r>
          </a:p>
        </p:txBody>
      </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sp>
        <p:nvSpPr>
          <p:cNvPr id="21" name="TextBox 20">
            <a:extLst>
              <a:ext uri="{FF2B5EF4-FFF2-40B4-BE49-F238E27FC236}">
                <a16:creationId xmlns:a16="http://schemas.microsoft.com/office/drawing/2014/main" id="{3C57BD0E-E1EE-B991-4D0E-C6C54408572C}"/>
              </a:ext>
            </a:extLst>
          </p:cNvPr>
          <p:cNvSpPr txBox="1"/>
          <p:nvPr/>
        </p:nvSpPr>
        <p:spPr>
          <a:xfrm>
            <a:off x="408293" y="1422353"/>
            <a:ext cx="9613891" cy="3903056"/>
          </a:xfrm>
          <a:prstGeom prst="rect">
            <a:avLst/>
          </a:prstGeom>
          <a:noFill/>
        </p:spPr>
        <p:txBody>
          <a:bodyPr wrap="square">
            <a:spAutoFit/>
          </a:bodyPr>
          <a:lstStyle/>
          <a:p>
            <a:pPr marL="0" indent="0">
              <a:lnSpc>
                <a:spcPct val="114000"/>
              </a:lnSpc>
              <a:spcAft>
                <a:spcPts val="600"/>
              </a:spcAft>
              <a:buNone/>
            </a:pPr>
            <a:r>
              <a:rPr lang="en-US" sz="2400" dirty="0">
                <a:solidFill>
                  <a:srgbClr val="28426D"/>
                </a:solidFill>
                <a:latin typeface="Poppins" panose="00000500000000000000" pitchFamily="2" charset="0"/>
                <a:cs typeface="Poppins" panose="00000500000000000000" pitchFamily="2" charset="0"/>
              </a:rPr>
              <a:t>Of 11 programmes across 7 HEIs:</a:t>
            </a:r>
          </a:p>
          <a:p>
            <a:pPr marL="0" indent="0">
              <a:lnSpc>
                <a:spcPct val="114000"/>
              </a:lnSpc>
              <a:spcAft>
                <a:spcPts val="600"/>
              </a:spcAft>
              <a:buNone/>
            </a:pPr>
            <a:endParaRPr lang="en-US" sz="2400" dirty="0">
              <a:solidFill>
                <a:srgbClr val="28426D"/>
              </a:solidFill>
              <a:latin typeface="Poppins" panose="00000500000000000000" pitchFamily="2" charset="0"/>
              <a:cs typeface="Poppins" panose="00000500000000000000" pitchFamily="2" charset="0"/>
            </a:endParaRPr>
          </a:p>
          <a:p>
            <a:pPr marL="571500" indent="-342900">
              <a:lnSpc>
                <a:spcPct val="114000"/>
              </a:lnSpc>
              <a:spcAft>
                <a:spcPts val="600"/>
              </a:spcAft>
              <a:buFont typeface="Courier New" panose="02070309020205020404" pitchFamily="49" charset="0"/>
              <a:buChar char="o"/>
            </a:pPr>
            <a:r>
              <a:rPr lang="en-US" sz="2400" dirty="0">
                <a:solidFill>
                  <a:srgbClr val="28426D"/>
                </a:solidFill>
                <a:latin typeface="Poppins" panose="00000500000000000000" pitchFamily="2" charset="0"/>
                <a:cs typeface="Poppins" panose="00000500000000000000" pitchFamily="2" charset="0"/>
              </a:rPr>
              <a:t>9 responses</a:t>
            </a:r>
          </a:p>
          <a:p>
            <a:pPr marL="571500" indent="-342900">
              <a:lnSpc>
                <a:spcPct val="114000"/>
              </a:lnSpc>
              <a:spcAft>
                <a:spcPts val="600"/>
              </a:spcAft>
              <a:buFont typeface="Courier New" panose="02070309020205020404" pitchFamily="49" charset="0"/>
              <a:buChar char="o"/>
            </a:pPr>
            <a:r>
              <a:rPr lang="en-US" sz="2400" dirty="0">
                <a:solidFill>
                  <a:srgbClr val="28426D"/>
                </a:solidFill>
                <a:latin typeface="Poppins" panose="00000500000000000000" pitchFamily="2" charset="0"/>
                <a:cs typeface="Poppins" panose="00000500000000000000" pitchFamily="2" charset="0"/>
              </a:rPr>
              <a:t>5 postgraduate courses (PGCE)</a:t>
            </a:r>
          </a:p>
          <a:p>
            <a:pPr marL="571500" indent="-342900">
              <a:lnSpc>
                <a:spcPct val="114000"/>
              </a:lnSpc>
              <a:spcAft>
                <a:spcPts val="600"/>
              </a:spcAft>
              <a:buFont typeface="Courier New" panose="02070309020205020404" pitchFamily="49" charset="0"/>
              <a:buChar char="o"/>
            </a:pPr>
            <a:r>
              <a:rPr lang="en-US" sz="2400" dirty="0">
                <a:solidFill>
                  <a:srgbClr val="28426D"/>
                </a:solidFill>
                <a:latin typeface="Poppins" panose="00000500000000000000" pitchFamily="2" charset="0"/>
                <a:cs typeface="Poppins" panose="00000500000000000000" pitchFamily="2" charset="0"/>
              </a:rPr>
              <a:t>4 undergraduate courses (BA)</a:t>
            </a:r>
          </a:p>
          <a:p>
            <a:pPr marL="0" marR="0" lvl="0" indent="0" algn="l" defTabSz="914400" rtl="0" eaLnBrk="1" fontAlgn="auto" latinLnBrk="0" hangingPunct="1">
              <a:lnSpc>
                <a:spcPct val="114000"/>
              </a:lnSpc>
              <a:spcAft>
                <a:spcPts val="600"/>
              </a:spcAft>
              <a:buClrTx/>
              <a:buSzTx/>
              <a:buFont typeface="Arial" panose="020B0604020202020204" pitchFamily="34" charset="0"/>
              <a:buNone/>
              <a:tabLst/>
              <a:defRPr/>
            </a:pPr>
            <a:endParaRPr kumimoji="0" lang="en-US" sz="24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14000"/>
              </a:lnSpc>
              <a:spcAft>
                <a:spcPts val="6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t>Programmes noted between 21-316 students each</a:t>
            </a:r>
            <a:br>
              <a:rPr kumimoji="0" lang="en-US" sz="24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br>
            <a:r>
              <a:rPr kumimoji="0" lang="en-US" sz="24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t>(2022-2023) reflecting 1666 student teachers</a:t>
            </a:r>
          </a:p>
        </p:txBody>
      </p:sp>
      <p:pic>
        <p:nvPicPr>
          <p:cNvPr id="3" name="object 7">
            <a:extLst>
              <a:ext uri="{FF2B5EF4-FFF2-40B4-BE49-F238E27FC236}">
                <a16:creationId xmlns:a16="http://schemas.microsoft.com/office/drawing/2014/main" id="{C4CCA96B-3F7B-109F-0D81-AB3BB403E51F}"/>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1837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77993" y="269953"/>
            <a:ext cx="7222139"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ITE programmes</a:t>
            </a:r>
            <a:endParaRPr lang="en-GB" sz="4400" u="sng"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41" name="object 20">
            <a:extLst>
              <a:ext uri="{FF2B5EF4-FFF2-40B4-BE49-F238E27FC236}">
                <a16:creationId xmlns:a16="http://schemas.microsoft.com/office/drawing/2014/main" id="{5E8665F6-C9B4-B61A-D244-6890D2C55C8E}"/>
              </a:ext>
            </a:extLst>
          </p:cNvPr>
          <p:cNvSpPr txBox="1">
            <a:spLocks/>
          </p:cNvSpPr>
          <p:nvPr/>
        </p:nvSpPr>
        <p:spPr>
          <a:xfrm>
            <a:off x="625035" y="1685732"/>
            <a:ext cx="10244067" cy="4311001"/>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GB" sz="2200" b="1" kern="100" dirty="0">
                <a:solidFill>
                  <a:srgbClr val="28426D"/>
                </a:solidFill>
                <a:latin typeface="Poppins"/>
                <a:ea typeface="Calibri"/>
                <a:cs typeface="Poppins"/>
              </a:rPr>
              <a:t>7 programmes</a:t>
            </a:r>
            <a:r>
              <a:rPr lang="en-GB" sz="2200" kern="100" dirty="0">
                <a:solidFill>
                  <a:srgbClr val="28426D"/>
                </a:solidFill>
                <a:latin typeface="Poppins"/>
                <a:ea typeface="Calibri"/>
                <a:cs typeface="Poppins"/>
              </a:rPr>
              <a:t>: </a:t>
            </a:r>
            <a:r>
              <a:rPr lang="en-GB" sz="2200" dirty="0">
                <a:solidFill>
                  <a:srgbClr val="28426D"/>
                </a:solidFill>
                <a:effectLst/>
                <a:latin typeface="Poppins"/>
                <a:ea typeface="Calibri"/>
                <a:cs typeface="Poppins"/>
              </a:rPr>
              <a:t>No specific aims or learning objectives</a:t>
            </a:r>
            <a:r>
              <a:rPr lang="en-GB" sz="2200" b="1" dirty="0">
                <a:solidFill>
                  <a:srgbClr val="28426D"/>
                </a:solidFill>
                <a:latin typeface="Poppins"/>
                <a:ea typeface="Calibri"/>
                <a:cs typeface="Poppins"/>
              </a:rPr>
              <a:t> </a:t>
            </a:r>
            <a:endParaRPr lang="en-GB" sz="2200" b="1" kern="100" dirty="0">
              <a:solidFill>
                <a:srgbClr val="28426D"/>
              </a:solidFill>
              <a:latin typeface="Poppins" panose="00000500000000000000" pitchFamily="2" charset="0"/>
              <a:ea typeface="Calibri" panose="020F0502020204030204" pitchFamily="34" charset="0"/>
              <a:cs typeface="Poppins" panose="00000500000000000000" pitchFamily="2" charset="0"/>
            </a:endParaRPr>
          </a:p>
          <a:p>
            <a:pPr>
              <a:lnSpc>
                <a:spcPct val="114000"/>
              </a:lnSpc>
              <a:spcBef>
                <a:spcPts val="0"/>
              </a:spcBef>
              <a:spcAft>
                <a:spcPts val="600"/>
              </a:spcAft>
            </a:pPr>
            <a:r>
              <a:rPr lang="en-GB" sz="2200" b="1" kern="100" dirty="0">
                <a:solidFill>
                  <a:srgbClr val="28426D"/>
                </a:solidFill>
                <a:latin typeface="Poppins"/>
                <a:ea typeface="Calibri"/>
                <a:cs typeface="Poppins"/>
              </a:rPr>
              <a:t>2</a:t>
            </a:r>
            <a:r>
              <a:rPr lang="en-GB" sz="2200" b="1" kern="100" dirty="0">
                <a:solidFill>
                  <a:srgbClr val="28426D"/>
                </a:solidFill>
                <a:effectLst/>
                <a:latin typeface="Poppins"/>
                <a:ea typeface="Calibri"/>
                <a:cs typeface="Poppins"/>
              </a:rPr>
              <a:t> programmes:</a:t>
            </a:r>
            <a:r>
              <a:rPr lang="en-GB" sz="2200" kern="100" dirty="0">
                <a:solidFill>
                  <a:srgbClr val="28426D"/>
                </a:solidFill>
                <a:effectLst/>
                <a:latin typeface="Poppins"/>
                <a:ea typeface="Calibri"/>
                <a:cs typeface="Poppins"/>
              </a:rPr>
              <a:t> Included specific aims or learning objectives</a:t>
            </a:r>
            <a:endParaRPr lang="en-GB" sz="2200" kern="100" dirty="0">
              <a:solidFill>
                <a:srgbClr val="28426D"/>
              </a:solidFill>
              <a:latin typeface="Poppins" panose="00000500000000000000" pitchFamily="2" charset="0"/>
              <a:ea typeface="Calibri" panose="020F0502020204030204" pitchFamily="34" charset="0"/>
              <a:cs typeface="Poppins" panose="00000500000000000000" pitchFamily="2" charset="0"/>
            </a:endParaRPr>
          </a:p>
          <a:p>
            <a:pPr lvl="1">
              <a:lnSpc>
                <a:spcPct val="114000"/>
              </a:lnSpc>
              <a:spcBef>
                <a:spcPts val="0"/>
              </a:spcBef>
              <a:spcAft>
                <a:spcPts val="600"/>
              </a:spcAft>
              <a:buFont typeface="Courier New" panose="02070309020205020404" pitchFamily="49" charset="0"/>
              <a:buChar char="o"/>
            </a:pPr>
            <a:r>
              <a:rPr lang="en-GB" sz="2200" kern="100" dirty="0">
                <a:solidFill>
                  <a:srgbClr val="28426D"/>
                </a:solidFill>
                <a:latin typeface="Poppins"/>
                <a:ea typeface="Calibri"/>
                <a:cs typeface="Poppins"/>
              </a:rPr>
              <a:t> R</a:t>
            </a:r>
            <a:r>
              <a:rPr lang="en-GB" sz="2200" dirty="0">
                <a:solidFill>
                  <a:srgbClr val="28426D"/>
                </a:solidFill>
                <a:effectLst/>
                <a:latin typeface="Poppins"/>
                <a:cs typeface="Poppins"/>
              </a:rPr>
              <a:t>ecognising the needs</a:t>
            </a:r>
            <a:r>
              <a:rPr lang="en-GB" sz="2200" dirty="0">
                <a:solidFill>
                  <a:srgbClr val="28426D"/>
                </a:solidFill>
                <a:latin typeface="Poppins"/>
                <a:cs typeface="Poppins"/>
              </a:rPr>
              <a:t> </a:t>
            </a:r>
            <a:r>
              <a:rPr lang="en-GB" sz="2200" dirty="0">
                <a:solidFill>
                  <a:srgbClr val="28426D"/>
                </a:solidFill>
                <a:effectLst/>
                <a:latin typeface="Poppins"/>
                <a:cs typeface="Poppins"/>
              </a:rPr>
              <a:t>and rights of all pupils</a:t>
            </a:r>
            <a:endParaRPr lang="en-GB" sz="2200" dirty="0">
              <a:solidFill>
                <a:srgbClr val="28426D"/>
              </a:solidFill>
              <a:effectLst/>
              <a:latin typeface="Poppins" panose="00000500000000000000" pitchFamily="2" charset="0"/>
              <a:cs typeface="Poppins" panose="00000500000000000000" pitchFamily="2" charset="0"/>
            </a:endParaRPr>
          </a:p>
          <a:p>
            <a:pPr lvl="1">
              <a:lnSpc>
                <a:spcPct val="114000"/>
              </a:lnSpc>
              <a:spcBef>
                <a:spcPts val="0"/>
              </a:spcBef>
              <a:spcAft>
                <a:spcPts val="600"/>
              </a:spcAft>
              <a:buFont typeface="Courier New" panose="02070309020205020404" pitchFamily="49" charset="0"/>
              <a:buChar char="o"/>
            </a:pPr>
            <a:r>
              <a:rPr lang="en-GB" sz="2200" dirty="0">
                <a:solidFill>
                  <a:srgbClr val="28426D"/>
                </a:solidFill>
                <a:latin typeface="Poppins"/>
                <a:cs typeface="Poppins"/>
              </a:rPr>
              <a:t>Familiarising students with the most recent national guidance on UNCRC</a:t>
            </a:r>
          </a:p>
          <a:p>
            <a:pPr>
              <a:lnSpc>
                <a:spcPct val="114000"/>
              </a:lnSpc>
              <a:spcBef>
                <a:spcPts val="0"/>
              </a:spcBef>
              <a:spcAft>
                <a:spcPts val="600"/>
              </a:spcAft>
            </a:pPr>
            <a:r>
              <a:rPr lang="en-GB" sz="2200" b="1" dirty="0">
                <a:solidFill>
                  <a:srgbClr val="28426D"/>
                </a:solidFill>
                <a:latin typeface="Poppins"/>
                <a:ea typeface="Calibri"/>
                <a:cs typeface="Poppins"/>
              </a:rPr>
              <a:t>4 Programmes:</a:t>
            </a:r>
            <a:r>
              <a:rPr lang="en-GB" sz="2200" dirty="0">
                <a:solidFill>
                  <a:srgbClr val="28426D"/>
                </a:solidFill>
                <a:latin typeface="Poppins"/>
                <a:ea typeface="Calibri"/>
                <a:cs typeface="Poppins"/>
              </a:rPr>
              <a:t> Implicit references within aims or learning objectives</a:t>
            </a:r>
          </a:p>
          <a:p>
            <a:pPr lvl="1">
              <a:lnSpc>
                <a:spcPct val="114000"/>
              </a:lnSpc>
              <a:spcBef>
                <a:spcPts val="0"/>
              </a:spcBef>
              <a:spcAft>
                <a:spcPts val="600"/>
              </a:spcAft>
              <a:buFont typeface="Courier New" panose="02070309020205020404" pitchFamily="49" charset="0"/>
              <a:buChar char="o"/>
            </a:pPr>
            <a:r>
              <a:rPr lang="en-GB" sz="2200" kern="0" dirty="0">
                <a:solidFill>
                  <a:srgbClr val="28426D"/>
                </a:solidFill>
                <a:effectLst/>
                <a:latin typeface="Poppins"/>
                <a:ea typeface="Calibri"/>
                <a:cs typeface="Poppins"/>
              </a:rPr>
              <a:t>exercise their contractual, pastoral, legal and professional responsibilities to meet the needs and maximise the potential of all learners</a:t>
            </a:r>
            <a:endParaRPr lang="en-GB" sz="2200" kern="0" dirty="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lvl="1">
              <a:lnSpc>
                <a:spcPct val="114000"/>
              </a:lnSpc>
              <a:spcBef>
                <a:spcPts val="0"/>
              </a:spcBef>
              <a:spcAft>
                <a:spcPts val="600"/>
              </a:spcAft>
              <a:buFont typeface="Courier New" panose="02070309020205020404" pitchFamily="49" charset="0"/>
              <a:buChar char="o"/>
            </a:pPr>
            <a:r>
              <a:rPr lang="en-GB" sz="2200" kern="100" dirty="0">
                <a:solidFill>
                  <a:srgbClr val="28426D"/>
                </a:solidFill>
                <a:effectLst/>
                <a:latin typeface="Poppins"/>
                <a:ea typeface="Calibri" panose="020F0502020204030204" pitchFamily="34" charset="0"/>
                <a:cs typeface="Poppins"/>
              </a:rPr>
              <a:t>meet the [requirements for] Professional Standards for QTS</a:t>
            </a:r>
          </a:p>
        </p:txBody>
      </p:sp>
    </p:spTree>
    <p:extLst>
      <p:ext uri="{BB962C8B-B14F-4D97-AF65-F5344CB8AC3E}">
        <p14:creationId xmlns:p14="http://schemas.microsoft.com/office/powerpoint/2010/main" val="119805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9953"/>
            <a:ext cx="6757414"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ITE modules</a:t>
            </a:r>
            <a:endParaRPr lang="en-GB" sz="4400" u="sng"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43" name="TextBox 42">
            <a:extLst>
              <a:ext uri="{FF2B5EF4-FFF2-40B4-BE49-F238E27FC236}">
                <a16:creationId xmlns:a16="http://schemas.microsoft.com/office/drawing/2014/main" id="{3F245782-05FF-16DD-3F0F-CE960D182ADA}"/>
              </a:ext>
            </a:extLst>
          </p:cNvPr>
          <p:cNvSpPr txBox="1"/>
          <p:nvPr/>
        </p:nvSpPr>
        <p:spPr>
          <a:xfrm>
            <a:off x="248956" y="1528494"/>
            <a:ext cx="10970242" cy="4858831"/>
          </a:xfrm>
          <a:prstGeom prst="rect">
            <a:avLst/>
          </a:prstGeom>
          <a:noFill/>
        </p:spPr>
        <p:txBody>
          <a:bodyPr wrap="square" lIns="91440" tIns="45720" rIns="91440" bIns="45720" anchor="t">
            <a:spAutoFit/>
          </a:bodyPr>
          <a:lstStyle/>
          <a:p>
            <a:pPr>
              <a:lnSpc>
                <a:spcPct val="114000"/>
              </a:lnSpc>
              <a:spcAft>
                <a:spcPts val="600"/>
              </a:spcAft>
            </a:pPr>
            <a:r>
              <a:rPr lang="en-GB" sz="2200" kern="100" dirty="0">
                <a:solidFill>
                  <a:srgbClr val="28426D"/>
                </a:solidFill>
                <a:latin typeface="Poppins"/>
                <a:ea typeface="Calibri"/>
                <a:cs typeface="Poppins"/>
              </a:rPr>
              <a:t>Within 9 programmes there were 24 modules that related to</a:t>
            </a:r>
            <a:br>
              <a:rPr lang="en-GB" sz="2200" kern="100" dirty="0">
                <a:solidFill>
                  <a:srgbClr val="28426D"/>
                </a:solidFill>
                <a:latin typeface="Poppins"/>
                <a:ea typeface="Calibri"/>
                <a:cs typeface="Poppins"/>
              </a:rPr>
            </a:br>
            <a:r>
              <a:rPr lang="en-GB" sz="2200" kern="100" dirty="0">
                <a:solidFill>
                  <a:srgbClr val="28426D"/>
                </a:solidFill>
                <a:latin typeface="Poppins"/>
                <a:ea typeface="Calibri"/>
                <a:cs typeface="Poppins"/>
              </a:rPr>
              <a:t>young children’s participative rights:</a:t>
            </a:r>
            <a:endParaRPr lang="en-GB" sz="2200" b="1" spc="112" dirty="0">
              <a:solidFill>
                <a:srgbClr val="28426D"/>
              </a:solidFill>
              <a:latin typeface="Poppins" panose="00000500000000000000" pitchFamily="2" charset="0"/>
              <a:cs typeface="Poppins" panose="00000500000000000000" pitchFamily="2" charset="0"/>
            </a:endParaRPr>
          </a:p>
          <a:p>
            <a:pPr marL="342900" indent="-342900">
              <a:lnSpc>
                <a:spcPct val="114000"/>
              </a:lnSpc>
              <a:spcAft>
                <a:spcPts val="600"/>
              </a:spcAft>
              <a:buFont typeface="Arial" panose="020B0604020202020204" pitchFamily="34" charset="0"/>
              <a:buChar char="•"/>
            </a:pPr>
            <a:r>
              <a:rPr lang="en-GB" sz="2200" b="1" spc="112" dirty="0">
                <a:solidFill>
                  <a:srgbClr val="28426D"/>
                </a:solidFill>
                <a:latin typeface="Poppins"/>
                <a:cs typeface="Poppins"/>
              </a:rPr>
              <a:t>16 modules</a:t>
            </a:r>
            <a:r>
              <a:rPr lang="en-GB" sz="2200" spc="112" dirty="0">
                <a:solidFill>
                  <a:srgbClr val="28426D"/>
                </a:solidFill>
                <a:latin typeface="Poppins"/>
                <a:cs typeface="Poppins"/>
              </a:rPr>
              <a:t>: </a:t>
            </a:r>
            <a:r>
              <a:rPr lang="en-GB" sz="2200" dirty="0">
                <a:solidFill>
                  <a:srgbClr val="28426D"/>
                </a:solidFill>
                <a:effectLst/>
                <a:latin typeface="Poppins"/>
                <a:ea typeface="Calibri"/>
                <a:cs typeface="Poppins"/>
              </a:rPr>
              <a:t>No specific aims or learning objectives</a:t>
            </a:r>
            <a:r>
              <a:rPr lang="en-GB" sz="2200" dirty="0">
                <a:solidFill>
                  <a:srgbClr val="28426D"/>
                </a:solidFill>
                <a:latin typeface="Poppins"/>
                <a:ea typeface="Calibri"/>
                <a:cs typeface="Poppins"/>
              </a:rPr>
              <a:t> </a:t>
            </a:r>
            <a:endParaRPr lang="en-GB" sz="2200" b="1"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nSpc>
                <a:spcPct val="114000"/>
              </a:lnSpc>
              <a:spcAft>
                <a:spcPts val="600"/>
              </a:spcAft>
              <a:buFont typeface="Arial" panose="020B0604020202020204" pitchFamily="34" charset="0"/>
              <a:buChar char="•"/>
            </a:pPr>
            <a:r>
              <a:rPr lang="en-GB" sz="2200" b="1" kern="100" spc="112" dirty="0">
                <a:solidFill>
                  <a:srgbClr val="28426D"/>
                </a:solidFill>
                <a:latin typeface="Poppins"/>
                <a:cs typeface="Poppins"/>
              </a:rPr>
              <a:t>8 modules</a:t>
            </a:r>
            <a:r>
              <a:rPr lang="en-GB" sz="2200" kern="100" spc="112" dirty="0">
                <a:solidFill>
                  <a:srgbClr val="28426D"/>
                </a:solidFill>
                <a:latin typeface="Poppins"/>
                <a:cs typeface="Poppins"/>
              </a:rPr>
              <a:t>:</a:t>
            </a:r>
            <a:r>
              <a:rPr lang="en-GB" sz="2200" b="1" kern="100" spc="112" dirty="0">
                <a:solidFill>
                  <a:srgbClr val="28426D"/>
                </a:solidFill>
                <a:latin typeface="Poppins"/>
                <a:cs typeface="Poppins"/>
              </a:rPr>
              <a:t> </a:t>
            </a:r>
            <a:r>
              <a:rPr lang="en-GB" sz="2200" kern="100" spc="112" dirty="0">
                <a:solidFill>
                  <a:srgbClr val="28426D"/>
                </a:solidFill>
                <a:latin typeface="Poppins"/>
                <a:cs typeface="Poppins"/>
              </a:rPr>
              <a:t>Included specific aims or learning objectives</a:t>
            </a:r>
          </a:p>
          <a:p>
            <a:pPr marL="800100" lvl="1" indent="-342900">
              <a:lnSpc>
                <a:spcPct val="114000"/>
              </a:lnSpc>
              <a:spcAft>
                <a:spcPts val="600"/>
              </a:spcAft>
              <a:buFont typeface="Courier New" panose="02070309020205020404" pitchFamily="49" charset="0"/>
              <a:buChar char="o"/>
            </a:pPr>
            <a:r>
              <a:rPr lang="en-GB" sz="2200" kern="100" spc="112" dirty="0">
                <a:solidFill>
                  <a:srgbClr val="28426D"/>
                </a:solidFill>
                <a:latin typeface="Poppins"/>
                <a:cs typeface="Poppins"/>
              </a:rPr>
              <a:t>develop skills of listening to learners and valuing pupil voice</a:t>
            </a:r>
          </a:p>
          <a:p>
            <a:pPr marL="800100" lvl="1" indent="-342900">
              <a:lnSpc>
                <a:spcPct val="114000"/>
              </a:lnSpc>
              <a:spcAft>
                <a:spcPts val="600"/>
              </a:spcAft>
              <a:buFont typeface="Courier New" panose="02070309020205020404" pitchFamily="49" charset="0"/>
              <a:buChar char="o"/>
            </a:pPr>
            <a:r>
              <a:rPr lang="en-GB" sz="2200" kern="100" spc="112" dirty="0">
                <a:solidFill>
                  <a:srgbClr val="28426D"/>
                </a:solidFill>
                <a:latin typeface="Poppins"/>
                <a:cs typeface="Poppins"/>
              </a:rPr>
              <a:t>the use of learner voice</a:t>
            </a:r>
          </a:p>
          <a:p>
            <a:pPr marL="800100" lvl="1" indent="-342900">
              <a:lnSpc>
                <a:spcPct val="114000"/>
              </a:lnSpc>
              <a:spcAft>
                <a:spcPts val="600"/>
              </a:spcAft>
              <a:buFont typeface="Courier New" panose="02070309020205020404" pitchFamily="49" charset="0"/>
              <a:buChar char="o"/>
            </a:pPr>
            <a:r>
              <a:rPr lang="en-GB" sz="2200" dirty="0">
                <a:solidFill>
                  <a:srgbClr val="28426D"/>
                </a:solidFill>
                <a:effectLst/>
                <a:latin typeface="Poppins"/>
                <a:ea typeface="Calibri" panose="020F0502020204030204" pitchFamily="34" charset="0"/>
                <a:cs typeface="Poppins"/>
              </a:rPr>
              <a:t>appreciate and accommodate the role of the learner’s voice in the development of effective learning and teaching</a:t>
            </a:r>
          </a:p>
          <a:p>
            <a:pPr marL="800100" lvl="1" indent="-342900">
              <a:lnSpc>
                <a:spcPct val="114000"/>
              </a:lnSpc>
              <a:spcAft>
                <a:spcPts val="600"/>
              </a:spcAft>
              <a:buFont typeface="Courier New" panose="02070309020205020404" pitchFamily="49" charset="0"/>
              <a:buChar char="o"/>
            </a:pPr>
            <a:r>
              <a:rPr lang="en-GB" sz="2200" dirty="0">
                <a:solidFill>
                  <a:srgbClr val="28426D"/>
                </a:solidFill>
                <a:latin typeface="Poppins"/>
                <a:ea typeface="Calibri" panose="020F0502020204030204" pitchFamily="34" charset="0"/>
                <a:cs typeface="Poppins"/>
              </a:rPr>
              <a:t>v</a:t>
            </a:r>
            <a:r>
              <a:rPr lang="en-GB" sz="2200" kern="100" spc="112" dirty="0">
                <a:solidFill>
                  <a:srgbClr val="28426D"/>
                </a:solidFill>
                <a:latin typeface="Poppins"/>
                <a:cs typeface="Poppins"/>
              </a:rPr>
              <a:t>oice of the teacher and the learner in relation to co-shaping school experiences and curricular experiences</a:t>
            </a:r>
          </a:p>
          <a:p>
            <a:pPr marL="800100" lvl="1" indent="-342900">
              <a:lnSpc>
                <a:spcPct val="114000"/>
              </a:lnSpc>
              <a:spcAft>
                <a:spcPts val="600"/>
              </a:spcAft>
              <a:buFont typeface="Courier New" panose="02070309020205020404" pitchFamily="49" charset="0"/>
              <a:buChar char="o"/>
            </a:pPr>
            <a:r>
              <a:rPr lang="en-GB" sz="2200" kern="100" spc="112" dirty="0">
                <a:solidFill>
                  <a:srgbClr val="28426D"/>
                </a:solidFill>
                <a:latin typeface="Poppins"/>
                <a:cs typeface="Poppins"/>
              </a:rPr>
              <a:t>consider the role of pupil voice</a:t>
            </a:r>
          </a:p>
        </p:txBody>
      </p:sp>
    </p:spTree>
    <p:extLst>
      <p:ext uri="{BB962C8B-B14F-4D97-AF65-F5344CB8AC3E}">
        <p14:creationId xmlns:p14="http://schemas.microsoft.com/office/powerpoint/2010/main" val="223851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E0DEC63E-0759-FE54-4381-8CCF97A51A7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CA21E5E-7DBB-0DA0-4CCB-E3BB831636C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C0CB888F-3025-F026-3BF8-83D907B924F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2BF3725-DD50-AF60-75D6-0DBF386A8039}"/>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099784B-B67D-C5E2-52DD-E2B4B893F57C}"/>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D0DF838C-450C-B725-7684-B0C52014DB5C}"/>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B9B2B4A1-74F5-B5E7-EEBF-8FBB1F9D1CBC}"/>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1DC0E71C-9E2D-732D-B838-0B85507BCCF0}"/>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436995" y="269835"/>
            <a:ext cx="7241097" cy="687607"/>
          </a:xfrm>
          <a:prstGeom prst="rect">
            <a:avLst/>
          </a:prstGeom>
        </p:spPr>
        <p:txBody>
          <a:bodyPr vert="horz" wrap="square" lIns="0" tIns="10397" rIns="0" bIns="0" rtlCol="0" anchor="ctr">
            <a:spAutoFit/>
          </a:bodyPr>
          <a:lstStyle/>
          <a:p>
            <a:pPr marL="7701">
              <a:lnSpc>
                <a:spcPct val="100000"/>
              </a:lnSpc>
              <a:spcBef>
                <a:spcPts val="82"/>
              </a:spcBef>
            </a:pPr>
            <a:r>
              <a:rPr lang="en-GB" sz="4400" spc="185" dirty="0">
                <a:latin typeface="Poppins" panose="00000500000000000000" pitchFamily="2" charset="0"/>
                <a:cs typeface="Poppins" panose="00000500000000000000" pitchFamily="2" charset="0"/>
              </a:rPr>
              <a:t>Module content </a:t>
            </a:r>
            <a:endParaRPr sz="4400" spc="185"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1" name="Content Placeholder 3">
            <a:extLst>
              <a:ext uri="{FF2B5EF4-FFF2-40B4-BE49-F238E27FC236}">
                <a16:creationId xmlns:a16="http://schemas.microsoft.com/office/drawing/2014/main" id="{5946F94A-6372-0631-C661-69C28A9A295C}"/>
              </a:ext>
            </a:extLst>
          </p:cNvPr>
          <p:cNvSpPr txBox="1">
            <a:spLocks/>
          </p:cNvSpPr>
          <p:nvPr/>
        </p:nvSpPr>
        <p:spPr>
          <a:xfrm>
            <a:off x="164878" y="1448101"/>
            <a:ext cx="11474672" cy="55440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200" b="1" dirty="0">
                <a:solidFill>
                  <a:srgbClr val="28426D"/>
                </a:solidFill>
                <a:effectLst/>
                <a:latin typeface="Poppins" panose="00000500000000000000" pitchFamily="2" charset="0"/>
                <a:ea typeface="Times New Roman" panose="02020603050405020304" pitchFamily="18" charset="0"/>
                <a:cs typeface="Poppins" panose="00000500000000000000" pitchFamily="2" charset="0"/>
              </a:rPr>
              <a:t>Additional modular content outside specific aims and </a:t>
            </a:r>
            <a:br>
              <a:rPr lang="en-GB" sz="2200" b="1" dirty="0">
                <a:solidFill>
                  <a:srgbClr val="28426D"/>
                </a:solidFill>
                <a:latin typeface="Poppins" panose="00000500000000000000" pitchFamily="2" charset="0"/>
                <a:ea typeface="Times New Roman" panose="02020603050405020304" pitchFamily="18" charset="0"/>
                <a:cs typeface="Poppins" panose="00000500000000000000" pitchFamily="2" charset="0"/>
              </a:rPr>
            </a:br>
            <a:r>
              <a:rPr lang="en-GB" sz="2200" b="1" dirty="0">
                <a:solidFill>
                  <a:srgbClr val="28426D"/>
                </a:solidFill>
                <a:effectLst/>
                <a:latin typeface="Poppins" panose="00000500000000000000" pitchFamily="2" charset="0"/>
                <a:ea typeface="Times New Roman" panose="02020603050405020304" pitchFamily="18" charset="0"/>
                <a:cs typeface="Poppins" panose="00000500000000000000" pitchFamily="2" charset="0"/>
              </a:rPr>
              <a:t>objectives included:</a:t>
            </a:r>
          </a:p>
          <a:p>
            <a:pPr marL="457200" lvl="1" indent="0">
              <a:lnSpc>
                <a:spcPct val="150000"/>
              </a:lnSpc>
              <a:buNone/>
            </a:pPr>
            <a:r>
              <a:rPr lang="en-GB" sz="2200" dirty="0">
                <a:solidFill>
                  <a:srgbClr val="28426D"/>
                </a:solidFill>
                <a:effectLst/>
                <a:latin typeface="Poppins" panose="00000500000000000000" pitchFamily="2" charset="0"/>
                <a:ea typeface="Times New Roman" panose="02020603050405020304" pitchFamily="18" charset="0"/>
                <a:cs typeface="Poppins" panose="00000500000000000000" pitchFamily="2" charset="0"/>
              </a:rPr>
              <a:t>“…understand the key principles of the UNCRC”</a:t>
            </a:r>
          </a:p>
          <a:p>
            <a:pPr marL="457200" lvl="1" indent="0">
              <a:lnSpc>
                <a:spcPct val="150000"/>
              </a:lnSpc>
              <a:buNone/>
            </a:pP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“…gain an understanding of current legislation, including ... children’s rights”</a:t>
            </a:r>
            <a:endParaRPr lang="en-GB" sz="2200" dirty="0">
              <a:solidFill>
                <a:srgbClr val="28426D"/>
              </a:solidFill>
              <a:latin typeface="Poppins" panose="00000500000000000000" pitchFamily="2" charset="0"/>
              <a:ea typeface="Calibri" panose="020F0502020204030204" pitchFamily="34" charset="0"/>
              <a:cs typeface="Poppins" panose="00000500000000000000" pitchFamily="2" charset="0"/>
            </a:endParaRPr>
          </a:p>
          <a:p>
            <a:pPr marL="457200" lvl="1" indent="0">
              <a:lnSpc>
                <a:spcPct val="150000"/>
              </a:lnSpc>
              <a:buNone/>
            </a:pP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“…explore</a:t>
            </a:r>
            <a:r>
              <a:rPr lang="en-GB" sz="2200" dirty="0">
                <a:solidFill>
                  <a:srgbClr val="28426D"/>
                </a:solidFill>
                <a:latin typeface="Poppins" panose="00000500000000000000" pitchFamily="2" charset="0"/>
                <a:ea typeface="Calibri" panose="020F0502020204030204" pitchFamily="34" charset="0"/>
                <a:cs typeface="Poppins" panose="00000500000000000000" pitchFamily="2" charset="0"/>
              </a:rPr>
              <a:t> . . .</a:t>
            </a: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 learner rights in the context of Four Purposes”</a:t>
            </a:r>
            <a:endParaRPr lang="en-GB" sz="2200" dirty="0">
              <a:solidFill>
                <a:srgbClr val="28426D"/>
              </a:solidFill>
              <a:latin typeface="Poppins" panose="00000500000000000000" pitchFamily="2" charset="0"/>
              <a:ea typeface="Times New Roman" panose="02020603050405020304" pitchFamily="18" charset="0"/>
              <a:cs typeface="Poppins" panose="00000500000000000000" pitchFamily="2" charset="0"/>
            </a:endParaRPr>
          </a:p>
          <a:p>
            <a:pPr marL="457200" lvl="1" indent="0">
              <a:lnSpc>
                <a:spcPct val="150000"/>
              </a:lnSpc>
              <a:buNone/>
            </a:pPr>
            <a:r>
              <a:rPr lang="en-GB" sz="2200" dirty="0">
                <a:solidFill>
                  <a:srgbClr val="28426D"/>
                </a:solidFill>
                <a:effectLst/>
                <a:latin typeface="Poppins" panose="00000500000000000000" pitchFamily="2" charset="0"/>
                <a:ea typeface="Calibri" panose="020F0502020204030204" pitchFamily="34" charset="0"/>
                <a:cs typeface="Poppins" panose="00000500000000000000" pitchFamily="2" charset="0"/>
              </a:rPr>
              <a:t>“…consider global curriculum models and approaches (such as Reggio Emilia) where the voices of young children are considered”</a:t>
            </a:r>
          </a:p>
          <a:p>
            <a:pPr marL="457200" lvl="1" indent="0">
              <a:lnSpc>
                <a:spcPct val="150000"/>
              </a:lnSpc>
              <a:buNone/>
            </a:pPr>
            <a:r>
              <a:rPr lang="en-GB" sz="2200" dirty="0">
                <a:solidFill>
                  <a:srgbClr val="28426D"/>
                </a:solidFill>
                <a:latin typeface="Poppins" panose="00000500000000000000" pitchFamily="2" charset="0"/>
                <a:ea typeface="Times New Roman" panose="02020603050405020304" pitchFamily="18" charset="0"/>
                <a:cs typeface="Poppins" panose="00000500000000000000" pitchFamily="2" charset="0"/>
              </a:rPr>
              <a:t>“…</a:t>
            </a:r>
            <a:r>
              <a:rPr lang="en-GB" sz="2200" dirty="0">
                <a:solidFill>
                  <a:srgbClr val="28426D"/>
                </a:solidFill>
                <a:effectLst/>
                <a:latin typeface="Poppins" panose="00000500000000000000" pitchFamily="2" charset="0"/>
                <a:ea typeface="Times New Roman" panose="02020603050405020304" pitchFamily="18" charset="0"/>
                <a:cs typeface="Poppins" panose="00000500000000000000" pitchFamily="2" charset="0"/>
              </a:rPr>
              <a:t>design a research project that ensures that the voices of young children are respected and listened to in their research”</a:t>
            </a:r>
            <a:endParaRPr lang="en-US" sz="2000" dirty="0">
              <a:cs typeface="Calibri"/>
            </a:endParaRPr>
          </a:p>
        </p:txBody>
      </p:sp>
      <p:pic>
        <p:nvPicPr>
          <p:cNvPr id="3" name="object 7">
            <a:extLst>
              <a:ext uri="{FF2B5EF4-FFF2-40B4-BE49-F238E27FC236}">
                <a16:creationId xmlns:a16="http://schemas.microsoft.com/office/drawing/2014/main" id="{097B2930-80F9-8C9E-D314-CD0A03259547}"/>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187503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9953"/>
            <a:ext cx="6757414"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Support for ITE</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43" name="TextBox 42">
            <a:extLst>
              <a:ext uri="{FF2B5EF4-FFF2-40B4-BE49-F238E27FC236}">
                <a16:creationId xmlns:a16="http://schemas.microsoft.com/office/drawing/2014/main" id="{3F245782-05FF-16DD-3F0F-CE960D182ADA}"/>
              </a:ext>
            </a:extLst>
          </p:cNvPr>
          <p:cNvSpPr txBox="1"/>
          <p:nvPr/>
        </p:nvSpPr>
        <p:spPr>
          <a:xfrm>
            <a:off x="221937" y="1583280"/>
            <a:ext cx="10261006" cy="4798108"/>
          </a:xfrm>
          <a:prstGeom prst="rect">
            <a:avLst/>
          </a:prstGeom>
          <a:noFill/>
        </p:spPr>
        <p:txBody>
          <a:bodyPr wrap="square" lIns="91440" tIns="45720" rIns="91440" bIns="45720" anchor="t">
            <a:spAutoFit/>
          </a:bodyPr>
          <a:lstStyle/>
          <a:p>
            <a:pPr marL="0" lvl="0" indent="0">
              <a:lnSpc>
                <a:spcPct val="114000"/>
              </a:lnSpc>
              <a:spcAft>
                <a:spcPts val="600"/>
              </a:spcAft>
              <a:buNone/>
            </a:pPr>
            <a:r>
              <a:rPr lang="en-GB" sz="2200" b="1" dirty="0">
                <a:solidFill>
                  <a:srgbClr val="28426D"/>
                </a:solidFill>
                <a:effectLst/>
                <a:latin typeface="Poppins"/>
                <a:ea typeface="Calibri"/>
                <a:cs typeface="Poppins"/>
              </a:rPr>
              <a:t>Participants were asked whether and how they would like</a:t>
            </a:r>
            <a:br>
              <a:rPr lang="en-GB" sz="2200" b="1" dirty="0">
                <a:effectLst/>
                <a:latin typeface="Poppins" panose="00000500000000000000" pitchFamily="2" charset="0"/>
                <a:ea typeface="Calibri" panose="020F0502020204030204" pitchFamily="34" charset="0"/>
                <a:cs typeface="Poppins" panose="00000500000000000000" pitchFamily="2" charset="0"/>
              </a:rPr>
            </a:br>
            <a:r>
              <a:rPr lang="en-GB" sz="2200" b="1" dirty="0">
                <a:solidFill>
                  <a:srgbClr val="28426D"/>
                </a:solidFill>
                <a:effectLst/>
                <a:latin typeface="Poppins"/>
                <a:ea typeface="Calibri"/>
                <a:cs typeface="Poppins"/>
              </a:rPr>
              <a:t>support in developing this area of practice</a:t>
            </a:r>
            <a:endParaRPr lang="en-GB" sz="2200" b="1" kern="100" dirty="0">
              <a:solidFill>
                <a:srgbClr val="28426D"/>
              </a:solidFill>
              <a:effectLst/>
              <a:latin typeface="Poppins"/>
              <a:ea typeface="Calibri"/>
              <a:cs typeface="Poppins"/>
            </a:endParaRPr>
          </a:p>
          <a:p>
            <a:pPr marL="342900" lvl="0" indent="-342900">
              <a:lnSpc>
                <a:spcPct val="114000"/>
              </a:lnSpc>
              <a:spcAft>
                <a:spcPts val="600"/>
              </a:spcAft>
              <a:buFont typeface="Arial" panose="020B0604020202020204" pitchFamily="34" charset="0"/>
              <a:buChar char="•"/>
            </a:pPr>
            <a:r>
              <a:rPr lang="en-GB" sz="2200" kern="100" dirty="0">
                <a:solidFill>
                  <a:srgbClr val="28426D"/>
                </a:solidFill>
                <a:effectLst/>
                <a:latin typeface="Poppins"/>
                <a:ea typeface="Calibri"/>
                <a:cs typeface="Poppins"/>
              </a:rPr>
              <a:t>More information on children’s participative rights</a:t>
            </a:r>
          </a:p>
          <a:p>
            <a:pPr marL="342900" indent="-342900">
              <a:lnSpc>
                <a:spcPct val="114000"/>
              </a:lnSpc>
              <a:spcAft>
                <a:spcPts val="600"/>
              </a:spcAft>
              <a:buFont typeface="Arial" panose="020B0604020202020204" pitchFamily="34" charset="0"/>
              <a:buChar char="•"/>
            </a:pPr>
            <a:r>
              <a:rPr lang="en-GB" sz="2200" kern="100" dirty="0">
                <a:solidFill>
                  <a:srgbClr val="28426D"/>
                </a:solidFill>
                <a:effectLst/>
                <a:latin typeface="Poppins"/>
                <a:ea typeface="Calibri"/>
                <a:cs typeface="Poppins"/>
              </a:rPr>
              <a:t>Guidance and resources to supplement delivery, curriculum design and implementation</a:t>
            </a:r>
            <a:r>
              <a:rPr lang="en-GB" sz="2200" kern="100" dirty="0">
                <a:solidFill>
                  <a:srgbClr val="28426D"/>
                </a:solidFill>
                <a:latin typeface="Poppins"/>
                <a:ea typeface="Calibri"/>
                <a:cs typeface="Poppins"/>
              </a:rPr>
              <a:t> </a:t>
            </a:r>
            <a:endParaRPr lang="en-GB" sz="2200" kern="100" dirty="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4000"/>
              </a:lnSpc>
              <a:spcAft>
                <a:spcPts val="600"/>
              </a:spcAft>
              <a:buFont typeface="Arial" panose="020B0604020202020204" pitchFamily="34" charset="0"/>
              <a:buChar char="•"/>
            </a:pPr>
            <a:r>
              <a:rPr lang="en-GB" sz="2200" kern="100" dirty="0">
                <a:solidFill>
                  <a:srgbClr val="28426D"/>
                </a:solidFill>
                <a:effectLst/>
                <a:latin typeface="Poppins"/>
                <a:ea typeface="Calibri"/>
                <a:cs typeface="Poppins"/>
              </a:rPr>
              <a:t>Specific professional learning regarding children’s </a:t>
            </a:r>
            <a:r>
              <a:rPr lang="en-GB" sz="2200" kern="100" dirty="0">
                <a:solidFill>
                  <a:srgbClr val="28426D"/>
                </a:solidFill>
                <a:latin typeface="Poppins"/>
                <a:ea typeface="Calibri"/>
                <a:cs typeface="Poppins"/>
              </a:rPr>
              <a:t>participative</a:t>
            </a:r>
            <a:r>
              <a:rPr lang="en-GB" sz="2200" kern="100" dirty="0">
                <a:solidFill>
                  <a:srgbClr val="28426D"/>
                </a:solidFill>
                <a:effectLst/>
                <a:latin typeface="Poppins"/>
                <a:ea typeface="Calibri"/>
                <a:cs typeface="Poppins"/>
              </a:rPr>
              <a:t> rights</a:t>
            </a:r>
          </a:p>
          <a:p>
            <a:pPr marL="342900" lvl="0" indent="-342900">
              <a:lnSpc>
                <a:spcPct val="114000"/>
              </a:lnSpc>
              <a:spcAft>
                <a:spcPts val="600"/>
              </a:spcAft>
              <a:buFont typeface="Arial" panose="020B0604020202020204" pitchFamily="34" charset="0"/>
              <a:buChar char="•"/>
            </a:pPr>
            <a:r>
              <a:rPr lang="en-GB" sz="2200" kern="100" dirty="0">
                <a:solidFill>
                  <a:srgbClr val="28426D"/>
                </a:solidFill>
                <a:effectLst/>
                <a:latin typeface="Poppins"/>
                <a:ea typeface="Calibri"/>
                <a:cs typeface="Poppins"/>
              </a:rPr>
              <a:t>Guest lectures</a:t>
            </a:r>
          </a:p>
          <a:p>
            <a:pPr marL="342900" lvl="0" indent="-342900">
              <a:lnSpc>
                <a:spcPct val="114000"/>
              </a:lnSpc>
              <a:spcAft>
                <a:spcPts val="600"/>
              </a:spcAft>
              <a:buFont typeface="Arial" panose="020B0604020202020204" pitchFamily="34" charset="0"/>
              <a:buChar char="•"/>
            </a:pPr>
            <a:r>
              <a:rPr lang="en-GB" sz="2200" kern="100" dirty="0">
                <a:solidFill>
                  <a:srgbClr val="28426D"/>
                </a:solidFill>
                <a:latin typeface="Poppins"/>
                <a:ea typeface="Calibri"/>
                <a:cs typeface="Poppins"/>
              </a:rPr>
              <a:t>R</a:t>
            </a:r>
            <a:r>
              <a:rPr lang="en-GB" sz="2200" kern="100" dirty="0">
                <a:solidFill>
                  <a:srgbClr val="28426D"/>
                </a:solidFill>
                <a:effectLst/>
                <a:latin typeface="Poppins"/>
                <a:ea typeface="Calibri"/>
                <a:cs typeface="Poppins"/>
              </a:rPr>
              <a:t>esources (current </a:t>
            </a:r>
            <a:r>
              <a:rPr lang="en-GB" sz="2200" kern="100" dirty="0">
                <a:solidFill>
                  <a:srgbClr val="28426D"/>
                </a:solidFill>
                <a:latin typeface="Poppins"/>
                <a:ea typeface="Calibri"/>
                <a:cs typeface="Poppins"/>
              </a:rPr>
              <a:t>and </a:t>
            </a:r>
            <a:r>
              <a:rPr lang="en-GB" sz="2200" kern="100" dirty="0">
                <a:solidFill>
                  <a:srgbClr val="28426D"/>
                </a:solidFill>
                <a:effectLst/>
                <a:latin typeface="Poppins"/>
                <a:ea typeface="Calibri"/>
                <a:cs typeface="Poppins"/>
              </a:rPr>
              <a:t>relevant)</a:t>
            </a:r>
          </a:p>
          <a:p>
            <a:pPr marL="342900" lvl="0" indent="-342900">
              <a:lnSpc>
                <a:spcPct val="114000"/>
              </a:lnSpc>
              <a:spcAft>
                <a:spcPts val="600"/>
              </a:spcAft>
              <a:buFont typeface="Arial" panose="020B0604020202020204" pitchFamily="34" charset="0"/>
              <a:buChar char="•"/>
            </a:pPr>
            <a:r>
              <a:rPr lang="en-GB" sz="2200" kern="100" dirty="0">
                <a:solidFill>
                  <a:srgbClr val="28426D"/>
                </a:solidFill>
                <a:effectLst/>
                <a:latin typeface="Poppins"/>
                <a:ea typeface="Calibri"/>
                <a:cs typeface="Poppins"/>
              </a:rPr>
              <a:t>Development of assessment criteria that better reflects theory relating to children’s participative rights</a:t>
            </a:r>
          </a:p>
          <a:p>
            <a:pPr marL="0" indent="0">
              <a:buNone/>
            </a:pPr>
            <a:endParaRPr lang="en-GB" sz="2000" kern="100" spc="112" dirty="0">
              <a:solidFill>
                <a:srgbClr val="314F83"/>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5223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E0DEC63E-0759-FE54-4381-8CCF97A51A7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CA21E5E-7DBB-0DA0-4CCB-E3BB831636C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C0CB888F-3025-F026-3BF8-83D907B924F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2BF3725-DD50-AF60-75D6-0DBF386A8039}"/>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099784B-B67D-C5E2-52DD-E2B4B893F57C}"/>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D0DF838C-450C-B725-7684-B0C52014DB5C}"/>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B9B2B4A1-74F5-B5E7-EEBF-8FBB1F9D1CBC}"/>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1DC0E71C-9E2D-732D-B838-0B85507BCCF0}"/>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436995" y="269835"/>
            <a:ext cx="7241097" cy="687607"/>
          </a:xfrm>
          <a:prstGeom prst="rect">
            <a:avLst/>
          </a:prstGeom>
        </p:spPr>
        <p:txBody>
          <a:bodyPr vert="horz" wrap="square" lIns="0" tIns="10397" rIns="0" bIns="0" rtlCol="0" anchor="ctr">
            <a:spAutoFit/>
          </a:bodyPr>
          <a:lstStyle/>
          <a:p>
            <a:pPr marL="7701">
              <a:lnSpc>
                <a:spcPct val="100000"/>
              </a:lnSpc>
              <a:spcBef>
                <a:spcPts val="82"/>
              </a:spcBef>
            </a:pPr>
            <a:r>
              <a:rPr lang="en-GB" sz="4400" spc="185" dirty="0">
                <a:latin typeface="Poppins" panose="00000500000000000000" pitchFamily="2" charset="0"/>
                <a:cs typeface="Poppins" panose="00000500000000000000" pitchFamily="2" charset="0"/>
              </a:rPr>
              <a:t>Headline findings </a:t>
            </a:r>
            <a:endParaRPr sz="4400" spc="185"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2" name="Content Placeholder 3">
            <a:extLst>
              <a:ext uri="{FF2B5EF4-FFF2-40B4-BE49-F238E27FC236}">
                <a16:creationId xmlns:a16="http://schemas.microsoft.com/office/drawing/2014/main" id="{F2C76B05-FC1E-263E-AAAD-396D311A273C}"/>
              </a:ext>
            </a:extLst>
          </p:cNvPr>
          <p:cNvSpPr txBox="1">
            <a:spLocks/>
          </p:cNvSpPr>
          <p:nvPr/>
        </p:nvSpPr>
        <p:spPr>
          <a:xfrm>
            <a:off x="373887" y="1273024"/>
            <a:ext cx="9671813" cy="572546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200" b="1" dirty="0">
                <a:solidFill>
                  <a:srgbClr val="28426D"/>
                </a:solidFill>
                <a:latin typeface="Poppins" panose="00000500000000000000" pitchFamily="2" charset="0"/>
                <a:cs typeface="Poppins" panose="00000500000000000000" pitchFamily="2" charset="0"/>
              </a:rPr>
              <a:t>Tibbitts models of HRE</a:t>
            </a:r>
          </a:p>
          <a:p>
            <a:pPr>
              <a:lnSpc>
                <a:spcPct val="150000"/>
              </a:lnSpc>
            </a:pPr>
            <a:r>
              <a:rPr lang="en-GB" sz="2200" dirty="0">
                <a:solidFill>
                  <a:srgbClr val="28426D"/>
                </a:solidFill>
                <a:latin typeface="Poppins" panose="00000500000000000000" pitchFamily="2" charset="0"/>
                <a:cs typeface="Poppins" panose="00000500000000000000" pitchFamily="2" charset="0"/>
              </a:rPr>
              <a:t>The programme and module aims and objectives detailed sat within the first two of Tibbitt’s models of HRE</a:t>
            </a:r>
            <a:endParaRPr lang="en-US" sz="2200" dirty="0">
              <a:solidFill>
                <a:srgbClr val="28426D"/>
              </a:solidFill>
              <a:latin typeface="Poppins" panose="00000500000000000000" pitchFamily="2" charset="0"/>
              <a:cs typeface="Calibri"/>
            </a:endParaRPr>
          </a:p>
          <a:p>
            <a:pPr lvl="1">
              <a:lnSpc>
                <a:spcPct val="150000"/>
              </a:lnSpc>
              <a:buFont typeface="Courier New" panose="02070309020205020404" pitchFamily="49" charset="0"/>
              <a:buChar char="o"/>
            </a:pPr>
            <a:r>
              <a:rPr lang="en-US" sz="2200" dirty="0">
                <a:solidFill>
                  <a:srgbClr val="28426D"/>
                </a:solidFill>
                <a:latin typeface="Poppins" panose="00000500000000000000" pitchFamily="2" charset="0"/>
                <a:cs typeface="Calibri"/>
              </a:rPr>
              <a:t>Values and Awareness</a:t>
            </a:r>
          </a:p>
          <a:p>
            <a:pPr lvl="1">
              <a:lnSpc>
                <a:spcPct val="150000"/>
              </a:lnSpc>
              <a:buFont typeface="Courier New" panose="02070309020205020404" pitchFamily="49" charset="0"/>
              <a:buChar char="o"/>
            </a:pPr>
            <a:r>
              <a:rPr lang="en-US" sz="2200" dirty="0">
                <a:solidFill>
                  <a:srgbClr val="28426D"/>
                </a:solidFill>
                <a:latin typeface="Poppins" panose="00000500000000000000" pitchFamily="2" charset="0"/>
                <a:cs typeface="Calibri"/>
              </a:rPr>
              <a:t>Accountability and professional Role</a:t>
            </a:r>
          </a:p>
          <a:p>
            <a:pPr>
              <a:lnSpc>
                <a:spcPct val="150000"/>
              </a:lnSpc>
            </a:pPr>
            <a:r>
              <a:rPr lang="en-US" sz="2200" dirty="0">
                <a:solidFill>
                  <a:srgbClr val="28426D"/>
                </a:solidFill>
                <a:latin typeface="Poppins" panose="00000500000000000000" pitchFamily="2" charset="0"/>
                <a:cs typeface="Calibri"/>
              </a:rPr>
              <a:t>Only one programme had some features of Tibbitt’s third model of HRE</a:t>
            </a:r>
          </a:p>
          <a:p>
            <a:pPr lvl="1">
              <a:lnSpc>
                <a:spcPct val="150000"/>
              </a:lnSpc>
              <a:buFont typeface="Courier New" panose="02070309020205020404" pitchFamily="49" charset="0"/>
              <a:buChar char="o"/>
            </a:pPr>
            <a:r>
              <a:rPr lang="en-US" sz="2200" dirty="0">
                <a:solidFill>
                  <a:srgbClr val="28426D"/>
                </a:solidFill>
                <a:latin typeface="Poppins" panose="00000500000000000000" pitchFamily="2" charset="0"/>
                <a:cs typeface="Calibri"/>
              </a:rPr>
              <a:t>Transformation</a:t>
            </a:r>
            <a:endParaRPr lang="en-GB" sz="2200" dirty="0">
              <a:solidFill>
                <a:srgbClr val="28426D"/>
              </a:solidFill>
              <a:latin typeface="Poppins" panose="00000500000000000000" pitchFamily="2" charset="0"/>
              <a:cs typeface="Poppins" panose="00000500000000000000" pitchFamily="2" charset="0"/>
            </a:endParaRPr>
          </a:p>
        </p:txBody>
      </p:sp>
      <p:pic>
        <p:nvPicPr>
          <p:cNvPr id="3" name="object 7">
            <a:extLst>
              <a:ext uri="{FF2B5EF4-FFF2-40B4-BE49-F238E27FC236}">
                <a16:creationId xmlns:a16="http://schemas.microsoft.com/office/drawing/2014/main" id="{7E1AD56C-CA32-81AA-D628-ABDDC7FD4EBD}"/>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140102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E0DEC63E-0759-FE54-4381-8CCF97A51A7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CA21E5E-7DBB-0DA0-4CCB-E3BB831636C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C0CB888F-3025-F026-3BF8-83D907B924F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2BF3725-DD50-AF60-75D6-0DBF386A8039}"/>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099784B-B67D-C5E2-52DD-E2B4B893F57C}"/>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D0DF838C-450C-B725-7684-B0C52014DB5C}"/>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B9B2B4A1-74F5-B5E7-EEBF-8FBB1F9D1CBC}"/>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1DC0E71C-9E2D-732D-B838-0B85507BCCF0}"/>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436995" y="269835"/>
            <a:ext cx="7241097" cy="687607"/>
          </a:xfrm>
          <a:prstGeom prst="rect">
            <a:avLst/>
          </a:prstGeom>
        </p:spPr>
        <p:txBody>
          <a:bodyPr vert="horz" wrap="square" lIns="0" tIns="10397" rIns="0" bIns="0" rtlCol="0" anchor="ctr">
            <a:spAutoFit/>
          </a:bodyPr>
          <a:lstStyle/>
          <a:p>
            <a:pPr marL="7701">
              <a:lnSpc>
                <a:spcPct val="100000"/>
              </a:lnSpc>
              <a:spcBef>
                <a:spcPts val="82"/>
              </a:spcBef>
            </a:pPr>
            <a:r>
              <a:rPr lang="en-GB" sz="4400" spc="185" dirty="0">
                <a:latin typeface="Poppins" panose="00000500000000000000" pitchFamily="2" charset="0"/>
                <a:cs typeface="Poppins" panose="00000500000000000000" pitchFamily="2" charset="0"/>
              </a:rPr>
              <a:t>Headline findings </a:t>
            </a:r>
            <a:endParaRPr sz="4400" spc="185"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2" name="Content Placeholder 3">
            <a:extLst>
              <a:ext uri="{FF2B5EF4-FFF2-40B4-BE49-F238E27FC236}">
                <a16:creationId xmlns:a16="http://schemas.microsoft.com/office/drawing/2014/main" id="{F2C76B05-FC1E-263E-AAAD-396D311A273C}"/>
              </a:ext>
            </a:extLst>
          </p:cNvPr>
          <p:cNvSpPr txBox="1">
            <a:spLocks/>
          </p:cNvSpPr>
          <p:nvPr/>
        </p:nvSpPr>
        <p:spPr>
          <a:xfrm>
            <a:off x="385983" y="1454452"/>
            <a:ext cx="11805256" cy="55440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200" b="1" dirty="0">
                <a:solidFill>
                  <a:srgbClr val="28426D"/>
                </a:solidFill>
                <a:latin typeface="Poppins" panose="00000500000000000000" pitchFamily="2" charset="0"/>
                <a:cs typeface="Poppins" panose="00000500000000000000" pitchFamily="2" charset="0"/>
              </a:rPr>
              <a:t>Themes related to children’s participative rights were ranked</a:t>
            </a:r>
            <a:r>
              <a:rPr lang="en-GB" sz="2200" dirty="0">
                <a:solidFill>
                  <a:srgbClr val="28426D"/>
                </a:solidFill>
                <a:latin typeface="Poppins" panose="00000500000000000000" pitchFamily="2" charset="0"/>
                <a:cs typeface="Poppins" panose="00000500000000000000" pitchFamily="2" charset="0"/>
              </a:rPr>
              <a:t> </a:t>
            </a:r>
          </a:p>
          <a:p>
            <a:pPr>
              <a:lnSpc>
                <a:spcPct val="150000"/>
              </a:lnSpc>
            </a:pPr>
            <a:r>
              <a:rPr lang="en-GB" sz="2200" dirty="0">
                <a:solidFill>
                  <a:srgbClr val="28426D"/>
                </a:solidFill>
                <a:latin typeface="Poppins" panose="00000500000000000000" pitchFamily="2" charset="0"/>
                <a:cs typeface="Poppins" panose="00000500000000000000" pitchFamily="2" charset="0"/>
              </a:rPr>
              <a:t>Those considered to be covered most were:</a:t>
            </a:r>
          </a:p>
          <a:p>
            <a:pPr lvl="1">
              <a:lnSpc>
                <a:spcPct val="150000"/>
              </a:lnSpc>
              <a:buFont typeface="Courier New" panose="02070309020205020404" pitchFamily="49" charset="0"/>
              <a:buChar char="o"/>
            </a:pPr>
            <a:r>
              <a:rPr lang="en-GB" sz="2200" dirty="0">
                <a:solidFill>
                  <a:srgbClr val="28426D"/>
                </a:solidFill>
                <a:latin typeface="Poppins" panose="00000500000000000000" pitchFamily="2" charset="0"/>
                <a:cs typeface="Poppins" panose="00000500000000000000" pitchFamily="2" charset="0"/>
              </a:rPr>
              <a:t>Knowledge of the UNCRC</a:t>
            </a:r>
          </a:p>
          <a:p>
            <a:pPr lvl="1">
              <a:lnSpc>
                <a:spcPct val="150000"/>
              </a:lnSpc>
              <a:buFont typeface="Courier New" panose="02070309020205020404" pitchFamily="49" charset="0"/>
              <a:buChar char="o"/>
            </a:pPr>
            <a:r>
              <a:rPr lang="en-GB" sz="2200" dirty="0">
                <a:solidFill>
                  <a:srgbClr val="28426D"/>
                </a:solidFill>
                <a:latin typeface="Poppins" panose="00000500000000000000" pitchFamily="2" charset="0"/>
                <a:cs typeface="Poppins" panose="00000500000000000000" pitchFamily="2" charset="0"/>
              </a:rPr>
              <a:t>Pedagogies to support young children’s participative rights</a:t>
            </a:r>
          </a:p>
          <a:p>
            <a:pPr>
              <a:lnSpc>
                <a:spcPct val="150000"/>
              </a:lnSpc>
            </a:pPr>
            <a:r>
              <a:rPr lang="en-GB" sz="2200" dirty="0">
                <a:solidFill>
                  <a:srgbClr val="28426D"/>
                </a:solidFill>
                <a:latin typeface="Poppins" panose="00000500000000000000" pitchFamily="2" charset="0"/>
                <a:cs typeface="Poppins" panose="00000500000000000000" pitchFamily="2" charset="0"/>
              </a:rPr>
              <a:t>Those considered to be covered the least were:</a:t>
            </a:r>
          </a:p>
          <a:p>
            <a:pPr lvl="1">
              <a:lnSpc>
                <a:spcPct val="150000"/>
              </a:lnSpc>
              <a:buFont typeface="Courier New" panose="02070309020205020404" pitchFamily="49" charset="0"/>
              <a:buChar char="o"/>
            </a:pPr>
            <a:r>
              <a:rPr lang="en-GB" sz="2200" dirty="0">
                <a:solidFill>
                  <a:srgbClr val="28426D"/>
                </a:solidFill>
                <a:latin typeface="Poppins" panose="00000500000000000000" pitchFamily="2" charset="0"/>
                <a:cs typeface="Poppins" panose="00000500000000000000" pitchFamily="2" charset="0"/>
              </a:rPr>
              <a:t>Understanding tensions between theory, policy and practice</a:t>
            </a:r>
          </a:p>
          <a:p>
            <a:pPr lvl="1">
              <a:lnSpc>
                <a:spcPct val="150000"/>
              </a:lnSpc>
              <a:buFont typeface="Courier New" panose="02070309020205020404" pitchFamily="49" charset="0"/>
              <a:buChar char="o"/>
            </a:pPr>
            <a:r>
              <a:rPr lang="en-GB" sz="2200" dirty="0">
                <a:solidFill>
                  <a:srgbClr val="28426D"/>
                </a:solidFill>
                <a:latin typeface="Poppins" panose="00000500000000000000" pitchFamily="2" charset="0"/>
                <a:cs typeface="Poppins" panose="00000500000000000000" pitchFamily="2" charset="0"/>
              </a:rPr>
              <a:t>Constructions of children and childhood</a:t>
            </a:r>
          </a:p>
          <a:p>
            <a:pPr marL="0" indent="0">
              <a:lnSpc>
                <a:spcPct val="150000"/>
              </a:lnSpc>
              <a:buNone/>
            </a:pPr>
            <a:r>
              <a:rPr lang="en-GB" sz="2200" b="1" dirty="0">
                <a:solidFill>
                  <a:srgbClr val="28426D"/>
                </a:solidFill>
                <a:latin typeface="Poppins" panose="00000500000000000000" pitchFamily="2" charset="0"/>
                <a:cs typeface="Poppins" panose="00000500000000000000" pitchFamily="2" charset="0"/>
              </a:rPr>
              <a:t>All but one response asked for support with young children’s participative rights</a:t>
            </a:r>
          </a:p>
        </p:txBody>
      </p:sp>
      <p:pic>
        <p:nvPicPr>
          <p:cNvPr id="3" name="object 7">
            <a:extLst>
              <a:ext uri="{FF2B5EF4-FFF2-40B4-BE49-F238E27FC236}">
                <a16:creationId xmlns:a16="http://schemas.microsoft.com/office/drawing/2014/main" id="{FE3C46FF-041F-975A-4676-054115B407B2}"/>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331480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A3BA-A67C-614C-E963-46E51661D77F}"/>
            </a:ext>
          </a:extLst>
        </p:cNvPr>
        <p:cNvGrpSpPr/>
        <p:nvPr/>
      </p:nvGrpSpPr>
      <p:grpSpPr>
        <a:xfrm>
          <a:off x="0" y="0"/>
          <a:ext cx="0" cy="0"/>
          <a:chOff x="0" y="0"/>
          <a:chExt cx="0" cy="0"/>
        </a:xfrm>
      </p:grpSpPr>
      <p:sp>
        <p:nvSpPr>
          <p:cNvPr id="74" name="Rectangle 73">
            <a:extLst>
              <a:ext uri="{FF2B5EF4-FFF2-40B4-BE49-F238E27FC236}">
                <a16:creationId xmlns:a16="http://schemas.microsoft.com/office/drawing/2014/main" id="{0F3C8426-A3A8-E7D9-7960-6DCAEC4848B9}"/>
              </a:ext>
            </a:extLst>
          </p:cNvPr>
          <p:cNvSpPr/>
          <p:nvPr/>
        </p:nvSpPr>
        <p:spPr>
          <a:xfrm>
            <a:off x="10792" y="-12431"/>
            <a:ext cx="12192000" cy="1294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object 2">
            <a:extLst>
              <a:ext uri="{FF2B5EF4-FFF2-40B4-BE49-F238E27FC236}">
                <a16:creationId xmlns:a16="http://schemas.microsoft.com/office/drawing/2014/main" id="{DAFE0471-D96C-4A11-7CD0-18FCF0F1955A}"/>
              </a:ext>
            </a:extLst>
          </p:cNvPr>
          <p:cNvSpPr txBox="1">
            <a:spLocks noGrp="1"/>
          </p:cNvSpPr>
          <p:nvPr>
            <p:ph type="title"/>
          </p:nvPr>
        </p:nvSpPr>
        <p:spPr>
          <a:xfrm>
            <a:off x="326101" y="1752783"/>
            <a:ext cx="6168018" cy="687607"/>
          </a:xfrm>
          <a:prstGeom prst="rect">
            <a:avLst/>
          </a:prstGeom>
        </p:spPr>
        <p:txBody>
          <a:bodyPr vert="horz" wrap="square" lIns="0" tIns="10397" rIns="0" bIns="0" rtlCol="0" anchor="ctr">
            <a:spAutoFit/>
          </a:bodyPr>
          <a:lstStyle/>
          <a:p>
            <a:pPr marL="7620">
              <a:lnSpc>
                <a:spcPct val="100000"/>
              </a:lnSpc>
              <a:spcBef>
                <a:spcPts val="82"/>
              </a:spcBef>
            </a:pPr>
            <a:r>
              <a:rPr lang="en-GB" sz="4400" b="1" spc="185" dirty="0">
                <a:solidFill>
                  <a:srgbClr val="28426D"/>
                </a:solidFill>
                <a:latin typeface="Poppins"/>
                <a:cs typeface="Poppins"/>
              </a:rPr>
              <a:t>Any Questions?</a:t>
            </a:r>
            <a:endParaRPr lang="en-GB" sz="4400" b="1" spc="185" dirty="0">
              <a:solidFill>
                <a:srgbClr val="28426D"/>
              </a:solidFill>
              <a:latin typeface="Poppins" panose="00000500000000000000" pitchFamily="2" charset="0"/>
              <a:cs typeface="Poppins" panose="00000500000000000000" pitchFamily="2" charset="0"/>
            </a:endParaRPr>
          </a:p>
        </p:txBody>
      </p:sp>
      <p:grpSp>
        <p:nvGrpSpPr>
          <p:cNvPr id="5" name="object 5">
            <a:extLst>
              <a:ext uri="{FF2B5EF4-FFF2-40B4-BE49-F238E27FC236}">
                <a16:creationId xmlns:a16="http://schemas.microsoft.com/office/drawing/2014/main" id="{E5C22256-35CD-E8C2-5018-2BEE64C7C30E}"/>
              </a:ext>
            </a:extLst>
          </p:cNvPr>
          <p:cNvGrpSpPr/>
          <p:nvPr/>
        </p:nvGrpSpPr>
        <p:grpSpPr>
          <a:xfrm>
            <a:off x="326101" y="651895"/>
            <a:ext cx="608787" cy="315753"/>
            <a:chOff x="618228" y="1016286"/>
            <a:chExt cx="1003935" cy="520700"/>
          </a:xfrm>
        </p:grpSpPr>
        <p:sp>
          <p:nvSpPr>
            <p:cNvPr id="6" name="object 6">
              <a:extLst>
                <a:ext uri="{FF2B5EF4-FFF2-40B4-BE49-F238E27FC236}">
                  <a16:creationId xmlns:a16="http://schemas.microsoft.com/office/drawing/2014/main" id="{678A53BC-E89A-F935-B6DF-6D06EF1051A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EEADE96-85AB-2D6C-64C2-7A5FBDF71021}"/>
                </a:ext>
              </a:extLst>
            </p:cNvPr>
            <p:cNvPicPr/>
            <p:nvPr/>
          </p:nvPicPr>
          <p:blipFill>
            <a:blip r:embed="rId3"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DD9B57C-FEBB-3B01-8690-B74F66A330A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88C88502-B8F7-F7C2-5747-CE7FE61FEF44}"/>
                </a:ext>
              </a:extLst>
            </p:cNvPr>
            <p:cNvPicPr/>
            <p:nvPr/>
          </p:nvPicPr>
          <p:blipFill>
            <a:blip r:embed="rId4"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CBF0E4D9-D056-A21D-7393-D1EBB4A835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F2F915F4-33F1-0425-8E75-15297C861EFA}"/>
                </a:ext>
              </a:extLst>
            </p:cNvPr>
            <p:cNvPicPr/>
            <p:nvPr/>
          </p:nvPicPr>
          <p:blipFill>
            <a:blip r:embed="rId5"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84FAA2DB-5B42-E0AE-32E2-E2D0E14F768D}"/>
              </a:ext>
            </a:extLst>
          </p:cNvPr>
          <p:cNvGrpSpPr/>
          <p:nvPr/>
        </p:nvGrpSpPr>
        <p:grpSpPr>
          <a:xfrm>
            <a:off x="326101" y="301748"/>
            <a:ext cx="608787" cy="315753"/>
            <a:chOff x="618228" y="438868"/>
            <a:chExt cx="1003935" cy="520700"/>
          </a:xfrm>
        </p:grpSpPr>
        <p:sp>
          <p:nvSpPr>
            <p:cNvPr id="13" name="object 13">
              <a:extLst>
                <a:ext uri="{FF2B5EF4-FFF2-40B4-BE49-F238E27FC236}">
                  <a16:creationId xmlns:a16="http://schemas.microsoft.com/office/drawing/2014/main" id="{18F75A91-2695-5706-91B6-89C9F249AA69}"/>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17045BBF-6DC2-2866-7E6D-C69F08EE3E4A}"/>
                </a:ext>
              </a:extLst>
            </p:cNvPr>
            <p:cNvPicPr/>
            <p:nvPr/>
          </p:nvPicPr>
          <p:blipFill>
            <a:blip r:embed="rId6"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C2DE0C86-471D-9062-A9DD-45B2ED7C1704}"/>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EB290AB8-B66D-B1DE-89BD-ECB6C68B4E56}"/>
                </a:ext>
              </a:extLst>
            </p:cNvPr>
            <p:cNvPicPr/>
            <p:nvPr/>
          </p:nvPicPr>
          <p:blipFill>
            <a:blip r:embed="rId7"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761BE218-F5BB-0960-2998-AA494D8B85AF}"/>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5D23AA12-E24E-DDDD-CB62-DCD59A9AA620}"/>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1DA680CC-6A92-4A12-B53F-F865AE1B1A51}"/>
              </a:ext>
            </a:extLst>
          </p:cNvPr>
          <p:cNvPicPr/>
          <p:nvPr/>
        </p:nvPicPr>
        <p:blipFill>
          <a:blip r:embed="rId9" cstate="print"/>
          <a:stretch>
            <a:fillRect/>
          </a:stretch>
        </p:blipFill>
        <p:spPr>
          <a:xfrm>
            <a:off x="1040443" y="378009"/>
            <a:ext cx="812386" cy="128650"/>
          </a:xfrm>
          <a:prstGeom prst="rect">
            <a:avLst/>
          </a:prstGeom>
        </p:spPr>
      </p:pic>
      <p:pic>
        <p:nvPicPr>
          <p:cNvPr id="20" name="object 20">
            <a:extLst>
              <a:ext uri="{FF2B5EF4-FFF2-40B4-BE49-F238E27FC236}">
                <a16:creationId xmlns:a16="http://schemas.microsoft.com/office/drawing/2014/main" id="{8AD02BEB-0E77-3C98-C7B2-49955E63CFC2}"/>
              </a:ext>
            </a:extLst>
          </p:cNvPr>
          <p:cNvPicPr/>
          <p:nvPr/>
        </p:nvPicPr>
        <p:blipFill>
          <a:blip r:embed="rId10" cstate="print"/>
          <a:stretch>
            <a:fillRect/>
          </a:stretch>
        </p:blipFill>
        <p:spPr>
          <a:xfrm>
            <a:off x="1044046" y="572180"/>
            <a:ext cx="1059656" cy="318966"/>
          </a:xfrm>
          <a:prstGeom prst="rect">
            <a:avLst/>
          </a:prstGeom>
        </p:spPr>
      </p:pic>
      <p:sp>
        <p:nvSpPr>
          <p:cNvPr id="55" name="object 20">
            <a:extLst>
              <a:ext uri="{FF2B5EF4-FFF2-40B4-BE49-F238E27FC236}">
                <a16:creationId xmlns:a16="http://schemas.microsoft.com/office/drawing/2014/main" id="{A3A8DD5B-3503-7E5A-71F1-2EA2306BBA3A}"/>
              </a:ext>
            </a:extLst>
          </p:cNvPr>
          <p:cNvSpPr txBox="1">
            <a:spLocks/>
          </p:cNvSpPr>
          <p:nvPr/>
        </p:nvSpPr>
        <p:spPr>
          <a:xfrm>
            <a:off x="2901815" y="5381079"/>
            <a:ext cx="2100260" cy="231038"/>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600" dirty="0">
                <a:solidFill>
                  <a:srgbClr val="314F83"/>
                </a:solidFill>
                <a:latin typeface="Poppins"/>
                <a:ea typeface="Segoe UI"/>
                <a:cs typeface="Segoe UI"/>
              </a:rPr>
              <a:t>@child.participation</a:t>
            </a:r>
            <a:endParaRPr lang="en-US" sz="1600" dirty="0">
              <a:solidFill>
                <a:srgbClr val="314F83"/>
              </a:solidFill>
              <a:latin typeface="Poppins"/>
              <a:cs typeface="Calibri" panose="020F0502020204030204"/>
            </a:endParaRPr>
          </a:p>
        </p:txBody>
      </p:sp>
      <p:pic>
        <p:nvPicPr>
          <p:cNvPr id="56" name="Picture 21" descr="Twitter/X Logo">
            <a:extLst>
              <a:ext uri="{FF2B5EF4-FFF2-40B4-BE49-F238E27FC236}">
                <a16:creationId xmlns:a16="http://schemas.microsoft.com/office/drawing/2014/main" id="{44F49DDD-4029-2B8B-DD54-77CF799C9623}"/>
              </a:ext>
            </a:extLst>
          </p:cNvPr>
          <p:cNvPicPr>
            <a:picLocks noChangeAspect="1"/>
          </p:cNvPicPr>
          <p:nvPr/>
        </p:nvPicPr>
        <p:blipFill>
          <a:blip r:embed="rId11"/>
          <a:stretch>
            <a:fillRect/>
          </a:stretch>
        </p:blipFill>
        <p:spPr>
          <a:xfrm>
            <a:off x="326101" y="5226209"/>
            <a:ext cx="579362" cy="545497"/>
          </a:xfrm>
          <a:prstGeom prst="rect">
            <a:avLst/>
          </a:prstGeom>
        </p:spPr>
      </p:pic>
      <p:sp>
        <p:nvSpPr>
          <p:cNvPr id="57" name="TextBox 56">
            <a:extLst>
              <a:ext uri="{FF2B5EF4-FFF2-40B4-BE49-F238E27FC236}">
                <a16:creationId xmlns:a16="http://schemas.microsoft.com/office/drawing/2014/main" id="{417D39BB-D995-E591-11BF-BDA62C91AB33}"/>
              </a:ext>
            </a:extLst>
          </p:cNvPr>
          <p:cNvSpPr txBox="1"/>
          <p:nvPr/>
        </p:nvSpPr>
        <p:spPr>
          <a:xfrm>
            <a:off x="865003" y="5355924"/>
            <a:ext cx="18257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14F83"/>
                </a:solidFill>
                <a:latin typeface="Poppins"/>
                <a:cs typeface="Calibri"/>
              </a:rPr>
              <a:t>@ChildPart</a:t>
            </a:r>
            <a:endParaRPr lang="en-US" sz="1600" dirty="0">
              <a:solidFill>
                <a:srgbClr val="314F83"/>
              </a:solidFill>
              <a:latin typeface="Poppins"/>
            </a:endParaRPr>
          </a:p>
        </p:txBody>
      </p:sp>
      <p:pic>
        <p:nvPicPr>
          <p:cNvPr id="58" name="Picture 23" descr="Instagram Logo">
            <a:extLst>
              <a:ext uri="{FF2B5EF4-FFF2-40B4-BE49-F238E27FC236}">
                <a16:creationId xmlns:a16="http://schemas.microsoft.com/office/drawing/2014/main" id="{B37DDA19-50D1-D386-58B1-C428B96F4C67}"/>
              </a:ext>
            </a:extLst>
          </p:cNvPr>
          <p:cNvPicPr>
            <a:picLocks noChangeAspect="1"/>
          </p:cNvPicPr>
          <p:nvPr/>
        </p:nvPicPr>
        <p:blipFill>
          <a:blip r:embed="rId12"/>
          <a:stretch>
            <a:fillRect/>
          </a:stretch>
        </p:blipFill>
        <p:spPr>
          <a:xfrm>
            <a:off x="2304317" y="5224996"/>
            <a:ext cx="568479" cy="546710"/>
          </a:xfrm>
          <a:prstGeom prst="rect">
            <a:avLst/>
          </a:prstGeom>
        </p:spPr>
      </p:pic>
      <p:pic>
        <p:nvPicPr>
          <p:cNvPr id="59" name="Picture 26" descr="Outlook email logo">
            <a:extLst>
              <a:ext uri="{FF2B5EF4-FFF2-40B4-BE49-F238E27FC236}">
                <a16:creationId xmlns:a16="http://schemas.microsoft.com/office/drawing/2014/main" id="{5148FE1E-8A0A-457A-5F42-EF65FAD7E2DC}"/>
              </a:ext>
            </a:extLst>
          </p:cNvPr>
          <p:cNvPicPr>
            <a:picLocks noChangeAspect="1"/>
          </p:cNvPicPr>
          <p:nvPr/>
        </p:nvPicPr>
        <p:blipFill>
          <a:blip r:embed="rId13"/>
          <a:stretch>
            <a:fillRect/>
          </a:stretch>
        </p:blipFill>
        <p:spPr>
          <a:xfrm>
            <a:off x="5089096" y="5226558"/>
            <a:ext cx="569570" cy="550215"/>
          </a:xfrm>
          <a:prstGeom prst="rect">
            <a:avLst/>
          </a:prstGeom>
        </p:spPr>
      </p:pic>
      <p:sp>
        <p:nvSpPr>
          <p:cNvPr id="60" name="TextBox 59">
            <a:extLst>
              <a:ext uri="{FF2B5EF4-FFF2-40B4-BE49-F238E27FC236}">
                <a16:creationId xmlns:a16="http://schemas.microsoft.com/office/drawing/2014/main" id="{6A954F84-3593-9A9D-1803-13235579B0F0}"/>
              </a:ext>
            </a:extLst>
          </p:cNvPr>
          <p:cNvSpPr txBox="1"/>
          <p:nvPr/>
        </p:nvSpPr>
        <p:spPr>
          <a:xfrm>
            <a:off x="5629683" y="5299755"/>
            <a:ext cx="401787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14F83"/>
                </a:solidFill>
                <a:latin typeface="Poppins"/>
                <a:cs typeface="Poppins"/>
              </a:rPr>
              <a:t>child.participation@uwe.ac.uk</a:t>
            </a:r>
          </a:p>
        </p:txBody>
      </p:sp>
      <p:sp>
        <p:nvSpPr>
          <p:cNvPr id="61" name="TextBox 60">
            <a:extLst>
              <a:ext uri="{FF2B5EF4-FFF2-40B4-BE49-F238E27FC236}">
                <a16:creationId xmlns:a16="http://schemas.microsoft.com/office/drawing/2014/main" id="{D2F64612-25E7-03C7-9DEA-AC3E5D6CBFD8}"/>
              </a:ext>
            </a:extLst>
          </p:cNvPr>
          <p:cNvSpPr txBox="1"/>
          <p:nvPr/>
        </p:nvSpPr>
        <p:spPr>
          <a:xfrm>
            <a:off x="-237359" y="4668978"/>
            <a:ext cx="5999525"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400" b="1" dirty="0">
                <a:solidFill>
                  <a:srgbClr val="49B4A9"/>
                </a:solidFill>
                <a:latin typeface="Poppins"/>
                <a:cs typeface="Calibri"/>
              </a:rPr>
              <a:t>Follow us on Social Media…</a:t>
            </a:r>
            <a:endParaRPr lang="en-US" sz="2400" b="1" dirty="0">
              <a:solidFill>
                <a:srgbClr val="49B4A9"/>
              </a:solidFill>
              <a:latin typeface="Poppins"/>
              <a:cs typeface="Poppins"/>
            </a:endParaRPr>
          </a:p>
        </p:txBody>
      </p:sp>
      <p:sp>
        <p:nvSpPr>
          <p:cNvPr id="62" name="TextBox 61">
            <a:extLst>
              <a:ext uri="{FF2B5EF4-FFF2-40B4-BE49-F238E27FC236}">
                <a16:creationId xmlns:a16="http://schemas.microsoft.com/office/drawing/2014/main" id="{E0E715B5-DC47-2BCD-42A4-6058CEA52069}"/>
              </a:ext>
            </a:extLst>
          </p:cNvPr>
          <p:cNvSpPr txBox="1"/>
          <p:nvPr/>
        </p:nvSpPr>
        <p:spPr>
          <a:xfrm>
            <a:off x="220583" y="3340818"/>
            <a:ext cx="1175083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49B4A9"/>
                </a:solidFill>
                <a:latin typeface="Poppins"/>
                <a:ea typeface="+mn-lt"/>
                <a:cs typeface="+mn-lt"/>
              </a:rPr>
              <a:t>Learn more by visiting our webpage…</a:t>
            </a:r>
            <a:endParaRPr lang="en-US" sz="1700" b="1" dirty="0">
              <a:solidFill>
                <a:srgbClr val="49B4A9"/>
              </a:solidFill>
              <a:latin typeface="Poppins"/>
              <a:ea typeface="+mn-lt"/>
              <a:cs typeface="+mn-lt"/>
            </a:endParaRPr>
          </a:p>
          <a:p>
            <a:r>
              <a:rPr lang="en-US" sz="1700" dirty="0">
                <a:solidFill>
                  <a:srgbClr val="314F83"/>
                </a:solidFill>
                <a:latin typeface="Poppins"/>
                <a:ea typeface="+mn-lt"/>
                <a:cs typeface="+mn-lt"/>
              </a:rPr>
              <a:t>Latest news and events - upcoming training sessions, conferences and webinars. </a:t>
            </a:r>
          </a:p>
          <a:p>
            <a:r>
              <a:rPr lang="en-US" sz="1700" dirty="0">
                <a:solidFill>
                  <a:srgbClr val="314F83"/>
                </a:solidFill>
                <a:latin typeface="Poppins"/>
                <a:ea typeface="+mn-lt"/>
                <a:cs typeface="+mn-lt"/>
              </a:rPr>
              <a:t>Become a Network Member - receive a monthly newsletter and invitation to our events</a:t>
            </a:r>
          </a:p>
        </p:txBody>
      </p:sp>
      <p:sp>
        <p:nvSpPr>
          <p:cNvPr id="66" name="Rectangle 65">
            <a:extLst>
              <a:ext uri="{FF2B5EF4-FFF2-40B4-BE49-F238E27FC236}">
                <a16:creationId xmlns:a16="http://schemas.microsoft.com/office/drawing/2014/main" id="{86756C54-F6F8-F66F-E03E-0D03128AC6DB}"/>
              </a:ext>
            </a:extLst>
          </p:cNvPr>
          <p:cNvSpPr/>
          <p:nvPr/>
        </p:nvSpPr>
        <p:spPr>
          <a:xfrm>
            <a:off x="0" y="5943470"/>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5F529F63-0CF7-D731-2271-0A888E5A29B5}"/>
              </a:ext>
            </a:extLst>
          </p:cNvPr>
          <p:cNvGrpSpPr/>
          <p:nvPr/>
        </p:nvGrpSpPr>
        <p:grpSpPr>
          <a:xfrm>
            <a:off x="2347678" y="6091566"/>
            <a:ext cx="7496643" cy="613765"/>
            <a:chOff x="1060217" y="4950107"/>
            <a:chExt cx="10000987" cy="818804"/>
          </a:xfrm>
        </p:grpSpPr>
        <p:pic>
          <p:nvPicPr>
            <p:cNvPr id="68" name="Picture 67" descr="Text&#10;&#10;Description automatically generated with low confidence">
              <a:extLst>
                <a:ext uri="{FF2B5EF4-FFF2-40B4-BE49-F238E27FC236}">
                  <a16:creationId xmlns:a16="http://schemas.microsoft.com/office/drawing/2014/main" id="{AFBA691E-C5BB-642C-77CF-AB660BB9D8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9" name="Picture 68" descr="Text&#10;&#10;Description automatically generated with medium confidence">
              <a:extLst>
                <a:ext uri="{FF2B5EF4-FFF2-40B4-BE49-F238E27FC236}">
                  <a16:creationId xmlns:a16="http://schemas.microsoft.com/office/drawing/2014/main" id="{415F040D-8091-795E-BF65-214BEC59FE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0" name="Picture 69" descr="Text&#10;&#10;Description automatically generated">
              <a:extLst>
                <a:ext uri="{FF2B5EF4-FFF2-40B4-BE49-F238E27FC236}">
                  <a16:creationId xmlns:a16="http://schemas.microsoft.com/office/drawing/2014/main" id="{0A6B14A0-A8F9-597E-5F47-31E0B8A24C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71" name="Picture 70" descr="A red background with white text&#10;&#10;Description automatically generated with medium confidence">
              <a:extLst>
                <a:ext uri="{FF2B5EF4-FFF2-40B4-BE49-F238E27FC236}">
                  <a16:creationId xmlns:a16="http://schemas.microsoft.com/office/drawing/2014/main" id="{DC0DDDBC-A87C-43CA-C4AD-C4FBAE49EFA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72" name="Picture 71" descr="Text&#10;&#10;Description automatically generated">
            <a:extLst>
              <a:ext uri="{FF2B5EF4-FFF2-40B4-BE49-F238E27FC236}">
                <a16:creationId xmlns:a16="http://schemas.microsoft.com/office/drawing/2014/main" id="{D09B0922-CEEA-92DF-F038-18DD94A27565}"/>
              </a:ext>
            </a:extLst>
          </p:cNvPr>
          <p:cNvPicPr>
            <a:picLocks noChangeAspect="1"/>
          </p:cNvPicPr>
          <p:nvPr/>
        </p:nvPicPr>
        <p:blipFill rotWithShape="1">
          <a:blip r:embed="rId18">
            <a:extLst>
              <a:ext uri="{28A0092B-C50C-407E-A947-70E740481C1C}">
                <a14:useLocalDpi xmlns:a14="http://schemas.microsoft.com/office/drawing/2010/main" val="0"/>
              </a:ext>
            </a:extLst>
          </a:blip>
          <a:srcRect r="74305" b="-10532"/>
          <a:stretch/>
        </p:blipFill>
        <p:spPr>
          <a:xfrm>
            <a:off x="10152665" y="100343"/>
            <a:ext cx="2018491" cy="1181520"/>
          </a:xfrm>
          <a:prstGeom prst="rect">
            <a:avLst/>
          </a:prstGeom>
        </p:spPr>
      </p:pic>
    </p:spTree>
    <p:extLst>
      <p:ext uri="{BB962C8B-B14F-4D97-AF65-F5344CB8AC3E}">
        <p14:creationId xmlns:p14="http://schemas.microsoft.com/office/powerpoint/2010/main" val="183685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30" dirty="0">
                <a:latin typeface="Poppins" panose="00000500000000000000" pitchFamily="2" charset="0"/>
                <a:cs typeface="Poppins" panose="00000500000000000000" pitchFamily="2" charset="0"/>
              </a:rPr>
              <a:t>Project work packages</a:t>
            </a:r>
            <a:endParaRPr lang="en-GB" sz="40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 name="object 20"/>
          <p:cNvSpPr txBox="1">
            <a:spLocks/>
          </p:cNvSpPr>
          <p:nvPr/>
        </p:nvSpPr>
        <p:spPr>
          <a:xfrm>
            <a:off x="323849" y="1335455"/>
            <a:ext cx="9911021" cy="5301144"/>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400"/>
              </a:spcAft>
              <a:buNone/>
            </a:pPr>
            <a:r>
              <a:rPr lang="en-US" sz="2200" b="1" dirty="0">
                <a:solidFill>
                  <a:srgbClr val="28426D"/>
                </a:solidFill>
                <a:latin typeface="Poppins"/>
                <a:ea typeface="Gill Sans MT" panose="020B0502020104020203" pitchFamily="34" charset="0"/>
                <a:cs typeface="Poppins"/>
              </a:rPr>
              <a:t>WP1: Scoping out the landscape</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Legislative and policy review</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Survey of ITE and CPD providers</a:t>
            </a:r>
          </a:p>
          <a:p>
            <a:pPr marL="0" indent="0" algn="just">
              <a:lnSpc>
                <a:spcPct val="100000"/>
              </a:lnSpc>
              <a:spcAft>
                <a:spcPts val="400"/>
              </a:spcAft>
              <a:buNone/>
            </a:pPr>
            <a:r>
              <a:rPr lang="en-US" sz="2200" b="1" dirty="0">
                <a:solidFill>
                  <a:srgbClr val="28426D"/>
                </a:solidFill>
                <a:latin typeface="Poppins"/>
                <a:ea typeface="Gill Sans MT" panose="020B0502020104020203" pitchFamily="34" charset="0"/>
                <a:cs typeface="Poppins"/>
              </a:rPr>
              <a:t>WP2: Using Reggio Emilia inspired pedagogy to explore participative rights</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Interviews and  dialogic workshops with teachers</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Supported class-based projects with children</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Focus groups and creative research with children</a:t>
            </a:r>
          </a:p>
          <a:p>
            <a:pPr marL="0" indent="0" algn="just">
              <a:lnSpc>
                <a:spcPct val="100000"/>
              </a:lnSpc>
              <a:spcAft>
                <a:spcPts val="400"/>
              </a:spcAft>
              <a:buNone/>
            </a:pPr>
            <a:r>
              <a:rPr lang="en-US" sz="2200" b="1" dirty="0">
                <a:solidFill>
                  <a:srgbClr val="28426D"/>
                </a:solidFill>
                <a:latin typeface="Poppins"/>
                <a:ea typeface="Gill Sans MT" panose="020B0502020104020203" pitchFamily="34" charset="0"/>
                <a:cs typeface="Poppins"/>
              </a:rPr>
              <a:t>WP3: Embedding participative rights in practice</a:t>
            </a:r>
          </a:p>
          <a:p>
            <a:pPr lvl="1" algn="just">
              <a:lnSpc>
                <a:spcPct val="100000"/>
              </a:lnSpc>
              <a:spcAft>
                <a:spcPts val="400"/>
              </a:spcAft>
            </a:pPr>
            <a:r>
              <a:rPr lang="en-GB" sz="2200" dirty="0">
                <a:solidFill>
                  <a:srgbClr val="28426D"/>
                </a:solidFill>
                <a:latin typeface="Poppins"/>
                <a:ea typeface="Calibri" panose="020F0502020204030204" pitchFamily="34" charset="0"/>
                <a:cs typeface="Poppins"/>
              </a:rPr>
              <a:t>Focus groups and dialogic workshops with educators and student teachers from UG and PG courses in Wales</a:t>
            </a:r>
          </a:p>
          <a:p>
            <a:pPr marL="0" indent="0" algn="just">
              <a:lnSpc>
                <a:spcPct val="100000"/>
              </a:lnSpc>
              <a:spcAft>
                <a:spcPts val="400"/>
              </a:spcAft>
              <a:buNone/>
            </a:pPr>
            <a:r>
              <a:rPr lang="en-US" sz="2200" b="1" dirty="0">
                <a:solidFill>
                  <a:srgbClr val="28426D"/>
                </a:solidFill>
                <a:latin typeface="Poppins"/>
                <a:ea typeface="Gill Sans MT" panose="020B0502020104020203" pitchFamily="34" charset="0"/>
                <a:cs typeface="Poppins"/>
              </a:rPr>
              <a:t>WP4: Impact and dissemination</a:t>
            </a:r>
          </a:p>
        </p:txBody>
      </p:sp>
    </p:spTree>
    <p:extLst>
      <p:ext uri="{BB962C8B-B14F-4D97-AF65-F5344CB8AC3E}">
        <p14:creationId xmlns:p14="http://schemas.microsoft.com/office/powerpoint/2010/main" val="255817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dirty="0"/>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grpSp>
        <p:nvGrpSpPr>
          <p:cNvPr id="21" name="object 21"/>
          <p:cNvGrpSpPr/>
          <p:nvPr/>
        </p:nvGrpSpPr>
        <p:grpSpPr>
          <a:xfrm>
            <a:off x="10414725" y="3730404"/>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dirty="0"/>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dirty="0"/>
            </a:p>
          </p:txBody>
        </p:sp>
      </p:grpSp>
      <p:grpSp>
        <p:nvGrpSpPr>
          <p:cNvPr id="24" name="object 24"/>
          <p:cNvGrpSpPr/>
          <p:nvPr/>
        </p:nvGrpSpPr>
        <p:grpSpPr>
          <a:xfrm>
            <a:off x="10414725" y="1692463"/>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dirty="0"/>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dirty="0"/>
            </a:p>
          </p:txBody>
        </p:sp>
      </p:grpSp>
      <p:sp>
        <p:nvSpPr>
          <p:cNvPr id="3" name="Rectangle 2">
            <a:extLst>
              <a:ext uri="{FF2B5EF4-FFF2-40B4-BE49-F238E27FC236}">
                <a16:creationId xmlns:a16="http://schemas.microsoft.com/office/drawing/2014/main" id="{A8955558-30CE-96EA-C531-396AF56C24B8}"/>
              </a:ext>
            </a:extLst>
          </p:cNvPr>
          <p:cNvSpPr/>
          <p:nvPr/>
        </p:nvSpPr>
        <p:spPr>
          <a:xfrm>
            <a:off x="-429" y="595354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DC5056A4-C3F8-F6A1-B3C1-9620145A2A62}"/>
              </a:ext>
            </a:extLst>
          </p:cNvPr>
          <p:cNvGrpSpPr/>
          <p:nvPr/>
        </p:nvGrpSpPr>
        <p:grpSpPr>
          <a:xfrm>
            <a:off x="2347250" y="6107945"/>
            <a:ext cx="7496642" cy="613767"/>
            <a:chOff x="1060217" y="4950107"/>
            <a:chExt cx="10000987" cy="818804"/>
          </a:xfrm>
        </p:grpSpPr>
        <p:pic>
          <p:nvPicPr>
            <p:cNvPr id="5" name="Picture 4" descr="Text&#10;&#10;Description automatically generated with low confidence">
              <a:extLst>
                <a:ext uri="{FF2B5EF4-FFF2-40B4-BE49-F238E27FC236}">
                  <a16:creationId xmlns:a16="http://schemas.microsoft.com/office/drawing/2014/main" id="{084EC7D2-DBB7-8FC0-57A4-D2759F4421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7A735276-89DF-927C-A8F4-064D8284FC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 name="Picture 6" descr="Text&#10;&#10;Description automatically generated">
              <a:extLst>
                <a:ext uri="{FF2B5EF4-FFF2-40B4-BE49-F238E27FC236}">
                  <a16:creationId xmlns:a16="http://schemas.microsoft.com/office/drawing/2014/main" id="{023A0338-134F-A6B8-B8B8-86CA85E699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8" name="Picture 7" descr="A red background with white text&#10;&#10;Description automatically generated with medium confidence">
              <a:extLst>
                <a:ext uri="{FF2B5EF4-FFF2-40B4-BE49-F238E27FC236}">
                  <a16:creationId xmlns:a16="http://schemas.microsoft.com/office/drawing/2014/main" id="{663FFD9F-F301-F87D-41DF-DDB5C201F7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9" name="Content Placeholder 3">
            <a:extLst>
              <a:ext uri="{FF2B5EF4-FFF2-40B4-BE49-F238E27FC236}">
                <a16:creationId xmlns:a16="http://schemas.microsoft.com/office/drawing/2014/main" id="{85DB75C9-41D4-8ADC-9261-17403E373595}"/>
              </a:ext>
            </a:extLst>
          </p:cNvPr>
          <p:cNvSpPr>
            <a:spLocks noGrp="1"/>
          </p:cNvSpPr>
          <p:nvPr>
            <p:ph idx="1"/>
          </p:nvPr>
        </p:nvSpPr>
        <p:spPr>
          <a:xfrm>
            <a:off x="877600" y="1596296"/>
            <a:ext cx="9498486" cy="3367695"/>
          </a:xfrm>
        </p:spPr>
        <p:txBody>
          <a:bodyPr vert="horz" lIns="91440" tIns="45720" rIns="91440" bIns="45720" rtlCol="0" anchor="b">
            <a:noAutofit/>
          </a:bodyPr>
          <a:lstStyle/>
          <a:p>
            <a:pPr marL="0" indent="0" algn="ctr">
              <a:lnSpc>
                <a:spcPct val="120000"/>
              </a:lnSpc>
              <a:buNone/>
            </a:pPr>
            <a:r>
              <a:rPr lang="en-US" sz="4000" b="1" dirty="0">
                <a:solidFill>
                  <a:srgbClr val="28426D"/>
                </a:solidFill>
                <a:latin typeface="Poppins" panose="00000500000000000000" pitchFamily="2" charset="0"/>
                <a:cs typeface="Poppins" panose="00000500000000000000" pitchFamily="2" charset="0"/>
              </a:rPr>
              <a:t>Scoping out the legislative and policy landscape</a:t>
            </a:r>
          </a:p>
          <a:p>
            <a:pPr marL="0" indent="0" algn="ctr">
              <a:lnSpc>
                <a:spcPct val="120000"/>
              </a:lnSpc>
              <a:buNone/>
            </a:pPr>
            <a:endParaRPr lang="en-US" sz="3000" b="1" dirty="0">
              <a:solidFill>
                <a:srgbClr val="28426D"/>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6472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9953"/>
            <a:ext cx="6757414"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30" dirty="0">
                <a:latin typeface="Poppins" panose="00000500000000000000" pitchFamily="2" charset="0"/>
                <a:cs typeface="Poppins" panose="00000500000000000000" pitchFamily="2" charset="0"/>
              </a:rPr>
              <a:t>Research questions</a:t>
            </a:r>
            <a:endParaRPr lang="en-GB" sz="44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endParaRPr lang="en-US" sz="2000" dirty="0"/>
          </a:p>
        </p:txBody>
      </p:sp>
      <p:sp>
        <p:nvSpPr>
          <p:cNvPr id="39" name="TextBox 38">
            <a:extLst>
              <a:ext uri="{FF2B5EF4-FFF2-40B4-BE49-F238E27FC236}">
                <a16:creationId xmlns:a16="http://schemas.microsoft.com/office/drawing/2014/main" id="{7384F9BF-E81C-0AD4-C0CB-48236590DCD7}"/>
              </a:ext>
            </a:extLst>
          </p:cNvPr>
          <p:cNvSpPr txBox="1"/>
          <p:nvPr/>
        </p:nvSpPr>
        <p:spPr>
          <a:xfrm>
            <a:off x="-2" y="1269966"/>
            <a:ext cx="12039602" cy="4944943"/>
          </a:xfrm>
          <a:prstGeom prst="rect">
            <a:avLst/>
          </a:prstGeom>
          <a:noFill/>
        </p:spPr>
        <p:txBody>
          <a:bodyPr wrap="square">
            <a:spAutoFit/>
          </a:bodyPr>
          <a:lstStyle/>
          <a:p>
            <a:pPr marL="457200" indent="-457200">
              <a:lnSpc>
                <a:spcPct val="120000"/>
              </a:lnSpc>
              <a:buFont typeface="+mj-lt"/>
              <a:buAutoNum type="arabicPeriod"/>
            </a:pPr>
            <a:r>
              <a:rPr lang="en-GB" sz="2200" b="1" dirty="0">
                <a:solidFill>
                  <a:srgbClr val="28426D"/>
                </a:solidFill>
                <a:latin typeface="Poppins" panose="00000500000000000000" pitchFamily="2" charset="0"/>
                <a:cs typeface="Poppins" panose="00000500000000000000" pitchFamily="2" charset="0"/>
              </a:rPr>
              <a:t>How does the distinct Welsh policy context position teachers</a:t>
            </a:r>
            <a:br>
              <a:rPr lang="en-GB" sz="2200" b="1" dirty="0">
                <a:solidFill>
                  <a:srgbClr val="28426D"/>
                </a:solidFill>
                <a:latin typeface="Poppins" panose="00000500000000000000" pitchFamily="2" charset="0"/>
                <a:cs typeface="Poppins" panose="00000500000000000000" pitchFamily="2" charset="0"/>
              </a:rPr>
            </a:br>
            <a:r>
              <a:rPr lang="en-GB" sz="2200" b="1" dirty="0">
                <a:solidFill>
                  <a:srgbClr val="28426D"/>
                </a:solidFill>
                <a:latin typeface="Poppins" panose="00000500000000000000" pitchFamily="2" charset="0"/>
                <a:cs typeface="Poppins" panose="00000500000000000000" pitchFamily="2" charset="0"/>
              </a:rPr>
              <a:t>in relation to young children’s participative rights in</a:t>
            </a:r>
            <a:br>
              <a:rPr lang="en-GB" sz="2200" b="1" dirty="0">
                <a:solidFill>
                  <a:srgbClr val="28426D"/>
                </a:solidFill>
                <a:latin typeface="Poppins" panose="00000500000000000000" pitchFamily="2" charset="0"/>
                <a:cs typeface="Poppins" panose="00000500000000000000" pitchFamily="2" charset="0"/>
              </a:rPr>
            </a:br>
            <a:r>
              <a:rPr lang="en-GB" sz="2200" b="1" dirty="0">
                <a:solidFill>
                  <a:srgbClr val="28426D"/>
                </a:solidFill>
                <a:latin typeface="Poppins" panose="00000500000000000000" pitchFamily="2" charset="0"/>
                <a:cs typeface="Poppins" panose="00000500000000000000" pitchFamily="2" charset="0"/>
              </a:rPr>
              <a:t>primary schools in Wales?</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To what extent do providers of professional learning (including</a:t>
            </a:r>
            <a:br>
              <a:rPr lang="en-GB" sz="2200" dirty="0">
                <a:solidFill>
                  <a:srgbClr val="28426D"/>
                </a:solidFill>
                <a:latin typeface="Poppins" panose="00000500000000000000" pitchFamily="2" charset="0"/>
                <a:cs typeface="Poppins" panose="00000500000000000000" pitchFamily="2" charset="0"/>
              </a:rPr>
            </a:br>
            <a:r>
              <a:rPr lang="en-GB" sz="2200" dirty="0">
                <a:solidFill>
                  <a:srgbClr val="28426D"/>
                </a:solidFill>
                <a:latin typeface="Poppins" panose="00000500000000000000" pitchFamily="2" charset="0"/>
                <a:cs typeface="Poppins" panose="00000500000000000000" pitchFamily="2" charset="0"/>
              </a:rPr>
              <a:t>initial teacher education) support Welsh Government rhetoric for</a:t>
            </a:r>
            <a:br>
              <a:rPr lang="en-GB" sz="2200" dirty="0">
                <a:solidFill>
                  <a:srgbClr val="28426D"/>
                </a:solidFill>
                <a:latin typeface="Poppins" panose="00000500000000000000" pitchFamily="2" charset="0"/>
                <a:cs typeface="Poppins" panose="00000500000000000000" pitchFamily="2" charset="0"/>
              </a:rPr>
            </a:br>
            <a:r>
              <a:rPr lang="en-GB" sz="2200" dirty="0">
                <a:solidFill>
                  <a:srgbClr val="28426D"/>
                </a:solidFill>
                <a:latin typeface="Poppins" panose="00000500000000000000" pitchFamily="2" charset="0"/>
                <a:cs typeface="Poppins" panose="00000500000000000000" pitchFamily="2" charset="0"/>
              </a:rPr>
              <a:t>pedagogic practice that embeds young children's participative rights?</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How do primary teachers in Wales conceptualise and support young children’s participative rights and what are perceived enablers and barriers to practice?  </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How are young children's participative rights in Welsh primary schools understood and experienced by young children themselves? </a:t>
            </a:r>
          </a:p>
          <a:p>
            <a:pPr marL="457200" indent="-457200">
              <a:lnSpc>
                <a:spcPct val="120000"/>
              </a:lnSpc>
              <a:buFont typeface="+mj-lt"/>
              <a:buAutoNum type="arabicPeriod" startAt="2"/>
            </a:pPr>
            <a:r>
              <a:rPr lang="en-GB" sz="2200" dirty="0">
                <a:solidFill>
                  <a:srgbClr val="28426D"/>
                </a:solidFill>
                <a:latin typeface="Poppins" panose="00000500000000000000" pitchFamily="2" charset="0"/>
                <a:cs typeface="Poppins" panose="00000500000000000000" pitchFamily="2" charset="0"/>
              </a:rPr>
              <a:t>How can findings from this work be drawn together to understand the process by which pedagogies can be transformed in order to embed participative rights? </a:t>
            </a:r>
          </a:p>
        </p:txBody>
      </p:sp>
      <p:pic>
        <p:nvPicPr>
          <p:cNvPr id="3" name="object 55">
            <a:extLst>
              <a:ext uri="{FF2B5EF4-FFF2-40B4-BE49-F238E27FC236}">
                <a16:creationId xmlns:a16="http://schemas.microsoft.com/office/drawing/2014/main" id="{DCD9CC9C-6F61-77DB-A792-D17F98FDA63F}"/>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294919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69" y="269952"/>
            <a:ext cx="8535895"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30" dirty="0">
                <a:latin typeface="Poppins" panose="00000500000000000000" pitchFamily="2" charset="0"/>
                <a:cs typeface="Poppins" panose="00000500000000000000" pitchFamily="2" charset="0"/>
              </a:rPr>
              <a:t>Methodology</a:t>
            </a:r>
            <a:endParaRPr lang="en-GB" sz="44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9" name="TextBox 38">
            <a:extLst>
              <a:ext uri="{FF2B5EF4-FFF2-40B4-BE49-F238E27FC236}">
                <a16:creationId xmlns:a16="http://schemas.microsoft.com/office/drawing/2014/main" id="{7384F9BF-E81C-0AD4-C0CB-48236590DCD7}"/>
              </a:ext>
            </a:extLst>
          </p:cNvPr>
          <p:cNvSpPr txBox="1"/>
          <p:nvPr/>
        </p:nvSpPr>
        <p:spPr>
          <a:xfrm>
            <a:off x="1089236" y="1628507"/>
            <a:ext cx="9403492" cy="4548938"/>
          </a:xfrm>
          <a:prstGeom prst="rect">
            <a:avLst/>
          </a:prstGeom>
          <a:noFill/>
        </p:spPr>
        <p:txBody>
          <a:bodyPr wrap="square" lIns="91440" tIns="45720" rIns="91440" bIns="45720" anchor="t">
            <a:spAutoFit/>
          </a:bodyPr>
          <a:lstStyle/>
          <a:p>
            <a:pPr marL="342900" indent="-342900">
              <a:lnSpc>
                <a:spcPct val="120000"/>
              </a:lnSpc>
              <a:buFont typeface="Arial" panose="020B0604020202020204" pitchFamily="34" charset="0"/>
              <a:buChar char="•"/>
            </a:pPr>
            <a:r>
              <a:rPr lang="en-GB" sz="2400" dirty="0">
                <a:solidFill>
                  <a:srgbClr val="28426D"/>
                </a:solidFill>
                <a:latin typeface="Poppins"/>
                <a:cs typeface="Poppins"/>
              </a:rPr>
              <a:t>Range of legislative and policy documents from Devolution</a:t>
            </a:r>
          </a:p>
          <a:p>
            <a:pPr marL="342900" indent="-342900">
              <a:lnSpc>
                <a:spcPct val="120000"/>
              </a:lnSpc>
              <a:buFont typeface="Arial" panose="020B0604020202020204" pitchFamily="34" charset="0"/>
              <a:buChar char="•"/>
            </a:pPr>
            <a:r>
              <a:rPr lang="en-GB" sz="2400" dirty="0">
                <a:solidFill>
                  <a:srgbClr val="28426D"/>
                </a:solidFill>
                <a:latin typeface="Poppins"/>
                <a:cs typeface="Poppins"/>
              </a:rPr>
              <a:t>2000-2022</a:t>
            </a:r>
          </a:p>
          <a:p>
            <a:pPr marL="342900" indent="-342900">
              <a:lnSpc>
                <a:spcPct val="120000"/>
              </a:lnSpc>
              <a:buFont typeface="Arial" panose="020B0604020202020204" pitchFamily="34" charset="0"/>
              <a:buChar char="•"/>
            </a:pPr>
            <a:r>
              <a:rPr lang="en-GB" sz="2400" dirty="0">
                <a:solidFill>
                  <a:srgbClr val="28426D"/>
                </a:solidFill>
                <a:latin typeface="Poppins"/>
                <a:cs typeface="Poppins"/>
              </a:rPr>
              <a:t>Cardno (2018)</a:t>
            </a:r>
          </a:p>
          <a:p>
            <a:pPr marL="800100" lvl="1" indent="-342900">
              <a:lnSpc>
                <a:spcPct val="120000"/>
              </a:lnSpc>
              <a:buFont typeface="Courier New" panose="02070309020205020404" pitchFamily="49" charset="0"/>
              <a:buChar char="o"/>
            </a:pPr>
            <a:r>
              <a:rPr lang="en-GB" sz="2400" dirty="0">
                <a:solidFill>
                  <a:srgbClr val="28426D"/>
                </a:solidFill>
                <a:latin typeface="Poppins"/>
                <a:cs typeface="Poppins"/>
              </a:rPr>
              <a:t>Authorship / Audience / Purpose / Context</a:t>
            </a:r>
          </a:p>
          <a:p>
            <a:pPr marL="800100" lvl="1" indent="-342900">
              <a:lnSpc>
                <a:spcPct val="120000"/>
              </a:lnSpc>
              <a:buFont typeface="Courier New" panose="02070309020205020404" pitchFamily="49" charset="0"/>
              <a:buChar char="o"/>
            </a:pPr>
            <a:r>
              <a:rPr lang="en-GB" sz="2400" b="1" dirty="0">
                <a:solidFill>
                  <a:srgbClr val="28426D"/>
                </a:solidFill>
                <a:latin typeface="Poppins"/>
                <a:cs typeface="Poppins"/>
              </a:rPr>
              <a:t>Text</a:t>
            </a:r>
          </a:p>
          <a:p>
            <a:pPr marL="800100" lvl="1" indent="-342900">
              <a:lnSpc>
                <a:spcPct val="120000"/>
              </a:lnSpc>
              <a:buFont typeface="Courier New" panose="02070309020205020404" pitchFamily="49" charset="0"/>
              <a:buChar char="o"/>
            </a:pPr>
            <a:r>
              <a:rPr lang="en-GB" sz="2400" dirty="0">
                <a:solidFill>
                  <a:srgbClr val="28426D"/>
                </a:solidFill>
                <a:latin typeface="Poppins"/>
                <a:cs typeface="Poppins"/>
              </a:rPr>
              <a:t>Consequences</a:t>
            </a:r>
          </a:p>
          <a:p>
            <a:pPr marL="342900" indent="-342900">
              <a:lnSpc>
                <a:spcPct val="100000"/>
              </a:lnSpc>
              <a:spcBef>
                <a:spcPts val="0"/>
              </a:spcBef>
              <a:buFont typeface="Arial" panose="020B0604020202020204" pitchFamily="34" charset="0"/>
              <a:buChar char="•"/>
            </a:pPr>
            <a:endParaRPr lang="en-GB" sz="2400" dirty="0">
              <a:solidFill>
                <a:srgbClr val="28426D"/>
              </a:solidFill>
              <a:latin typeface="Poppins" panose="00000500000000000000" pitchFamily="2" charset="0"/>
              <a:cs typeface="Poppins" panose="00000500000000000000" pitchFamily="2" charset="0"/>
            </a:endParaRPr>
          </a:p>
          <a:p>
            <a:pPr marL="342900" indent="-342900">
              <a:lnSpc>
                <a:spcPct val="100000"/>
              </a:lnSpc>
              <a:spcBef>
                <a:spcPts val="0"/>
              </a:spcBef>
              <a:buFont typeface="Arial" panose="020B0604020202020204" pitchFamily="34" charset="0"/>
              <a:buChar char="•"/>
            </a:pPr>
            <a:r>
              <a:rPr lang="en-GB" sz="2400" dirty="0">
                <a:solidFill>
                  <a:srgbClr val="28426D"/>
                </a:solidFill>
                <a:latin typeface="Poppins"/>
                <a:cs typeface="Poppins"/>
              </a:rPr>
              <a:t>Deductive qualitative content analysis</a:t>
            </a:r>
          </a:p>
          <a:p>
            <a:pPr marL="342900" indent="-342900">
              <a:lnSpc>
                <a:spcPct val="100000"/>
              </a:lnSpc>
              <a:spcBef>
                <a:spcPts val="0"/>
              </a:spcBef>
              <a:buFont typeface="Arial" panose="020B0604020202020204" pitchFamily="34" charset="0"/>
              <a:buChar char="•"/>
            </a:pPr>
            <a:endParaRPr lang="en-GB" sz="2000" dirty="0">
              <a:solidFill>
                <a:srgbClr val="28426D"/>
              </a:solidFill>
              <a:latin typeface="Poppins"/>
              <a:cs typeface="Poppins"/>
            </a:endParaRPr>
          </a:p>
          <a:p>
            <a:pPr marL="0" indent="0">
              <a:lnSpc>
                <a:spcPct val="100000"/>
              </a:lnSpc>
              <a:spcBef>
                <a:spcPts val="0"/>
              </a:spcBef>
              <a:buNone/>
            </a:pPr>
            <a:endParaRPr lang="en-GB" sz="2000" dirty="0">
              <a:solidFill>
                <a:srgbClr val="28426D"/>
              </a:solidFill>
              <a:latin typeface="Poppins"/>
              <a:cs typeface="Poppins"/>
            </a:endParaRPr>
          </a:p>
        </p:txBody>
      </p:sp>
      <p:pic>
        <p:nvPicPr>
          <p:cNvPr id="3" name="object 55">
            <a:extLst>
              <a:ext uri="{FF2B5EF4-FFF2-40B4-BE49-F238E27FC236}">
                <a16:creationId xmlns:a16="http://schemas.microsoft.com/office/drawing/2014/main" id="{8197A267-006C-82D5-816B-CD740DCC8C3E}"/>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121450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7F59-F031-38B5-F7E1-192053CA95BE}"/>
            </a:ext>
          </a:extLst>
        </p:cNvPr>
        <p:cNvGrpSpPr/>
        <p:nvPr/>
      </p:nvGrpSpPr>
      <p:grpSpPr>
        <a:xfrm>
          <a:off x="0" y="0"/>
          <a:ext cx="0" cy="0"/>
          <a:chOff x="0" y="0"/>
          <a:chExt cx="0" cy="0"/>
        </a:xfrm>
      </p:grpSpPr>
      <p:grpSp>
        <p:nvGrpSpPr>
          <p:cNvPr id="4" name="object 2">
            <a:extLst>
              <a:ext uri="{FF2B5EF4-FFF2-40B4-BE49-F238E27FC236}">
                <a16:creationId xmlns:a16="http://schemas.microsoft.com/office/drawing/2014/main" id="{56EB00EF-76AE-CD39-4E56-C2F098E65605}"/>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C462F68C-E5BD-B2E2-B18F-68A508F0FD1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5" name="object 4">
              <a:extLst>
                <a:ext uri="{FF2B5EF4-FFF2-40B4-BE49-F238E27FC236}">
                  <a16:creationId xmlns:a16="http://schemas.microsoft.com/office/drawing/2014/main" id="{065C321E-C40C-93FD-3004-C6F1AA39843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6" name="object 5">
              <a:extLst>
                <a:ext uri="{FF2B5EF4-FFF2-40B4-BE49-F238E27FC236}">
                  <a16:creationId xmlns:a16="http://schemas.microsoft.com/office/drawing/2014/main" id="{F70AD3D3-3E39-CD08-4651-4A518101DDA6}"/>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7" name="object 6">
              <a:extLst>
                <a:ext uri="{FF2B5EF4-FFF2-40B4-BE49-F238E27FC236}">
                  <a16:creationId xmlns:a16="http://schemas.microsoft.com/office/drawing/2014/main" id="{EA41A771-681D-7881-0720-3DC64CAF9A3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8A018616-6300-CD48-B038-2502FD2EE53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9" name="object 8">
              <a:extLst>
                <a:ext uri="{FF2B5EF4-FFF2-40B4-BE49-F238E27FC236}">
                  <a16:creationId xmlns:a16="http://schemas.microsoft.com/office/drawing/2014/main" id="{DBD8493D-E92B-525E-D6AE-AE78CFE12BB2}"/>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06F484AA-C23F-9284-312F-9E5F527FD0CC}"/>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31" name="object 10">
              <a:extLst>
                <a:ext uri="{FF2B5EF4-FFF2-40B4-BE49-F238E27FC236}">
                  <a16:creationId xmlns:a16="http://schemas.microsoft.com/office/drawing/2014/main" id="{1B98C952-5A23-276C-ABFB-011E1C23590F}"/>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3FB9BDE9-CC67-1928-EB1F-389B51282A0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3" name="object 12">
              <a:extLst>
                <a:ext uri="{FF2B5EF4-FFF2-40B4-BE49-F238E27FC236}">
                  <a16:creationId xmlns:a16="http://schemas.microsoft.com/office/drawing/2014/main" id="{FE214BF4-022D-042A-ED91-C74382210C12}"/>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84C0D46E-3FAD-8594-BC42-BA3869C04F5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5" name="object 14">
              <a:extLst>
                <a:ext uri="{FF2B5EF4-FFF2-40B4-BE49-F238E27FC236}">
                  <a16:creationId xmlns:a16="http://schemas.microsoft.com/office/drawing/2014/main" id="{D367D8A3-D4E4-764D-67D4-6E8C9B6FF5C5}"/>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D832BDA5-7209-0A4E-483F-389AB9A9E7A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7" name="object 16">
              <a:extLst>
                <a:ext uri="{FF2B5EF4-FFF2-40B4-BE49-F238E27FC236}">
                  <a16:creationId xmlns:a16="http://schemas.microsoft.com/office/drawing/2014/main" id="{0E25EB17-84B0-01D9-5822-0D114D0471F1}"/>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E329DDF3-6DC2-C23A-9CC4-2B151BE67E9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63728DAB-A07B-2D0D-747E-091F77734455}"/>
                </a:ext>
              </a:extLst>
            </p:cNvPr>
            <p:cNvPicPr/>
            <p:nvPr/>
          </p:nvPicPr>
          <p:blipFill>
            <a:blip r:embed="rId10" cstate="print"/>
            <a:stretch>
              <a:fillRect/>
            </a:stretch>
          </p:blipFill>
          <p:spPr>
            <a:xfrm>
              <a:off x="1802172" y="884830"/>
              <a:ext cx="1747452" cy="525998"/>
            </a:xfrm>
            <a:prstGeom prst="rect">
              <a:avLst/>
            </a:prstGeom>
          </p:spPr>
        </p:pic>
      </p:grpSp>
      <p:sp>
        <p:nvSpPr>
          <p:cNvPr id="2" name="object 2">
            <a:extLst>
              <a:ext uri="{FF2B5EF4-FFF2-40B4-BE49-F238E27FC236}">
                <a16:creationId xmlns:a16="http://schemas.microsoft.com/office/drawing/2014/main" id="{924AA0DE-0FCB-3374-8662-FABE5F89129C}"/>
              </a:ext>
            </a:extLst>
          </p:cNvPr>
          <p:cNvSpPr txBox="1">
            <a:spLocks noGrp="1"/>
          </p:cNvSpPr>
          <p:nvPr>
            <p:ph type="title"/>
          </p:nvPr>
        </p:nvSpPr>
        <p:spPr>
          <a:xfrm>
            <a:off x="2355370" y="323155"/>
            <a:ext cx="7713205" cy="533719"/>
          </a:xfrm>
          <a:prstGeom prst="rect">
            <a:avLst/>
          </a:prstGeom>
        </p:spPr>
        <p:txBody>
          <a:bodyPr vert="horz" wrap="square" lIns="0" tIns="10397" rIns="0" bIns="0" rtlCol="0" anchor="ctr">
            <a:spAutoFit/>
          </a:bodyPr>
          <a:lstStyle/>
          <a:p>
            <a:pPr marL="7620">
              <a:lnSpc>
                <a:spcPct val="100000"/>
              </a:lnSpc>
              <a:spcBef>
                <a:spcPts val="82"/>
              </a:spcBef>
            </a:pPr>
            <a:r>
              <a:rPr lang="en-GB" sz="3400" spc="185" dirty="0">
                <a:latin typeface="Poppins" panose="00000500000000000000" pitchFamily="2" charset="0"/>
                <a:cs typeface="Poppins" panose="00000500000000000000" pitchFamily="2" charset="0"/>
              </a:rPr>
              <a:t>Defining participative rights</a:t>
            </a:r>
          </a:p>
        </p:txBody>
      </p:sp>
      <p:grpSp>
        <p:nvGrpSpPr>
          <p:cNvPr id="5" name="object 5">
            <a:extLst>
              <a:ext uri="{FF2B5EF4-FFF2-40B4-BE49-F238E27FC236}">
                <a16:creationId xmlns:a16="http://schemas.microsoft.com/office/drawing/2014/main" id="{267492B7-52EF-7F8A-14F8-35D907D034CA}"/>
              </a:ext>
            </a:extLst>
          </p:cNvPr>
          <p:cNvGrpSpPr/>
          <p:nvPr/>
        </p:nvGrpSpPr>
        <p:grpSpPr>
          <a:xfrm>
            <a:off x="375322" y="616277"/>
            <a:ext cx="608787" cy="315753"/>
            <a:chOff x="618228" y="1016286"/>
            <a:chExt cx="1003935" cy="520700"/>
          </a:xfrm>
        </p:grpSpPr>
        <p:sp>
          <p:nvSpPr>
            <p:cNvPr id="6" name="object 6">
              <a:extLst>
                <a:ext uri="{FF2B5EF4-FFF2-40B4-BE49-F238E27FC236}">
                  <a16:creationId xmlns:a16="http://schemas.microsoft.com/office/drawing/2014/main" id="{28527127-0B28-1C95-7B86-403FE0DCCEE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a:extLst>
                <a:ext uri="{FF2B5EF4-FFF2-40B4-BE49-F238E27FC236}">
                  <a16:creationId xmlns:a16="http://schemas.microsoft.com/office/drawing/2014/main" id="{64FD4EA0-4D3D-8DAA-9081-CDA8126B15EE}"/>
                </a:ext>
              </a:extLst>
            </p:cNvPr>
            <p:cNvPicPr/>
            <p:nvPr/>
          </p:nvPicPr>
          <p:blipFill>
            <a:blip r:embed="rId5"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07BA303-8AEC-436B-1DC3-DDE4ED96082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a:extLst>
                <a:ext uri="{FF2B5EF4-FFF2-40B4-BE49-F238E27FC236}">
                  <a16:creationId xmlns:a16="http://schemas.microsoft.com/office/drawing/2014/main" id="{6D205B14-A674-C5D1-DCC8-D840E537F7F6}"/>
                </a:ext>
              </a:extLst>
            </p:cNvPr>
            <p:cNvPicPr/>
            <p:nvPr/>
          </p:nvPicPr>
          <p:blipFill>
            <a:blip r:embed="rId6"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B9D68838-7E65-77ED-39CF-D1CC0403279E}"/>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a:extLst>
                <a:ext uri="{FF2B5EF4-FFF2-40B4-BE49-F238E27FC236}">
                  <a16:creationId xmlns:a16="http://schemas.microsoft.com/office/drawing/2014/main" id="{0D02848B-2978-52DD-9DA9-9A62AB210F38}"/>
                </a:ext>
              </a:extLst>
            </p:cNvPr>
            <p:cNvPicPr/>
            <p:nvPr/>
          </p:nvPicPr>
          <p:blipFill>
            <a:blip r:embed="rId7"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97ABD96C-7AEF-9D18-FEAD-B5EC6CDE912B}"/>
              </a:ext>
            </a:extLst>
          </p:cNvPr>
          <p:cNvGrpSpPr/>
          <p:nvPr/>
        </p:nvGrpSpPr>
        <p:grpSpPr>
          <a:xfrm>
            <a:off x="375322" y="266130"/>
            <a:ext cx="608787" cy="315753"/>
            <a:chOff x="618228" y="438868"/>
            <a:chExt cx="1003935" cy="520700"/>
          </a:xfrm>
        </p:grpSpPr>
        <p:sp>
          <p:nvSpPr>
            <p:cNvPr id="13" name="object 13">
              <a:extLst>
                <a:ext uri="{FF2B5EF4-FFF2-40B4-BE49-F238E27FC236}">
                  <a16:creationId xmlns:a16="http://schemas.microsoft.com/office/drawing/2014/main" id="{8191EB55-92C0-9D50-EB1E-C69FD4B6732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a:extLst>
                <a:ext uri="{FF2B5EF4-FFF2-40B4-BE49-F238E27FC236}">
                  <a16:creationId xmlns:a16="http://schemas.microsoft.com/office/drawing/2014/main" id="{B12A4D0F-1A58-7FDD-1F27-C9CBC2D1FA64}"/>
                </a:ext>
              </a:extLst>
            </p:cNvPr>
            <p:cNvPicPr/>
            <p:nvPr/>
          </p:nvPicPr>
          <p:blipFill>
            <a:blip r:embed="rId3"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03A108C1-7BF4-8E14-6E0B-35AE8A7E630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a:extLst>
                <a:ext uri="{FF2B5EF4-FFF2-40B4-BE49-F238E27FC236}">
                  <a16:creationId xmlns:a16="http://schemas.microsoft.com/office/drawing/2014/main" id="{763BD83E-41C6-8B37-8B02-A82D1A08A977}"/>
                </a:ext>
              </a:extLst>
            </p:cNvPr>
            <p:cNvPicPr/>
            <p:nvPr/>
          </p:nvPicPr>
          <p:blipFill>
            <a:blip r:embed="rId4"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53BACDA8-5963-1B44-7906-4A8265BE1D2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a:extLst>
                <a:ext uri="{FF2B5EF4-FFF2-40B4-BE49-F238E27FC236}">
                  <a16:creationId xmlns:a16="http://schemas.microsoft.com/office/drawing/2014/main" id="{49EA92CB-5430-D528-C671-D9450978DF0A}"/>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0C295F81-B77F-63F0-EC1D-0002611B1382}"/>
              </a:ext>
            </a:extLst>
          </p:cNvPr>
          <p:cNvPicPr/>
          <p:nvPr/>
        </p:nvPicPr>
        <p:blipFill>
          <a:blip r:embed="rId9" cstate="print"/>
          <a:stretch>
            <a:fillRect/>
          </a:stretch>
        </p:blipFill>
        <p:spPr>
          <a:xfrm>
            <a:off x="1089664" y="342391"/>
            <a:ext cx="812386" cy="128650"/>
          </a:xfrm>
          <a:prstGeom prst="rect">
            <a:avLst/>
          </a:prstGeom>
        </p:spPr>
      </p:pic>
      <p:pic>
        <p:nvPicPr>
          <p:cNvPr id="20" name="object 20">
            <a:extLst>
              <a:ext uri="{FF2B5EF4-FFF2-40B4-BE49-F238E27FC236}">
                <a16:creationId xmlns:a16="http://schemas.microsoft.com/office/drawing/2014/main" id="{F925CAA7-6163-7B55-CB7C-9E42B275F61E}"/>
              </a:ext>
            </a:extLst>
          </p:cNvPr>
          <p:cNvPicPr/>
          <p:nvPr/>
        </p:nvPicPr>
        <p:blipFill>
          <a:blip r:embed="rId10" cstate="print"/>
          <a:stretch>
            <a:fillRect/>
          </a:stretch>
        </p:blipFill>
        <p:spPr>
          <a:xfrm>
            <a:off x="1093267" y="536562"/>
            <a:ext cx="1059656" cy="318966"/>
          </a:xfrm>
          <a:prstGeom prst="rect">
            <a:avLst/>
          </a:prstGeom>
        </p:spPr>
      </p:pic>
      <p:sp>
        <p:nvSpPr>
          <p:cNvPr id="21" name="TextBox 20">
            <a:extLst>
              <a:ext uri="{FF2B5EF4-FFF2-40B4-BE49-F238E27FC236}">
                <a16:creationId xmlns:a16="http://schemas.microsoft.com/office/drawing/2014/main" id="{3C57BD0E-E1EE-B991-4D0E-C6C54408572C}"/>
              </a:ext>
            </a:extLst>
          </p:cNvPr>
          <p:cNvSpPr txBox="1"/>
          <p:nvPr/>
        </p:nvSpPr>
        <p:spPr>
          <a:xfrm>
            <a:off x="-257278" y="1351917"/>
            <a:ext cx="9154273" cy="1077218"/>
          </a:xfrm>
          <a:prstGeom prst="rect">
            <a:avLst/>
          </a:prstGeom>
          <a:noFill/>
        </p:spPr>
        <p:txBody>
          <a:bodyPr wrap="square">
            <a:spAutoFit/>
          </a:bodyPr>
          <a:lstStyle/>
          <a:p>
            <a:pPr marL="0" indent="0">
              <a:lnSpc>
                <a:spcPct val="100000"/>
              </a:lnSpc>
              <a:buNone/>
            </a:pPr>
            <a:endParaRPr lang="en-US" sz="3200" b="1" dirty="0">
              <a:solidFill>
                <a:srgbClr val="28426D"/>
              </a:solidFill>
              <a:cs typeface="Calibri" panose="020F0502020204030204"/>
            </a:endParaRPr>
          </a:p>
          <a:p>
            <a:pPr marL="0" indent="0">
              <a:lnSpc>
                <a:spcPct val="100000"/>
              </a:lnSpc>
              <a:buNone/>
            </a:pPr>
            <a:endParaRPr lang="en-US" sz="3200" b="1" dirty="0">
              <a:solidFill>
                <a:srgbClr val="28426D"/>
              </a:solidFill>
              <a:cs typeface="Calibri" panose="020F0502020204030204"/>
            </a:endParaRPr>
          </a:p>
        </p:txBody>
      </p:sp>
      <p:sp>
        <p:nvSpPr>
          <p:cNvPr id="23" name="TextBox 22">
            <a:extLst>
              <a:ext uri="{FF2B5EF4-FFF2-40B4-BE49-F238E27FC236}">
                <a16:creationId xmlns:a16="http://schemas.microsoft.com/office/drawing/2014/main" id="{634A2385-3421-493C-61D7-85D1D24399F9}"/>
              </a:ext>
            </a:extLst>
          </p:cNvPr>
          <p:cNvSpPr txBox="1"/>
          <p:nvPr/>
        </p:nvSpPr>
        <p:spPr>
          <a:xfrm>
            <a:off x="201031" y="1240611"/>
            <a:ext cx="11521069" cy="5424049"/>
          </a:xfrm>
          <a:prstGeom prst="rect">
            <a:avLst/>
          </a:prstGeom>
          <a:noFill/>
        </p:spPr>
        <p:txBody>
          <a:bodyPr wrap="square" lIns="91440" tIns="45720" rIns="91440" bIns="45720" anchor="t">
            <a:spAutoFit/>
          </a:bodyPr>
          <a:lstStyle/>
          <a:p>
            <a:pPr>
              <a:lnSpc>
                <a:spcPct val="120000"/>
              </a:lnSpc>
              <a:spcAft>
                <a:spcPts val="600"/>
              </a:spcAft>
            </a:pPr>
            <a:r>
              <a:rPr lang="en-GB" sz="1400" b="1" dirty="0">
                <a:solidFill>
                  <a:srgbClr val="002060"/>
                </a:solidFill>
                <a:latin typeface="Poppins"/>
                <a:cs typeface="Poppins"/>
              </a:rPr>
              <a:t>Article 7: </a:t>
            </a:r>
            <a:r>
              <a:rPr lang="en-GB" sz="1400" dirty="0">
                <a:solidFill>
                  <a:srgbClr val="002060"/>
                </a:solidFill>
                <a:latin typeface="Poppins"/>
                <a:cs typeface="Poppins"/>
              </a:rPr>
              <a:t>birth registration and nationality </a:t>
            </a:r>
            <a:endParaRPr lang="en-GB" sz="1400" dirty="0">
              <a:solidFill>
                <a:srgbClr val="002060"/>
              </a:solidFill>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400" b="1" dirty="0">
                <a:solidFill>
                  <a:srgbClr val="002060"/>
                </a:solidFill>
                <a:latin typeface="Poppins"/>
                <a:cs typeface="Poppins"/>
              </a:rPr>
              <a:t>Article 8: </a:t>
            </a:r>
            <a:r>
              <a:rPr lang="en-GB" sz="1400" dirty="0">
                <a:solidFill>
                  <a:srgbClr val="002060"/>
                </a:solidFill>
                <a:latin typeface="Poppins"/>
                <a:cs typeface="Poppins"/>
              </a:rPr>
              <a:t>identity</a:t>
            </a:r>
          </a:p>
          <a:p>
            <a:pPr>
              <a:lnSpc>
                <a:spcPct val="120000"/>
              </a:lnSpc>
              <a:spcAft>
                <a:spcPts val="600"/>
              </a:spcAft>
            </a:pPr>
            <a:r>
              <a:rPr lang="en-GB" sz="1400" b="1" dirty="0">
                <a:solidFill>
                  <a:srgbClr val="002060"/>
                </a:solidFill>
                <a:latin typeface="Poppins"/>
                <a:cs typeface="Poppins"/>
              </a:rPr>
              <a:t>Article 12: </a:t>
            </a:r>
            <a:r>
              <a:rPr lang="en-GB" sz="1400" dirty="0">
                <a:solidFill>
                  <a:srgbClr val="002060"/>
                </a:solidFill>
                <a:latin typeface="Poppins"/>
                <a:cs typeface="Poppins"/>
              </a:rPr>
              <a:t>right to express those views freely in all matters affecting the child, the views of the child</a:t>
            </a:r>
            <a:br>
              <a:rPr lang="en-GB" sz="1400" dirty="0">
                <a:latin typeface="Poppins" panose="00000500000000000000" pitchFamily="2" charset="0"/>
                <a:cs typeface="Poppins" panose="00000500000000000000" pitchFamily="2" charset="0"/>
              </a:rPr>
            </a:br>
            <a:r>
              <a:rPr lang="en-GB" sz="1400" dirty="0">
                <a:solidFill>
                  <a:srgbClr val="002060"/>
                </a:solidFill>
                <a:latin typeface="Poppins"/>
                <a:cs typeface="Poppins"/>
              </a:rPr>
              <a:t>being given due weight in accordance with the age and maturity of the child. Opportunity to be heard</a:t>
            </a:r>
            <a:br>
              <a:rPr lang="en-GB" sz="1400" dirty="0">
                <a:latin typeface="Poppins" panose="00000500000000000000" pitchFamily="2" charset="0"/>
                <a:cs typeface="Poppins" panose="00000500000000000000" pitchFamily="2" charset="0"/>
              </a:rPr>
            </a:br>
            <a:r>
              <a:rPr lang="en-GB" sz="1400" dirty="0">
                <a:solidFill>
                  <a:srgbClr val="002060"/>
                </a:solidFill>
                <a:latin typeface="Poppins"/>
                <a:cs typeface="Poppins"/>
              </a:rPr>
              <a:t>in any judicial and administrative proceedings affecting the child. </a:t>
            </a:r>
            <a:endParaRPr lang="en-GB" sz="1400" dirty="0">
              <a:solidFill>
                <a:srgbClr val="002060"/>
              </a:solidFill>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400" b="1" dirty="0">
                <a:solidFill>
                  <a:srgbClr val="002060"/>
                </a:solidFill>
                <a:latin typeface="Poppins"/>
                <a:cs typeface="Poppins"/>
              </a:rPr>
              <a:t>Article 13:</a:t>
            </a:r>
            <a:r>
              <a:rPr lang="en-GB" sz="1400" dirty="0">
                <a:solidFill>
                  <a:srgbClr val="002060"/>
                </a:solidFill>
                <a:latin typeface="Poppins"/>
                <a:cs typeface="Poppins"/>
              </a:rPr>
              <a:t> freedom of expression, including freedom to seek, receive and impart information and ideas of all kinds</a:t>
            </a:r>
          </a:p>
          <a:p>
            <a:pPr marL="0" indent="0">
              <a:lnSpc>
                <a:spcPct val="120000"/>
              </a:lnSpc>
              <a:spcBef>
                <a:spcPts val="0"/>
              </a:spcBef>
              <a:spcAft>
                <a:spcPts val="600"/>
              </a:spcAft>
              <a:buNone/>
            </a:pPr>
            <a:r>
              <a:rPr lang="en-GB" sz="1400" b="1" dirty="0">
                <a:solidFill>
                  <a:srgbClr val="002060"/>
                </a:solidFill>
                <a:latin typeface="Poppins"/>
                <a:cs typeface="Poppins"/>
              </a:rPr>
              <a:t>Article 14: </a:t>
            </a:r>
            <a:r>
              <a:rPr lang="en-GB" sz="1400" dirty="0">
                <a:solidFill>
                  <a:srgbClr val="002060"/>
                </a:solidFill>
                <a:latin typeface="Poppins"/>
                <a:cs typeface="Poppins"/>
              </a:rPr>
              <a:t>freedom of thought, conscience and religion. Respect the rights and duties of the parents and, when applicable, legal guardians, to provide direction to the child in the exercise of his or her right in a manner consistent with the evolving capacities of the child</a:t>
            </a:r>
          </a:p>
          <a:p>
            <a:pPr marL="0" indent="0">
              <a:lnSpc>
                <a:spcPct val="120000"/>
              </a:lnSpc>
              <a:spcBef>
                <a:spcPts val="0"/>
              </a:spcBef>
              <a:spcAft>
                <a:spcPts val="600"/>
              </a:spcAft>
              <a:buNone/>
            </a:pPr>
            <a:r>
              <a:rPr lang="en-GB" sz="1400" b="1" dirty="0">
                <a:solidFill>
                  <a:srgbClr val="002060"/>
                </a:solidFill>
                <a:latin typeface="Poppins"/>
                <a:cs typeface="Poppins"/>
              </a:rPr>
              <a:t>Article 15: </a:t>
            </a:r>
            <a:r>
              <a:rPr lang="en-GB" sz="1400" dirty="0">
                <a:solidFill>
                  <a:srgbClr val="002060"/>
                </a:solidFill>
                <a:latin typeface="Poppins"/>
                <a:cs typeface="Poppins"/>
              </a:rPr>
              <a:t>freedom of association and peaceful assembly</a:t>
            </a:r>
          </a:p>
          <a:p>
            <a:pPr marL="0" indent="0">
              <a:lnSpc>
                <a:spcPct val="120000"/>
              </a:lnSpc>
              <a:spcBef>
                <a:spcPts val="0"/>
              </a:spcBef>
              <a:spcAft>
                <a:spcPts val="600"/>
              </a:spcAft>
              <a:buNone/>
            </a:pPr>
            <a:r>
              <a:rPr lang="en-GB" sz="1400" b="1" dirty="0">
                <a:solidFill>
                  <a:srgbClr val="002060"/>
                </a:solidFill>
                <a:latin typeface="Poppins"/>
                <a:cs typeface="Poppins"/>
              </a:rPr>
              <a:t>Article 16: </a:t>
            </a:r>
            <a:r>
              <a:rPr lang="en-GB" sz="1400" dirty="0">
                <a:solidFill>
                  <a:srgbClr val="002060"/>
                </a:solidFill>
                <a:latin typeface="Poppins"/>
                <a:cs typeface="Poppins"/>
              </a:rPr>
              <a:t>freedom from arbitrary or unlawful interference with privacy, family, home or correspondence, and from unlawful attacks on child’s honour and reputation.</a:t>
            </a:r>
          </a:p>
          <a:p>
            <a:pPr marL="0" indent="0">
              <a:lnSpc>
                <a:spcPct val="120000"/>
              </a:lnSpc>
              <a:spcBef>
                <a:spcPts val="0"/>
              </a:spcBef>
              <a:spcAft>
                <a:spcPts val="600"/>
              </a:spcAft>
              <a:buNone/>
            </a:pPr>
            <a:r>
              <a:rPr lang="en-GB" sz="1400" b="1" dirty="0">
                <a:solidFill>
                  <a:srgbClr val="002060"/>
                </a:solidFill>
                <a:latin typeface="Poppins"/>
                <a:cs typeface="Poppins"/>
              </a:rPr>
              <a:t>Article 17: </a:t>
            </a:r>
            <a:r>
              <a:rPr lang="en-GB" sz="1400" dirty="0">
                <a:solidFill>
                  <a:srgbClr val="002060"/>
                </a:solidFill>
                <a:latin typeface="Poppins"/>
                <a:cs typeface="Poppins"/>
              </a:rPr>
              <a:t>obligation to encourage mass media to enable child’s access to information and material from a diversity of national and international sources, especially those aimed at the promotion of child’s social, spiritual and moral well-being and physical and mental health</a:t>
            </a:r>
          </a:p>
          <a:p>
            <a:pPr marL="0" indent="0">
              <a:lnSpc>
                <a:spcPct val="120000"/>
              </a:lnSpc>
              <a:spcBef>
                <a:spcPts val="0"/>
              </a:spcBef>
              <a:spcAft>
                <a:spcPts val="600"/>
              </a:spcAft>
              <a:buNone/>
            </a:pPr>
            <a:r>
              <a:rPr lang="en-GB" sz="1400" b="1" dirty="0">
                <a:solidFill>
                  <a:srgbClr val="002060"/>
                </a:solidFill>
                <a:latin typeface="Poppins"/>
                <a:cs typeface="Poppins"/>
              </a:rPr>
              <a:t>Articles 28 and 29: </a:t>
            </a:r>
            <a:r>
              <a:rPr lang="en-GB" sz="1400" dirty="0">
                <a:solidFill>
                  <a:srgbClr val="002060"/>
                </a:solidFill>
                <a:latin typeface="Poppins"/>
                <a:cs typeface="Poppins"/>
              </a:rPr>
              <a:t>right to and aims of education</a:t>
            </a:r>
          </a:p>
          <a:p>
            <a:pPr marL="0" indent="0">
              <a:lnSpc>
                <a:spcPct val="120000"/>
              </a:lnSpc>
              <a:spcBef>
                <a:spcPts val="0"/>
              </a:spcBef>
              <a:spcAft>
                <a:spcPts val="600"/>
              </a:spcAft>
              <a:buNone/>
            </a:pPr>
            <a:r>
              <a:rPr lang="en-GB" sz="1400" b="1" dirty="0">
                <a:solidFill>
                  <a:srgbClr val="002060"/>
                </a:solidFill>
                <a:latin typeface="Poppins"/>
                <a:cs typeface="Poppins"/>
              </a:rPr>
              <a:t>Article 42: </a:t>
            </a:r>
            <a:r>
              <a:rPr lang="en-GB" sz="1400" dirty="0">
                <a:solidFill>
                  <a:srgbClr val="002060"/>
                </a:solidFill>
                <a:latin typeface="Poppins"/>
                <a:cs typeface="Poppins"/>
              </a:rPr>
              <a:t>obligation to make the principles and provisions of UNCRC widely known, by appropriate and active means, to adults and children alike</a:t>
            </a:r>
          </a:p>
        </p:txBody>
      </p:sp>
      <p:pic>
        <p:nvPicPr>
          <p:cNvPr id="3" name="object 55">
            <a:extLst>
              <a:ext uri="{FF2B5EF4-FFF2-40B4-BE49-F238E27FC236}">
                <a16:creationId xmlns:a16="http://schemas.microsoft.com/office/drawing/2014/main" id="{039477F7-41A1-2B68-9570-9D3DE9AC5781}"/>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314177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30" dirty="0">
                <a:latin typeface="Poppins" panose="00000500000000000000" pitchFamily="2" charset="0"/>
                <a:cs typeface="Poppins" panose="00000500000000000000" pitchFamily="2" charset="0"/>
              </a:rPr>
              <a:t>Legal framework in Wales</a:t>
            </a:r>
            <a:endParaRPr lang="en-GB" sz="40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9" name="TextBox 38">
            <a:extLst>
              <a:ext uri="{FF2B5EF4-FFF2-40B4-BE49-F238E27FC236}">
                <a16:creationId xmlns:a16="http://schemas.microsoft.com/office/drawing/2014/main" id="{7384F9BF-E81C-0AD4-C0CB-48236590DCD7}"/>
              </a:ext>
            </a:extLst>
          </p:cNvPr>
          <p:cNvSpPr txBox="1"/>
          <p:nvPr/>
        </p:nvSpPr>
        <p:spPr>
          <a:xfrm>
            <a:off x="150216" y="1490239"/>
            <a:ext cx="10692561" cy="4549835"/>
          </a:xfrm>
          <a:prstGeom prst="rect">
            <a:avLst/>
          </a:prstGeom>
          <a:noFill/>
        </p:spPr>
        <p:txBody>
          <a:bodyPr wrap="square" lIns="91440" tIns="45720" rIns="91440" bIns="45720" anchor="t">
            <a:spAutoFit/>
          </a:bodyPr>
          <a:lstStyle/>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Children and Families (Wales) Measure 2010</a:t>
            </a:r>
            <a:endParaRPr lang="en-US" sz="2200" dirty="0">
              <a:latin typeface="Poppins" panose="00000500000000000000" pitchFamily="2" charset="0"/>
              <a:cs typeface="Poppins" panose="00000500000000000000" pitchFamily="2" charset="0"/>
            </a:endParaRP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Rights of Children and Young Persons (Wales) Measure (2011) </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Welsh Ministers’ Children’s Scheme (under s.2 of the 2011 Measure) </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UNCRC (to which Welsh Ministers must have ‘due regard’)</a:t>
            </a:r>
          </a:p>
          <a:p>
            <a:pPr marL="800100" lvl="1" indent="-342900">
              <a:lnSpc>
                <a:spcPct val="114000"/>
              </a:lnSpc>
              <a:spcBef>
                <a:spcPts val="0"/>
              </a:spcBef>
              <a:spcAft>
                <a:spcPts val="600"/>
              </a:spcAft>
              <a:buFont typeface="Courier New"/>
              <a:buChar char="o"/>
            </a:pPr>
            <a:r>
              <a:rPr lang="en-GB" sz="2200" dirty="0">
                <a:solidFill>
                  <a:srgbClr val="002060"/>
                </a:solidFill>
                <a:latin typeface="Poppins" panose="00000500000000000000" pitchFamily="2" charset="0"/>
                <a:cs typeface="Poppins" panose="00000500000000000000" pitchFamily="2" charset="0"/>
              </a:rPr>
              <a:t>Interpretative texts: General Comments issued by the UNCRC (we identify 1, 7, 9, 12, 14, 17 and 25 as of particular relevance) </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Social Services and Well-being (Wales) Act 2014</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Wellbeing of Future Generations (Wales) Act 2015</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Additional Learning Needs and Education Tribunal (Wales) Act 2018 </a:t>
            </a:r>
          </a:p>
          <a:p>
            <a:pPr marL="342900" indent="-342900">
              <a:lnSpc>
                <a:spcPct val="114000"/>
              </a:lnSpc>
              <a:spcBef>
                <a:spcPts val="0"/>
              </a:spcBef>
              <a:spcAft>
                <a:spcPts val="600"/>
              </a:spcAft>
              <a:buFont typeface="Arial"/>
              <a:buChar char="•"/>
            </a:pPr>
            <a:r>
              <a:rPr lang="en-GB" sz="2200" dirty="0">
                <a:solidFill>
                  <a:srgbClr val="002060"/>
                </a:solidFill>
                <a:latin typeface="Poppins" panose="00000500000000000000" pitchFamily="2" charset="0"/>
                <a:cs typeface="Poppins" panose="00000500000000000000" pitchFamily="2" charset="0"/>
              </a:rPr>
              <a:t>Curriculum and Assessment (Wales) 2021</a:t>
            </a:r>
          </a:p>
        </p:txBody>
      </p:sp>
      <p:pic>
        <p:nvPicPr>
          <p:cNvPr id="3" name="object 55">
            <a:extLst>
              <a:ext uri="{FF2B5EF4-FFF2-40B4-BE49-F238E27FC236}">
                <a16:creationId xmlns:a16="http://schemas.microsoft.com/office/drawing/2014/main" id="{BF07217E-B5DF-9B7B-6A62-B425F34D2DD5}"/>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24745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dirty="0"/>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04206"/>
            <a:ext cx="7188983" cy="687607"/>
          </a:xfrm>
          <a:prstGeom prst="rect">
            <a:avLst/>
          </a:prstGeom>
        </p:spPr>
        <p:txBody>
          <a:bodyPr vert="horz" wrap="square" lIns="0" tIns="10397" rIns="0" bIns="0" rtlCol="0" anchor="ctr">
            <a:spAutoFit/>
          </a:bodyPr>
          <a:lstStyle/>
          <a:p>
            <a:pPr marL="7620">
              <a:lnSpc>
                <a:spcPct val="100000"/>
              </a:lnSpc>
              <a:spcBef>
                <a:spcPts val="82"/>
              </a:spcBef>
            </a:pPr>
            <a:r>
              <a:rPr lang="en-GB" sz="4400" spc="112" dirty="0">
                <a:latin typeface="Poppins" panose="00000500000000000000" pitchFamily="2" charset="0"/>
                <a:cs typeface="Poppins" panose="00000500000000000000" pitchFamily="2" charset="0"/>
              </a:rPr>
              <a:t>Policy analysis</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dirty="0"/>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dirty="0"/>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dirty="0"/>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dirty="0"/>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dirty="0"/>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dirty="0"/>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325030" y="1425200"/>
            <a:ext cx="11541940" cy="420845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en-GB" sz="2400" dirty="0">
                <a:solidFill>
                  <a:srgbClr val="28426D"/>
                </a:solidFill>
                <a:latin typeface="Poppins"/>
                <a:cs typeface="Poppins"/>
              </a:rPr>
              <a:t>We looked for references to the UNCRC, Human Rights</a:t>
            </a:r>
            <a:br>
              <a:rPr lang="en-GB" sz="2400" dirty="0">
                <a:latin typeface="Poppins" panose="00000500000000000000" pitchFamily="2" charset="0"/>
                <a:cs typeface="Poppins" panose="00000500000000000000" pitchFamily="2" charset="0"/>
              </a:rPr>
            </a:br>
            <a:r>
              <a:rPr lang="en-GB" sz="2400" dirty="0">
                <a:solidFill>
                  <a:srgbClr val="28426D"/>
                </a:solidFill>
                <a:latin typeface="Poppins"/>
                <a:cs typeface="Poppins"/>
              </a:rPr>
              <a:t>Education and participation</a:t>
            </a:r>
          </a:p>
          <a:p>
            <a:pPr>
              <a:lnSpc>
                <a:spcPct val="134000"/>
              </a:lnSpc>
            </a:pPr>
            <a:endParaRPr lang="en-GB" sz="2400" dirty="0">
              <a:solidFill>
                <a:srgbClr val="28426D"/>
              </a:solidFill>
              <a:latin typeface="Poppins" panose="00000500000000000000" pitchFamily="2" charset="0"/>
              <a:cs typeface="Poppins" panose="00000500000000000000" pitchFamily="2" charset="0"/>
            </a:endParaRPr>
          </a:p>
          <a:p>
            <a:pPr>
              <a:lnSpc>
                <a:spcPct val="134000"/>
              </a:lnSpc>
            </a:pPr>
            <a:r>
              <a:rPr lang="en-GB" sz="2400" dirty="0">
                <a:solidFill>
                  <a:srgbClr val="28426D"/>
                </a:solidFill>
                <a:latin typeface="Poppins" panose="00000500000000000000" pitchFamily="2" charset="0"/>
                <a:cs typeface="Poppins" panose="00000500000000000000" pitchFamily="2" charset="0"/>
              </a:rPr>
              <a:t>We found four kinds of data:  </a:t>
            </a:r>
          </a:p>
          <a:p>
            <a:pPr lvl="1">
              <a:lnSpc>
                <a:spcPct val="134000"/>
              </a:lnSpc>
              <a:buFont typeface="Courier New" panose="02070309020205020404" pitchFamily="49" charset="0"/>
              <a:buChar char="o"/>
            </a:pPr>
            <a:r>
              <a:rPr lang="en-GB" dirty="0">
                <a:solidFill>
                  <a:srgbClr val="28426D"/>
                </a:solidFill>
                <a:latin typeface="Poppins" panose="00000500000000000000" pitchFamily="2" charset="0"/>
                <a:cs typeface="Poppins" panose="00000500000000000000" pitchFamily="2" charset="0"/>
              </a:rPr>
              <a:t>Entirely absent</a:t>
            </a:r>
          </a:p>
          <a:p>
            <a:pPr lvl="1">
              <a:lnSpc>
                <a:spcPct val="134000"/>
              </a:lnSpc>
              <a:buFont typeface="Courier New" panose="02070309020205020404" pitchFamily="49" charset="0"/>
              <a:buChar char="o"/>
            </a:pPr>
            <a:r>
              <a:rPr lang="en-GB" dirty="0">
                <a:solidFill>
                  <a:srgbClr val="28426D"/>
                </a:solidFill>
                <a:latin typeface="Poppins" panose="00000500000000000000" pitchFamily="2" charset="0"/>
                <a:cs typeface="Poppins" panose="00000500000000000000" pitchFamily="2" charset="0"/>
              </a:rPr>
              <a:t>Referenced with no detail or further explanation</a:t>
            </a:r>
          </a:p>
          <a:p>
            <a:pPr lvl="1">
              <a:lnSpc>
                <a:spcPct val="134000"/>
              </a:lnSpc>
              <a:buFont typeface="Courier New" panose="02070309020205020404" pitchFamily="49" charset="0"/>
              <a:buChar char="o"/>
            </a:pPr>
            <a:r>
              <a:rPr lang="en-GB" dirty="0">
                <a:solidFill>
                  <a:srgbClr val="28426D"/>
                </a:solidFill>
                <a:latin typeface="Poppins"/>
                <a:ea typeface="+mn-lt"/>
                <a:cs typeface="+mn-lt"/>
              </a:rPr>
              <a:t>Containing differing understandings of participative rights</a:t>
            </a:r>
          </a:p>
          <a:p>
            <a:pPr lvl="1">
              <a:lnSpc>
                <a:spcPct val="134000"/>
              </a:lnSpc>
              <a:buFont typeface="Courier New" panose="02070309020205020404" pitchFamily="49" charset="0"/>
              <a:buChar char="o"/>
            </a:pPr>
            <a:r>
              <a:rPr lang="en-GB" dirty="0">
                <a:solidFill>
                  <a:srgbClr val="28426D"/>
                </a:solidFill>
                <a:latin typeface="Poppins"/>
                <a:cs typeface="Poppins"/>
              </a:rPr>
              <a:t>Explicit and contextualised</a:t>
            </a:r>
            <a:endParaRPr lang="en-GB" dirty="0">
              <a:solidFill>
                <a:srgbClr val="28426D"/>
              </a:solidFill>
              <a:latin typeface="Poppins" panose="00000500000000000000" pitchFamily="2" charset="0"/>
              <a:cs typeface="Poppins" panose="00000500000000000000" pitchFamily="2" charset="0"/>
            </a:endParaRPr>
          </a:p>
          <a:p>
            <a:pPr lvl="1">
              <a:lnSpc>
                <a:spcPct val="134000"/>
              </a:lnSpc>
              <a:buFont typeface="Courier New" panose="02070309020205020404" pitchFamily="49" charset="0"/>
              <a:buChar char="o"/>
            </a:pPr>
            <a:endParaRPr lang="en-GB" dirty="0">
              <a:solidFill>
                <a:srgbClr val="28426D"/>
              </a:solidFill>
              <a:latin typeface="Poppins" panose="00000500000000000000" pitchFamily="2" charset="0"/>
              <a:cs typeface="Poppins" panose="00000500000000000000" pitchFamily="2" charset="0"/>
            </a:endParaRPr>
          </a:p>
        </p:txBody>
      </p:sp>
      <p:pic>
        <p:nvPicPr>
          <p:cNvPr id="3" name="object 55">
            <a:extLst>
              <a:ext uri="{FF2B5EF4-FFF2-40B4-BE49-F238E27FC236}">
                <a16:creationId xmlns:a16="http://schemas.microsoft.com/office/drawing/2014/main" id="{F5DEB6DE-6FEC-5E73-5718-F9D2B8DBC1B9}"/>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484043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85DF62B3E31B4CA6DF87A108C8104B" ma:contentTypeVersion="15" ma:contentTypeDescription="Create a new document." ma:contentTypeScope="" ma:versionID="43229a17d1fc68792cfadccec67449df">
  <xsd:schema xmlns:xsd="http://www.w3.org/2001/XMLSchema" xmlns:xs="http://www.w3.org/2001/XMLSchema" xmlns:p="http://schemas.microsoft.com/office/2006/metadata/properties" xmlns:ns3="58e59202-fd21-49f6-80f0-3e7c18bc4f50" xmlns:ns4="9bc6d88b-1163-4e43-a283-db92b58707af" targetNamespace="http://schemas.microsoft.com/office/2006/metadata/properties" ma:root="true" ma:fieldsID="fae3b019bf6ccca4e40ced0eef7ba778" ns3:_="" ns4:_="">
    <xsd:import namespace="58e59202-fd21-49f6-80f0-3e7c18bc4f50"/>
    <xsd:import namespace="9bc6d88b-1163-4e43-a283-db92b58707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59202-fd21-49f6-80f0-3e7c18bc4f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c6d88b-1163-4e43-a283-db92b58707a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bc6d88b-1163-4e43-a283-db92b58707af" xsi:nil="true"/>
  </documentManagement>
</p:properties>
</file>

<file path=customXml/itemProps1.xml><?xml version="1.0" encoding="utf-8"?>
<ds:datastoreItem xmlns:ds="http://schemas.openxmlformats.org/officeDocument/2006/customXml" ds:itemID="{681CDFB3-6896-4B3B-9BB6-7CB66A51FAF7}">
  <ds:schemaRefs>
    <ds:schemaRef ds:uri="http://schemas.microsoft.com/sharepoint/v3/contenttype/forms"/>
  </ds:schemaRefs>
</ds:datastoreItem>
</file>

<file path=customXml/itemProps2.xml><?xml version="1.0" encoding="utf-8"?>
<ds:datastoreItem xmlns:ds="http://schemas.openxmlformats.org/officeDocument/2006/customXml" ds:itemID="{8FB1A0A6-0E52-4477-94C1-EA3494E0E3DB}">
  <ds:schemaRefs>
    <ds:schemaRef ds:uri="58e59202-fd21-49f6-80f0-3e7c18bc4f50"/>
    <ds:schemaRef ds:uri="9bc6d88b-1163-4e43-a283-db92b5870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B17A6AB-C5A2-4199-9581-2452818824F9}">
  <ds:schemaRefs>
    <ds:schemaRef ds:uri="9bc6d88b-1163-4e43-a283-db92b58707af"/>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177</TotalTime>
  <Words>2540</Words>
  <Application>Microsoft Office PowerPoint</Application>
  <PresentationFormat>Widescreen</PresentationFormat>
  <Paragraphs>275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Poppins</vt:lpstr>
      <vt:lpstr>Tahoma</vt:lpstr>
      <vt:lpstr>Office Theme</vt:lpstr>
      <vt:lpstr>Children’s  Participation in Schools   Embedding children's participative rights in pedagogical practice in lower primary classrooms in Wales Dr Alison Murphy Lecturer in the Athrofa: Institute of Education, University of Wales Trinity Saint David  BERA, Manchester, Sept 2024</vt:lpstr>
      <vt:lpstr>About this research  </vt:lpstr>
      <vt:lpstr>Project work packages</vt:lpstr>
      <vt:lpstr>PowerPoint Presentation</vt:lpstr>
      <vt:lpstr>Research questions</vt:lpstr>
      <vt:lpstr>Methodology</vt:lpstr>
      <vt:lpstr>Defining participative rights</vt:lpstr>
      <vt:lpstr>Legal framework in Wales</vt:lpstr>
      <vt:lpstr>Policy analysis</vt:lpstr>
      <vt:lpstr>PowerPoint Presentation</vt:lpstr>
      <vt:lpstr>Successful Futures</vt:lpstr>
      <vt:lpstr>Successful Futures</vt:lpstr>
      <vt:lpstr>Curriculum for Wales: UN Framework</vt:lpstr>
      <vt:lpstr>Curriculum design</vt:lpstr>
      <vt:lpstr>Headline findings</vt:lpstr>
      <vt:lpstr>PowerPoint Presentation</vt:lpstr>
      <vt:lpstr>Research question</vt:lpstr>
      <vt:lpstr>Methodology </vt:lpstr>
      <vt:lpstr>Tibbitts models of Human Rights Education</vt:lpstr>
      <vt:lpstr>Survey responses</vt:lpstr>
      <vt:lpstr>ITE programmes</vt:lpstr>
      <vt:lpstr>ITE modules</vt:lpstr>
      <vt:lpstr>Module content </vt:lpstr>
      <vt:lpstr>Support for ITE</vt:lpstr>
      <vt:lpstr>Headline findings </vt:lpstr>
      <vt:lpstr>Headline findings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Participation in Schools (CPiS) Advisory group</dc:title>
  <dc:creator>Jacky Tyrie</dc:creator>
  <cp:lastModifiedBy>Louisa Roberts</cp:lastModifiedBy>
  <cp:revision>6</cp:revision>
  <cp:lastPrinted>2023-11-16T12:50:48Z</cp:lastPrinted>
  <dcterms:created xsi:type="dcterms:W3CDTF">2023-04-10T08:36:18Z</dcterms:created>
  <dcterms:modified xsi:type="dcterms:W3CDTF">2024-06-20T15:03:56Z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0x0101002685DF62B3E31B4CA6DF87A108C8104B</vt:lpwstr>
  </property>
</Properties>
</file>