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y Gilbert" userId="b53fcc9509ed380d" providerId="LiveId" clId="{846F3AFA-230F-45F5-82D0-39EDA1D063CB}"/>
    <pc:docChg chg="modSld">
      <pc:chgData name="Jonny Gilbert" userId="b53fcc9509ed380d" providerId="LiveId" clId="{846F3AFA-230F-45F5-82D0-39EDA1D063CB}" dt="2021-11-08T12:58:01.254" v="114" actId="20577"/>
      <pc:docMkLst>
        <pc:docMk/>
      </pc:docMkLst>
      <pc:sldChg chg="modSp mod">
        <pc:chgData name="Jonny Gilbert" userId="b53fcc9509ed380d" providerId="LiveId" clId="{846F3AFA-230F-45F5-82D0-39EDA1D063CB}" dt="2021-11-08T12:58:01.254" v="114" actId="20577"/>
        <pc:sldMkLst>
          <pc:docMk/>
          <pc:sldMk cId="0" sldId="256"/>
        </pc:sldMkLst>
        <pc:spChg chg="mod">
          <ac:chgData name="Jonny Gilbert" userId="b53fcc9509ed380d" providerId="LiveId" clId="{846F3AFA-230F-45F5-82D0-39EDA1D063CB}" dt="2021-11-08T12:58:01.254" v="114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  <pc:docChgLst>
    <pc:chgData name="Jonny Gilbert" userId="b53fcc9509ed380d" providerId="LiveId" clId="{1EE3CD91-FF7A-405D-950F-EA6D59A9AEE8}"/>
    <pc:docChg chg="undo redo custSel addSld delSld modSld">
      <pc:chgData name="Jonny Gilbert" userId="b53fcc9509ed380d" providerId="LiveId" clId="{1EE3CD91-FF7A-405D-950F-EA6D59A9AEE8}" dt="2021-10-07T15:36:49.633" v="263"/>
      <pc:docMkLst>
        <pc:docMk/>
      </pc:docMkLst>
      <pc:sldChg chg="addSp delSp modSp mod">
        <pc:chgData name="Jonny Gilbert" userId="b53fcc9509ed380d" providerId="LiveId" clId="{1EE3CD91-FF7A-405D-950F-EA6D59A9AEE8}" dt="2021-10-04T14:18:56.240" v="62" actId="115"/>
        <pc:sldMkLst>
          <pc:docMk/>
          <pc:sldMk cId="0" sldId="256"/>
        </pc:sldMkLst>
        <pc:spChg chg="mod">
          <ac:chgData name="Jonny Gilbert" userId="b53fcc9509ed380d" providerId="LiveId" clId="{1EE3CD91-FF7A-405D-950F-EA6D59A9AEE8}" dt="2021-10-04T11:24:26.861" v="51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nny Gilbert" userId="b53fcc9509ed380d" providerId="LiveId" clId="{1EE3CD91-FF7A-405D-950F-EA6D59A9AEE8}" dt="2021-10-04T11:20:54.256" v="13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Jonny Gilbert" userId="b53fcc9509ed380d" providerId="LiveId" clId="{1EE3CD91-FF7A-405D-950F-EA6D59A9AEE8}" dt="2021-10-04T14:18:56.240" v="62" actId="115"/>
          <ac:spMkLst>
            <pc:docMk/>
            <pc:sldMk cId="0" sldId="256"/>
            <ac:spMk id="7" creationId="{00000000-0000-0000-0000-000000000000}"/>
          </ac:spMkLst>
        </pc:spChg>
        <pc:picChg chg="add del mod">
          <ac:chgData name="Jonny Gilbert" userId="b53fcc9509ed380d" providerId="LiveId" clId="{1EE3CD91-FF7A-405D-950F-EA6D59A9AEE8}" dt="2021-10-04T11:23:58.660" v="48"/>
          <ac:picMkLst>
            <pc:docMk/>
            <pc:sldMk cId="0" sldId="256"/>
            <ac:picMk id="1026" creationId="{08781407-528C-4587-8C5A-C13960248217}"/>
          </ac:picMkLst>
        </pc:picChg>
        <pc:picChg chg="add del mod">
          <ac:chgData name="Jonny Gilbert" userId="b53fcc9509ed380d" providerId="LiveId" clId="{1EE3CD91-FF7A-405D-950F-EA6D59A9AEE8}" dt="2021-10-04T11:24:31.025" v="52"/>
          <ac:picMkLst>
            <pc:docMk/>
            <pc:sldMk cId="0" sldId="256"/>
            <ac:picMk id="1028" creationId="{6B8397F7-6855-44CA-8EA3-C37FEF58669D}"/>
          </ac:picMkLst>
        </pc:picChg>
        <pc:picChg chg="add del">
          <ac:chgData name="Jonny Gilbert" userId="b53fcc9509ed380d" providerId="LiveId" clId="{1EE3CD91-FF7A-405D-950F-EA6D59A9AEE8}" dt="2021-10-04T11:24:58.007" v="54"/>
          <ac:picMkLst>
            <pc:docMk/>
            <pc:sldMk cId="0" sldId="256"/>
            <ac:picMk id="1030" creationId="{FBA40FC0-A7D7-41C3-BA24-A2E32E4DCCB9}"/>
          </ac:picMkLst>
        </pc:picChg>
      </pc:sldChg>
      <pc:sldChg chg="del">
        <pc:chgData name="Jonny Gilbert" userId="b53fcc9509ed380d" providerId="LiveId" clId="{1EE3CD91-FF7A-405D-950F-EA6D59A9AEE8}" dt="2021-10-07T15:24:34.204" v="229" actId="2696"/>
        <pc:sldMkLst>
          <pc:docMk/>
          <pc:sldMk cId="0" sldId="258"/>
        </pc:sldMkLst>
      </pc:sldChg>
      <pc:sldChg chg="modSp mod">
        <pc:chgData name="Jonny Gilbert" userId="b53fcc9509ed380d" providerId="LiveId" clId="{1EE3CD91-FF7A-405D-950F-EA6D59A9AEE8}" dt="2021-10-04T14:18:29.433" v="57" actId="1076"/>
        <pc:sldMkLst>
          <pc:docMk/>
          <pc:sldMk cId="0" sldId="267"/>
        </pc:sldMkLst>
        <pc:spChg chg="mod">
          <ac:chgData name="Jonny Gilbert" userId="b53fcc9509ed380d" providerId="LiveId" clId="{1EE3CD91-FF7A-405D-950F-EA6D59A9AEE8}" dt="2021-10-04T14:18:29.433" v="57" actId="1076"/>
          <ac:spMkLst>
            <pc:docMk/>
            <pc:sldMk cId="0" sldId="267"/>
            <ac:spMk id="7" creationId="{00000000-0000-0000-0000-000000000000}"/>
          </ac:spMkLst>
        </pc:spChg>
      </pc:sldChg>
      <pc:sldChg chg="modSp mod">
        <pc:chgData name="Jonny Gilbert" userId="b53fcc9509ed380d" providerId="LiveId" clId="{1EE3CD91-FF7A-405D-950F-EA6D59A9AEE8}" dt="2021-10-04T14:20:25.007" v="78" actId="20577"/>
        <pc:sldMkLst>
          <pc:docMk/>
          <pc:sldMk cId="0" sldId="268"/>
        </pc:sldMkLst>
        <pc:spChg chg="mod">
          <ac:chgData name="Jonny Gilbert" userId="b53fcc9509ed380d" providerId="LiveId" clId="{1EE3CD91-FF7A-405D-950F-EA6D59A9AEE8}" dt="2021-10-04T14:20:25.007" v="78" actId="20577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Jonny Gilbert" userId="b53fcc9509ed380d" providerId="LiveId" clId="{1EE3CD91-FF7A-405D-950F-EA6D59A9AEE8}" dt="2021-10-07T15:31:36.708" v="236" actId="122"/>
        <pc:sldMkLst>
          <pc:docMk/>
          <pc:sldMk cId="0" sldId="270"/>
        </pc:sldMkLst>
        <pc:graphicFrameChg chg="modGraphic">
          <ac:chgData name="Jonny Gilbert" userId="b53fcc9509ed380d" providerId="LiveId" clId="{1EE3CD91-FF7A-405D-950F-EA6D59A9AEE8}" dt="2021-10-07T15:31:36.708" v="236" actId="122"/>
          <ac:graphicFrameMkLst>
            <pc:docMk/>
            <pc:sldMk cId="0" sldId="270"/>
            <ac:graphicFrameMk id="3" creationId="{00000000-0000-0000-0000-000000000000}"/>
          </ac:graphicFrameMkLst>
        </pc:graphicFrameChg>
      </pc:sldChg>
      <pc:sldChg chg="modSp mod">
        <pc:chgData name="Jonny Gilbert" userId="b53fcc9509ed380d" providerId="LiveId" clId="{1EE3CD91-FF7A-405D-950F-EA6D59A9AEE8}" dt="2021-10-07T15:22:00.649" v="226" actId="20577"/>
        <pc:sldMkLst>
          <pc:docMk/>
          <pc:sldMk cId="0" sldId="273"/>
        </pc:sldMkLst>
        <pc:graphicFrameChg chg="modGraphic">
          <ac:chgData name="Jonny Gilbert" userId="b53fcc9509ed380d" providerId="LiveId" clId="{1EE3CD91-FF7A-405D-950F-EA6D59A9AEE8}" dt="2021-10-07T15:22:00.649" v="226" actId="20577"/>
          <ac:graphicFrameMkLst>
            <pc:docMk/>
            <pc:sldMk cId="0" sldId="273"/>
            <ac:graphicFrameMk id="3" creationId="{00000000-0000-0000-0000-000000000000}"/>
          </ac:graphicFrameMkLst>
        </pc:graphicFrameChg>
      </pc:sldChg>
      <pc:sldChg chg="del">
        <pc:chgData name="Jonny Gilbert" userId="b53fcc9509ed380d" providerId="LiveId" clId="{1EE3CD91-FF7A-405D-950F-EA6D59A9AEE8}" dt="2021-10-04T14:25:46.241" v="189" actId="2696"/>
        <pc:sldMkLst>
          <pc:docMk/>
          <pc:sldMk cId="0" sldId="274"/>
        </pc:sldMkLst>
      </pc:sldChg>
      <pc:sldChg chg="modSp mod">
        <pc:chgData name="Jonny Gilbert" userId="b53fcc9509ed380d" providerId="LiveId" clId="{1EE3CD91-FF7A-405D-950F-EA6D59A9AEE8}" dt="2021-10-07T15:36:49.633" v="263"/>
        <pc:sldMkLst>
          <pc:docMk/>
          <pc:sldMk cId="0" sldId="275"/>
        </pc:sldMkLst>
        <pc:spChg chg="mod">
          <ac:chgData name="Jonny Gilbert" userId="b53fcc9509ed380d" providerId="LiveId" clId="{1EE3CD91-FF7A-405D-950F-EA6D59A9AEE8}" dt="2021-10-07T15:36:49.633" v="263"/>
          <ac:spMkLst>
            <pc:docMk/>
            <pc:sldMk cId="0" sldId="275"/>
            <ac:spMk id="5" creationId="{00000000-0000-0000-0000-000000000000}"/>
          </ac:spMkLst>
        </pc:spChg>
      </pc:sldChg>
      <pc:sldChg chg="new del">
        <pc:chgData name="Jonny Gilbert" userId="b53fcc9509ed380d" providerId="LiveId" clId="{1EE3CD91-FF7A-405D-950F-EA6D59A9AEE8}" dt="2021-10-04T14:18:30.614" v="58" actId="680"/>
        <pc:sldMkLst>
          <pc:docMk/>
          <pc:sldMk cId="2960858997" sldId="276"/>
        </pc:sldMkLst>
      </pc:sldChg>
    </pc:docChg>
  </pc:docChgLst>
  <pc:docChgLst>
    <pc:chgData name="Jonny Gilbert" userId="b53fcc9509ed380d" providerId="LiveId" clId="{260259B6-0E52-4CD8-8DD7-E0CF4A2C0E0B}"/>
    <pc:docChg chg="modSld">
      <pc:chgData name="Jonny Gilbert" userId="b53fcc9509ed380d" providerId="LiveId" clId="{260259B6-0E52-4CD8-8DD7-E0CF4A2C0E0B}" dt="2021-10-28T09:19:22.269" v="59" actId="20577"/>
      <pc:docMkLst>
        <pc:docMk/>
      </pc:docMkLst>
      <pc:sldChg chg="modSp mod">
        <pc:chgData name="Jonny Gilbert" userId="b53fcc9509ed380d" providerId="LiveId" clId="{260259B6-0E52-4CD8-8DD7-E0CF4A2C0E0B}" dt="2021-10-28T09:19:22.269" v="59" actId="20577"/>
        <pc:sldMkLst>
          <pc:docMk/>
          <pc:sldMk cId="0" sldId="256"/>
        </pc:sldMkLst>
        <pc:spChg chg="mod">
          <ac:chgData name="Jonny Gilbert" userId="b53fcc9509ed380d" providerId="LiveId" clId="{260259B6-0E52-4CD8-8DD7-E0CF4A2C0E0B}" dt="2021-10-28T09:19:22.269" v="59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590" y="0"/>
                </a:moveTo>
                <a:lnTo>
                  <a:pt x="0" y="0"/>
                </a:lnTo>
                <a:lnTo>
                  <a:pt x="0" y="5330951"/>
                </a:lnTo>
                <a:lnTo>
                  <a:pt x="3443590" y="5330951"/>
                </a:lnTo>
                <a:lnTo>
                  <a:pt x="3443590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15862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0"/>
                </a:moveTo>
                <a:lnTo>
                  <a:pt x="376137" y="0"/>
                </a:lnTo>
                <a:lnTo>
                  <a:pt x="376137" y="5330951"/>
                </a:lnTo>
                <a:lnTo>
                  <a:pt x="0" y="5330951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64" y="756672"/>
            <a:ext cx="3325039" cy="53371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8970" y="1430019"/>
            <a:ext cx="9214058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5398" y="0"/>
            <a:ext cx="3935095" cy="6858000"/>
          </a:xfrm>
          <a:custGeom>
            <a:avLst/>
            <a:gdLst/>
            <a:ahLst/>
            <a:cxnLst/>
            <a:rect l="l" t="t" r="r" b="b"/>
            <a:pathLst>
              <a:path w="3935095" h="6858000">
                <a:moveTo>
                  <a:pt x="3934915" y="0"/>
                </a:moveTo>
                <a:lnTo>
                  <a:pt x="983731" y="0"/>
                </a:lnTo>
                <a:lnTo>
                  <a:pt x="0" y="6857999"/>
                </a:lnTo>
                <a:lnTo>
                  <a:pt x="2951185" y="6857999"/>
                </a:lnTo>
                <a:lnTo>
                  <a:pt x="3934915" y="0"/>
                </a:lnTo>
                <a:close/>
              </a:path>
            </a:pathLst>
          </a:custGeom>
          <a:solidFill>
            <a:srgbClr val="ACD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590" y="0"/>
                </a:moveTo>
                <a:lnTo>
                  <a:pt x="0" y="0"/>
                </a:lnTo>
                <a:lnTo>
                  <a:pt x="0" y="5330951"/>
                </a:lnTo>
                <a:lnTo>
                  <a:pt x="3443590" y="5330951"/>
                </a:lnTo>
                <a:lnTo>
                  <a:pt x="3443590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15862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0"/>
                </a:moveTo>
                <a:lnTo>
                  <a:pt x="376137" y="0"/>
                </a:lnTo>
                <a:lnTo>
                  <a:pt x="376137" y="5330951"/>
                </a:lnTo>
                <a:lnTo>
                  <a:pt x="0" y="5330951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1889" y="2928620"/>
            <a:ext cx="9268221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9371" y="1462532"/>
            <a:ext cx="9553257" cy="221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Gilbert@in8consulting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https://www.linkedin.com/in/jonathan-gilbert-1672ab205/" TargetMode="External"/><Relationship Id="rId4" Type="http://schemas.openxmlformats.org/officeDocument/2006/relationships/hyperlink" Target="mailto:GilbertJM@cardiff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998"/>
            <a:ext cx="8140065" cy="5334000"/>
          </a:xfrm>
          <a:custGeom>
            <a:avLst/>
            <a:gdLst/>
            <a:ahLst/>
            <a:cxnLst/>
            <a:rect l="l" t="t" r="r" b="b"/>
            <a:pathLst>
              <a:path w="8140065" h="5334000">
                <a:moveTo>
                  <a:pt x="8139658" y="0"/>
                </a:moveTo>
                <a:lnTo>
                  <a:pt x="0" y="0"/>
                </a:lnTo>
                <a:lnTo>
                  <a:pt x="0" y="5334001"/>
                </a:lnTo>
                <a:lnTo>
                  <a:pt x="8139658" y="5334001"/>
                </a:lnTo>
                <a:lnTo>
                  <a:pt x="8139658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5047" y="761998"/>
            <a:ext cx="3807460" cy="5334000"/>
          </a:xfrm>
          <a:custGeom>
            <a:avLst/>
            <a:gdLst/>
            <a:ahLst/>
            <a:cxnLst/>
            <a:rect l="l" t="t" r="r" b="b"/>
            <a:pathLst>
              <a:path w="3807459" h="5334000">
                <a:moveTo>
                  <a:pt x="0" y="0"/>
                </a:moveTo>
                <a:lnTo>
                  <a:pt x="3806952" y="0"/>
                </a:lnTo>
                <a:lnTo>
                  <a:pt x="3806952" y="5334001"/>
                </a:lnTo>
                <a:lnTo>
                  <a:pt x="0" y="5334001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9001" y="2796540"/>
            <a:ext cx="5628005" cy="21590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0"/>
              </a:spcBef>
            </a:pPr>
            <a:r>
              <a:rPr sz="5000" b="1" spc="-200" dirty="0">
                <a:solidFill>
                  <a:srgbClr val="ACD084"/>
                </a:solidFill>
                <a:latin typeface="Trebuchet MS"/>
                <a:cs typeface="Trebuchet MS"/>
              </a:rPr>
              <a:t>P</a:t>
            </a:r>
            <a:r>
              <a:rPr sz="5000" b="1" spc="-260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5000" b="1" spc="-430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5000" b="1" spc="-434" dirty="0">
                <a:solidFill>
                  <a:srgbClr val="ACD084"/>
                </a:solidFill>
                <a:latin typeface="Trebuchet MS"/>
                <a:cs typeface="Trebuchet MS"/>
              </a:rPr>
              <a:t>f</a:t>
            </a:r>
            <a:r>
              <a:rPr sz="5000" b="1" spc="-610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5000" b="1" spc="145" dirty="0">
                <a:solidFill>
                  <a:srgbClr val="ACD084"/>
                </a:solidFill>
                <a:latin typeface="Trebuchet MS"/>
                <a:cs typeface="Trebuchet MS"/>
              </a:rPr>
              <a:t>ss</a:t>
            </a:r>
            <a:r>
              <a:rPr sz="5000" b="1" spc="-395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5000" b="1" spc="-430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5000" b="1" spc="-370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5000" b="1" spc="-265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5000" b="1" spc="-190" dirty="0">
                <a:solidFill>
                  <a:srgbClr val="ACD084"/>
                </a:solidFill>
                <a:latin typeface="Trebuchet MS"/>
                <a:cs typeface="Trebuchet MS"/>
              </a:rPr>
              <a:t>l</a:t>
            </a:r>
            <a:r>
              <a:rPr sz="5000" b="1" spc="-50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5000" b="1" spc="-175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5000" b="1" spc="-370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5000" b="1" spc="-265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5000" b="1" spc="-409" dirty="0">
                <a:solidFill>
                  <a:srgbClr val="ACD084"/>
                </a:solidFill>
                <a:latin typeface="Trebuchet MS"/>
                <a:cs typeface="Trebuchet MS"/>
              </a:rPr>
              <a:t>b</a:t>
            </a:r>
            <a:r>
              <a:rPr sz="5000" b="1" spc="-295" dirty="0">
                <a:solidFill>
                  <a:srgbClr val="ACD084"/>
                </a:solidFill>
                <a:latin typeface="Trebuchet MS"/>
                <a:cs typeface="Trebuchet MS"/>
              </a:rPr>
              <a:t>l</a:t>
            </a:r>
            <a:r>
              <a:rPr sz="5000" b="1" spc="-470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5000" b="1" spc="-290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5000" b="1" spc="195" dirty="0">
                <a:solidFill>
                  <a:srgbClr val="ACD084"/>
                </a:solidFill>
                <a:latin typeface="Trebuchet MS"/>
                <a:cs typeface="Trebuchet MS"/>
              </a:rPr>
              <a:t>s  </a:t>
            </a:r>
            <a:r>
              <a:rPr sz="5000" b="1" spc="-305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5000" b="1" spc="-325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5000" b="1" spc="-310" dirty="0">
                <a:solidFill>
                  <a:srgbClr val="ACD084"/>
                </a:solidFill>
                <a:latin typeface="Trebuchet MS"/>
                <a:cs typeface="Trebuchet MS"/>
              </a:rPr>
              <a:t>d</a:t>
            </a:r>
            <a:r>
              <a:rPr sz="5000" b="1" spc="-50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5000" b="1" spc="-70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5000" b="1" spc="-380" dirty="0">
                <a:solidFill>
                  <a:srgbClr val="ACD084"/>
                </a:solidFill>
                <a:latin typeface="Trebuchet MS"/>
                <a:cs typeface="Trebuchet MS"/>
              </a:rPr>
              <a:t>h</a:t>
            </a:r>
            <a:r>
              <a:rPr sz="5000" b="1" spc="-375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5000" b="1" spc="-509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5000" b="1" spc="-455" dirty="0">
                <a:solidFill>
                  <a:srgbClr val="ACD084"/>
                </a:solidFill>
                <a:latin typeface="Trebuchet MS"/>
                <a:cs typeface="Trebuchet MS"/>
              </a:rPr>
              <a:t>F</a:t>
            </a:r>
            <a:r>
              <a:rPr sz="5000" b="1" spc="-360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5000" b="1" spc="-345" dirty="0">
                <a:solidFill>
                  <a:srgbClr val="ACD084"/>
                </a:solidFill>
                <a:latin typeface="Trebuchet MS"/>
                <a:cs typeface="Trebuchet MS"/>
              </a:rPr>
              <a:t>cil</a:t>
            </a:r>
            <a:r>
              <a:rPr sz="5000" b="1" spc="-484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5000" b="1" spc="-615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5000" b="1" spc="-535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5000" b="1" spc="-43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5000" b="1" spc="-365" dirty="0">
                <a:solidFill>
                  <a:srgbClr val="ACD084"/>
                </a:solidFill>
                <a:latin typeface="Trebuchet MS"/>
                <a:cs typeface="Trebuchet MS"/>
              </a:rPr>
              <a:t>ion</a:t>
            </a:r>
            <a:r>
              <a:rPr sz="5000" b="1" spc="-50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5000" b="1" spc="-425" dirty="0">
                <a:solidFill>
                  <a:srgbClr val="ACD084"/>
                </a:solidFill>
                <a:latin typeface="Trebuchet MS"/>
                <a:cs typeface="Trebuchet MS"/>
              </a:rPr>
              <a:t>of  </a:t>
            </a:r>
            <a:r>
              <a:rPr sz="5000" b="1" spc="-260" dirty="0">
                <a:solidFill>
                  <a:srgbClr val="ACD084"/>
                </a:solidFill>
                <a:latin typeface="Trebuchet MS"/>
                <a:cs typeface="Trebuchet MS"/>
              </a:rPr>
              <a:t>M</a:t>
            </a:r>
            <a:r>
              <a:rPr sz="5000" b="1" spc="-215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5000" b="1" spc="-290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5000" b="1" spc="-33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5000" b="1" spc="-380" dirty="0">
                <a:solidFill>
                  <a:srgbClr val="ACD084"/>
                </a:solidFill>
                <a:latin typeface="Trebuchet MS"/>
                <a:cs typeface="Trebuchet MS"/>
              </a:rPr>
              <a:t>g</a:t>
            </a:r>
            <a:r>
              <a:rPr sz="5000" b="1" spc="-265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5000" b="1" spc="-10" dirty="0">
                <a:solidFill>
                  <a:srgbClr val="ACD084"/>
                </a:solidFill>
                <a:latin typeface="Trebuchet MS"/>
                <a:cs typeface="Trebuchet MS"/>
              </a:rPr>
              <a:t>g</a:t>
            </a:r>
            <a:r>
              <a:rPr sz="5000" b="1" spc="-375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5000" b="1" spc="-52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5000" b="1" spc="-425" dirty="0">
                <a:solidFill>
                  <a:srgbClr val="ACD084"/>
                </a:solidFill>
                <a:latin typeface="Trebuchet MS"/>
                <a:cs typeface="Trebuchet MS"/>
              </a:rPr>
              <a:t>F</a:t>
            </a:r>
            <a:r>
              <a:rPr sz="5000" b="1" spc="-350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5000" b="1" spc="-305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5000" b="1" spc="-370" dirty="0">
                <a:solidFill>
                  <a:srgbClr val="ACD084"/>
                </a:solidFill>
                <a:latin typeface="Trebuchet MS"/>
                <a:cs typeface="Trebuchet MS"/>
              </a:rPr>
              <a:t>u</a:t>
            </a:r>
            <a:r>
              <a:rPr sz="5000" b="1" spc="-310" dirty="0">
                <a:solidFill>
                  <a:srgbClr val="ACD084"/>
                </a:solidFill>
                <a:latin typeface="Trebuchet MS"/>
                <a:cs typeface="Trebuchet MS"/>
              </a:rPr>
              <a:t>d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168" y="5203444"/>
            <a:ext cx="6351905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200" spc="-5" dirty="0">
                <a:solidFill>
                  <a:srgbClr val="D9F1F6"/>
                </a:solidFill>
                <a:latin typeface="Calibri"/>
                <a:cs typeface="Calibri"/>
              </a:rPr>
              <a:t>Wales Fraud Forum Conference</a:t>
            </a:r>
            <a:r>
              <a:rPr lang="en-GB" sz="2200" spc="50" dirty="0">
                <a:solidFill>
                  <a:srgbClr val="D9F1F6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200" spc="50" dirty="0">
                <a:solidFill>
                  <a:srgbClr val="D9F1F6"/>
                </a:solidFill>
                <a:latin typeface="Calibri"/>
                <a:cs typeface="Calibri"/>
              </a:rPr>
              <a:t>23</a:t>
            </a:r>
            <a:r>
              <a:rPr lang="en-GB" sz="2200" spc="50" baseline="30000" dirty="0">
                <a:solidFill>
                  <a:srgbClr val="D9F1F6"/>
                </a:solidFill>
                <a:latin typeface="Calibri"/>
                <a:cs typeface="Calibri"/>
              </a:rPr>
              <a:t>rd</a:t>
            </a:r>
            <a:r>
              <a:rPr lang="en-GB" sz="2200" spc="50" dirty="0">
                <a:solidFill>
                  <a:srgbClr val="D9F1F6"/>
                </a:solidFill>
                <a:latin typeface="Calibri"/>
                <a:cs typeface="Calibri"/>
              </a:rPr>
              <a:t> September</a:t>
            </a:r>
            <a:r>
              <a:rPr sz="2200" spc="-60" dirty="0">
                <a:solidFill>
                  <a:srgbClr val="D9F1F6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D9F1F6"/>
                </a:solidFill>
                <a:latin typeface="Calibri"/>
                <a:cs typeface="Calibri"/>
              </a:rPr>
              <a:t>202</a:t>
            </a:r>
            <a:r>
              <a:rPr lang="en-GB" sz="2200" spc="-30" dirty="0">
                <a:solidFill>
                  <a:srgbClr val="D9F1F6"/>
                </a:solidFill>
                <a:latin typeface="Calibri"/>
                <a:cs typeface="Calibri"/>
              </a:rPr>
              <a:t>2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262" y="1181914"/>
            <a:ext cx="3150459" cy="10233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45502" y="4152900"/>
            <a:ext cx="2800350" cy="1592167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z="1600" spc="30" dirty="0">
                <a:latin typeface="Calibri"/>
                <a:cs typeface="Calibri"/>
              </a:rPr>
              <a:t>JONATHAN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GILBERT</a:t>
            </a:r>
            <a:endParaRPr sz="1600" dirty="0">
              <a:latin typeface="Calibri"/>
              <a:cs typeface="Calibri"/>
            </a:endParaRPr>
          </a:p>
          <a:p>
            <a:pPr marL="12700" marR="5080" algn="ctr">
              <a:lnSpc>
                <a:spcPct val="112900"/>
              </a:lnSpc>
              <a:spcBef>
                <a:spcPts val="680"/>
              </a:spcBef>
            </a:pPr>
            <a:r>
              <a:rPr sz="1400" spc="15" dirty="0">
                <a:latin typeface="Calibri"/>
                <a:cs typeface="Calibri"/>
              </a:rPr>
              <a:t>H</a:t>
            </a:r>
            <a:r>
              <a:rPr sz="1400" spc="20" dirty="0">
                <a:latin typeface="Calibri"/>
                <a:cs typeface="Calibri"/>
              </a:rPr>
              <a:t>e</a:t>
            </a:r>
            <a:r>
              <a:rPr sz="1400" spc="25" dirty="0">
                <a:latin typeface="Calibri"/>
                <a:cs typeface="Calibri"/>
              </a:rPr>
              <a:t>a</a:t>
            </a:r>
            <a:r>
              <a:rPr sz="1400" spc="40" dirty="0">
                <a:latin typeface="Calibri"/>
                <a:cs typeface="Calibri"/>
              </a:rPr>
              <a:t>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2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25" dirty="0">
                <a:latin typeface="Calibri"/>
                <a:cs typeface="Calibri"/>
              </a:rPr>
              <a:t>nin</a:t>
            </a:r>
            <a:r>
              <a:rPr sz="1400" spc="45" dirty="0">
                <a:latin typeface="Calibri"/>
                <a:cs typeface="Calibri"/>
              </a:rPr>
              <a:t>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5" dirty="0">
                <a:latin typeface="Calibri"/>
                <a:cs typeface="Calibri"/>
              </a:rPr>
              <a:t>&amp;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40" dirty="0">
                <a:latin typeface="Calibri"/>
                <a:cs typeface="Calibri"/>
              </a:rPr>
              <a:t>l</a:t>
            </a:r>
            <a:r>
              <a:rPr sz="1400" spc="20" dirty="0">
                <a:latin typeface="Calibri"/>
                <a:cs typeface="Calibri"/>
              </a:rPr>
              <a:t>o</a:t>
            </a:r>
            <a:r>
              <a:rPr sz="1400" spc="35" dirty="0">
                <a:latin typeface="Calibri"/>
                <a:cs typeface="Calibri"/>
              </a:rPr>
              <a:t>p</a:t>
            </a:r>
            <a:r>
              <a:rPr sz="1400" spc="4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2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N8  </a:t>
            </a:r>
            <a:r>
              <a:rPr sz="1400" spc="30" dirty="0">
                <a:latin typeface="Calibri"/>
                <a:cs typeface="Calibri"/>
              </a:rPr>
              <a:t>PhD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Researcher,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Cardiff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5" dirty="0">
                <a:latin typeface="Calibri"/>
                <a:cs typeface="Calibri"/>
              </a:rPr>
              <a:t>University</a:t>
            </a:r>
            <a:endParaRPr lang="en-GB" sz="1400" spc="15" dirty="0">
              <a:latin typeface="Calibri"/>
              <a:cs typeface="Calibri"/>
            </a:endParaRPr>
          </a:p>
          <a:p>
            <a:pPr marL="12700" marR="5080" algn="ctr">
              <a:lnSpc>
                <a:spcPct val="112900"/>
              </a:lnSpc>
              <a:spcBef>
                <a:spcPts val="680"/>
              </a:spcBef>
            </a:pPr>
            <a:r>
              <a:rPr lang="en-GB" sz="1400" u="sng" spc="15" dirty="0">
                <a:latin typeface="Calibri"/>
                <a:cs typeface="Calibri"/>
              </a:rPr>
              <a:t>GilbertJM@cardiff.ac.uk</a:t>
            </a:r>
            <a:endParaRPr sz="1400" u="sng" dirty="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625"/>
              </a:spcBef>
            </a:pPr>
            <a:r>
              <a:rPr sz="1400" spc="25" dirty="0">
                <a:latin typeface="Calibri"/>
                <a:cs typeface="Calibri"/>
                <a:hlinkClick r:id="rId3"/>
              </a:rPr>
              <a:t>JonathanGilbert@in8consulting.com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7928" y="1550769"/>
            <a:ext cx="2335496" cy="2410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A4D73-B74D-9444-9125-479913E0A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165" y="977253"/>
            <a:ext cx="1688899" cy="16229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760" y="2928620"/>
            <a:ext cx="56070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0" dirty="0"/>
              <a:t>W</a:t>
            </a:r>
            <a:r>
              <a:rPr spc="-335" dirty="0"/>
              <a:t>h</a:t>
            </a:r>
            <a:r>
              <a:rPr spc="-540" dirty="0"/>
              <a:t>y</a:t>
            </a:r>
            <a:r>
              <a:rPr spc="-375" dirty="0"/>
              <a:t> </a:t>
            </a:r>
            <a:r>
              <a:rPr spc="-85" dirty="0"/>
              <a:t>D</a:t>
            </a:r>
            <a:r>
              <a:rPr spc="-360" dirty="0"/>
              <a:t>i</a:t>
            </a:r>
            <a:r>
              <a:rPr spc="-370" dirty="0"/>
              <a:t>d</a:t>
            </a:r>
            <a:r>
              <a:rPr spc="-375" dirty="0"/>
              <a:t> </a:t>
            </a:r>
            <a:r>
              <a:rPr spc="-125" dirty="0"/>
              <a:t>I</a:t>
            </a:r>
            <a:r>
              <a:rPr spc="-370" dirty="0"/>
              <a:t> </a:t>
            </a:r>
            <a:r>
              <a:rPr spc="-560" dirty="0"/>
              <a:t>O</a:t>
            </a:r>
            <a:r>
              <a:rPr spc="-670" dirty="0"/>
              <a:t>f</a:t>
            </a:r>
            <a:r>
              <a:rPr spc="-560" dirty="0"/>
              <a:t>f</a:t>
            </a:r>
            <a:r>
              <a:rPr spc="-385" dirty="0"/>
              <a:t>en</a:t>
            </a:r>
            <a:r>
              <a:rPr spc="-375" dirty="0"/>
              <a:t>d</a:t>
            </a:r>
            <a:r>
              <a:rPr spc="14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088" y="956563"/>
            <a:ext cx="2080260" cy="241554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800" b="1" spc="-100" dirty="0">
                <a:latin typeface="Trebuchet MS"/>
                <a:cs typeface="Trebuchet MS"/>
              </a:rPr>
              <a:t>OPPORTUNITY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98500"/>
              </a:lnSpc>
              <a:spcBef>
                <a:spcPts val="12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20" dirty="0">
                <a:latin typeface="Calibri"/>
                <a:cs typeface="Calibri"/>
              </a:rPr>
              <a:t>Experience </a:t>
            </a:r>
            <a:r>
              <a:rPr sz="1800" spc="50" dirty="0">
                <a:latin typeface="Calibri"/>
                <a:cs typeface="Calibri"/>
              </a:rPr>
              <a:t>as </a:t>
            </a:r>
            <a:r>
              <a:rPr sz="1800" spc="45" dirty="0">
                <a:latin typeface="Calibri"/>
                <a:cs typeface="Calibri"/>
              </a:rPr>
              <a:t>a 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property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solicitor,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wide </a:t>
            </a:r>
            <a:r>
              <a:rPr sz="1800" spc="35" dirty="0">
                <a:latin typeface="Calibri"/>
                <a:cs typeface="Calibri"/>
              </a:rPr>
              <a:t>panel 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appointments</a:t>
            </a:r>
            <a:endParaRPr sz="1800">
              <a:latin typeface="Calibri"/>
              <a:cs typeface="Calibri"/>
            </a:endParaRPr>
          </a:p>
          <a:p>
            <a:pPr marL="355600" marR="125730" indent="-342900">
              <a:lnSpc>
                <a:spcPct val="1022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20" dirty="0">
                <a:latin typeface="Calibri"/>
                <a:cs typeface="Calibri"/>
              </a:rPr>
              <a:t>Partner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status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at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branch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office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4224" y="1115059"/>
            <a:ext cx="1102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P</a:t>
            </a:r>
            <a:r>
              <a:rPr sz="1800" b="1" dirty="0">
                <a:latin typeface="Trebuchet MS"/>
                <a:cs typeface="Trebuchet MS"/>
              </a:rPr>
              <a:t>R</a:t>
            </a:r>
            <a:r>
              <a:rPr sz="1800" b="1" spc="-30" dirty="0">
                <a:latin typeface="Trebuchet MS"/>
                <a:cs typeface="Trebuchet MS"/>
              </a:rPr>
              <a:t>E</a:t>
            </a:r>
            <a:r>
              <a:rPr sz="1800" b="1" spc="110" dirty="0">
                <a:latin typeface="Trebuchet MS"/>
                <a:cs typeface="Trebuchet MS"/>
              </a:rPr>
              <a:t>SS</a:t>
            </a:r>
            <a:r>
              <a:rPr sz="1800" b="1" spc="-90" dirty="0">
                <a:latin typeface="Trebuchet MS"/>
                <a:cs typeface="Trebuchet MS"/>
              </a:rPr>
              <a:t>U</a:t>
            </a:r>
            <a:r>
              <a:rPr sz="1800" b="1" spc="-5" dirty="0">
                <a:latin typeface="Trebuchet MS"/>
                <a:cs typeface="Trebuchet MS"/>
              </a:rPr>
              <a:t>R</a:t>
            </a:r>
            <a:r>
              <a:rPr sz="1800" b="1" spc="-25" dirty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4224" y="1404619"/>
            <a:ext cx="1534795" cy="86106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50" dirty="0">
                <a:latin typeface="Calibri"/>
                <a:cs typeface="Calibri"/>
              </a:rPr>
              <a:t>B</a:t>
            </a:r>
            <a:r>
              <a:rPr sz="1800" spc="45" dirty="0">
                <a:latin typeface="Calibri"/>
                <a:cs typeface="Calibri"/>
              </a:rPr>
              <a:t>o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50" dirty="0">
                <a:latin typeface="Calibri"/>
                <a:cs typeface="Calibri"/>
              </a:rPr>
              <a:t>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tr</a:t>
            </a:r>
            <a:r>
              <a:rPr sz="1800" spc="5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i</a:t>
            </a:r>
            <a:r>
              <a:rPr sz="1800" spc="35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55" dirty="0">
                <a:latin typeface="Calibri"/>
                <a:cs typeface="Calibri"/>
              </a:rPr>
              <a:t>B</a:t>
            </a:r>
            <a:r>
              <a:rPr sz="1800" spc="50" dirty="0">
                <a:latin typeface="Calibri"/>
                <a:cs typeface="Calibri"/>
              </a:rPr>
              <a:t>u</a:t>
            </a:r>
            <a:r>
              <a:rPr sz="1800" spc="4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tr</a:t>
            </a:r>
            <a:r>
              <a:rPr sz="1800" spc="5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i</a:t>
            </a:r>
            <a:r>
              <a:rPr sz="1800" spc="35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8091" y="1115059"/>
            <a:ext cx="175704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b="1" spc="30" dirty="0">
                <a:latin typeface="Trebuchet MS"/>
                <a:cs typeface="Trebuchet MS"/>
              </a:rPr>
              <a:t>N</a:t>
            </a:r>
            <a:r>
              <a:rPr sz="1800" b="1" spc="-30" dirty="0">
                <a:latin typeface="Trebuchet MS"/>
                <a:cs typeface="Trebuchet MS"/>
              </a:rPr>
              <a:t>E</a:t>
            </a:r>
            <a:r>
              <a:rPr sz="1800" b="1" spc="-90" dirty="0">
                <a:latin typeface="Trebuchet MS"/>
                <a:cs typeface="Trebuchet MS"/>
              </a:rPr>
              <a:t>U</a:t>
            </a:r>
            <a:r>
              <a:rPr sz="1800" b="1" spc="-105" dirty="0">
                <a:latin typeface="Trebuchet MS"/>
                <a:cs typeface="Trebuchet MS"/>
              </a:rPr>
              <a:t>TR</a:t>
            </a:r>
            <a:r>
              <a:rPr sz="1800" b="1" spc="-45" dirty="0">
                <a:latin typeface="Trebuchet MS"/>
                <a:cs typeface="Trebuchet MS"/>
              </a:rPr>
              <a:t>A</a:t>
            </a:r>
            <a:r>
              <a:rPr sz="1800" b="1" dirty="0">
                <a:latin typeface="Trebuchet MS"/>
                <a:cs typeface="Trebuchet MS"/>
              </a:rPr>
              <a:t>L</a:t>
            </a:r>
            <a:r>
              <a:rPr sz="1800" b="1" spc="-45" dirty="0">
                <a:latin typeface="Trebuchet MS"/>
                <a:cs typeface="Trebuchet MS"/>
              </a:rPr>
              <a:t>I</a:t>
            </a:r>
            <a:r>
              <a:rPr sz="1800" b="1" spc="110" dirty="0">
                <a:latin typeface="Trebuchet MS"/>
                <a:cs typeface="Trebuchet MS"/>
              </a:rPr>
              <a:t>S</a:t>
            </a:r>
            <a:r>
              <a:rPr sz="1800" b="1" spc="-180" dirty="0">
                <a:latin typeface="Trebuchet MS"/>
                <a:cs typeface="Trebuchet MS"/>
              </a:rPr>
              <a:t>A</a:t>
            </a:r>
            <a:r>
              <a:rPr sz="1800" b="1" spc="-165" dirty="0">
                <a:latin typeface="Trebuchet MS"/>
                <a:cs typeface="Trebuchet MS"/>
              </a:rPr>
              <a:t>T</a:t>
            </a:r>
            <a:r>
              <a:rPr sz="1800" b="1" spc="-80" dirty="0">
                <a:latin typeface="Trebuchet MS"/>
                <a:cs typeface="Trebuchet MS"/>
              </a:rPr>
              <a:t>I</a:t>
            </a:r>
            <a:r>
              <a:rPr sz="1800" b="1" spc="-170" dirty="0">
                <a:latin typeface="Trebuchet MS"/>
                <a:cs typeface="Trebuchet MS"/>
              </a:rPr>
              <a:t>O</a:t>
            </a:r>
            <a:r>
              <a:rPr sz="1800" b="1" spc="15" dirty="0">
                <a:latin typeface="Trebuchet MS"/>
                <a:cs typeface="Trebuchet MS"/>
              </a:rPr>
              <a:t>N  </a:t>
            </a:r>
            <a:r>
              <a:rPr sz="1800" b="1" spc="-60" dirty="0">
                <a:latin typeface="Trebuchet MS"/>
                <a:cs typeface="Trebuchet MS"/>
              </a:rPr>
              <a:t>TECHNIQUES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8091" y="1813052"/>
            <a:ext cx="1821180" cy="1558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>
              <a:lnSpc>
                <a:spcPct val="99400"/>
              </a:lnSpc>
              <a:spcBef>
                <a:spcPts val="1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45" dirty="0">
                <a:latin typeface="Calibri"/>
                <a:cs typeface="Calibri"/>
              </a:rPr>
              <a:t>Ra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io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spc="50" dirty="0">
                <a:latin typeface="Calibri"/>
                <a:cs typeface="Calibri"/>
              </a:rPr>
              <a:t>a</a:t>
            </a:r>
            <a:r>
              <a:rPr sz="1800" spc="45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i</a:t>
            </a:r>
            <a:r>
              <a:rPr sz="1800" spc="45" dirty="0">
                <a:latin typeface="Calibri"/>
                <a:cs typeface="Calibri"/>
              </a:rPr>
              <a:t>s</a:t>
            </a:r>
            <a:r>
              <a:rPr sz="1800" spc="5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ion  </a:t>
            </a:r>
            <a:r>
              <a:rPr sz="1800" spc="45" dirty="0">
                <a:latin typeface="Calibri"/>
                <a:cs typeface="Calibri"/>
              </a:rPr>
              <a:t>and </a:t>
            </a:r>
            <a:r>
              <a:rPr sz="1800" spc="30" dirty="0">
                <a:latin typeface="Calibri"/>
                <a:cs typeface="Calibri"/>
              </a:rPr>
              <a:t>denial 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techniques</a:t>
            </a:r>
            <a:endParaRPr sz="1800" dirty="0">
              <a:latin typeface="Calibri"/>
              <a:cs typeface="Calibri"/>
            </a:endParaRPr>
          </a:p>
          <a:p>
            <a:pPr marL="355600" marR="79375" indent="-342900">
              <a:lnSpc>
                <a:spcPct val="1022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35" dirty="0">
                <a:latin typeface="Calibri"/>
                <a:cs typeface="Calibri"/>
              </a:rPr>
              <a:t>The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75" dirty="0">
                <a:latin typeface="Calibri"/>
                <a:cs typeface="Calibri"/>
              </a:rPr>
              <a:t>Jekyll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and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Hyde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practice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01172" y="1115059"/>
            <a:ext cx="1531620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b="1" spc="-50" dirty="0">
                <a:latin typeface="Trebuchet MS"/>
                <a:cs typeface="Trebuchet MS"/>
              </a:rPr>
              <a:t>WORKPLACE 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110" dirty="0">
                <a:latin typeface="Trebuchet MS"/>
                <a:cs typeface="Trebuchet MS"/>
              </a:rPr>
              <a:t>S</a:t>
            </a:r>
            <a:r>
              <a:rPr sz="1800" b="1" spc="-170" dirty="0">
                <a:latin typeface="Trebuchet MS"/>
                <a:cs typeface="Trebuchet MS"/>
              </a:rPr>
              <a:t>O</a:t>
            </a:r>
            <a:r>
              <a:rPr sz="1800" b="1" spc="-110" dirty="0">
                <a:latin typeface="Trebuchet MS"/>
                <a:cs typeface="Trebuchet MS"/>
              </a:rPr>
              <a:t>C</a:t>
            </a:r>
            <a:r>
              <a:rPr sz="1800" b="1" spc="-45" dirty="0">
                <a:latin typeface="Trebuchet MS"/>
                <a:cs typeface="Trebuchet MS"/>
              </a:rPr>
              <a:t>IA</a:t>
            </a:r>
            <a:r>
              <a:rPr sz="1800" b="1" dirty="0">
                <a:latin typeface="Trebuchet MS"/>
                <a:cs typeface="Trebuchet MS"/>
              </a:rPr>
              <a:t>L</a:t>
            </a:r>
            <a:r>
              <a:rPr sz="1800" b="1" spc="-45" dirty="0">
                <a:latin typeface="Trebuchet MS"/>
                <a:cs typeface="Trebuchet MS"/>
              </a:rPr>
              <a:t>I</a:t>
            </a:r>
            <a:r>
              <a:rPr sz="1800" b="1" spc="110" dirty="0">
                <a:latin typeface="Trebuchet MS"/>
                <a:cs typeface="Trebuchet MS"/>
              </a:rPr>
              <a:t>S</a:t>
            </a:r>
            <a:r>
              <a:rPr sz="1800" b="1" spc="-180" dirty="0">
                <a:latin typeface="Trebuchet MS"/>
                <a:cs typeface="Trebuchet MS"/>
              </a:rPr>
              <a:t>A</a:t>
            </a:r>
            <a:r>
              <a:rPr sz="1800" b="1" spc="-165" dirty="0">
                <a:latin typeface="Trebuchet MS"/>
                <a:cs typeface="Trebuchet MS"/>
              </a:rPr>
              <a:t>T</a:t>
            </a:r>
            <a:r>
              <a:rPr sz="1800" b="1" spc="-80" dirty="0">
                <a:latin typeface="Trebuchet MS"/>
                <a:cs typeface="Trebuchet MS"/>
              </a:rPr>
              <a:t>I</a:t>
            </a:r>
            <a:r>
              <a:rPr sz="1800" b="1" spc="-170" dirty="0">
                <a:latin typeface="Trebuchet MS"/>
                <a:cs typeface="Trebuchet MS"/>
              </a:rPr>
              <a:t>O</a:t>
            </a:r>
            <a:r>
              <a:rPr sz="1800" b="1" spc="25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01172" y="1813052"/>
            <a:ext cx="1880235" cy="17113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466725" indent="-342900">
              <a:lnSpc>
                <a:spcPct val="102200"/>
              </a:lnSpc>
              <a:spcBef>
                <a:spcPts val="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35" dirty="0">
                <a:latin typeface="Calibri"/>
                <a:cs typeface="Calibri"/>
              </a:rPr>
              <a:t>Education 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c</a:t>
            </a:r>
            <a:r>
              <a:rPr sz="1800" spc="40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i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spc="25" dirty="0">
                <a:latin typeface="Calibri"/>
                <a:cs typeface="Calibri"/>
              </a:rPr>
              <a:t>uu</a:t>
            </a:r>
            <a:r>
              <a:rPr sz="1800" spc="50" dirty="0">
                <a:latin typeface="Calibri"/>
                <a:cs typeface="Calibri"/>
              </a:rPr>
              <a:t>m</a:t>
            </a:r>
            <a:endParaRPr sz="1800" dirty="0">
              <a:latin typeface="Calibri"/>
              <a:cs typeface="Calibri"/>
            </a:endParaRPr>
          </a:p>
          <a:p>
            <a:pPr marL="355600" marR="434340" indent="-342900">
              <a:lnSpc>
                <a:spcPct val="102200"/>
              </a:lnSpc>
              <a:spcBef>
                <a:spcPts val="10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4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a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d  </a:t>
            </a:r>
            <a:r>
              <a:rPr sz="1800" spc="10" dirty="0">
                <a:latin typeface="Calibri"/>
                <a:cs typeface="Calibri"/>
              </a:rPr>
              <a:t>gatherer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35" dirty="0">
                <a:latin typeface="Calibri"/>
                <a:cs typeface="Calibri"/>
              </a:rPr>
              <a:t>Ethical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40" dirty="0">
                <a:latin typeface="Calibri"/>
                <a:cs typeface="Calibri"/>
              </a:rPr>
              <a:t>slippage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1348" y="869429"/>
            <a:ext cx="1597660" cy="120014"/>
          </a:xfrm>
          <a:custGeom>
            <a:avLst/>
            <a:gdLst/>
            <a:ahLst/>
            <a:cxnLst/>
            <a:rect l="l" t="t" r="r" b="b"/>
            <a:pathLst>
              <a:path w="1597660" h="120015">
                <a:moveTo>
                  <a:pt x="1597175" y="0"/>
                </a:moveTo>
                <a:lnTo>
                  <a:pt x="0" y="0"/>
                </a:lnTo>
                <a:lnTo>
                  <a:pt x="0" y="119921"/>
                </a:lnTo>
                <a:lnTo>
                  <a:pt x="1597175" y="119921"/>
                </a:lnTo>
                <a:lnTo>
                  <a:pt x="1597175" y="0"/>
                </a:lnTo>
                <a:close/>
              </a:path>
            </a:pathLst>
          </a:custGeom>
          <a:solidFill>
            <a:srgbClr val="ACD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0475" y="869429"/>
            <a:ext cx="1597660" cy="120014"/>
          </a:xfrm>
          <a:custGeom>
            <a:avLst/>
            <a:gdLst/>
            <a:ahLst/>
            <a:cxnLst/>
            <a:rect l="l" t="t" r="r" b="b"/>
            <a:pathLst>
              <a:path w="1597660" h="120015">
                <a:moveTo>
                  <a:pt x="1597174" y="0"/>
                </a:moveTo>
                <a:lnTo>
                  <a:pt x="0" y="0"/>
                </a:lnTo>
                <a:lnTo>
                  <a:pt x="0" y="119921"/>
                </a:lnTo>
                <a:lnTo>
                  <a:pt x="1597174" y="119921"/>
                </a:lnTo>
                <a:lnTo>
                  <a:pt x="1597174" y="0"/>
                </a:lnTo>
                <a:close/>
              </a:path>
            </a:pathLst>
          </a:custGeom>
          <a:solidFill>
            <a:srgbClr val="ACD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29330" y="869429"/>
            <a:ext cx="1597660" cy="120014"/>
          </a:xfrm>
          <a:custGeom>
            <a:avLst/>
            <a:gdLst/>
            <a:ahLst/>
            <a:cxnLst/>
            <a:rect l="l" t="t" r="r" b="b"/>
            <a:pathLst>
              <a:path w="1597659" h="120015">
                <a:moveTo>
                  <a:pt x="1597176" y="0"/>
                </a:moveTo>
                <a:lnTo>
                  <a:pt x="0" y="0"/>
                </a:lnTo>
                <a:lnTo>
                  <a:pt x="0" y="119921"/>
                </a:lnTo>
                <a:lnTo>
                  <a:pt x="1597176" y="119921"/>
                </a:lnTo>
                <a:lnTo>
                  <a:pt x="1597176" y="0"/>
                </a:lnTo>
                <a:close/>
              </a:path>
            </a:pathLst>
          </a:custGeom>
          <a:solidFill>
            <a:srgbClr val="ACD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7424" y="869429"/>
            <a:ext cx="1597660" cy="120014"/>
          </a:xfrm>
          <a:custGeom>
            <a:avLst/>
            <a:gdLst/>
            <a:ahLst/>
            <a:cxnLst/>
            <a:rect l="l" t="t" r="r" b="b"/>
            <a:pathLst>
              <a:path w="1597659" h="120015">
                <a:moveTo>
                  <a:pt x="1597176" y="0"/>
                </a:moveTo>
                <a:lnTo>
                  <a:pt x="0" y="0"/>
                </a:lnTo>
                <a:lnTo>
                  <a:pt x="0" y="119921"/>
                </a:lnTo>
                <a:lnTo>
                  <a:pt x="1597176" y="119921"/>
                </a:lnTo>
                <a:lnTo>
                  <a:pt x="1597176" y="0"/>
                </a:lnTo>
                <a:close/>
              </a:path>
            </a:pathLst>
          </a:custGeom>
          <a:solidFill>
            <a:srgbClr val="ACD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624" y="4963205"/>
            <a:ext cx="2816820" cy="14694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211" y="4352162"/>
            <a:ext cx="3094564" cy="208049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7544" y="4699006"/>
            <a:ext cx="3162974" cy="173364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8" y="3090164"/>
            <a:ext cx="2722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0" dirty="0">
                <a:solidFill>
                  <a:srgbClr val="ACD084"/>
                </a:solidFill>
                <a:latin typeface="Trebuchet MS"/>
                <a:cs typeface="Trebuchet MS"/>
              </a:rPr>
              <a:t>BOO</a:t>
            </a:r>
            <a:r>
              <a:rPr sz="3600" b="1" spc="-160" dirty="0">
                <a:solidFill>
                  <a:srgbClr val="ACD084"/>
                </a:solidFill>
                <a:latin typeface="Trebuchet MS"/>
                <a:cs typeface="Trebuchet MS"/>
              </a:rPr>
              <a:t>M</a:t>
            </a:r>
            <a:r>
              <a:rPr sz="3600" b="1" spc="-350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3600" b="1" spc="160" dirty="0">
                <a:solidFill>
                  <a:srgbClr val="ACD084"/>
                </a:solidFill>
                <a:latin typeface="Trebuchet MS"/>
                <a:cs typeface="Trebuchet MS"/>
              </a:rPr>
              <a:t>S</a:t>
            </a:r>
            <a:r>
              <a:rPr sz="3600" b="1" spc="-465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3600" b="1" spc="-130" dirty="0">
                <a:solidFill>
                  <a:srgbClr val="ACD084"/>
                </a:solidFill>
                <a:latin typeface="Trebuchet MS"/>
                <a:cs typeface="Trebuchet MS"/>
              </a:rPr>
              <a:t>RA</a:t>
            </a:r>
            <a:r>
              <a:rPr sz="3600" b="1" spc="-95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3600" b="1" spc="55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7630" y="1386674"/>
            <a:ext cx="7805420" cy="4076065"/>
          </a:xfrm>
          <a:custGeom>
            <a:avLst/>
            <a:gdLst/>
            <a:ahLst/>
            <a:cxnLst/>
            <a:rect l="l" t="t" r="r" b="b"/>
            <a:pathLst>
              <a:path w="7805420" h="4076065">
                <a:moveTo>
                  <a:pt x="2498369" y="0"/>
                </a:moveTo>
                <a:lnTo>
                  <a:pt x="0" y="0"/>
                </a:lnTo>
                <a:lnTo>
                  <a:pt x="0" y="4075519"/>
                </a:lnTo>
                <a:lnTo>
                  <a:pt x="2498369" y="4075519"/>
                </a:lnTo>
                <a:lnTo>
                  <a:pt x="2498369" y="0"/>
                </a:lnTo>
                <a:close/>
              </a:path>
              <a:path w="7805420" h="4076065">
                <a:moveTo>
                  <a:pt x="5151628" y="0"/>
                </a:moveTo>
                <a:lnTo>
                  <a:pt x="2653258" y="0"/>
                </a:lnTo>
                <a:lnTo>
                  <a:pt x="2653258" y="4075519"/>
                </a:lnTo>
                <a:lnTo>
                  <a:pt x="5151628" y="4075519"/>
                </a:lnTo>
                <a:lnTo>
                  <a:pt x="5151628" y="0"/>
                </a:lnTo>
                <a:close/>
              </a:path>
              <a:path w="7805420" h="4076065">
                <a:moveTo>
                  <a:pt x="7804886" y="0"/>
                </a:moveTo>
                <a:lnTo>
                  <a:pt x="5306517" y="0"/>
                </a:lnTo>
                <a:lnTo>
                  <a:pt x="5306517" y="4075519"/>
                </a:lnTo>
                <a:lnTo>
                  <a:pt x="7804886" y="4075519"/>
                </a:lnTo>
                <a:lnTo>
                  <a:pt x="7804886" y="0"/>
                </a:lnTo>
                <a:close/>
              </a:path>
            </a:pathLst>
          </a:custGeom>
          <a:solidFill>
            <a:srgbClr val="ACD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6923" y="1834388"/>
            <a:ext cx="84010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44450">
              <a:lnSpc>
                <a:spcPct val="102200"/>
              </a:lnSpc>
              <a:spcBef>
                <a:spcPts val="50"/>
              </a:spcBef>
            </a:pPr>
            <a:r>
              <a:rPr sz="1800" spc="90" dirty="0">
                <a:latin typeface="Calibri"/>
                <a:cs typeface="Calibri"/>
              </a:rPr>
              <a:t>CLIENT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STR</a:t>
            </a:r>
            <a:r>
              <a:rPr sz="1800" spc="-55" dirty="0">
                <a:latin typeface="Calibri"/>
                <a:cs typeface="Calibri"/>
              </a:rPr>
              <a:t>A</a:t>
            </a:r>
            <a:r>
              <a:rPr sz="1800" spc="55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N</a:t>
            </a:r>
            <a:r>
              <a:rPr sz="1800" spc="4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6075" y="2532379"/>
            <a:ext cx="1741805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05"/>
              </a:spcBef>
            </a:pP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Client 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has 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fraudulent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intent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expand 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their 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property</a:t>
            </a:r>
            <a:r>
              <a:rPr sz="1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portfolio</a:t>
            </a:r>
            <a:r>
              <a:rPr lang="en-GB" sz="1800" spc="15" dirty="0">
                <a:solidFill>
                  <a:srgbClr val="404040"/>
                </a:solidFill>
                <a:latin typeface="Calibri"/>
                <a:cs typeface="Calibri"/>
              </a:rPr>
              <a:t>/ launder monies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(supported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by 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rising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property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market 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8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lending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bubble)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5455" y="1870964"/>
            <a:ext cx="1719580" cy="18237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034" marR="18415" indent="-635" algn="ctr">
              <a:lnSpc>
                <a:spcPct val="102200"/>
              </a:lnSpc>
              <a:spcBef>
                <a:spcPts val="50"/>
              </a:spcBef>
            </a:pPr>
            <a:r>
              <a:rPr sz="1800" b="1" spc="55" dirty="0">
                <a:solidFill>
                  <a:srgbClr val="404040"/>
                </a:solidFill>
                <a:latin typeface="Calibri"/>
                <a:cs typeface="Calibri"/>
              </a:rPr>
              <a:t>STRAIN </a:t>
            </a:r>
            <a:r>
              <a:rPr sz="18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90" dirty="0">
                <a:solidFill>
                  <a:srgbClr val="404040"/>
                </a:solidFill>
                <a:latin typeface="Calibri"/>
                <a:cs typeface="Calibri"/>
              </a:rPr>
              <a:t>TR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1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spc="12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b="1" spc="10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8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10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9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spc="10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4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400"/>
              </a:lnSpc>
              <a:spcBef>
                <a:spcPts val="1120"/>
              </a:spcBef>
            </a:pPr>
            <a:r>
              <a:rPr sz="1800" spc="65" dirty="0">
                <a:solidFill>
                  <a:srgbClr val="404040"/>
                </a:solidFill>
                <a:latin typeface="Calibri"/>
                <a:cs typeface="Calibri"/>
              </a:rPr>
              <a:t>St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ra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ra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rr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d 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professional-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enablers</a:t>
            </a:r>
            <a:r>
              <a:rPr sz="1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attain </a:t>
            </a:r>
            <a:r>
              <a:rPr sz="1800" spc="-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client's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goal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3536" y="1870964"/>
            <a:ext cx="1879600" cy="2915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3180" marR="34925" indent="-635" algn="ctr">
              <a:lnSpc>
                <a:spcPct val="102200"/>
              </a:lnSpc>
              <a:spcBef>
                <a:spcPts val="50"/>
              </a:spcBef>
            </a:pPr>
            <a:r>
              <a:rPr sz="1800" b="1" spc="75" dirty="0">
                <a:solidFill>
                  <a:srgbClr val="404040"/>
                </a:solidFill>
                <a:latin typeface="Calibri"/>
                <a:cs typeface="Calibri"/>
              </a:rPr>
              <a:t>SOLICITOR- </a:t>
            </a:r>
            <a:r>
              <a:rPr sz="1800" b="1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7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00" b="1" spc="17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b="1" spc="9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18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14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spc="1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b="1" spc="8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5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4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065" marR="5080" indent="635" algn="ctr">
              <a:lnSpc>
                <a:spcPct val="99800"/>
              </a:lnSpc>
              <a:spcBef>
                <a:spcPts val="1135"/>
              </a:spcBef>
            </a:pP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Facilitates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fraud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-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relieve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client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pressure,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includes 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 an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autonomous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strain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(including 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lifestyle,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financial,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client satisfaction,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6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ee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spc="6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ss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io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33110" y="3727868"/>
            <a:ext cx="3533140" cy="378460"/>
          </a:xfrm>
          <a:custGeom>
            <a:avLst/>
            <a:gdLst/>
            <a:ahLst/>
            <a:cxnLst/>
            <a:rect l="l" t="t" r="r" b="b"/>
            <a:pathLst>
              <a:path w="3533140" h="378460">
                <a:moveTo>
                  <a:pt x="894410" y="189865"/>
                </a:moveTo>
                <a:lnTo>
                  <a:pt x="706132" y="1587"/>
                </a:lnTo>
                <a:lnTo>
                  <a:pt x="706132" y="95732"/>
                </a:lnTo>
                <a:lnTo>
                  <a:pt x="0" y="95732"/>
                </a:lnTo>
                <a:lnTo>
                  <a:pt x="0" y="283997"/>
                </a:lnTo>
                <a:lnTo>
                  <a:pt x="706132" y="283997"/>
                </a:lnTo>
                <a:lnTo>
                  <a:pt x="706132" y="378142"/>
                </a:lnTo>
                <a:lnTo>
                  <a:pt x="894410" y="189865"/>
                </a:lnTo>
                <a:close/>
              </a:path>
              <a:path w="3533140" h="378460">
                <a:moveTo>
                  <a:pt x="3532682" y="188277"/>
                </a:moveTo>
                <a:lnTo>
                  <a:pt x="3344405" y="0"/>
                </a:lnTo>
                <a:lnTo>
                  <a:pt x="3344405" y="94132"/>
                </a:lnTo>
                <a:lnTo>
                  <a:pt x="2638272" y="94132"/>
                </a:lnTo>
                <a:lnTo>
                  <a:pt x="2638272" y="282409"/>
                </a:lnTo>
                <a:lnTo>
                  <a:pt x="3344405" y="282409"/>
                </a:lnTo>
                <a:lnTo>
                  <a:pt x="3344405" y="376555"/>
                </a:lnTo>
                <a:lnTo>
                  <a:pt x="3532682" y="18827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8" y="3090164"/>
            <a:ext cx="2595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0" dirty="0">
                <a:solidFill>
                  <a:srgbClr val="ACD084"/>
                </a:solidFill>
                <a:latin typeface="Trebuchet MS"/>
                <a:cs typeface="Trebuchet MS"/>
              </a:rPr>
              <a:t>B</a:t>
            </a:r>
            <a:r>
              <a:rPr sz="3600" b="1" spc="-135" dirty="0">
                <a:solidFill>
                  <a:srgbClr val="ACD084"/>
                </a:solidFill>
                <a:latin typeface="Trebuchet MS"/>
                <a:cs typeface="Trebuchet MS"/>
              </a:rPr>
              <a:t>U</a:t>
            </a:r>
            <a:r>
              <a:rPr sz="3600" b="1" spc="160" dirty="0">
                <a:solidFill>
                  <a:srgbClr val="ACD084"/>
                </a:solidFill>
                <a:latin typeface="Trebuchet MS"/>
                <a:cs typeface="Trebuchet MS"/>
              </a:rPr>
              <a:t>S</a:t>
            </a:r>
            <a:r>
              <a:rPr sz="3600" b="1" spc="-405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3600" b="1" spc="-34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3600" b="1" spc="160" dirty="0">
                <a:solidFill>
                  <a:srgbClr val="ACD084"/>
                </a:solidFill>
                <a:latin typeface="Trebuchet MS"/>
                <a:cs typeface="Trebuchet MS"/>
              </a:rPr>
              <a:t>S</a:t>
            </a:r>
            <a:r>
              <a:rPr sz="3600" b="1" spc="-465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3600" b="1" spc="-130" dirty="0">
                <a:solidFill>
                  <a:srgbClr val="ACD084"/>
                </a:solidFill>
                <a:latin typeface="Trebuchet MS"/>
                <a:cs typeface="Trebuchet MS"/>
              </a:rPr>
              <a:t>RA</a:t>
            </a:r>
            <a:r>
              <a:rPr sz="3600" b="1" spc="-95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3600" b="1" spc="55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7630" y="1123848"/>
            <a:ext cx="7805420" cy="4601210"/>
          </a:xfrm>
          <a:custGeom>
            <a:avLst/>
            <a:gdLst/>
            <a:ahLst/>
            <a:cxnLst/>
            <a:rect l="l" t="t" r="r" b="b"/>
            <a:pathLst>
              <a:path w="7805420" h="4601210">
                <a:moveTo>
                  <a:pt x="2498369" y="0"/>
                </a:moveTo>
                <a:lnTo>
                  <a:pt x="0" y="0"/>
                </a:lnTo>
                <a:lnTo>
                  <a:pt x="0" y="4601172"/>
                </a:lnTo>
                <a:lnTo>
                  <a:pt x="2498369" y="4601172"/>
                </a:lnTo>
                <a:lnTo>
                  <a:pt x="2498369" y="0"/>
                </a:lnTo>
                <a:close/>
              </a:path>
              <a:path w="7805420" h="4601210">
                <a:moveTo>
                  <a:pt x="5151628" y="0"/>
                </a:moveTo>
                <a:lnTo>
                  <a:pt x="2653258" y="0"/>
                </a:lnTo>
                <a:lnTo>
                  <a:pt x="2653258" y="4601172"/>
                </a:lnTo>
                <a:lnTo>
                  <a:pt x="5151628" y="4601172"/>
                </a:lnTo>
                <a:lnTo>
                  <a:pt x="5151628" y="0"/>
                </a:lnTo>
                <a:close/>
              </a:path>
              <a:path w="7805420" h="4601210">
                <a:moveTo>
                  <a:pt x="7804886" y="0"/>
                </a:moveTo>
                <a:lnTo>
                  <a:pt x="5306517" y="0"/>
                </a:lnTo>
                <a:lnTo>
                  <a:pt x="5306517" y="4601172"/>
                </a:lnTo>
                <a:lnTo>
                  <a:pt x="7804886" y="4601172"/>
                </a:lnTo>
                <a:lnTo>
                  <a:pt x="7804886" y="0"/>
                </a:lnTo>
                <a:close/>
              </a:path>
            </a:pathLst>
          </a:custGeom>
          <a:solidFill>
            <a:srgbClr val="ACD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63117" y="1377188"/>
            <a:ext cx="84010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4450">
              <a:lnSpc>
                <a:spcPct val="101099"/>
              </a:lnSpc>
              <a:spcBef>
                <a:spcPts val="75"/>
              </a:spcBef>
            </a:pPr>
            <a:r>
              <a:rPr sz="1800" spc="90" dirty="0">
                <a:latin typeface="Calibri"/>
                <a:cs typeface="Calibri"/>
              </a:rPr>
              <a:t>CLIENT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STR</a:t>
            </a:r>
            <a:r>
              <a:rPr sz="1800" spc="-55" dirty="0">
                <a:latin typeface="Calibri"/>
                <a:cs typeface="Calibri"/>
              </a:rPr>
              <a:t>A</a:t>
            </a:r>
            <a:r>
              <a:rPr sz="1800" spc="55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N</a:t>
            </a:r>
            <a:r>
              <a:rPr sz="1800" spc="4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0543" y="2075179"/>
            <a:ext cx="1905000" cy="3323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155" marR="89535" algn="ctr">
              <a:lnSpc>
                <a:spcPct val="99800"/>
              </a:lnSpc>
              <a:spcBef>
                <a:spcPts val="105"/>
              </a:spcBef>
            </a:pP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Client</a:t>
            </a:r>
            <a:r>
              <a:rPr sz="1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pressurised </a:t>
            </a:r>
            <a:r>
              <a:rPr sz="1800" spc="-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meet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loan 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repayments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(increased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audit/security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checks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due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default).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Property </a:t>
            </a:r>
            <a:r>
              <a:rPr sz="1800" spc="-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values</a:t>
            </a:r>
            <a:r>
              <a:rPr sz="1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decline.</a:t>
            </a:r>
            <a:endParaRPr sz="1800">
              <a:latin typeface="Calibri"/>
              <a:cs typeface="Calibri"/>
            </a:endParaRPr>
          </a:p>
          <a:p>
            <a:pPr marL="12700" marR="5080" indent="635" algn="ctr">
              <a:lnSpc>
                <a:spcPct val="100400"/>
              </a:lnSpc>
              <a:spcBef>
                <a:spcPts val="35"/>
              </a:spcBef>
            </a:pP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Reduced mortgage </a:t>
            </a:r>
            <a:r>
              <a:rPr sz="1800" spc="-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funding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spc="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spc="55" dirty="0">
                <a:solidFill>
                  <a:srgbClr val="404040"/>
                </a:solidFill>
                <a:latin typeface="Calibri"/>
                <a:cs typeface="Calibri"/>
              </a:rPr>
              <a:t>ab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800" spc="-75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ff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5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 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sell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8949" y="1413764"/>
            <a:ext cx="1692910" cy="29152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 algn="ctr">
              <a:lnSpc>
                <a:spcPct val="101099"/>
              </a:lnSpc>
              <a:spcBef>
                <a:spcPts val="75"/>
              </a:spcBef>
            </a:pPr>
            <a:r>
              <a:rPr sz="1800" b="1" spc="55" dirty="0">
                <a:solidFill>
                  <a:srgbClr val="404040"/>
                </a:solidFill>
                <a:latin typeface="Calibri"/>
                <a:cs typeface="Calibri"/>
              </a:rPr>
              <a:t>STRAIN </a:t>
            </a:r>
            <a:r>
              <a:rPr sz="1800" b="1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90" dirty="0">
                <a:solidFill>
                  <a:srgbClr val="404040"/>
                </a:solidFill>
                <a:latin typeface="Calibri"/>
                <a:cs typeface="Calibri"/>
              </a:rPr>
              <a:t>TR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1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spc="12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b="1" spc="10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8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10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9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spc="10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4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51435" marR="43180" indent="-1270" algn="ctr">
              <a:lnSpc>
                <a:spcPct val="99800"/>
              </a:lnSpc>
              <a:spcBef>
                <a:spcPts val="1155"/>
              </a:spcBef>
            </a:pP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Applied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professional-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enablers</a:t>
            </a:r>
            <a:r>
              <a:rPr sz="18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already </a:t>
            </a:r>
            <a:r>
              <a:rPr sz="1800" spc="-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linked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into 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fraud to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recycle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fraudulent debt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avoid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detection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7179" y="1413764"/>
            <a:ext cx="1991995" cy="37414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9695" marR="91440" indent="-635" algn="ctr">
              <a:lnSpc>
                <a:spcPct val="101099"/>
              </a:lnSpc>
              <a:spcBef>
                <a:spcPts val="75"/>
              </a:spcBef>
            </a:pPr>
            <a:r>
              <a:rPr sz="1800" b="1" spc="75" dirty="0">
                <a:solidFill>
                  <a:srgbClr val="404040"/>
                </a:solidFill>
                <a:latin typeface="Calibri"/>
                <a:cs typeface="Calibri"/>
              </a:rPr>
              <a:t>SOLICITOR- </a:t>
            </a:r>
            <a:r>
              <a:rPr sz="1800" b="1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7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1800" b="1" spc="17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1800" b="1" spc="95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18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14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spc="1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b="1" spc="8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5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4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065" marR="5080" indent="635" algn="ctr">
              <a:lnSpc>
                <a:spcPct val="100600"/>
              </a:lnSpc>
              <a:spcBef>
                <a:spcPts val="1140"/>
              </a:spcBef>
            </a:pP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Facilitates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fraud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relieve</a:t>
            </a:r>
            <a:r>
              <a:rPr sz="1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client's</a:t>
            </a:r>
            <a:r>
              <a:rPr sz="1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strain </a:t>
            </a:r>
            <a:r>
              <a:rPr sz="1800" spc="-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avoid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detection, 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leading </a:t>
            </a:r>
            <a:r>
              <a:rPr sz="18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entrenchment.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110"/>
              </a:lnSpc>
            </a:pP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Autonomous</a:t>
            </a:r>
            <a:endParaRPr sz="1800">
              <a:latin typeface="Calibri"/>
              <a:cs typeface="Calibri"/>
            </a:endParaRPr>
          </a:p>
          <a:p>
            <a:pPr marL="64135" marR="55244" indent="-1270" algn="ctr">
              <a:lnSpc>
                <a:spcPct val="100000"/>
              </a:lnSpc>
              <a:spcBef>
                <a:spcPts val="45"/>
              </a:spcBef>
            </a:pP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financial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strain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caused</a:t>
            </a:r>
            <a:r>
              <a:rPr sz="1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decline </a:t>
            </a:r>
            <a:r>
              <a:rPr sz="1800" spc="-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business</a:t>
            </a:r>
            <a:r>
              <a:rPr sz="1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800" spc="-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need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sustain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110"/>
              </a:lnSpc>
            </a:pP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firm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33110" y="3465042"/>
            <a:ext cx="3533140" cy="378460"/>
          </a:xfrm>
          <a:custGeom>
            <a:avLst/>
            <a:gdLst/>
            <a:ahLst/>
            <a:cxnLst/>
            <a:rect l="l" t="t" r="r" b="b"/>
            <a:pathLst>
              <a:path w="3533140" h="378460">
                <a:moveTo>
                  <a:pt x="894410" y="189865"/>
                </a:moveTo>
                <a:lnTo>
                  <a:pt x="706132" y="1587"/>
                </a:lnTo>
                <a:lnTo>
                  <a:pt x="706132" y="95732"/>
                </a:lnTo>
                <a:lnTo>
                  <a:pt x="0" y="95732"/>
                </a:lnTo>
                <a:lnTo>
                  <a:pt x="0" y="283997"/>
                </a:lnTo>
                <a:lnTo>
                  <a:pt x="706132" y="283997"/>
                </a:lnTo>
                <a:lnTo>
                  <a:pt x="706132" y="378142"/>
                </a:lnTo>
                <a:lnTo>
                  <a:pt x="894410" y="189865"/>
                </a:lnTo>
                <a:close/>
              </a:path>
              <a:path w="3533140" h="378460">
                <a:moveTo>
                  <a:pt x="3532682" y="188277"/>
                </a:moveTo>
                <a:lnTo>
                  <a:pt x="3344405" y="0"/>
                </a:lnTo>
                <a:lnTo>
                  <a:pt x="3344405" y="94132"/>
                </a:lnTo>
                <a:lnTo>
                  <a:pt x="2638272" y="94132"/>
                </a:lnTo>
                <a:lnTo>
                  <a:pt x="2638272" y="282409"/>
                </a:lnTo>
                <a:lnTo>
                  <a:pt x="3344405" y="282409"/>
                </a:lnTo>
                <a:lnTo>
                  <a:pt x="3344405" y="376555"/>
                </a:lnTo>
                <a:lnTo>
                  <a:pt x="3532682" y="18827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58" y="2843276"/>
            <a:ext cx="261683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204" dirty="0">
                <a:solidFill>
                  <a:srgbClr val="ACD084"/>
                </a:solidFill>
              </a:rPr>
              <a:t>Ne</a:t>
            </a:r>
            <a:r>
              <a:rPr sz="3600" spc="-190" dirty="0">
                <a:solidFill>
                  <a:srgbClr val="ACD084"/>
                </a:solidFill>
              </a:rPr>
              <a:t>u</a:t>
            </a:r>
            <a:r>
              <a:rPr sz="3600" spc="-335" dirty="0">
                <a:solidFill>
                  <a:srgbClr val="ACD084"/>
                </a:solidFill>
              </a:rPr>
              <a:t>t</a:t>
            </a:r>
            <a:r>
              <a:rPr sz="3600" spc="-420" dirty="0">
                <a:solidFill>
                  <a:srgbClr val="ACD084"/>
                </a:solidFill>
              </a:rPr>
              <a:t>r</a:t>
            </a:r>
            <a:r>
              <a:rPr sz="3600" spc="-225" dirty="0">
                <a:solidFill>
                  <a:srgbClr val="ACD084"/>
                </a:solidFill>
              </a:rPr>
              <a:t>a</a:t>
            </a:r>
            <a:r>
              <a:rPr sz="3600" spc="-155" dirty="0">
                <a:solidFill>
                  <a:srgbClr val="ACD084"/>
                </a:solidFill>
              </a:rPr>
              <a:t>l</a:t>
            </a:r>
            <a:r>
              <a:rPr sz="3600" spc="-280" dirty="0">
                <a:solidFill>
                  <a:srgbClr val="ACD084"/>
                </a:solidFill>
              </a:rPr>
              <a:t>i</a:t>
            </a:r>
            <a:r>
              <a:rPr sz="3600" spc="110" dirty="0">
                <a:solidFill>
                  <a:srgbClr val="ACD084"/>
                </a:solidFill>
              </a:rPr>
              <a:t>s</a:t>
            </a:r>
            <a:r>
              <a:rPr sz="3600" spc="-350" dirty="0">
                <a:solidFill>
                  <a:srgbClr val="ACD084"/>
                </a:solidFill>
              </a:rPr>
              <a:t>at</a:t>
            </a:r>
            <a:r>
              <a:rPr sz="3600" spc="-250" dirty="0">
                <a:solidFill>
                  <a:srgbClr val="ACD084"/>
                </a:solidFill>
              </a:rPr>
              <a:t>i</a:t>
            </a:r>
            <a:r>
              <a:rPr sz="3600" spc="-225" dirty="0">
                <a:solidFill>
                  <a:srgbClr val="ACD084"/>
                </a:solidFill>
              </a:rPr>
              <a:t>on  </a:t>
            </a:r>
            <a:r>
              <a:rPr sz="3600" spc="-300" dirty="0">
                <a:solidFill>
                  <a:srgbClr val="ACD084"/>
                </a:solidFill>
              </a:rPr>
              <a:t>Techniques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30471"/>
              </p:ext>
            </p:extLst>
          </p:nvPr>
        </p:nvGraphicFramePr>
        <p:xfrm>
          <a:off x="3682505" y="737328"/>
          <a:ext cx="7823200" cy="4598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0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800" b="1" spc="-110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b="1" spc="-110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ILI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“I</a:t>
                      </a:r>
                      <a:r>
                        <a:rPr sz="1800" spc="-1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don’t know</a:t>
                      </a:r>
                      <a:r>
                        <a:rPr sz="1800" spc="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what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is</a:t>
                      </a: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owed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on what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site”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800" b="1" spc="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800" b="1" spc="-110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b="1" spc="-110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800" b="1" spc="-5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529590" marR="102235" indent="-421640">
                        <a:lnSpc>
                          <a:spcPts val="2090"/>
                        </a:lnSpc>
                        <a:spcBef>
                          <a:spcPts val="1110"/>
                        </a:spcBef>
                      </a:pPr>
                      <a:r>
                        <a:rPr sz="1800" spc="-5" dirty="0">
                          <a:latin typeface="Corbel"/>
                          <a:cs typeface="Corbel"/>
                        </a:rPr>
                        <a:t>“It will</a:t>
                      </a:r>
                      <a:r>
                        <a:rPr sz="1800" spc="-1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be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repaid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 when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 the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 new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apartments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 are </a:t>
                      </a:r>
                      <a:r>
                        <a:rPr sz="1800" spc="-34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o</a:t>
                      </a:r>
                      <a:r>
                        <a:rPr sz="1800" spc="-10" dirty="0">
                          <a:latin typeface="Corbel"/>
                          <a:cs typeface="Corbel"/>
                        </a:rPr>
                        <a:t>l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d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,</a:t>
                      </a:r>
                      <a:r>
                        <a:rPr sz="1800" spc="-9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70" dirty="0">
                          <a:latin typeface="Corbel"/>
                          <a:cs typeface="Corbel"/>
                        </a:rPr>
                        <a:t>W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800" spc="5" dirty="0">
                          <a:latin typeface="Corbel"/>
                          <a:cs typeface="Corbel"/>
                        </a:rPr>
                        <a:t>’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r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8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j</a:t>
                      </a:r>
                      <a:r>
                        <a:rPr sz="1800" spc="5" dirty="0">
                          <a:latin typeface="Corbel"/>
                          <a:cs typeface="Corbel"/>
                        </a:rPr>
                        <a:t>u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s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t t</a:t>
                      </a:r>
                      <a:r>
                        <a:rPr sz="1800" spc="5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ki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ng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pr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of</a:t>
                      </a:r>
                      <a:r>
                        <a:rPr sz="1800" spc="-5" dirty="0">
                          <a:latin typeface="Corbel"/>
                          <a:cs typeface="Corbel"/>
                        </a:rPr>
                        <a:t>i</a:t>
                      </a:r>
                      <a:r>
                        <a:rPr sz="1800" dirty="0">
                          <a:latin typeface="Corbel"/>
                          <a:cs typeface="Corbel"/>
                        </a:rPr>
                        <a:t>t now”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140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800" b="1" spc="-110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b="1" spc="-110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spc="-110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VIC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1543685" marR="638175" indent="-897890">
                        <a:lnSpc>
                          <a:spcPts val="2110"/>
                        </a:lnSpc>
                        <a:spcBef>
                          <a:spcPts val="1090"/>
                        </a:spcBef>
                      </a:pP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“The bank 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manager is smashing his </a:t>
                      </a:r>
                      <a:r>
                        <a:rPr sz="1800" spc="-35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lending</a:t>
                      </a:r>
                      <a:r>
                        <a:rPr sz="1800" spc="-1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targets”</a:t>
                      </a:r>
                      <a:endParaRPr sz="1800">
                        <a:latin typeface="Corbel"/>
                        <a:cs typeface="Corbel"/>
                      </a:endParaRPr>
                    </a:p>
                  </a:txBody>
                  <a:tcPr marL="0" marR="0" marT="138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898525" marR="412750" indent="-478155" algn="ctr">
                        <a:lnSpc>
                          <a:spcPct val="102200"/>
                        </a:lnSpc>
                      </a:pP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800" b="1" spc="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800" b="1" spc="-13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800" b="1" spc="-100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b="1" spc="-110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lang="en-GB"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CONDEMNERS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7980" marR="340995" indent="226695">
                        <a:lnSpc>
                          <a:spcPts val="2110"/>
                        </a:lnSpc>
                        <a:spcBef>
                          <a:spcPts val="1395"/>
                        </a:spcBef>
                      </a:pPr>
                      <a:r>
                        <a:rPr sz="180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“The 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banks 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were 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selling dodgy 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CDOs </a:t>
                      </a:r>
                      <a:r>
                        <a:rPr sz="1800" spc="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and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rigging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LIBOR.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By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1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way,</a:t>
                      </a:r>
                      <a:r>
                        <a:rPr sz="1800" spc="-1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where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are</a:t>
                      </a:r>
                      <a:endParaRPr sz="1800" dirty="0">
                        <a:latin typeface="Corbel"/>
                        <a:cs typeface="Corbel"/>
                      </a:endParaRPr>
                    </a:p>
                    <a:p>
                      <a:pPr marL="1543685">
                        <a:lnSpc>
                          <a:spcPts val="2125"/>
                        </a:lnSpc>
                      </a:pPr>
                      <a:r>
                        <a:rPr sz="180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the</a:t>
                      </a:r>
                      <a:r>
                        <a:rPr sz="1800" spc="-20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262626"/>
                          </a:solidFill>
                          <a:latin typeface="Corbel"/>
                          <a:cs typeface="Corbel"/>
                        </a:rPr>
                        <a:t>regulators?”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1771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PPE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800" b="1" spc="-110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b="1" spc="-10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HI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HE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b="1" spc="-10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800" b="1" spc="-5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b="1" spc="-13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800" b="1" spc="-204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IE</a:t>
                      </a:r>
                      <a:r>
                        <a:rPr sz="1800" b="1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187960" marR="181610" indent="183515">
                        <a:lnSpc>
                          <a:spcPts val="2110"/>
                        </a:lnSpc>
                        <a:spcBef>
                          <a:spcPts val="1085"/>
                        </a:spcBef>
                      </a:pP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“The 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payroll</a:t>
                      </a:r>
                      <a:r>
                        <a:rPr sz="1800" spc="-1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was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owed.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2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People’s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financial </a:t>
                      </a: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wellbeing</a:t>
                      </a:r>
                      <a:r>
                        <a:rPr sz="1800" spc="-1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depends </a:t>
                      </a: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on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this working</a:t>
                      </a:r>
                      <a:r>
                        <a:rPr sz="1800" spc="-1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800" spc="-5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itself</a:t>
                      </a:r>
                      <a:r>
                        <a:rPr sz="1800" dirty="0">
                          <a:solidFill>
                            <a:srgbClr val="ACD084"/>
                          </a:solidFill>
                          <a:latin typeface="Corbel"/>
                          <a:cs typeface="Corbel"/>
                        </a:rPr>
                        <a:t> out”</a:t>
                      </a:r>
                      <a:endParaRPr sz="1800" dirty="0">
                        <a:latin typeface="Corbel"/>
                        <a:cs typeface="Corbel"/>
                      </a:endParaRPr>
                    </a:p>
                  </a:txBody>
                  <a:tcPr marL="0" marR="0" marT="137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58" y="1669796"/>
            <a:ext cx="2677160" cy="1107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320"/>
              </a:spcBef>
            </a:pPr>
            <a:r>
              <a:rPr sz="3600" spc="-434" dirty="0">
                <a:solidFill>
                  <a:srgbClr val="ACD084"/>
                </a:solidFill>
              </a:rPr>
              <a:t>T</a:t>
            </a:r>
            <a:r>
              <a:rPr sz="3600" spc="-360" dirty="0">
                <a:solidFill>
                  <a:srgbClr val="ACD084"/>
                </a:solidFill>
              </a:rPr>
              <a:t>h</a:t>
            </a:r>
            <a:r>
              <a:rPr sz="3600" spc="-270" dirty="0">
                <a:solidFill>
                  <a:srgbClr val="ACD084"/>
                </a:solidFill>
              </a:rPr>
              <a:t>e</a:t>
            </a:r>
            <a:r>
              <a:rPr sz="3600" spc="-345" dirty="0">
                <a:solidFill>
                  <a:srgbClr val="ACD084"/>
                </a:solidFill>
              </a:rPr>
              <a:t> </a:t>
            </a:r>
            <a:r>
              <a:rPr sz="3600" spc="-245" dirty="0">
                <a:solidFill>
                  <a:srgbClr val="ACD084"/>
                </a:solidFill>
              </a:rPr>
              <a:t>J</a:t>
            </a:r>
            <a:r>
              <a:rPr sz="3600" spc="-335" dirty="0">
                <a:solidFill>
                  <a:srgbClr val="ACD084"/>
                </a:solidFill>
              </a:rPr>
              <a:t>e</a:t>
            </a:r>
            <a:r>
              <a:rPr sz="3600" spc="-175" dirty="0">
                <a:solidFill>
                  <a:srgbClr val="ACD084"/>
                </a:solidFill>
              </a:rPr>
              <a:t>k</a:t>
            </a:r>
            <a:r>
              <a:rPr sz="3600" spc="-385" dirty="0">
                <a:solidFill>
                  <a:srgbClr val="ACD084"/>
                </a:solidFill>
              </a:rPr>
              <a:t>y</a:t>
            </a:r>
            <a:r>
              <a:rPr sz="3600" spc="-200" dirty="0">
                <a:solidFill>
                  <a:srgbClr val="ACD084"/>
                </a:solidFill>
              </a:rPr>
              <a:t>l</a:t>
            </a:r>
            <a:r>
              <a:rPr sz="3600" spc="-135" dirty="0">
                <a:solidFill>
                  <a:srgbClr val="ACD084"/>
                </a:solidFill>
              </a:rPr>
              <a:t>l</a:t>
            </a:r>
            <a:r>
              <a:rPr sz="3600" spc="-345" dirty="0">
                <a:solidFill>
                  <a:srgbClr val="ACD084"/>
                </a:solidFill>
              </a:rPr>
              <a:t> </a:t>
            </a:r>
            <a:r>
              <a:rPr sz="3600" spc="-185" dirty="0">
                <a:solidFill>
                  <a:srgbClr val="ACD084"/>
                </a:solidFill>
              </a:rPr>
              <a:t>a</a:t>
            </a:r>
            <a:r>
              <a:rPr sz="3600" spc="-254" dirty="0">
                <a:solidFill>
                  <a:srgbClr val="ACD084"/>
                </a:solidFill>
              </a:rPr>
              <a:t>n</a:t>
            </a:r>
            <a:r>
              <a:rPr sz="3600" spc="-155" dirty="0">
                <a:solidFill>
                  <a:srgbClr val="ACD084"/>
                </a:solidFill>
              </a:rPr>
              <a:t>d  </a:t>
            </a:r>
            <a:r>
              <a:rPr sz="3600" spc="-290" dirty="0">
                <a:solidFill>
                  <a:srgbClr val="ACD084"/>
                </a:solidFill>
              </a:rPr>
              <a:t>Hy</a:t>
            </a:r>
            <a:r>
              <a:rPr sz="3600" spc="-295" dirty="0">
                <a:solidFill>
                  <a:srgbClr val="ACD084"/>
                </a:solidFill>
              </a:rPr>
              <a:t>d</a:t>
            </a:r>
            <a:r>
              <a:rPr sz="3600" spc="-270" dirty="0">
                <a:solidFill>
                  <a:srgbClr val="ACD084"/>
                </a:solidFill>
              </a:rPr>
              <a:t>e</a:t>
            </a:r>
            <a:r>
              <a:rPr sz="3600" spc="-345" dirty="0">
                <a:solidFill>
                  <a:srgbClr val="ACD084"/>
                </a:solidFill>
              </a:rPr>
              <a:t> </a:t>
            </a:r>
            <a:r>
              <a:rPr sz="3600" spc="-114" dirty="0">
                <a:solidFill>
                  <a:srgbClr val="ACD084"/>
                </a:solidFill>
              </a:rPr>
              <a:t>E</a:t>
            </a:r>
            <a:r>
              <a:rPr sz="3600" spc="-465" dirty="0">
                <a:solidFill>
                  <a:srgbClr val="ACD084"/>
                </a:solidFill>
              </a:rPr>
              <a:t>f</a:t>
            </a:r>
            <a:r>
              <a:rPr sz="3600" spc="-395" dirty="0">
                <a:solidFill>
                  <a:srgbClr val="ACD084"/>
                </a:solidFill>
              </a:rPr>
              <a:t>f</a:t>
            </a:r>
            <a:r>
              <a:rPr sz="3600" spc="-330" dirty="0">
                <a:solidFill>
                  <a:srgbClr val="ACD084"/>
                </a:solidFill>
              </a:rPr>
              <a:t>e</a:t>
            </a:r>
            <a:r>
              <a:rPr sz="3600" spc="-305" dirty="0">
                <a:solidFill>
                  <a:srgbClr val="ACD084"/>
                </a:solidFill>
              </a:rPr>
              <a:t>c</a:t>
            </a:r>
            <a:r>
              <a:rPr sz="3600" spc="-430" dirty="0">
                <a:solidFill>
                  <a:srgbClr val="ACD084"/>
                </a:solidFill>
              </a:rPr>
              <a:t>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31657" y="3121659"/>
            <a:ext cx="2179320" cy="1363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6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spc="45" dirty="0">
                <a:solidFill>
                  <a:srgbClr val="FFFFFF"/>
                </a:solidFill>
                <a:latin typeface="Calibri"/>
                <a:cs typeface="Calibri"/>
              </a:rPr>
              <a:t>al  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alter-ego</a:t>
            </a:r>
            <a:r>
              <a:rPr sz="2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supports </a:t>
            </a:r>
            <a:r>
              <a:rPr sz="2200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neutralisation 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8420" y="1174447"/>
            <a:ext cx="1301672" cy="1549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3878" y="1977444"/>
            <a:ext cx="1427872" cy="9751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0181" y="2721397"/>
            <a:ext cx="1232746" cy="8719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0672" y="4042111"/>
            <a:ext cx="1520996" cy="5768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78209" y="3995616"/>
            <a:ext cx="2111204" cy="15151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</a:t>
            </a:r>
            <a:r>
              <a:rPr spc="-90" dirty="0"/>
              <a:t>e</a:t>
            </a:r>
            <a:r>
              <a:rPr spc="-75" dirty="0"/>
              <a:t>s</a:t>
            </a:r>
            <a:r>
              <a:rPr spc="-325" dirty="0"/>
              <a:t>ea</a:t>
            </a:r>
            <a:r>
              <a:rPr spc="-335" dirty="0"/>
              <a:t>r</a:t>
            </a:r>
            <a:r>
              <a:rPr spc="-415" dirty="0"/>
              <a:t>c</a:t>
            </a:r>
            <a:r>
              <a:rPr spc="-335" dirty="0"/>
              <a:t>h</a:t>
            </a:r>
            <a:r>
              <a:rPr spc="-360" dirty="0"/>
              <a:t>i</a:t>
            </a:r>
            <a:r>
              <a:rPr spc="-320" dirty="0"/>
              <a:t>n</a:t>
            </a:r>
            <a:r>
              <a:rPr spc="100" dirty="0"/>
              <a:t>g</a:t>
            </a:r>
            <a:r>
              <a:rPr spc="-375" dirty="0"/>
              <a:t> </a:t>
            </a:r>
            <a:r>
              <a:rPr spc="75" dirty="0"/>
              <a:t>M</a:t>
            </a:r>
            <a:r>
              <a:rPr spc="-315" dirty="0"/>
              <a:t>or</a:t>
            </a:r>
            <a:r>
              <a:rPr spc="-720" dirty="0"/>
              <a:t>t</a:t>
            </a:r>
            <a:r>
              <a:rPr spc="95" dirty="0"/>
              <a:t>g</a:t>
            </a:r>
            <a:r>
              <a:rPr spc="-50" dirty="0"/>
              <a:t>a</a:t>
            </a:r>
            <a:r>
              <a:rPr spc="-55" dirty="0"/>
              <a:t>g</a:t>
            </a:r>
            <a:r>
              <a:rPr spc="-450" dirty="0"/>
              <a:t>e</a:t>
            </a:r>
            <a:r>
              <a:rPr spc="-370" dirty="0"/>
              <a:t> </a:t>
            </a:r>
            <a:r>
              <a:rPr spc="-390" dirty="0"/>
              <a:t>F</a:t>
            </a:r>
            <a:r>
              <a:rPr spc="-340" dirty="0"/>
              <a:t>r</a:t>
            </a:r>
            <a:r>
              <a:rPr spc="-260" dirty="0"/>
              <a:t>au</a:t>
            </a:r>
            <a:r>
              <a:rPr spc="-370" dirty="0"/>
              <a:t>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8" y="1905507"/>
            <a:ext cx="2732405" cy="3018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2800" b="1" spc="-355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2800" b="1" spc="-300" dirty="0">
                <a:solidFill>
                  <a:srgbClr val="ACD084"/>
                </a:solidFill>
                <a:latin typeface="Trebuchet MS"/>
                <a:cs typeface="Trebuchet MS"/>
              </a:rPr>
              <a:t>h</a:t>
            </a:r>
            <a:r>
              <a:rPr sz="2800" b="1" spc="-210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2800" b="1" spc="-290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2800" b="1" spc="-175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2800" b="1" spc="-20" dirty="0">
                <a:solidFill>
                  <a:srgbClr val="ACD084"/>
                </a:solidFill>
                <a:latin typeface="Trebuchet MS"/>
                <a:cs typeface="Trebuchet MS"/>
              </a:rPr>
              <a:t>g</a:t>
            </a:r>
            <a:r>
              <a:rPr sz="2800" b="1" spc="-160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2800" b="1" spc="-215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2800" b="1" spc="80" dirty="0">
                <a:solidFill>
                  <a:srgbClr val="ACD084"/>
                </a:solidFill>
                <a:latin typeface="Trebuchet MS"/>
                <a:cs typeface="Trebuchet MS"/>
              </a:rPr>
              <a:t>s</a:t>
            </a:r>
            <a:r>
              <a:rPr sz="2800" b="1" spc="-160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2800" b="1" spc="-40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2800" b="1" spc="-150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2800" b="1" spc="-29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2800" b="1" spc="-229" dirty="0">
                <a:solidFill>
                  <a:srgbClr val="ACD084"/>
                </a:solidFill>
                <a:latin typeface="Trebuchet MS"/>
                <a:cs typeface="Trebuchet MS"/>
              </a:rPr>
              <a:t>f  </a:t>
            </a:r>
            <a:r>
              <a:rPr sz="2800" b="1" spc="-185" dirty="0">
                <a:solidFill>
                  <a:srgbClr val="ACD084"/>
                </a:solidFill>
                <a:latin typeface="Trebuchet MS"/>
                <a:cs typeface="Trebuchet MS"/>
              </a:rPr>
              <a:t>m</a:t>
            </a:r>
            <a:r>
              <a:rPr sz="2800" b="1" spc="-150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2800" b="1" spc="-175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2800" b="1" spc="-40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2800" b="1" spc="-20" dirty="0">
                <a:solidFill>
                  <a:srgbClr val="ACD084"/>
                </a:solidFill>
                <a:latin typeface="Trebuchet MS"/>
                <a:cs typeface="Trebuchet MS"/>
              </a:rPr>
              <a:t>g</a:t>
            </a:r>
            <a:r>
              <a:rPr sz="2800" b="1" spc="-160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2800" b="1" spc="-20" dirty="0">
                <a:solidFill>
                  <a:srgbClr val="ACD084"/>
                </a:solidFill>
                <a:latin typeface="Trebuchet MS"/>
                <a:cs typeface="Trebuchet MS"/>
              </a:rPr>
              <a:t>g</a:t>
            </a:r>
            <a:r>
              <a:rPr sz="2800" b="1" spc="-210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2800" b="1" spc="-29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2800" b="1" spc="-325" dirty="0">
                <a:solidFill>
                  <a:srgbClr val="ACD084"/>
                </a:solidFill>
                <a:latin typeface="Trebuchet MS"/>
                <a:cs typeface="Trebuchet MS"/>
              </a:rPr>
              <a:t>f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2800" b="1" spc="-160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2800" b="1" spc="-220" dirty="0">
                <a:solidFill>
                  <a:srgbClr val="ACD084"/>
                </a:solidFill>
                <a:latin typeface="Trebuchet MS"/>
                <a:cs typeface="Trebuchet MS"/>
              </a:rPr>
              <a:t>u</a:t>
            </a:r>
            <a:r>
              <a:rPr sz="2800" b="1" spc="-120" dirty="0">
                <a:solidFill>
                  <a:srgbClr val="ACD084"/>
                </a:solidFill>
                <a:latin typeface="Trebuchet MS"/>
                <a:cs typeface="Trebuchet MS"/>
              </a:rPr>
              <a:t>d  </a:t>
            </a:r>
            <a:r>
              <a:rPr sz="2800" b="1" spc="-175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2800" b="1" spc="-195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2800" b="1" spc="-175" dirty="0">
                <a:solidFill>
                  <a:srgbClr val="ACD084"/>
                </a:solidFill>
                <a:latin typeface="Trebuchet MS"/>
                <a:cs typeface="Trebuchet MS"/>
              </a:rPr>
              <a:t>d</a:t>
            </a:r>
            <a:r>
              <a:rPr sz="2800" b="1" spc="-29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2800" b="1" spc="-40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2800" b="1" spc="135" dirty="0">
                <a:solidFill>
                  <a:srgbClr val="ACD084"/>
                </a:solidFill>
                <a:latin typeface="Trebuchet MS"/>
                <a:cs typeface="Trebuchet MS"/>
              </a:rPr>
              <a:t>s</a:t>
            </a:r>
            <a:r>
              <a:rPr sz="2800" b="1" spc="-28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2800" b="1" spc="-220" dirty="0">
                <a:solidFill>
                  <a:srgbClr val="ACD084"/>
                </a:solidFill>
                <a:latin typeface="Trebuchet MS"/>
                <a:cs typeface="Trebuchet MS"/>
              </a:rPr>
              <a:t>el</a:t>
            </a:r>
            <a:r>
              <a:rPr sz="2800" b="1" spc="-305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io</a:t>
            </a:r>
            <a:r>
              <a:rPr sz="2800" b="1" spc="-240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2800" b="1" spc="80" dirty="0">
                <a:solidFill>
                  <a:srgbClr val="ACD084"/>
                </a:solidFill>
                <a:latin typeface="Trebuchet MS"/>
                <a:cs typeface="Trebuchet MS"/>
              </a:rPr>
              <a:t>s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hi</a:t>
            </a:r>
            <a:r>
              <a:rPr sz="2800" b="1" spc="-125" dirty="0">
                <a:solidFill>
                  <a:srgbClr val="ACD084"/>
                </a:solidFill>
                <a:latin typeface="Trebuchet MS"/>
                <a:cs typeface="Trebuchet MS"/>
              </a:rPr>
              <a:t>p  </a:t>
            </a:r>
            <a:r>
              <a:rPr sz="2800" b="1" spc="-28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2800" b="1" spc="-305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2800" b="1" spc="-290" dirty="0">
                <a:solidFill>
                  <a:srgbClr val="ACD084"/>
                </a:solidFill>
                <a:latin typeface="Trebuchet MS"/>
                <a:cs typeface="Trebuchet MS"/>
              </a:rPr>
              <a:t> th</a:t>
            </a:r>
            <a:r>
              <a:rPr sz="2800" b="1" spc="-260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2800" b="1" spc="-290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2800" b="1" spc="-135" dirty="0">
                <a:solidFill>
                  <a:srgbClr val="ACD084"/>
                </a:solidFill>
                <a:latin typeface="Trebuchet MS"/>
                <a:cs typeface="Trebuchet MS"/>
              </a:rPr>
              <a:t>go</a:t>
            </a:r>
            <a:r>
              <a:rPr sz="2800" b="1" spc="-320" dirty="0">
                <a:solidFill>
                  <a:srgbClr val="ACD084"/>
                </a:solidFill>
                <a:latin typeface="Trebuchet MS"/>
                <a:cs typeface="Trebuchet MS"/>
              </a:rPr>
              <a:t>v</a:t>
            </a:r>
            <a:r>
              <a:rPr sz="2800" b="1" spc="-275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2800" b="1" spc="-240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2800" b="1" spc="-190" dirty="0">
                <a:solidFill>
                  <a:srgbClr val="ACD084"/>
                </a:solidFill>
                <a:latin typeface="Trebuchet MS"/>
                <a:cs typeface="Trebuchet MS"/>
              </a:rPr>
              <a:t>na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2800" b="1" spc="-229" dirty="0">
                <a:solidFill>
                  <a:srgbClr val="ACD084"/>
                </a:solidFill>
                <a:latin typeface="Trebuchet MS"/>
                <a:cs typeface="Trebuchet MS"/>
              </a:rPr>
              <a:t>c</a:t>
            </a:r>
            <a:r>
              <a:rPr sz="2800" b="1" spc="-275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2800" b="1" spc="-315" dirty="0">
                <a:solidFill>
                  <a:srgbClr val="ACD084"/>
                </a:solidFill>
                <a:latin typeface="Trebuchet MS"/>
                <a:cs typeface="Trebuchet MS"/>
              </a:rPr>
              <a:t>,  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c</a:t>
            </a:r>
            <a:r>
              <a:rPr sz="2800" b="1" spc="-260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2800" b="1" spc="-215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2800" b="1" spc="-40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2800" b="1" spc="-105" dirty="0">
                <a:solidFill>
                  <a:srgbClr val="ACD084"/>
                </a:solidFill>
                <a:latin typeface="Trebuchet MS"/>
                <a:cs typeface="Trebuchet MS"/>
              </a:rPr>
              <a:t>l</a:t>
            </a:r>
            <a:r>
              <a:rPr sz="2800" b="1" spc="-290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2800" b="1" spc="-215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2800" b="1" spc="-120" dirty="0">
                <a:solidFill>
                  <a:srgbClr val="ACD084"/>
                </a:solidFill>
                <a:latin typeface="Trebuchet MS"/>
                <a:cs typeface="Trebuchet MS"/>
              </a:rPr>
              <a:t>d  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2800" b="1" spc="-245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2800" b="1" spc="-20" dirty="0">
                <a:solidFill>
                  <a:srgbClr val="ACD084"/>
                </a:solidFill>
                <a:latin typeface="Trebuchet MS"/>
                <a:cs typeface="Trebuchet MS"/>
              </a:rPr>
              <a:t>g</a:t>
            </a:r>
            <a:r>
              <a:rPr sz="2800" b="1" spc="-220" dirty="0">
                <a:solidFill>
                  <a:srgbClr val="ACD084"/>
                </a:solidFill>
                <a:latin typeface="Trebuchet MS"/>
                <a:cs typeface="Trebuchet MS"/>
              </a:rPr>
              <a:t>u</a:t>
            </a:r>
            <a:r>
              <a:rPr sz="2800" b="1" spc="-165" dirty="0">
                <a:solidFill>
                  <a:srgbClr val="ACD084"/>
                </a:solidFill>
                <a:latin typeface="Trebuchet MS"/>
                <a:cs typeface="Trebuchet MS"/>
              </a:rPr>
              <a:t>l</a:t>
            </a:r>
            <a:r>
              <a:rPr sz="2800" b="1" spc="-155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2800" b="1" spc="-400" dirty="0">
                <a:solidFill>
                  <a:srgbClr val="ACD084"/>
                </a:solidFill>
                <a:latin typeface="Trebuchet MS"/>
                <a:cs typeface="Trebuchet MS"/>
              </a:rPr>
              <a:t>t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2800" b="1" spc="-245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2800" b="1" spc="-150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2800" b="1" spc="-29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2800" b="1" spc="-245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2800" b="1" spc="-229" dirty="0">
                <a:solidFill>
                  <a:srgbClr val="ACD084"/>
                </a:solidFill>
                <a:latin typeface="Trebuchet MS"/>
                <a:cs typeface="Trebuchet MS"/>
              </a:rPr>
              <a:t>f  </a:t>
            </a:r>
            <a:r>
              <a:rPr sz="2800" b="1" spc="-300" dirty="0">
                <a:solidFill>
                  <a:srgbClr val="ACD084"/>
                </a:solidFill>
                <a:latin typeface="Trebuchet MS"/>
                <a:cs typeface="Trebuchet MS"/>
              </a:rPr>
              <a:t>f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2800" b="1" spc="-190" dirty="0">
                <a:solidFill>
                  <a:srgbClr val="ACD084"/>
                </a:solidFill>
                <a:latin typeface="Trebuchet MS"/>
                <a:cs typeface="Trebuchet MS"/>
              </a:rPr>
              <a:t>na</a:t>
            </a:r>
            <a:r>
              <a:rPr sz="2800" b="1" spc="-250" dirty="0">
                <a:solidFill>
                  <a:srgbClr val="ACD084"/>
                </a:solidFill>
                <a:latin typeface="Trebuchet MS"/>
                <a:cs typeface="Trebuchet MS"/>
              </a:rPr>
              <a:t>n</a:t>
            </a:r>
            <a:r>
              <a:rPr sz="2800" b="1" spc="-229" dirty="0">
                <a:solidFill>
                  <a:srgbClr val="ACD084"/>
                </a:solidFill>
                <a:latin typeface="Trebuchet MS"/>
                <a:cs typeface="Trebuchet MS"/>
              </a:rPr>
              <a:t>c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2800" b="1" spc="-160" dirty="0">
                <a:solidFill>
                  <a:srgbClr val="ACD084"/>
                </a:solidFill>
                <a:latin typeface="Trebuchet MS"/>
                <a:cs typeface="Trebuchet MS"/>
              </a:rPr>
              <a:t>a</a:t>
            </a:r>
            <a:r>
              <a:rPr sz="2800" b="1" spc="-105" dirty="0">
                <a:solidFill>
                  <a:srgbClr val="ACD084"/>
                </a:solidFill>
                <a:latin typeface="Trebuchet MS"/>
                <a:cs typeface="Trebuchet MS"/>
              </a:rPr>
              <a:t>l</a:t>
            </a:r>
            <a:r>
              <a:rPr sz="2800" b="1" spc="-285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2800" b="1" spc="-90" dirty="0">
                <a:solidFill>
                  <a:srgbClr val="ACD084"/>
                </a:solidFill>
                <a:latin typeface="Trebuchet MS"/>
                <a:cs typeface="Trebuchet MS"/>
              </a:rPr>
              <a:t>s</a:t>
            </a:r>
            <a:r>
              <a:rPr sz="2800" b="1" spc="-105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2800" b="1" spc="-175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2800" b="1" spc="-300" dirty="0">
                <a:solidFill>
                  <a:srgbClr val="ACD084"/>
                </a:solidFill>
                <a:latin typeface="Trebuchet MS"/>
                <a:cs typeface="Trebuchet MS"/>
              </a:rPr>
              <a:t>v</a:t>
            </a:r>
            <a:r>
              <a:rPr sz="2800" b="1" spc="-225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2800" b="1" spc="-254" dirty="0">
                <a:solidFill>
                  <a:srgbClr val="ACD084"/>
                </a:solidFill>
                <a:latin typeface="Trebuchet MS"/>
                <a:cs typeface="Trebuchet MS"/>
              </a:rPr>
              <a:t>c</a:t>
            </a:r>
            <a:r>
              <a:rPr sz="2800" b="1" spc="-270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2800" b="1" spc="135" dirty="0">
                <a:solidFill>
                  <a:srgbClr val="ACD084"/>
                </a:solidFill>
                <a:latin typeface="Trebuchet MS"/>
                <a:cs typeface="Trebuchet MS"/>
              </a:rPr>
              <a:t>s</a:t>
            </a:r>
            <a:endParaRPr sz="28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2860"/>
              </p:ext>
            </p:extLst>
          </p:nvPr>
        </p:nvGraphicFramePr>
        <p:xfrm>
          <a:off x="3862387" y="857250"/>
          <a:ext cx="7524115" cy="477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0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ACD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5" dirty="0">
                          <a:solidFill>
                            <a:srgbClr val="ACD084"/>
                          </a:solidFill>
                          <a:latin typeface="Trebuchet MS"/>
                          <a:cs typeface="Trebuchet MS"/>
                        </a:rPr>
                        <a:t>Methodology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1123315" marR="551180" indent="-566420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1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Interviewing</a:t>
                      </a:r>
                      <a:r>
                        <a:rPr sz="1800" spc="-6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offenders,</a:t>
                      </a:r>
                      <a:r>
                        <a:rPr sz="1800" spc="-6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3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r>
                        <a:rPr sz="1800" spc="-7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enforcement, </a:t>
                      </a:r>
                      <a:r>
                        <a:rPr sz="1800" spc="-39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regulators</a:t>
                      </a:r>
                      <a:r>
                        <a:rPr lang="en-GB" sz="1800" spc="2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, fraud prevention agencies</a:t>
                      </a:r>
                      <a:r>
                        <a:rPr sz="1800" spc="-5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4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3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victim</a:t>
                      </a:r>
                      <a:r>
                        <a:rPr sz="1800" spc="-5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lenders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2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sz="1800" spc="-4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3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collection</a:t>
                      </a:r>
                      <a:r>
                        <a:rPr sz="1800" spc="-4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spc="-5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regulatory</a:t>
                      </a:r>
                      <a:r>
                        <a:rPr sz="1800" spc="-5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enforcement</a:t>
                      </a:r>
                      <a:r>
                        <a:rPr sz="1800" spc="-4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files</a:t>
                      </a:r>
                      <a:r>
                        <a:rPr lang="en-GB" sz="1800" spc="1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(including the FCA, SRA, ICAEW, RICS)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35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Case</a:t>
                      </a:r>
                      <a:r>
                        <a:rPr sz="1800" spc="-7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3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study</a:t>
                      </a:r>
                      <a:r>
                        <a:rPr sz="1800" spc="-7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4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lang="en-GB" sz="1800" spc="40" dirty="0">
                        <a:solidFill>
                          <a:srgbClr val="ACD084"/>
                        </a:solidFill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GB" sz="1800" spc="40" dirty="0">
                          <a:solidFill>
                            <a:srgbClr val="ACD084"/>
                          </a:solidFill>
                          <a:latin typeface="Calibri"/>
                          <a:cs typeface="Calibri"/>
                        </a:rPr>
                        <a:t>(Operations Oyster, Cassandra and Azure)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Re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ea</a:t>
                      </a:r>
                      <a:r>
                        <a:rPr sz="1800" b="1" spc="-3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sz="1800" b="1" spc="-110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Ob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ec</a:t>
                      </a:r>
                      <a:r>
                        <a:rPr sz="1800" b="1" spc="-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spc="5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800" b="1" dirty="0">
                          <a:solidFill>
                            <a:srgbClr val="262626"/>
                          </a:solidFill>
                          <a:latin typeface="Trebuchet MS"/>
                          <a:cs typeface="Trebuchet MS"/>
                        </a:rPr>
                        <a:t>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257810" algn="ctr">
                        <a:lnSpc>
                          <a:spcPct val="99400"/>
                        </a:lnSpc>
                        <a:spcBef>
                          <a:spcPts val="280"/>
                        </a:spcBef>
                      </a:pPr>
                      <a:r>
                        <a:rPr sz="1800" spc="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crime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3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script</a:t>
                      </a:r>
                      <a:r>
                        <a:rPr sz="1800" spc="-4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mortgage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fraud</a:t>
                      </a:r>
                      <a:r>
                        <a:rPr sz="1800" spc="-4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4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identify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39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crime </a:t>
                      </a:r>
                      <a:r>
                        <a:rPr sz="1800" spc="3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commissioning </a:t>
                      </a:r>
                      <a:r>
                        <a:rPr sz="18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processes </a:t>
                      </a:r>
                      <a:r>
                        <a:rPr sz="1800" spc="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800" spc="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frame </a:t>
                      </a:r>
                      <a:r>
                        <a:rPr sz="18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its </a:t>
                      </a:r>
                      <a:r>
                        <a:rPr sz="1800" spc="-39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organisation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399540" marR="199390" indent="-1191895">
                        <a:lnSpc>
                          <a:spcPct val="101099"/>
                        </a:lnSpc>
                        <a:spcBef>
                          <a:spcPts val="245"/>
                        </a:spcBef>
                      </a:pPr>
                      <a:r>
                        <a:rPr sz="1800" spc="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3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assess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crime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reduction</a:t>
                      </a:r>
                      <a:r>
                        <a:rPr sz="1800" spc="-4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strategies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4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2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‘arms </a:t>
                      </a:r>
                      <a:r>
                        <a:rPr sz="1800" spc="-39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race’</a:t>
                      </a:r>
                      <a:r>
                        <a:rPr sz="1800" spc="-50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3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against</a:t>
                      </a:r>
                      <a:r>
                        <a:rPr sz="1800" spc="-4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15" dirty="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fraudsters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984" y="1061211"/>
            <a:ext cx="2680335" cy="352806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065" marR="5080" indent="-635" algn="ctr">
              <a:lnSpc>
                <a:spcPct val="89900"/>
              </a:lnSpc>
              <a:spcBef>
                <a:spcPts val="439"/>
              </a:spcBef>
            </a:pPr>
            <a:r>
              <a:rPr sz="2800" spc="85" dirty="0">
                <a:solidFill>
                  <a:srgbClr val="ACD084"/>
                </a:solidFill>
                <a:latin typeface="Calibri"/>
                <a:cs typeface="Calibri"/>
              </a:rPr>
              <a:t>P</a:t>
            </a:r>
            <a:r>
              <a:rPr sz="2800" spc="-5" dirty="0">
                <a:solidFill>
                  <a:srgbClr val="ACD084"/>
                </a:solidFill>
                <a:latin typeface="Calibri"/>
                <a:cs typeface="Calibri"/>
              </a:rPr>
              <a:t>l</a:t>
            </a:r>
            <a:r>
              <a:rPr sz="2800" spc="-70" dirty="0">
                <a:solidFill>
                  <a:srgbClr val="ACD084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ACD084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rgbClr val="ACD084"/>
                </a:solidFill>
                <a:latin typeface="Calibri"/>
                <a:cs typeface="Calibri"/>
              </a:rPr>
              <a:t>s</a:t>
            </a:r>
            <a:r>
              <a:rPr sz="2800" spc="40" dirty="0">
                <a:solidFill>
                  <a:srgbClr val="ACD084"/>
                </a:solidFill>
                <a:latin typeface="Calibri"/>
                <a:cs typeface="Calibri"/>
              </a:rPr>
              <a:t>e</a:t>
            </a:r>
            <a:r>
              <a:rPr sz="2800" spc="-195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ACD084"/>
                </a:solidFill>
                <a:latin typeface="Calibri"/>
                <a:cs typeface="Calibri"/>
              </a:rPr>
              <a:t>ke</a:t>
            </a:r>
            <a:r>
              <a:rPr sz="2800" spc="-70" dirty="0">
                <a:solidFill>
                  <a:srgbClr val="ACD084"/>
                </a:solidFill>
                <a:latin typeface="Calibri"/>
                <a:cs typeface="Calibri"/>
              </a:rPr>
              <a:t>e</a:t>
            </a:r>
            <a:r>
              <a:rPr sz="2800" spc="80" dirty="0">
                <a:solidFill>
                  <a:srgbClr val="ACD084"/>
                </a:solidFill>
                <a:latin typeface="Calibri"/>
                <a:cs typeface="Calibri"/>
              </a:rPr>
              <a:t>p</a:t>
            </a:r>
            <a:r>
              <a:rPr sz="2800" spc="-20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ACD084"/>
                </a:solidFill>
                <a:latin typeface="Calibri"/>
                <a:cs typeface="Calibri"/>
              </a:rPr>
              <a:t>i</a:t>
            </a:r>
            <a:r>
              <a:rPr sz="2800" spc="35" dirty="0">
                <a:solidFill>
                  <a:srgbClr val="ACD084"/>
                </a:solidFill>
                <a:latin typeface="Calibri"/>
                <a:cs typeface="Calibri"/>
              </a:rPr>
              <a:t>n  </a:t>
            </a:r>
            <a:r>
              <a:rPr sz="2800" spc="-45" dirty="0">
                <a:solidFill>
                  <a:srgbClr val="ACD084"/>
                </a:solidFill>
                <a:latin typeface="Calibri"/>
                <a:cs typeface="Calibri"/>
              </a:rPr>
              <a:t>t</a:t>
            </a:r>
            <a:r>
              <a:rPr sz="2800" spc="-35" dirty="0">
                <a:solidFill>
                  <a:srgbClr val="ACD084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ACD084"/>
                </a:solidFill>
                <a:latin typeface="Calibri"/>
                <a:cs typeface="Calibri"/>
              </a:rPr>
              <a:t>u</a:t>
            </a:r>
            <a:r>
              <a:rPr sz="2800" spc="25" dirty="0">
                <a:solidFill>
                  <a:srgbClr val="ACD084"/>
                </a:solidFill>
                <a:latin typeface="Calibri"/>
                <a:cs typeface="Calibri"/>
              </a:rPr>
              <a:t>c</a:t>
            </a:r>
            <a:r>
              <a:rPr sz="2800" spc="50" dirty="0">
                <a:solidFill>
                  <a:srgbClr val="ACD084"/>
                </a:solidFill>
                <a:latin typeface="Calibri"/>
                <a:cs typeface="Calibri"/>
              </a:rPr>
              <a:t>h</a:t>
            </a:r>
            <a:r>
              <a:rPr sz="2800" spc="-19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rgbClr val="ACD084"/>
                </a:solidFill>
                <a:latin typeface="Calibri"/>
                <a:cs typeface="Calibri"/>
              </a:rPr>
              <a:t>i</a:t>
            </a:r>
            <a:r>
              <a:rPr sz="2800" spc="5" dirty="0">
                <a:solidFill>
                  <a:srgbClr val="ACD084"/>
                </a:solidFill>
                <a:latin typeface="Calibri"/>
                <a:cs typeface="Calibri"/>
              </a:rPr>
              <a:t>f</a:t>
            </a:r>
            <a:r>
              <a:rPr sz="2800" spc="-20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ACD084"/>
                </a:solidFill>
                <a:latin typeface="Calibri"/>
                <a:cs typeface="Calibri"/>
              </a:rPr>
              <a:t>m</a:t>
            </a:r>
            <a:r>
              <a:rPr sz="2800" spc="25" dirty="0">
                <a:solidFill>
                  <a:srgbClr val="ACD084"/>
                </a:solidFill>
                <a:latin typeface="Calibri"/>
                <a:cs typeface="Calibri"/>
              </a:rPr>
              <a:t>y  </a:t>
            </a:r>
            <a:r>
              <a:rPr sz="2800" spc="-50" dirty="0">
                <a:solidFill>
                  <a:srgbClr val="ACD084"/>
                </a:solidFill>
                <a:latin typeface="Calibri"/>
                <a:cs typeface="Calibri"/>
              </a:rPr>
              <a:t>ex</a:t>
            </a:r>
            <a:r>
              <a:rPr sz="2800" spc="15" dirty="0">
                <a:solidFill>
                  <a:srgbClr val="ACD084"/>
                </a:solidFill>
                <a:latin typeface="Calibri"/>
                <a:cs typeface="Calibri"/>
              </a:rPr>
              <a:t>p</a:t>
            </a:r>
            <a:r>
              <a:rPr sz="2800" spc="-75" dirty="0">
                <a:solidFill>
                  <a:srgbClr val="ACD084"/>
                </a:solidFill>
                <a:latin typeface="Calibri"/>
                <a:cs typeface="Calibri"/>
              </a:rPr>
              <a:t>e</a:t>
            </a:r>
            <a:r>
              <a:rPr sz="2800" spc="-65" dirty="0">
                <a:solidFill>
                  <a:srgbClr val="ACD084"/>
                </a:solidFill>
                <a:latin typeface="Calibri"/>
                <a:cs typeface="Calibri"/>
              </a:rPr>
              <a:t>r</a:t>
            </a:r>
            <a:r>
              <a:rPr sz="2800" spc="-40" dirty="0">
                <a:solidFill>
                  <a:srgbClr val="ACD084"/>
                </a:solidFill>
                <a:latin typeface="Calibri"/>
                <a:cs typeface="Calibri"/>
              </a:rPr>
              <a:t>ie</a:t>
            </a:r>
            <a:r>
              <a:rPr sz="2800" spc="-15" dirty="0">
                <a:solidFill>
                  <a:srgbClr val="ACD084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ACD084"/>
                </a:solidFill>
                <a:latin typeface="Calibri"/>
                <a:cs typeface="Calibri"/>
              </a:rPr>
              <a:t>ce</a:t>
            </a:r>
            <a:r>
              <a:rPr sz="2800" spc="45" dirty="0">
                <a:solidFill>
                  <a:srgbClr val="ACD084"/>
                </a:solidFill>
                <a:latin typeface="Calibri"/>
                <a:cs typeface="Calibri"/>
              </a:rPr>
              <a:t>s</a:t>
            </a:r>
            <a:r>
              <a:rPr sz="2800" spc="-19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ACD084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ACD084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ACD084"/>
                </a:solidFill>
                <a:latin typeface="Calibri"/>
                <a:cs typeface="Calibri"/>
              </a:rPr>
              <a:t>e</a:t>
            </a:r>
            <a:r>
              <a:rPr sz="2800" spc="-195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ACD084"/>
                </a:solidFill>
                <a:latin typeface="Calibri"/>
                <a:cs typeface="Calibri"/>
              </a:rPr>
              <a:t>o</a:t>
            </a:r>
            <a:r>
              <a:rPr sz="2800" spc="-35" dirty="0">
                <a:solidFill>
                  <a:srgbClr val="ACD084"/>
                </a:solidFill>
                <a:latin typeface="Calibri"/>
                <a:cs typeface="Calibri"/>
              </a:rPr>
              <a:t>f  </a:t>
            </a:r>
            <a:r>
              <a:rPr sz="2800" spc="-20" dirty="0">
                <a:solidFill>
                  <a:srgbClr val="ACD084"/>
                </a:solidFill>
                <a:latin typeface="Calibri"/>
                <a:cs typeface="Calibri"/>
              </a:rPr>
              <a:t>us</a:t>
            </a:r>
            <a:r>
              <a:rPr sz="2800" spc="40" dirty="0">
                <a:solidFill>
                  <a:srgbClr val="ACD084"/>
                </a:solidFill>
                <a:latin typeface="Calibri"/>
                <a:cs typeface="Calibri"/>
              </a:rPr>
              <a:t>e</a:t>
            </a:r>
            <a:r>
              <a:rPr sz="2800" spc="-195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ACD084"/>
                </a:solidFill>
                <a:latin typeface="Calibri"/>
                <a:cs typeface="Calibri"/>
              </a:rPr>
              <a:t>t</a:t>
            </a:r>
            <a:r>
              <a:rPr sz="2800" spc="40" dirty="0">
                <a:solidFill>
                  <a:srgbClr val="ACD084"/>
                </a:solidFill>
                <a:latin typeface="Calibri"/>
                <a:cs typeface="Calibri"/>
              </a:rPr>
              <a:t>o</a:t>
            </a:r>
            <a:r>
              <a:rPr sz="2800" spc="-20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ACD084"/>
                </a:solidFill>
                <a:latin typeface="Calibri"/>
                <a:cs typeface="Calibri"/>
              </a:rPr>
              <a:t>y</a:t>
            </a:r>
            <a:r>
              <a:rPr sz="2800" spc="-30" dirty="0">
                <a:solidFill>
                  <a:srgbClr val="ACD084"/>
                </a:solidFill>
                <a:latin typeface="Calibri"/>
                <a:cs typeface="Calibri"/>
              </a:rPr>
              <a:t>o</a:t>
            </a:r>
            <a:r>
              <a:rPr sz="2800" spc="50" dirty="0">
                <a:solidFill>
                  <a:srgbClr val="ACD084"/>
                </a:solidFill>
                <a:latin typeface="Calibri"/>
                <a:cs typeface="Calibri"/>
              </a:rPr>
              <a:t>u</a:t>
            </a:r>
            <a:r>
              <a:rPr sz="2800" spc="-19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ACD084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ACD084"/>
                </a:solidFill>
                <a:latin typeface="Calibri"/>
                <a:cs typeface="Calibri"/>
              </a:rPr>
              <a:t>r</a:t>
            </a:r>
            <a:r>
              <a:rPr sz="2800" spc="-19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ACD084"/>
                </a:solidFill>
                <a:latin typeface="Calibri"/>
                <a:cs typeface="Calibri"/>
              </a:rPr>
              <a:t>i</a:t>
            </a:r>
            <a:r>
              <a:rPr sz="2800" spc="-40" dirty="0">
                <a:solidFill>
                  <a:srgbClr val="ACD084"/>
                </a:solidFill>
                <a:latin typeface="Calibri"/>
                <a:cs typeface="Calibri"/>
              </a:rPr>
              <a:t>f</a:t>
            </a:r>
            <a:r>
              <a:rPr sz="2800" spc="-20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ACD084"/>
                </a:solidFill>
                <a:latin typeface="Calibri"/>
                <a:cs typeface="Calibri"/>
              </a:rPr>
              <a:t>y</a:t>
            </a:r>
            <a:r>
              <a:rPr sz="2800" spc="-30" dirty="0">
                <a:solidFill>
                  <a:srgbClr val="ACD084"/>
                </a:solidFill>
                <a:latin typeface="Calibri"/>
                <a:cs typeface="Calibri"/>
              </a:rPr>
              <a:t>o</a:t>
            </a:r>
            <a:r>
              <a:rPr sz="2800" spc="30" dirty="0">
                <a:solidFill>
                  <a:srgbClr val="ACD084"/>
                </a:solidFill>
                <a:latin typeface="Calibri"/>
                <a:cs typeface="Calibri"/>
              </a:rPr>
              <a:t>u  </a:t>
            </a:r>
            <a:r>
              <a:rPr sz="2800" spc="-5" dirty="0">
                <a:solidFill>
                  <a:srgbClr val="ACD084"/>
                </a:solidFill>
                <a:latin typeface="Calibri"/>
                <a:cs typeface="Calibri"/>
              </a:rPr>
              <a:t>have</a:t>
            </a:r>
            <a:r>
              <a:rPr sz="2800" spc="-195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ACD084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ACD084"/>
                </a:solidFill>
                <a:latin typeface="Calibri"/>
                <a:cs typeface="Calibri"/>
              </a:rPr>
              <a:t>n</a:t>
            </a:r>
            <a:r>
              <a:rPr sz="2800" spc="25" dirty="0">
                <a:solidFill>
                  <a:srgbClr val="ACD084"/>
                </a:solidFill>
                <a:latin typeface="Calibri"/>
                <a:cs typeface="Calibri"/>
              </a:rPr>
              <a:t>y  </a:t>
            </a:r>
            <a:r>
              <a:rPr sz="2800" spc="-50" dirty="0">
                <a:solidFill>
                  <a:srgbClr val="ACD084"/>
                </a:solidFill>
                <a:latin typeface="Calibri"/>
                <a:cs typeface="Calibri"/>
              </a:rPr>
              <a:t>ex</a:t>
            </a:r>
            <a:r>
              <a:rPr sz="2800" spc="15" dirty="0">
                <a:solidFill>
                  <a:srgbClr val="ACD084"/>
                </a:solidFill>
                <a:latin typeface="Calibri"/>
                <a:cs typeface="Calibri"/>
              </a:rPr>
              <a:t>p</a:t>
            </a:r>
            <a:r>
              <a:rPr sz="2800" spc="-75" dirty="0">
                <a:solidFill>
                  <a:srgbClr val="ACD084"/>
                </a:solidFill>
                <a:latin typeface="Calibri"/>
                <a:cs typeface="Calibri"/>
              </a:rPr>
              <a:t>e</a:t>
            </a:r>
            <a:r>
              <a:rPr sz="2800" spc="-65" dirty="0">
                <a:solidFill>
                  <a:srgbClr val="ACD084"/>
                </a:solidFill>
                <a:latin typeface="Calibri"/>
                <a:cs typeface="Calibri"/>
              </a:rPr>
              <a:t>r</a:t>
            </a:r>
            <a:r>
              <a:rPr sz="2800" spc="-40" dirty="0">
                <a:solidFill>
                  <a:srgbClr val="ACD084"/>
                </a:solidFill>
                <a:latin typeface="Calibri"/>
                <a:cs typeface="Calibri"/>
              </a:rPr>
              <a:t>ie</a:t>
            </a:r>
            <a:r>
              <a:rPr sz="2800" spc="-15" dirty="0">
                <a:solidFill>
                  <a:srgbClr val="ACD084"/>
                </a:solidFill>
                <a:latin typeface="Calibri"/>
                <a:cs typeface="Calibri"/>
              </a:rPr>
              <a:t>n</a:t>
            </a:r>
            <a:r>
              <a:rPr sz="2800" spc="-25" dirty="0">
                <a:solidFill>
                  <a:srgbClr val="ACD084"/>
                </a:solidFill>
                <a:latin typeface="Calibri"/>
                <a:cs typeface="Calibri"/>
              </a:rPr>
              <a:t>c</a:t>
            </a:r>
            <a:r>
              <a:rPr sz="2800" spc="45" dirty="0">
                <a:solidFill>
                  <a:srgbClr val="ACD084"/>
                </a:solidFill>
                <a:latin typeface="Calibri"/>
                <a:cs typeface="Calibri"/>
              </a:rPr>
              <a:t>e</a:t>
            </a:r>
            <a:r>
              <a:rPr sz="2800" spc="-195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ACD084"/>
                </a:solidFill>
                <a:latin typeface="Calibri"/>
                <a:cs typeface="Calibri"/>
              </a:rPr>
              <a:t>o</a:t>
            </a:r>
            <a:r>
              <a:rPr sz="2800" spc="-35" dirty="0">
                <a:solidFill>
                  <a:srgbClr val="ACD084"/>
                </a:solidFill>
                <a:latin typeface="Calibri"/>
                <a:cs typeface="Calibri"/>
              </a:rPr>
              <a:t>f  </a:t>
            </a:r>
            <a:r>
              <a:rPr sz="2800" spc="-10" dirty="0">
                <a:solidFill>
                  <a:srgbClr val="ACD084"/>
                </a:solidFill>
                <a:latin typeface="Calibri"/>
                <a:cs typeface="Calibri"/>
              </a:rPr>
              <a:t>mortgage</a:t>
            </a:r>
            <a:endParaRPr sz="2800" dirty="0">
              <a:latin typeface="Calibri"/>
              <a:cs typeface="Calibri"/>
            </a:endParaRPr>
          </a:p>
          <a:p>
            <a:pPr marL="224790" marR="216535" algn="ctr">
              <a:lnSpc>
                <a:spcPts val="3000"/>
              </a:lnSpc>
              <a:spcBef>
                <a:spcPts val="135"/>
              </a:spcBef>
            </a:pPr>
            <a:r>
              <a:rPr sz="2800" spc="-90" dirty="0">
                <a:solidFill>
                  <a:srgbClr val="ACD084"/>
                </a:solidFill>
                <a:latin typeface="Calibri"/>
                <a:cs typeface="Calibri"/>
              </a:rPr>
              <a:t>f</a:t>
            </a:r>
            <a:r>
              <a:rPr sz="2800" spc="-85" dirty="0">
                <a:solidFill>
                  <a:srgbClr val="ACD084"/>
                </a:solidFill>
                <a:latin typeface="Calibri"/>
                <a:cs typeface="Calibri"/>
              </a:rPr>
              <a:t>r</a:t>
            </a:r>
            <a:r>
              <a:rPr sz="2800" spc="10" dirty="0">
                <a:solidFill>
                  <a:srgbClr val="ACD084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ACD084"/>
                </a:solidFill>
                <a:latin typeface="Calibri"/>
                <a:cs typeface="Calibri"/>
              </a:rPr>
              <a:t>u</a:t>
            </a:r>
            <a:r>
              <a:rPr sz="2800" spc="80" dirty="0">
                <a:solidFill>
                  <a:srgbClr val="ACD084"/>
                </a:solidFill>
                <a:latin typeface="Calibri"/>
                <a:cs typeface="Calibri"/>
              </a:rPr>
              <a:t>d</a:t>
            </a:r>
            <a:r>
              <a:rPr sz="2800" spc="-195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ACD084"/>
                </a:solidFill>
                <a:latin typeface="Calibri"/>
                <a:cs typeface="Calibri"/>
              </a:rPr>
              <a:t>y</a:t>
            </a:r>
            <a:r>
              <a:rPr sz="2800" spc="-30" dirty="0">
                <a:solidFill>
                  <a:srgbClr val="ACD084"/>
                </a:solidFill>
                <a:latin typeface="Calibri"/>
                <a:cs typeface="Calibri"/>
              </a:rPr>
              <a:t>o</a:t>
            </a:r>
            <a:r>
              <a:rPr sz="2800" spc="50" dirty="0">
                <a:solidFill>
                  <a:srgbClr val="ACD084"/>
                </a:solidFill>
                <a:latin typeface="Calibri"/>
                <a:cs typeface="Calibri"/>
              </a:rPr>
              <a:t>u</a:t>
            </a:r>
            <a:r>
              <a:rPr sz="2800" spc="-19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ACD084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ACD084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ACD084"/>
                </a:solidFill>
                <a:latin typeface="Calibri"/>
                <a:cs typeface="Calibri"/>
              </a:rPr>
              <a:t>e  </a:t>
            </a:r>
            <a:r>
              <a:rPr sz="2800" spc="-20" dirty="0">
                <a:solidFill>
                  <a:srgbClr val="ACD084"/>
                </a:solidFill>
                <a:latin typeface="Calibri"/>
                <a:cs typeface="Calibri"/>
              </a:rPr>
              <a:t>w</a:t>
            </a:r>
            <a:r>
              <a:rPr sz="2800" spc="-55" dirty="0">
                <a:solidFill>
                  <a:srgbClr val="ACD084"/>
                </a:solidFill>
                <a:latin typeface="Calibri"/>
                <a:cs typeface="Calibri"/>
              </a:rPr>
              <a:t>i</a:t>
            </a:r>
            <a:r>
              <a:rPr sz="2800" spc="5" dirty="0">
                <a:solidFill>
                  <a:srgbClr val="ACD084"/>
                </a:solidFill>
                <a:latin typeface="Calibri"/>
                <a:cs typeface="Calibri"/>
              </a:rPr>
              <a:t>ll</a:t>
            </a:r>
            <a:r>
              <a:rPr sz="2800" spc="-20" dirty="0">
                <a:solidFill>
                  <a:srgbClr val="ACD084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ACD084"/>
                </a:solidFill>
                <a:latin typeface="Calibri"/>
                <a:cs typeface="Calibri"/>
              </a:rPr>
              <a:t>n</a:t>
            </a:r>
            <a:r>
              <a:rPr sz="2800" spc="90" dirty="0">
                <a:solidFill>
                  <a:srgbClr val="ACD084"/>
                </a:solidFill>
                <a:latin typeface="Calibri"/>
                <a:cs typeface="Calibri"/>
              </a:rPr>
              <a:t>g</a:t>
            </a:r>
            <a:r>
              <a:rPr sz="2800" spc="-19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ACD084"/>
                </a:solidFill>
                <a:latin typeface="Calibri"/>
                <a:cs typeface="Calibri"/>
              </a:rPr>
              <a:t>t</a:t>
            </a:r>
            <a:r>
              <a:rPr sz="2800" spc="40" dirty="0">
                <a:solidFill>
                  <a:srgbClr val="ACD084"/>
                </a:solidFill>
                <a:latin typeface="Calibri"/>
                <a:cs typeface="Calibri"/>
              </a:rPr>
              <a:t>o</a:t>
            </a:r>
            <a:r>
              <a:rPr sz="2800" spc="-200" dirty="0">
                <a:solidFill>
                  <a:srgbClr val="ACD08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ACD084"/>
                </a:solidFill>
                <a:latin typeface="Calibri"/>
                <a:cs typeface="Calibri"/>
              </a:rPr>
              <a:t>shar</a:t>
            </a:r>
            <a:r>
              <a:rPr sz="2800" spc="-70" dirty="0">
                <a:solidFill>
                  <a:srgbClr val="ACD084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ACD084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0943" y="2125860"/>
            <a:ext cx="3861126" cy="28958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2231" y="2124524"/>
            <a:ext cx="3861125" cy="28988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38801" y="5595620"/>
            <a:ext cx="401245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000" spc="30" dirty="0">
                <a:latin typeface="Calibri"/>
                <a:cs typeface="Calibri"/>
                <a:hlinkClick r:id="rId4"/>
              </a:rPr>
              <a:t>GilbertJM@cardiff.ac.uk</a:t>
            </a:r>
            <a:endParaRPr lang="en-GB" sz="2000" spc="3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000">
                <a:hlinkClick r:id="rId5"/>
              </a:rPr>
              <a:t>Jonathan Gilbert | LinkedIn</a:t>
            </a:r>
            <a:endParaRPr lang="en-GB" sz="2000" spc="3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7754" y="5035763"/>
            <a:ext cx="2497809" cy="811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49218-D0F3-B045-899A-06BF6A96D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1259" y="258625"/>
            <a:ext cx="1346200" cy="12936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9283" y="1390396"/>
            <a:ext cx="39731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40BAD2"/>
              </a:buClr>
              <a:buFont typeface="Wingdings 2"/>
              <a:buChar char="•"/>
              <a:tabLst>
                <a:tab pos="184150" algn="l"/>
              </a:tabLst>
            </a:pPr>
            <a:r>
              <a:rPr sz="2200" spc="15" dirty="0">
                <a:solidFill>
                  <a:srgbClr val="262626"/>
                </a:solidFill>
                <a:latin typeface="Calibri"/>
                <a:cs typeface="Calibri"/>
              </a:rPr>
              <a:t>Identify</a:t>
            </a:r>
            <a:r>
              <a:rPr sz="2200" spc="-8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sz="2200" spc="-8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262626"/>
                </a:solidFill>
                <a:latin typeface="Calibri"/>
                <a:cs typeface="Calibri"/>
              </a:rPr>
              <a:t>professional</a:t>
            </a:r>
            <a:r>
              <a:rPr sz="2200" spc="-8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262626"/>
                </a:solidFill>
                <a:latin typeface="Calibri"/>
                <a:cs typeface="Calibri"/>
              </a:rPr>
              <a:t>enabler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9283" y="2112771"/>
            <a:ext cx="5887720" cy="337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40BAD2"/>
              </a:buClr>
              <a:buFont typeface="Wingdings 2"/>
              <a:buChar char="•"/>
              <a:tabLst>
                <a:tab pos="184150" algn="l"/>
              </a:tabLst>
            </a:pPr>
            <a:r>
              <a:rPr sz="2200" spc="45" dirty="0">
                <a:solidFill>
                  <a:srgbClr val="262626"/>
                </a:solidFill>
                <a:latin typeface="Calibri"/>
                <a:cs typeface="Calibri"/>
              </a:rPr>
              <a:t>Discuss</a:t>
            </a:r>
            <a:r>
              <a:rPr sz="2200" spc="-6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262626"/>
                </a:solidFill>
                <a:latin typeface="Calibri"/>
                <a:cs typeface="Calibri"/>
              </a:rPr>
              <a:t>what</a:t>
            </a:r>
            <a:r>
              <a:rPr sz="2200" spc="-7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262626"/>
                </a:solidFill>
                <a:latin typeface="Calibri"/>
                <a:cs typeface="Calibri"/>
              </a:rPr>
              <a:t>constitutes</a:t>
            </a:r>
            <a:r>
              <a:rPr sz="2200" spc="-6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262626"/>
                </a:solidFill>
                <a:latin typeface="Calibri"/>
                <a:cs typeface="Calibri"/>
              </a:rPr>
              <a:t>mortgage</a:t>
            </a:r>
            <a:r>
              <a:rPr sz="2200" spc="-6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262626"/>
                </a:solidFill>
                <a:latin typeface="Calibri"/>
                <a:cs typeface="Calibri"/>
              </a:rPr>
              <a:t>fraud</a:t>
            </a:r>
            <a:endParaRPr sz="2200">
              <a:latin typeface="Calibri"/>
              <a:cs typeface="Calibri"/>
            </a:endParaRPr>
          </a:p>
          <a:p>
            <a:pPr marL="184150" marR="299085" indent="-171450">
              <a:lnSpc>
                <a:spcPct val="124500"/>
              </a:lnSpc>
              <a:spcBef>
                <a:spcPts val="2425"/>
              </a:spcBef>
              <a:buClr>
                <a:srgbClr val="40BAD2"/>
              </a:buClr>
              <a:buFont typeface="Wingdings 2"/>
              <a:buChar char="•"/>
              <a:tabLst>
                <a:tab pos="184150" algn="l"/>
              </a:tabLst>
            </a:pPr>
            <a:r>
              <a:rPr sz="2200" spc="35" dirty="0">
                <a:solidFill>
                  <a:srgbClr val="262626"/>
                </a:solidFill>
                <a:latin typeface="Calibri"/>
                <a:cs typeface="Calibri"/>
              </a:rPr>
              <a:t>Consider</a:t>
            </a:r>
            <a:r>
              <a:rPr sz="2200" spc="-7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262626"/>
                </a:solidFill>
                <a:latin typeface="Calibri"/>
                <a:cs typeface="Calibri"/>
              </a:rPr>
              <a:t>examples</a:t>
            </a:r>
            <a:r>
              <a:rPr sz="2200" spc="-6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sz="2200" spc="-6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262626"/>
                </a:solidFill>
                <a:latin typeface="Calibri"/>
                <a:cs typeface="Calibri"/>
              </a:rPr>
              <a:t>contrived</a:t>
            </a:r>
            <a:r>
              <a:rPr sz="2200" spc="-6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262626"/>
                </a:solidFill>
                <a:latin typeface="Calibri"/>
                <a:cs typeface="Calibri"/>
              </a:rPr>
              <a:t>ignorance</a:t>
            </a:r>
            <a:r>
              <a:rPr sz="2200" spc="-6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50" dirty="0">
                <a:solidFill>
                  <a:srgbClr val="262626"/>
                </a:solidFill>
                <a:latin typeface="Calibri"/>
                <a:cs typeface="Calibri"/>
              </a:rPr>
              <a:t>and </a:t>
            </a:r>
            <a:r>
              <a:rPr sz="2200" spc="-484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262626"/>
                </a:solidFill>
                <a:latin typeface="Calibri"/>
                <a:cs typeface="Calibri"/>
              </a:rPr>
              <a:t>willful</a:t>
            </a:r>
            <a:r>
              <a:rPr sz="2200" spc="-6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262626"/>
                </a:solidFill>
                <a:latin typeface="Calibri"/>
                <a:cs typeface="Calibri"/>
              </a:rPr>
              <a:t>complicity</a:t>
            </a:r>
            <a:endParaRPr sz="2200">
              <a:latin typeface="Calibri"/>
              <a:cs typeface="Calibri"/>
            </a:endParaRPr>
          </a:p>
          <a:p>
            <a:pPr marL="184150" marR="5080" indent="-171450">
              <a:lnSpc>
                <a:spcPct val="124500"/>
              </a:lnSpc>
              <a:spcBef>
                <a:spcPts val="2425"/>
              </a:spcBef>
              <a:buClr>
                <a:srgbClr val="40BAD2"/>
              </a:buClr>
              <a:buFont typeface="Wingdings 2"/>
              <a:buChar char="•"/>
              <a:tabLst>
                <a:tab pos="184150" algn="l"/>
              </a:tabLst>
            </a:pPr>
            <a:r>
              <a:rPr sz="2200" spc="20" dirty="0">
                <a:solidFill>
                  <a:srgbClr val="262626"/>
                </a:solidFill>
                <a:latin typeface="Calibri"/>
                <a:cs typeface="Calibri"/>
              </a:rPr>
              <a:t>Describe</a:t>
            </a:r>
            <a:r>
              <a:rPr sz="2200" spc="-6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262626"/>
                </a:solidFill>
                <a:latin typeface="Calibri"/>
                <a:cs typeface="Calibri"/>
              </a:rPr>
              <a:t>pathway</a:t>
            </a:r>
            <a:r>
              <a:rPr sz="2200" spc="-6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262626"/>
                </a:solidFill>
                <a:latin typeface="Calibri"/>
                <a:cs typeface="Calibri"/>
              </a:rPr>
              <a:t>into</a:t>
            </a:r>
            <a:r>
              <a:rPr sz="2200" spc="-6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262626"/>
                </a:solidFill>
                <a:latin typeface="Calibri"/>
                <a:cs typeface="Calibri"/>
              </a:rPr>
              <a:t>fraud,</a:t>
            </a:r>
            <a:r>
              <a:rPr sz="2200" spc="-5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262626"/>
                </a:solidFill>
                <a:latin typeface="Calibri"/>
                <a:cs typeface="Calibri"/>
              </a:rPr>
              <a:t>offering</a:t>
            </a:r>
            <a:r>
              <a:rPr sz="2200" spc="-5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262626"/>
                </a:solidFill>
                <a:latin typeface="Calibri"/>
                <a:cs typeface="Calibri"/>
              </a:rPr>
              <a:t>insight</a:t>
            </a:r>
            <a:r>
              <a:rPr sz="2200" spc="-7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262626"/>
                </a:solidFill>
                <a:latin typeface="Calibri"/>
                <a:cs typeface="Calibri"/>
              </a:rPr>
              <a:t>into </a:t>
            </a:r>
            <a:r>
              <a:rPr sz="2200" spc="-48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262626"/>
                </a:solidFill>
                <a:latin typeface="Calibri"/>
                <a:cs typeface="Calibri"/>
              </a:rPr>
              <a:t>offending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BAD2"/>
              </a:buClr>
              <a:buFont typeface="Wingdings 2"/>
              <a:buChar char="•"/>
            </a:pPr>
            <a:endParaRPr sz="25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Clr>
                <a:srgbClr val="40BAD2"/>
              </a:buClr>
              <a:buFont typeface="Wingdings 2"/>
              <a:buChar char="•"/>
              <a:tabLst>
                <a:tab pos="184150" algn="l"/>
              </a:tabLst>
            </a:pPr>
            <a:r>
              <a:rPr sz="2200" spc="35" dirty="0">
                <a:solidFill>
                  <a:srgbClr val="262626"/>
                </a:solidFill>
                <a:latin typeface="Calibri"/>
                <a:cs typeface="Calibri"/>
              </a:rPr>
              <a:t>Researching</a:t>
            </a:r>
            <a:r>
              <a:rPr sz="2200" spc="-75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262626"/>
                </a:solidFill>
                <a:latin typeface="Calibri"/>
                <a:cs typeface="Calibri"/>
              </a:rPr>
              <a:t>mortgage</a:t>
            </a:r>
            <a:r>
              <a:rPr sz="2200" spc="-90" dirty="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262626"/>
                </a:solidFill>
                <a:latin typeface="Calibri"/>
                <a:cs typeface="Calibri"/>
              </a:rPr>
              <a:t>fraud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040" y="1453388"/>
            <a:ext cx="20250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0" dirty="0">
                <a:solidFill>
                  <a:srgbClr val="ACD084"/>
                </a:solidFill>
                <a:latin typeface="Trebuchet MS"/>
                <a:cs typeface="Trebuchet MS"/>
              </a:rPr>
              <a:t>O</a:t>
            </a:r>
            <a:r>
              <a:rPr sz="3600" b="1" spc="-335" dirty="0">
                <a:solidFill>
                  <a:srgbClr val="ACD084"/>
                </a:solidFill>
                <a:latin typeface="Trebuchet MS"/>
                <a:cs typeface="Trebuchet MS"/>
              </a:rPr>
              <a:t>V</a:t>
            </a:r>
            <a:r>
              <a:rPr sz="3600" b="1" spc="-114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3600" b="1" spc="-125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3600" b="1" spc="-305" dirty="0">
                <a:solidFill>
                  <a:srgbClr val="ACD084"/>
                </a:solidFill>
                <a:latin typeface="Trebuchet MS"/>
                <a:cs typeface="Trebuchet MS"/>
              </a:rPr>
              <a:t>V</a:t>
            </a:r>
            <a:r>
              <a:rPr sz="3600" b="1" spc="-140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3600" b="1" spc="-114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3600" b="1" spc="-190" dirty="0">
                <a:solidFill>
                  <a:srgbClr val="ACD084"/>
                </a:solidFill>
                <a:latin typeface="Trebuchet MS"/>
                <a:cs typeface="Trebuchet MS"/>
              </a:rPr>
              <a:t>W</a:t>
            </a:r>
            <a:endParaRPr sz="36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57" y="1094740"/>
            <a:ext cx="2864485" cy="14706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530"/>
              </a:spcBef>
            </a:pPr>
            <a:r>
              <a:rPr sz="3400" spc="-215" dirty="0">
                <a:solidFill>
                  <a:srgbClr val="ACD084"/>
                </a:solidFill>
              </a:rPr>
              <a:t>WH</a:t>
            </a:r>
            <a:r>
              <a:rPr sz="3400" spc="-395" dirty="0">
                <a:solidFill>
                  <a:srgbClr val="ACD084"/>
                </a:solidFill>
              </a:rPr>
              <a:t>A</a:t>
            </a:r>
            <a:r>
              <a:rPr sz="3400" spc="-385" dirty="0">
                <a:solidFill>
                  <a:srgbClr val="ACD084"/>
                </a:solidFill>
              </a:rPr>
              <a:t>T</a:t>
            </a:r>
            <a:r>
              <a:rPr sz="3400" spc="-335" dirty="0">
                <a:solidFill>
                  <a:srgbClr val="ACD084"/>
                </a:solidFill>
              </a:rPr>
              <a:t> </a:t>
            </a:r>
            <a:r>
              <a:rPr sz="3400" spc="-130" dirty="0">
                <a:solidFill>
                  <a:srgbClr val="ACD084"/>
                </a:solidFill>
              </a:rPr>
              <a:t>I</a:t>
            </a:r>
            <a:r>
              <a:rPr sz="3400" spc="210" dirty="0">
                <a:solidFill>
                  <a:srgbClr val="ACD084"/>
                </a:solidFill>
              </a:rPr>
              <a:t>S</a:t>
            </a:r>
            <a:r>
              <a:rPr sz="3400" spc="-335" dirty="0">
                <a:solidFill>
                  <a:srgbClr val="ACD084"/>
                </a:solidFill>
              </a:rPr>
              <a:t> </a:t>
            </a:r>
            <a:r>
              <a:rPr sz="3400" spc="-55" dirty="0">
                <a:solidFill>
                  <a:srgbClr val="ACD084"/>
                </a:solidFill>
              </a:rPr>
              <a:t>A  </a:t>
            </a:r>
            <a:r>
              <a:rPr sz="3400" spc="-60" dirty="0">
                <a:solidFill>
                  <a:srgbClr val="ACD084"/>
                </a:solidFill>
              </a:rPr>
              <a:t>P</a:t>
            </a:r>
            <a:r>
              <a:rPr sz="3400" spc="-55" dirty="0">
                <a:solidFill>
                  <a:srgbClr val="ACD084"/>
                </a:solidFill>
              </a:rPr>
              <a:t>R</a:t>
            </a:r>
            <a:r>
              <a:rPr sz="3400" spc="-380" dirty="0">
                <a:solidFill>
                  <a:srgbClr val="ACD084"/>
                </a:solidFill>
              </a:rPr>
              <a:t>O</a:t>
            </a:r>
            <a:r>
              <a:rPr sz="3400" spc="-225" dirty="0">
                <a:solidFill>
                  <a:srgbClr val="ACD084"/>
                </a:solidFill>
              </a:rPr>
              <a:t>F</a:t>
            </a:r>
            <a:r>
              <a:rPr sz="3400" spc="15" dirty="0">
                <a:solidFill>
                  <a:srgbClr val="ACD084"/>
                </a:solidFill>
              </a:rPr>
              <a:t>ES</a:t>
            </a:r>
            <a:r>
              <a:rPr sz="3400" spc="150" dirty="0">
                <a:solidFill>
                  <a:srgbClr val="ACD084"/>
                </a:solidFill>
              </a:rPr>
              <a:t>S</a:t>
            </a:r>
            <a:r>
              <a:rPr sz="3400" spc="-175" dirty="0">
                <a:solidFill>
                  <a:srgbClr val="ACD084"/>
                </a:solidFill>
              </a:rPr>
              <a:t>I</a:t>
            </a:r>
            <a:r>
              <a:rPr sz="3400" spc="-340" dirty="0">
                <a:solidFill>
                  <a:srgbClr val="ACD084"/>
                </a:solidFill>
              </a:rPr>
              <a:t>O</a:t>
            </a:r>
            <a:r>
              <a:rPr sz="3400" spc="-10" dirty="0">
                <a:solidFill>
                  <a:srgbClr val="ACD084"/>
                </a:solidFill>
              </a:rPr>
              <a:t>N</a:t>
            </a:r>
            <a:r>
              <a:rPr sz="3400" spc="-140" dirty="0">
                <a:solidFill>
                  <a:srgbClr val="ACD084"/>
                </a:solidFill>
              </a:rPr>
              <a:t>A</a:t>
            </a:r>
            <a:r>
              <a:rPr sz="3400" spc="5" dirty="0">
                <a:solidFill>
                  <a:srgbClr val="ACD084"/>
                </a:solidFill>
              </a:rPr>
              <a:t>L  </a:t>
            </a:r>
            <a:r>
              <a:rPr sz="3400" spc="-55" dirty="0">
                <a:solidFill>
                  <a:srgbClr val="ACD084"/>
                </a:solidFill>
              </a:rPr>
              <a:t>ENABLER?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4363" y="766615"/>
            <a:ext cx="2191057" cy="53293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49441" y="1117091"/>
            <a:ext cx="4854575" cy="286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sz="2000" b="1" spc="65" dirty="0">
                <a:solidFill>
                  <a:srgbClr val="404040"/>
                </a:solidFill>
                <a:latin typeface="Calibri"/>
                <a:cs typeface="Calibri"/>
              </a:rPr>
              <a:t>individual </a:t>
            </a:r>
            <a:r>
              <a:rPr sz="2000" b="1" spc="50" dirty="0">
                <a:solidFill>
                  <a:srgbClr val="404040"/>
                </a:solidFill>
                <a:latin typeface="Calibri"/>
                <a:cs typeface="Calibri"/>
              </a:rPr>
              <a:t>who </a:t>
            </a:r>
            <a:r>
              <a:rPr sz="2000" b="1" spc="65" dirty="0">
                <a:solidFill>
                  <a:srgbClr val="404040"/>
                </a:solidFill>
                <a:latin typeface="Calibri"/>
                <a:cs typeface="Calibri"/>
              </a:rPr>
              <a:t>intentionally uses </a:t>
            </a:r>
            <a:r>
              <a:rPr sz="2000" b="1" spc="60" dirty="0">
                <a:solidFill>
                  <a:srgbClr val="404040"/>
                </a:solidFill>
                <a:latin typeface="Calibri"/>
                <a:cs typeface="Calibri"/>
              </a:rPr>
              <a:t>their </a:t>
            </a:r>
            <a:r>
              <a:rPr sz="2000" b="1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404040"/>
                </a:solidFill>
                <a:latin typeface="Calibri"/>
                <a:cs typeface="Calibri"/>
              </a:rPr>
              <a:t>professional </a:t>
            </a:r>
            <a:r>
              <a:rPr sz="2000" b="1" spc="70" dirty="0">
                <a:solidFill>
                  <a:srgbClr val="404040"/>
                </a:solidFill>
                <a:latin typeface="Calibri"/>
                <a:cs typeface="Calibri"/>
              </a:rPr>
              <a:t>status, </a:t>
            </a:r>
            <a:r>
              <a:rPr sz="2000" b="1" spc="65" dirty="0">
                <a:solidFill>
                  <a:srgbClr val="404040"/>
                </a:solidFill>
                <a:latin typeface="Calibri"/>
                <a:cs typeface="Calibri"/>
              </a:rPr>
              <a:t>knowledge </a:t>
            </a:r>
            <a:r>
              <a:rPr sz="2000" b="1" spc="70" dirty="0">
                <a:solidFill>
                  <a:srgbClr val="404040"/>
                </a:solidFill>
                <a:latin typeface="Calibri"/>
                <a:cs typeface="Calibri"/>
              </a:rPr>
              <a:t>and know- </a:t>
            </a:r>
            <a:r>
              <a:rPr sz="2000" b="1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20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404040"/>
                </a:solidFill>
                <a:latin typeface="Calibri"/>
                <a:cs typeface="Calibri"/>
              </a:rPr>
              <a:t>manipulate</a:t>
            </a:r>
            <a:r>
              <a:rPr sz="20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404040"/>
                </a:solidFill>
                <a:latin typeface="Calibri"/>
                <a:cs typeface="Calibri"/>
              </a:rPr>
              <a:t>otherwise</a:t>
            </a:r>
            <a:r>
              <a:rPr sz="20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404040"/>
                </a:solidFill>
                <a:latin typeface="Calibri"/>
                <a:cs typeface="Calibri"/>
              </a:rPr>
              <a:t>legitimate </a:t>
            </a:r>
            <a:r>
              <a:rPr sz="2000" b="1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404040"/>
                </a:solidFill>
                <a:latin typeface="Calibri"/>
                <a:cs typeface="Calibri"/>
              </a:rPr>
              <a:t>transactional process </a:t>
            </a:r>
            <a:r>
              <a:rPr sz="2000" b="1" spc="60" dirty="0">
                <a:solidFill>
                  <a:srgbClr val="404040"/>
                </a:solidFill>
                <a:latin typeface="Calibri"/>
                <a:cs typeface="Calibri"/>
              </a:rPr>
              <a:t>in order </a:t>
            </a:r>
            <a:r>
              <a:rPr sz="2000" b="1" spc="50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2000" b="1" spc="60" dirty="0">
                <a:solidFill>
                  <a:srgbClr val="404040"/>
                </a:solidFill>
                <a:latin typeface="Calibri"/>
                <a:cs typeface="Calibri"/>
              </a:rPr>
              <a:t>facilitate </a:t>
            </a:r>
            <a:r>
              <a:rPr sz="2000" b="1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404040"/>
                </a:solidFill>
                <a:latin typeface="Calibri"/>
                <a:cs typeface="Calibri"/>
              </a:rPr>
              <a:t>criminal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404040"/>
                </a:solidFill>
                <a:latin typeface="Calibri"/>
                <a:cs typeface="Calibri"/>
              </a:rPr>
              <a:t>activities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5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404040"/>
                </a:solidFill>
                <a:latin typeface="Calibri"/>
                <a:cs typeface="Calibri"/>
              </a:rPr>
              <a:t>behalf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4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70" dirty="0">
                <a:solidFill>
                  <a:srgbClr val="404040"/>
                </a:solidFill>
                <a:latin typeface="Calibri"/>
                <a:cs typeface="Calibri"/>
              </a:rPr>
              <a:t>clients </a:t>
            </a:r>
            <a:r>
              <a:rPr sz="2000" b="1" spc="-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20" dirty="0">
                <a:solidFill>
                  <a:srgbClr val="404040"/>
                </a:solidFill>
                <a:latin typeface="Calibri"/>
                <a:cs typeface="Calibri"/>
              </a:rPr>
              <a:t>and/or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55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60" dirty="0">
                <a:solidFill>
                  <a:srgbClr val="404040"/>
                </a:solidFill>
                <a:latin typeface="Calibri"/>
                <a:cs typeface="Calibri"/>
              </a:rPr>
              <a:t>connected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65" dirty="0">
                <a:solidFill>
                  <a:srgbClr val="404040"/>
                </a:solidFill>
                <a:latin typeface="Calibri"/>
                <a:cs typeface="Calibri"/>
              </a:rPr>
              <a:t>parties.</a:t>
            </a:r>
            <a:endParaRPr sz="2000" dirty="0">
              <a:latin typeface="Calibri"/>
              <a:cs typeface="Calibri"/>
            </a:endParaRPr>
          </a:p>
          <a:p>
            <a:pPr marL="12700" marR="619125" algn="just">
              <a:lnSpc>
                <a:spcPct val="99400"/>
              </a:lnSpc>
              <a:spcBef>
                <a:spcPts val="2210"/>
              </a:spcBef>
            </a:pP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Note: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definition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Calibri"/>
                <a:cs typeface="Calibri"/>
              </a:rPr>
              <a:t>applies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Calibri"/>
                <a:cs typeface="Calibri"/>
              </a:rPr>
              <a:t>complicit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404040"/>
                </a:solidFill>
                <a:latin typeface="Calibri"/>
                <a:cs typeface="Calibri"/>
              </a:rPr>
              <a:t>enablers. </a:t>
            </a:r>
            <a:r>
              <a:rPr sz="1600" spc="-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404040"/>
                </a:solidFill>
                <a:latin typeface="Calibri"/>
                <a:cs typeface="Calibri"/>
              </a:rPr>
              <a:t>There 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sz="1600" spc="40" dirty="0">
                <a:solidFill>
                  <a:srgbClr val="404040"/>
                </a:solidFill>
                <a:latin typeface="Calibri"/>
                <a:cs typeface="Calibri"/>
              </a:rPr>
              <a:t>also </a:t>
            </a:r>
            <a:r>
              <a:rPr sz="1600" spc="25" dirty="0">
                <a:solidFill>
                  <a:srgbClr val="404040"/>
                </a:solidFill>
                <a:latin typeface="Calibri"/>
                <a:cs typeface="Calibri"/>
              </a:rPr>
              <a:t>situations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where </a:t>
            </a:r>
            <a:r>
              <a:rPr sz="1600" spc="20" dirty="0">
                <a:solidFill>
                  <a:srgbClr val="404040"/>
                </a:solidFill>
                <a:latin typeface="Calibri"/>
                <a:cs typeface="Calibri"/>
              </a:rPr>
              <a:t>professionals </a:t>
            </a:r>
            <a:r>
              <a:rPr sz="1600" spc="40" dirty="0">
                <a:solidFill>
                  <a:srgbClr val="404040"/>
                </a:solidFill>
                <a:latin typeface="Calibri"/>
                <a:cs typeface="Calibri"/>
              </a:rPr>
              <a:t>can </a:t>
            </a:r>
            <a:r>
              <a:rPr sz="1600" spc="-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404040"/>
                </a:solidFill>
                <a:latin typeface="Calibri"/>
                <a:cs typeface="Calibri"/>
              </a:rPr>
              <a:t>inadvertently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404040"/>
                </a:solidFill>
                <a:latin typeface="Calibri"/>
                <a:cs typeface="Calibri"/>
              </a:rPr>
              <a:t>facilitate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404040"/>
                </a:solidFill>
                <a:latin typeface="Calibri"/>
                <a:cs typeface="Calibri"/>
              </a:rPr>
              <a:t>crime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7739"/>
            <a:ext cx="6789056" cy="53420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00496" y="1127760"/>
            <a:ext cx="4559935" cy="377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005" indent="-342900">
              <a:lnSpc>
                <a:spcPct val="1087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1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3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spc="6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4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2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spc="3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3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9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-4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io</a:t>
            </a:r>
            <a:r>
              <a:rPr sz="2300" spc="4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of  </a:t>
            </a:r>
            <a:r>
              <a:rPr sz="2300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3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spc="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9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3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spc="-2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300" spc="6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2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spc="4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2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3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spc="-2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300" spc="6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14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spc="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300" spc="5" dirty="0">
                <a:solidFill>
                  <a:srgbClr val="404040"/>
                </a:solidFill>
                <a:latin typeface="Calibri"/>
                <a:cs typeface="Calibri"/>
              </a:rPr>
              <a:t>t  </a:t>
            </a:r>
            <a:r>
              <a:rPr sz="2300" spc="-95" dirty="0">
                <a:solidFill>
                  <a:srgbClr val="404040"/>
                </a:solidFill>
                <a:latin typeface="Calibri"/>
                <a:cs typeface="Calibri"/>
              </a:rPr>
              <a:t>2006</a:t>
            </a:r>
            <a:endParaRPr sz="2300">
              <a:latin typeface="Calibri"/>
              <a:cs typeface="Calibri"/>
            </a:endParaRPr>
          </a:p>
          <a:p>
            <a:pPr marL="355600" marR="114300" indent="-342900" algn="just">
              <a:lnSpc>
                <a:spcPct val="110400"/>
              </a:lnSpc>
              <a:spcBef>
                <a:spcPts val="840"/>
              </a:spcBef>
              <a:buFont typeface="Arial"/>
              <a:buChar char="•"/>
              <a:tabLst>
                <a:tab pos="355600" algn="l"/>
              </a:tabLst>
            </a:pPr>
            <a:r>
              <a:rPr sz="2300" spc="-8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50" dirty="0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sz="23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spc="-45" dirty="0">
                <a:solidFill>
                  <a:srgbClr val="404040"/>
                </a:solidFill>
                <a:latin typeface="Calibri"/>
                <a:cs typeface="Calibri"/>
              </a:rPr>
              <a:t>wi</a:t>
            </a:r>
            <a:r>
              <a:rPr sz="2300" spc="-4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300" spc="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-2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3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3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2300" spc="-9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io</a:t>
            </a:r>
            <a:r>
              <a:rPr sz="2300" spc="30" dirty="0">
                <a:solidFill>
                  <a:srgbClr val="404040"/>
                </a:solidFill>
                <a:latin typeface="Calibri"/>
                <a:cs typeface="Calibri"/>
              </a:rPr>
              <a:t>n  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3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300" spc="-45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10" dirty="0">
                <a:solidFill>
                  <a:srgbClr val="404040"/>
                </a:solidFill>
                <a:latin typeface="Calibri"/>
                <a:cs typeface="Calibri"/>
              </a:rPr>
              <a:t>gag</a:t>
            </a:r>
            <a:r>
              <a:rPr sz="2300" spc="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80" dirty="0">
                <a:solidFill>
                  <a:srgbClr val="404040"/>
                </a:solidFill>
                <a:latin typeface="Calibri"/>
                <a:cs typeface="Calibri"/>
              </a:rPr>
              <a:t>fr</a:t>
            </a:r>
            <a:r>
              <a:rPr sz="2300" spc="-15" dirty="0">
                <a:solidFill>
                  <a:srgbClr val="404040"/>
                </a:solidFill>
                <a:latin typeface="Calibri"/>
                <a:cs typeface="Calibri"/>
              </a:rPr>
              <a:t>au</a:t>
            </a:r>
            <a:r>
              <a:rPr sz="2300" spc="6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300" spc="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spc="5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300" spc="-6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3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6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404040"/>
                </a:solidFill>
                <a:latin typeface="Calibri"/>
                <a:cs typeface="Calibri"/>
              </a:rPr>
              <a:t>by  </a:t>
            </a:r>
            <a:r>
              <a:rPr sz="2300" spc="-5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8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spc="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3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spc="10" dirty="0">
                <a:solidFill>
                  <a:srgbClr val="404040"/>
                </a:solidFill>
                <a:latin typeface="Calibri"/>
                <a:cs typeface="Calibri"/>
              </a:rPr>
              <a:t>mm</a:t>
            </a:r>
            <a:r>
              <a:rPr sz="2300" spc="-3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404040"/>
                </a:solidFill>
                <a:latin typeface="Calibri"/>
                <a:cs typeface="Calibri"/>
              </a:rPr>
              <a:t>ss</a:t>
            </a:r>
            <a:r>
              <a:rPr sz="2300" spc="-4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spc="4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300" spc="-4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10400"/>
              </a:lnSpc>
              <a:spcBef>
                <a:spcPts val="1370"/>
              </a:spcBef>
            </a:pPr>
            <a:r>
              <a:rPr sz="2300" b="1" spc="114" dirty="0">
                <a:solidFill>
                  <a:srgbClr val="404040"/>
                </a:solidFill>
                <a:latin typeface="Calibri"/>
                <a:cs typeface="Calibri"/>
              </a:rPr>
              <a:t>“</a:t>
            </a:r>
            <a:r>
              <a:rPr sz="2300" b="1" spc="7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300" b="1" spc="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b="1" spc="-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b="1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300" b="1" spc="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b="1" spc="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b="1" spc="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b="1" spc="1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300" b="1" spc="-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b="1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b="1" spc="5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300" b="1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b="1" spc="2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300" b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b="1" spc="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b="1" spc="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b="1" spc="7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b="1" spc="7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300" b="1" spc="3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b="1" spc="-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sz="2300" b="1" spc="4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300" b="1" spc="5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300" b="1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b="1" spc="70" dirty="0">
                <a:solidFill>
                  <a:srgbClr val="404040"/>
                </a:solidFill>
                <a:latin typeface="Calibri"/>
                <a:cs typeface="Calibri"/>
              </a:rPr>
              <a:t>s  </a:t>
            </a:r>
            <a:r>
              <a:rPr sz="2300" b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b="1" spc="6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b="1" spc="-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300" b="1" spc="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b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300" b="1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300" b="1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b="1" spc="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b="1" spc="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b="1" spc="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b="1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b="1" spc="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300" b="1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b="1" spc="1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300" b="1" spc="10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300" b="1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b="1" spc="4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300" b="1" spc="9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300" b="1" spc="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b="1" spc="1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300" b="1" spc="-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300" b="1" spc="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au</a:t>
            </a:r>
            <a:r>
              <a:rPr sz="2300" b="1" spc="1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300" b="1" spc="3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300" b="1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b="1" spc="60" dirty="0">
                <a:solidFill>
                  <a:srgbClr val="404040"/>
                </a:solidFill>
                <a:latin typeface="Calibri"/>
                <a:cs typeface="Calibri"/>
              </a:rPr>
              <a:t>t  </a:t>
            </a:r>
            <a:r>
              <a:rPr sz="2300" b="1" spc="4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b="1" spc="1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300" b="1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b="1" spc="4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300" b="1" spc="-3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300" b="1" spc="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300" b="1" spc="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300" b="1" spc="1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300" b="1" spc="17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sz="2300" b="1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spc="-7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2300" spc="-8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300" spc="-95" dirty="0">
                <a:solidFill>
                  <a:srgbClr val="404040"/>
                </a:solidFill>
                <a:latin typeface="Calibri"/>
                <a:cs typeface="Calibri"/>
              </a:rPr>
              <a:t>996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3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300" spc="-35" dirty="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sz="2300" spc="-55" dirty="0">
                <a:solidFill>
                  <a:srgbClr val="404040"/>
                </a:solidFill>
                <a:latin typeface="Calibri"/>
                <a:cs typeface="Calibri"/>
              </a:rPr>
              <a:t>a.</a:t>
            </a:r>
            <a:r>
              <a:rPr sz="2300" spc="-6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300" spc="-75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300" spc="-95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300" spc="-5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0496" y="1104900"/>
            <a:ext cx="4487545" cy="252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fr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libri"/>
              <a:cs typeface="Calibri"/>
            </a:endParaRPr>
          </a:p>
          <a:p>
            <a:pPr marL="12700" marR="116205">
              <a:lnSpc>
                <a:spcPct val="89500"/>
              </a:lnSpc>
              <a:spcBef>
                <a:spcPts val="5"/>
              </a:spcBef>
            </a:pPr>
            <a:r>
              <a:rPr sz="2000" b="1" spc="45" dirty="0">
                <a:solidFill>
                  <a:srgbClr val="404040"/>
                </a:solidFill>
                <a:latin typeface="Calibri"/>
                <a:cs typeface="Calibri"/>
              </a:rPr>
              <a:t>Fr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404040"/>
                </a:solidFill>
                <a:latin typeface="Calibri"/>
                <a:cs typeface="Calibri"/>
              </a:rPr>
              <a:t>ud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b="1" spc="2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pro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pe</a:t>
            </a:r>
            <a:r>
              <a:rPr sz="2000" b="1" spc="1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b="1" spc="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b="1" spc="2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“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ll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404040"/>
                </a:solidFill>
                <a:latin typeface="Calibri"/>
                <a:cs typeface="Calibri"/>
              </a:rPr>
              <a:t>l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ow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va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o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acq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4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ow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89500"/>
              </a:lnSpc>
              <a:spcBef>
                <a:spcPts val="2145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Fraud-for-profit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: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“misuse[s] the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mortgage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lending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process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steal</a:t>
            </a:r>
            <a:r>
              <a:rPr sz="2000" spc="-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cash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equity</a:t>
            </a:r>
            <a:r>
              <a:rPr sz="2000" spc="-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from </a:t>
            </a:r>
            <a:r>
              <a:rPr sz="2000" spc="-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8373"/>
            <a:ext cx="6925490" cy="4601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590" y="0"/>
                </a:moveTo>
                <a:lnTo>
                  <a:pt x="0" y="0"/>
                </a:lnTo>
                <a:lnTo>
                  <a:pt x="0" y="5330951"/>
                </a:lnTo>
                <a:lnTo>
                  <a:pt x="3443590" y="5330951"/>
                </a:lnTo>
                <a:lnTo>
                  <a:pt x="3443590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5862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0"/>
                </a:moveTo>
                <a:lnTo>
                  <a:pt x="376137" y="0"/>
                </a:lnTo>
                <a:lnTo>
                  <a:pt x="376137" y="5330951"/>
                </a:lnTo>
                <a:lnTo>
                  <a:pt x="0" y="5330951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658" y="2349500"/>
            <a:ext cx="2334895" cy="20586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520"/>
              </a:spcBef>
            </a:pPr>
            <a:r>
              <a:rPr sz="3600" spc="-355" dirty="0">
                <a:solidFill>
                  <a:srgbClr val="ACD084"/>
                </a:solidFill>
              </a:rPr>
              <a:t>The </a:t>
            </a:r>
            <a:r>
              <a:rPr sz="3600" spc="-350" dirty="0">
                <a:solidFill>
                  <a:srgbClr val="ACD084"/>
                </a:solidFill>
              </a:rPr>
              <a:t> </a:t>
            </a:r>
            <a:r>
              <a:rPr sz="3600" spc="-130" dirty="0">
                <a:solidFill>
                  <a:srgbClr val="ACD084"/>
                </a:solidFill>
              </a:rPr>
              <a:t>P</a:t>
            </a:r>
            <a:r>
              <a:rPr sz="3600" spc="-175" dirty="0">
                <a:solidFill>
                  <a:srgbClr val="ACD084"/>
                </a:solidFill>
              </a:rPr>
              <a:t>r</a:t>
            </a:r>
            <a:r>
              <a:rPr sz="3600" spc="-305" dirty="0">
                <a:solidFill>
                  <a:srgbClr val="ACD084"/>
                </a:solidFill>
              </a:rPr>
              <a:t>o</a:t>
            </a:r>
            <a:r>
              <a:rPr sz="3600" spc="-400" dirty="0">
                <a:solidFill>
                  <a:srgbClr val="ACD084"/>
                </a:solidFill>
              </a:rPr>
              <a:t>f</a:t>
            </a:r>
            <a:r>
              <a:rPr sz="3600" spc="-335" dirty="0">
                <a:solidFill>
                  <a:srgbClr val="ACD084"/>
                </a:solidFill>
              </a:rPr>
              <a:t>e</a:t>
            </a:r>
            <a:r>
              <a:rPr sz="3600" spc="110" dirty="0">
                <a:solidFill>
                  <a:srgbClr val="ACD084"/>
                </a:solidFill>
              </a:rPr>
              <a:t>ss</a:t>
            </a:r>
            <a:r>
              <a:rPr sz="3600" spc="-275" dirty="0">
                <a:solidFill>
                  <a:srgbClr val="ACD084"/>
                </a:solidFill>
              </a:rPr>
              <a:t>i</a:t>
            </a:r>
            <a:r>
              <a:rPr sz="3600" spc="-305" dirty="0">
                <a:solidFill>
                  <a:srgbClr val="ACD084"/>
                </a:solidFill>
              </a:rPr>
              <a:t>o</a:t>
            </a:r>
            <a:r>
              <a:rPr sz="3600" spc="-225" dirty="0">
                <a:solidFill>
                  <a:srgbClr val="ACD084"/>
                </a:solidFill>
              </a:rPr>
              <a:t>n</a:t>
            </a:r>
            <a:r>
              <a:rPr sz="3600" spc="-215" dirty="0">
                <a:solidFill>
                  <a:srgbClr val="ACD084"/>
                </a:solidFill>
              </a:rPr>
              <a:t>a</a:t>
            </a:r>
            <a:r>
              <a:rPr sz="3600" spc="-140" dirty="0">
                <a:solidFill>
                  <a:srgbClr val="ACD084"/>
                </a:solidFill>
              </a:rPr>
              <a:t>l  </a:t>
            </a:r>
            <a:r>
              <a:rPr sz="3600" spc="-245" dirty="0">
                <a:solidFill>
                  <a:srgbClr val="ACD084"/>
                </a:solidFill>
              </a:rPr>
              <a:t>Enabler’s </a:t>
            </a:r>
            <a:r>
              <a:rPr sz="3600" spc="-240" dirty="0">
                <a:solidFill>
                  <a:srgbClr val="ACD084"/>
                </a:solidFill>
              </a:rPr>
              <a:t> </a:t>
            </a:r>
            <a:r>
              <a:rPr sz="3600" spc="-160" dirty="0">
                <a:solidFill>
                  <a:srgbClr val="ACD084"/>
                </a:solidFill>
              </a:rPr>
              <a:t>Progression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4583150" y="2092138"/>
            <a:ext cx="2633980" cy="2633980"/>
            <a:chOff x="4583150" y="2092138"/>
            <a:chExt cx="2633980" cy="2633980"/>
          </a:xfrm>
        </p:grpSpPr>
        <p:sp>
          <p:nvSpPr>
            <p:cNvPr id="6" name="object 6"/>
            <p:cNvSpPr/>
            <p:nvPr/>
          </p:nvSpPr>
          <p:spPr>
            <a:xfrm>
              <a:off x="4602200" y="2111188"/>
              <a:ext cx="2595880" cy="2595880"/>
            </a:xfrm>
            <a:custGeom>
              <a:avLst/>
              <a:gdLst/>
              <a:ahLst/>
              <a:cxnLst/>
              <a:rect l="l" t="t" r="r" b="b"/>
              <a:pathLst>
                <a:path w="2595879" h="2595879">
                  <a:moveTo>
                    <a:pt x="1297641" y="0"/>
                  </a:moveTo>
                  <a:lnTo>
                    <a:pt x="1248993" y="895"/>
                  </a:lnTo>
                  <a:lnTo>
                    <a:pt x="1200797" y="3559"/>
                  </a:lnTo>
                  <a:lnTo>
                    <a:pt x="1153084" y="7961"/>
                  </a:lnTo>
                  <a:lnTo>
                    <a:pt x="1105885" y="14069"/>
                  </a:lnTo>
                  <a:lnTo>
                    <a:pt x="1059233" y="21853"/>
                  </a:lnTo>
                  <a:lnTo>
                    <a:pt x="1013158" y="31280"/>
                  </a:lnTo>
                  <a:lnTo>
                    <a:pt x="967691" y="42320"/>
                  </a:lnTo>
                  <a:lnTo>
                    <a:pt x="922865" y="54940"/>
                  </a:lnTo>
                  <a:lnTo>
                    <a:pt x="878710" y="69111"/>
                  </a:lnTo>
                  <a:lnTo>
                    <a:pt x="835258" y="84799"/>
                  </a:lnTo>
                  <a:lnTo>
                    <a:pt x="792541" y="101974"/>
                  </a:lnTo>
                  <a:lnTo>
                    <a:pt x="750588" y="120605"/>
                  </a:lnTo>
                  <a:lnTo>
                    <a:pt x="709433" y="140661"/>
                  </a:lnTo>
                  <a:lnTo>
                    <a:pt x="669106" y="162108"/>
                  </a:lnTo>
                  <a:lnTo>
                    <a:pt x="629638" y="184918"/>
                  </a:lnTo>
                  <a:lnTo>
                    <a:pt x="591062" y="209057"/>
                  </a:lnTo>
                  <a:lnTo>
                    <a:pt x="553408" y="234496"/>
                  </a:lnTo>
                  <a:lnTo>
                    <a:pt x="516707" y="261201"/>
                  </a:lnTo>
                  <a:lnTo>
                    <a:pt x="480992" y="289143"/>
                  </a:lnTo>
                  <a:lnTo>
                    <a:pt x="446293" y="318289"/>
                  </a:lnTo>
                  <a:lnTo>
                    <a:pt x="412642" y="348608"/>
                  </a:lnTo>
                  <a:lnTo>
                    <a:pt x="380070" y="380070"/>
                  </a:lnTo>
                  <a:lnTo>
                    <a:pt x="348609" y="412641"/>
                  </a:lnTo>
                  <a:lnTo>
                    <a:pt x="318289" y="446292"/>
                  </a:lnTo>
                  <a:lnTo>
                    <a:pt x="289143" y="480991"/>
                  </a:lnTo>
                  <a:lnTo>
                    <a:pt x="261201" y="516707"/>
                  </a:lnTo>
                  <a:lnTo>
                    <a:pt x="234496" y="553407"/>
                  </a:lnTo>
                  <a:lnTo>
                    <a:pt x="209058" y="591061"/>
                  </a:lnTo>
                  <a:lnTo>
                    <a:pt x="184918" y="629638"/>
                  </a:lnTo>
                  <a:lnTo>
                    <a:pt x="162109" y="669105"/>
                  </a:lnTo>
                  <a:lnTo>
                    <a:pt x="140661" y="709432"/>
                  </a:lnTo>
                  <a:lnTo>
                    <a:pt x="120606" y="750588"/>
                  </a:lnTo>
                  <a:lnTo>
                    <a:pt x="101975" y="792540"/>
                  </a:lnTo>
                  <a:lnTo>
                    <a:pt x="84799" y="835258"/>
                  </a:lnTo>
                  <a:lnTo>
                    <a:pt x="69111" y="878710"/>
                  </a:lnTo>
                  <a:lnTo>
                    <a:pt x="54940" y="922865"/>
                  </a:lnTo>
                  <a:lnTo>
                    <a:pt x="42320" y="967691"/>
                  </a:lnTo>
                  <a:lnTo>
                    <a:pt x="31280" y="1013157"/>
                  </a:lnTo>
                  <a:lnTo>
                    <a:pt x="21853" y="1059232"/>
                  </a:lnTo>
                  <a:lnTo>
                    <a:pt x="14069" y="1105885"/>
                  </a:lnTo>
                  <a:lnTo>
                    <a:pt x="7961" y="1153083"/>
                  </a:lnTo>
                  <a:lnTo>
                    <a:pt x="3559" y="1200796"/>
                  </a:lnTo>
                  <a:lnTo>
                    <a:pt x="895" y="1248993"/>
                  </a:lnTo>
                  <a:lnTo>
                    <a:pt x="0" y="1297641"/>
                  </a:lnTo>
                  <a:lnTo>
                    <a:pt x="895" y="1346289"/>
                  </a:lnTo>
                  <a:lnTo>
                    <a:pt x="3559" y="1394486"/>
                  </a:lnTo>
                  <a:lnTo>
                    <a:pt x="7961" y="1442199"/>
                  </a:lnTo>
                  <a:lnTo>
                    <a:pt x="14069" y="1489397"/>
                  </a:lnTo>
                  <a:lnTo>
                    <a:pt x="21853" y="1536049"/>
                  </a:lnTo>
                  <a:lnTo>
                    <a:pt x="31280" y="1582124"/>
                  </a:lnTo>
                  <a:lnTo>
                    <a:pt x="42320" y="1627591"/>
                  </a:lnTo>
                  <a:lnTo>
                    <a:pt x="54940" y="1672417"/>
                  </a:lnTo>
                  <a:lnTo>
                    <a:pt x="69111" y="1716572"/>
                  </a:lnTo>
                  <a:lnTo>
                    <a:pt x="84799" y="1760024"/>
                  </a:lnTo>
                  <a:lnTo>
                    <a:pt x="101975" y="1802742"/>
                  </a:lnTo>
                  <a:lnTo>
                    <a:pt x="120606" y="1844694"/>
                  </a:lnTo>
                  <a:lnTo>
                    <a:pt x="140661" y="1885849"/>
                  </a:lnTo>
                  <a:lnTo>
                    <a:pt x="162109" y="1926176"/>
                  </a:lnTo>
                  <a:lnTo>
                    <a:pt x="184918" y="1965644"/>
                  </a:lnTo>
                  <a:lnTo>
                    <a:pt x="209058" y="2004220"/>
                  </a:lnTo>
                  <a:lnTo>
                    <a:pt x="234496" y="2041874"/>
                  </a:lnTo>
                  <a:lnTo>
                    <a:pt x="261201" y="2078575"/>
                  </a:lnTo>
                  <a:lnTo>
                    <a:pt x="289143" y="2114290"/>
                  </a:lnTo>
                  <a:lnTo>
                    <a:pt x="318289" y="2148989"/>
                  </a:lnTo>
                  <a:lnTo>
                    <a:pt x="348609" y="2182640"/>
                  </a:lnTo>
                  <a:lnTo>
                    <a:pt x="380070" y="2215212"/>
                  </a:lnTo>
                  <a:lnTo>
                    <a:pt x="412642" y="2246673"/>
                  </a:lnTo>
                  <a:lnTo>
                    <a:pt x="446293" y="2276993"/>
                  </a:lnTo>
                  <a:lnTo>
                    <a:pt x="480992" y="2306139"/>
                  </a:lnTo>
                  <a:lnTo>
                    <a:pt x="516707" y="2334081"/>
                  </a:lnTo>
                  <a:lnTo>
                    <a:pt x="553408" y="2360786"/>
                  </a:lnTo>
                  <a:lnTo>
                    <a:pt x="591062" y="2386224"/>
                  </a:lnTo>
                  <a:lnTo>
                    <a:pt x="629638" y="2410364"/>
                  </a:lnTo>
                  <a:lnTo>
                    <a:pt x="669106" y="2433173"/>
                  </a:lnTo>
                  <a:lnTo>
                    <a:pt x="709433" y="2454621"/>
                  </a:lnTo>
                  <a:lnTo>
                    <a:pt x="750588" y="2474676"/>
                  </a:lnTo>
                  <a:lnTo>
                    <a:pt x="792541" y="2493307"/>
                  </a:lnTo>
                  <a:lnTo>
                    <a:pt x="835258" y="2510483"/>
                  </a:lnTo>
                  <a:lnTo>
                    <a:pt x="878710" y="2526171"/>
                  </a:lnTo>
                  <a:lnTo>
                    <a:pt x="922865" y="2540342"/>
                  </a:lnTo>
                  <a:lnTo>
                    <a:pt x="967691" y="2552962"/>
                  </a:lnTo>
                  <a:lnTo>
                    <a:pt x="1013158" y="2564002"/>
                  </a:lnTo>
                  <a:lnTo>
                    <a:pt x="1059233" y="2573429"/>
                  </a:lnTo>
                  <a:lnTo>
                    <a:pt x="1105885" y="2581213"/>
                  </a:lnTo>
                  <a:lnTo>
                    <a:pt x="1153084" y="2587321"/>
                  </a:lnTo>
                  <a:lnTo>
                    <a:pt x="1200797" y="2591723"/>
                  </a:lnTo>
                  <a:lnTo>
                    <a:pt x="1248993" y="2594388"/>
                  </a:lnTo>
                  <a:lnTo>
                    <a:pt x="1297641" y="2595283"/>
                  </a:lnTo>
                  <a:lnTo>
                    <a:pt x="1346289" y="2594388"/>
                  </a:lnTo>
                  <a:lnTo>
                    <a:pt x="1394486" y="2591723"/>
                  </a:lnTo>
                  <a:lnTo>
                    <a:pt x="1442199" y="2587321"/>
                  </a:lnTo>
                  <a:lnTo>
                    <a:pt x="1489397" y="2581213"/>
                  </a:lnTo>
                  <a:lnTo>
                    <a:pt x="1536049" y="2573429"/>
                  </a:lnTo>
                  <a:lnTo>
                    <a:pt x="1582124" y="2564002"/>
                  </a:lnTo>
                  <a:lnTo>
                    <a:pt x="1627591" y="2552962"/>
                  </a:lnTo>
                  <a:lnTo>
                    <a:pt x="1672417" y="2540342"/>
                  </a:lnTo>
                  <a:lnTo>
                    <a:pt x="1716572" y="2526171"/>
                  </a:lnTo>
                  <a:lnTo>
                    <a:pt x="1760024" y="2510483"/>
                  </a:lnTo>
                  <a:lnTo>
                    <a:pt x="1802742" y="2493307"/>
                  </a:lnTo>
                  <a:lnTo>
                    <a:pt x="1844694" y="2474676"/>
                  </a:lnTo>
                  <a:lnTo>
                    <a:pt x="1885849" y="2454621"/>
                  </a:lnTo>
                  <a:lnTo>
                    <a:pt x="1926176" y="2433173"/>
                  </a:lnTo>
                  <a:lnTo>
                    <a:pt x="1965644" y="2410364"/>
                  </a:lnTo>
                  <a:lnTo>
                    <a:pt x="2004220" y="2386224"/>
                  </a:lnTo>
                  <a:lnTo>
                    <a:pt x="2041874" y="2360786"/>
                  </a:lnTo>
                  <a:lnTo>
                    <a:pt x="2078575" y="2334081"/>
                  </a:lnTo>
                  <a:lnTo>
                    <a:pt x="2114290" y="2306139"/>
                  </a:lnTo>
                  <a:lnTo>
                    <a:pt x="2148989" y="2276993"/>
                  </a:lnTo>
                  <a:lnTo>
                    <a:pt x="2182640" y="2246673"/>
                  </a:lnTo>
                  <a:lnTo>
                    <a:pt x="2215212" y="2215212"/>
                  </a:lnTo>
                  <a:lnTo>
                    <a:pt x="2246673" y="2182640"/>
                  </a:lnTo>
                  <a:lnTo>
                    <a:pt x="2276993" y="2148989"/>
                  </a:lnTo>
                  <a:lnTo>
                    <a:pt x="2306139" y="2114290"/>
                  </a:lnTo>
                  <a:lnTo>
                    <a:pt x="2334081" y="2078575"/>
                  </a:lnTo>
                  <a:lnTo>
                    <a:pt x="2360786" y="2041874"/>
                  </a:lnTo>
                  <a:lnTo>
                    <a:pt x="2386224" y="2004220"/>
                  </a:lnTo>
                  <a:lnTo>
                    <a:pt x="2410364" y="1965644"/>
                  </a:lnTo>
                  <a:lnTo>
                    <a:pt x="2433173" y="1926176"/>
                  </a:lnTo>
                  <a:lnTo>
                    <a:pt x="2454621" y="1885849"/>
                  </a:lnTo>
                  <a:lnTo>
                    <a:pt x="2474676" y="1844694"/>
                  </a:lnTo>
                  <a:lnTo>
                    <a:pt x="2493307" y="1802742"/>
                  </a:lnTo>
                  <a:lnTo>
                    <a:pt x="2510483" y="1760024"/>
                  </a:lnTo>
                  <a:lnTo>
                    <a:pt x="2526171" y="1716572"/>
                  </a:lnTo>
                  <a:lnTo>
                    <a:pt x="2540342" y="1672417"/>
                  </a:lnTo>
                  <a:lnTo>
                    <a:pt x="2552962" y="1627591"/>
                  </a:lnTo>
                  <a:lnTo>
                    <a:pt x="2564002" y="1582124"/>
                  </a:lnTo>
                  <a:lnTo>
                    <a:pt x="2573429" y="1536049"/>
                  </a:lnTo>
                  <a:lnTo>
                    <a:pt x="2581213" y="1489397"/>
                  </a:lnTo>
                  <a:lnTo>
                    <a:pt x="2587321" y="1442199"/>
                  </a:lnTo>
                  <a:lnTo>
                    <a:pt x="2591723" y="1394486"/>
                  </a:lnTo>
                  <a:lnTo>
                    <a:pt x="2594388" y="1346289"/>
                  </a:lnTo>
                  <a:lnTo>
                    <a:pt x="2595283" y="1297641"/>
                  </a:lnTo>
                  <a:lnTo>
                    <a:pt x="2594388" y="1248993"/>
                  </a:lnTo>
                  <a:lnTo>
                    <a:pt x="2591723" y="1200796"/>
                  </a:lnTo>
                  <a:lnTo>
                    <a:pt x="2587321" y="1153083"/>
                  </a:lnTo>
                  <a:lnTo>
                    <a:pt x="2581213" y="1105885"/>
                  </a:lnTo>
                  <a:lnTo>
                    <a:pt x="2573429" y="1059232"/>
                  </a:lnTo>
                  <a:lnTo>
                    <a:pt x="2564002" y="1013157"/>
                  </a:lnTo>
                  <a:lnTo>
                    <a:pt x="2552962" y="967691"/>
                  </a:lnTo>
                  <a:lnTo>
                    <a:pt x="2540342" y="922865"/>
                  </a:lnTo>
                  <a:lnTo>
                    <a:pt x="2526171" y="878710"/>
                  </a:lnTo>
                  <a:lnTo>
                    <a:pt x="2510483" y="835258"/>
                  </a:lnTo>
                  <a:lnTo>
                    <a:pt x="2493307" y="792540"/>
                  </a:lnTo>
                  <a:lnTo>
                    <a:pt x="2474676" y="750588"/>
                  </a:lnTo>
                  <a:lnTo>
                    <a:pt x="2454621" y="709432"/>
                  </a:lnTo>
                  <a:lnTo>
                    <a:pt x="2433173" y="669105"/>
                  </a:lnTo>
                  <a:lnTo>
                    <a:pt x="2410364" y="629638"/>
                  </a:lnTo>
                  <a:lnTo>
                    <a:pt x="2386224" y="591061"/>
                  </a:lnTo>
                  <a:lnTo>
                    <a:pt x="2360786" y="553407"/>
                  </a:lnTo>
                  <a:lnTo>
                    <a:pt x="2334081" y="516707"/>
                  </a:lnTo>
                  <a:lnTo>
                    <a:pt x="2306139" y="480991"/>
                  </a:lnTo>
                  <a:lnTo>
                    <a:pt x="2276993" y="446292"/>
                  </a:lnTo>
                  <a:lnTo>
                    <a:pt x="2246673" y="412641"/>
                  </a:lnTo>
                  <a:lnTo>
                    <a:pt x="2215212" y="380070"/>
                  </a:lnTo>
                  <a:lnTo>
                    <a:pt x="2182640" y="348608"/>
                  </a:lnTo>
                  <a:lnTo>
                    <a:pt x="2148989" y="318289"/>
                  </a:lnTo>
                  <a:lnTo>
                    <a:pt x="2114290" y="289143"/>
                  </a:lnTo>
                  <a:lnTo>
                    <a:pt x="2078575" y="261201"/>
                  </a:lnTo>
                  <a:lnTo>
                    <a:pt x="2041874" y="234496"/>
                  </a:lnTo>
                  <a:lnTo>
                    <a:pt x="2004220" y="209057"/>
                  </a:lnTo>
                  <a:lnTo>
                    <a:pt x="1965644" y="184918"/>
                  </a:lnTo>
                  <a:lnTo>
                    <a:pt x="1926176" y="162108"/>
                  </a:lnTo>
                  <a:lnTo>
                    <a:pt x="1885849" y="140661"/>
                  </a:lnTo>
                  <a:lnTo>
                    <a:pt x="1844694" y="120605"/>
                  </a:lnTo>
                  <a:lnTo>
                    <a:pt x="1802742" y="101974"/>
                  </a:lnTo>
                  <a:lnTo>
                    <a:pt x="1760024" y="84799"/>
                  </a:lnTo>
                  <a:lnTo>
                    <a:pt x="1716572" y="69111"/>
                  </a:lnTo>
                  <a:lnTo>
                    <a:pt x="1672417" y="54940"/>
                  </a:lnTo>
                  <a:lnTo>
                    <a:pt x="1627591" y="42320"/>
                  </a:lnTo>
                  <a:lnTo>
                    <a:pt x="1582124" y="31280"/>
                  </a:lnTo>
                  <a:lnTo>
                    <a:pt x="1536049" y="21853"/>
                  </a:lnTo>
                  <a:lnTo>
                    <a:pt x="1489397" y="14069"/>
                  </a:lnTo>
                  <a:lnTo>
                    <a:pt x="1442199" y="7961"/>
                  </a:lnTo>
                  <a:lnTo>
                    <a:pt x="1394486" y="3559"/>
                  </a:lnTo>
                  <a:lnTo>
                    <a:pt x="1346289" y="895"/>
                  </a:lnTo>
                  <a:lnTo>
                    <a:pt x="12976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02200" y="2111188"/>
              <a:ext cx="2595880" cy="2595880"/>
            </a:xfrm>
            <a:custGeom>
              <a:avLst/>
              <a:gdLst/>
              <a:ahLst/>
              <a:cxnLst/>
              <a:rect l="l" t="t" r="r" b="b"/>
              <a:pathLst>
                <a:path w="2595879" h="2595879">
                  <a:moveTo>
                    <a:pt x="0" y="1297642"/>
                  </a:moveTo>
                  <a:lnTo>
                    <a:pt x="895" y="1248993"/>
                  </a:lnTo>
                  <a:lnTo>
                    <a:pt x="3559" y="1200797"/>
                  </a:lnTo>
                  <a:lnTo>
                    <a:pt x="7961" y="1153084"/>
                  </a:lnTo>
                  <a:lnTo>
                    <a:pt x="14069" y="1105885"/>
                  </a:lnTo>
                  <a:lnTo>
                    <a:pt x="21853" y="1059233"/>
                  </a:lnTo>
                  <a:lnTo>
                    <a:pt x="31280" y="1013158"/>
                  </a:lnTo>
                  <a:lnTo>
                    <a:pt x="42320" y="967692"/>
                  </a:lnTo>
                  <a:lnTo>
                    <a:pt x="54940" y="922865"/>
                  </a:lnTo>
                  <a:lnTo>
                    <a:pt x="69111" y="878710"/>
                  </a:lnTo>
                  <a:lnTo>
                    <a:pt x="84799" y="835258"/>
                  </a:lnTo>
                  <a:lnTo>
                    <a:pt x="101975" y="792541"/>
                  </a:lnTo>
                  <a:lnTo>
                    <a:pt x="120606" y="750588"/>
                  </a:lnTo>
                  <a:lnTo>
                    <a:pt x="140661" y="709433"/>
                  </a:lnTo>
                  <a:lnTo>
                    <a:pt x="162109" y="669106"/>
                  </a:lnTo>
                  <a:lnTo>
                    <a:pt x="184918" y="629638"/>
                  </a:lnTo>
                  <a:lnTo>
                    <a:pt x="209058" y="591062"/>
                  </a:lnTo>
                  <a:lnTo>
                    <a:pt x="234496" y="553408"/>
                  </a:lnTo>
                  <a:lnTo>
                    <a:pt x="261201" y="516707"/>
                  </a:lnTo>
                  <a:lnTo>
                    <a:pt x="289143" y="480992"/>
                  </a:lnTo>
                  <a:lnTo>
                    <a:pt x="318289" y="446293"/>
                  </a:lnTo>
                  <a:lnTo>
                    <a:pt x="348609" y="412642"/>
                  </a:lnTo>
                  <a:lnTo>
                    <a:pt x="380070" y="380070"/>
                  </a:lnTo>
                  <a:lnTo>
                    <a:pt x="412642" y="348609"/>
                  </a:lnTo>
                  <a:lnTo>
                    <a:pt x="446293" y="318289"/>
                  </a:lnTo>
                  <a:lnTo>
                    <a:pt x="480992" y="289143"/>
                  </a:lnTo>
                  <a:lnTo>
                    <a:pt x="516707" y="261201"/>
                  </a:lnTo>
                  <a:lnTo>
                    <a:pt x="553408" y="234496"/>
                  </a:lnTo>
                  <a:lnTo>
                    <a:pt x="591062" y="209058"/>
                  </a:lnTo>
                  <a:lnTo>
                    <a:pt x="629638" y="184918"/>
                  </a:lnTo>
                  <a:lnTo>
                    <a:pt x="669106" y="162109"/>
                  </a:lnTo>
                  <a:lnTo>
                    <a:pt x="709433" y="140661"/>
                  </a:lnTo>
                  <a:lnTo>
                    <a:pt x="750588" y="120606"/>
                  </a:lnTo>
                  <a:lnTo>
                    <a:pt x="792541" y="101975"/>
                  </a:lnTo>
                  <a:lnTo>
                    <a:pt x="835258" y="84799"/>
                  </a:lnTo>
                  <a:lnTo>
                    <a:pt x="878710" y="69111"/>
                  </a:lnTo>
                  <a:lnTo>
                    <a:pt x="922865" y="54940"/>
                  </a:lnTo>
                  <a:lnTo>
                    <a:pt x="967692" y="42320"/>
                  </a:lnTo>
                  <a:lnTo>
                    <a:pt x="1013158" y="31280"/>
                  </a:lnTo>
                  <a:lnTo>
                    <a:pt x="1059233" y="21853"/>
                  </a:lnTo>
                  <a:lnTo>
                    <a:pt x="1105885" y="14069"/>
                  </a:lnTo>
                  <a:lnTo>
                    <a:pt x="1153084" y="7961"/>
                  </a:lnTo>
                  <a:lnTo>
                    <a:pt x="1200797" y="3559"/>
                  </a:lnTo>
                  <a:lnTo>
                    <a:pt x="1248993" y="895"/>
                  </a:lnTo>
                  <a:lnTo>
                    <a:pt x="1297642" y="0"/>
                  </a:lnTo>
                  <a:lnTo>
                    <a:pt x="1346290" y="895"/>
                  </a:lnTo>
                  <a:lnTo>
                    <a:pt x="1394486" y="3559"/>
                  </a:lnTo>
                  <a:lnTo>
                    <a:pt x="1442199" y="7961"/>
                  </a:lnTo>
                  <a:lnTo>
                    <a:pt x="1489397" y="14069"/>
                  </a:lnTo>
                  <a:lnTo>
                    <a:pt x="1536050" y="21853"/>
                  </a:lnTo>
                  <a:lnTo>
                    <a:pt x="1582125" y="31280"/>
                  </a:lnTo>
                  <a:lnTo>
                    <a:pt x="1627591" y="42320"/>
                  </a:lnTo>
                  <a:lnTo>
                    <a:pt x="1672417" y="54940"/>
                  </a:lnTo>
                  <a:lnTo>
                    <a:pt x="1716572" y="69111"/>
                  </a:lnTo>
                  <a:lnTo>
                    <a:pt x="1760024" y="84799"/>
                  </a:lnTo>
                  <a:lnTo>
                    <a:pt x="1802742" y="101975"/>
                  </a:lnTo>
                  <a:lnTo>
                    <a:pt x="1844694" y="120606"/>
                  </a:lnTo>
                  <a:lnTo>
                    <a:pt x="1885849" y="140661"/>
                  </a:lnTo>
                  <a:lnTo>
                    <a:pt x="1926177" y="162109"/>
                  </a:lnTo>
                  <a:lnTo>
                    <a:pt x="1965644" y="184918"/>
                  </a:lnTo>
                  <a:lnTo>
                    <a:pt x="2004220" y="209058"/>
                  </a:lnTo>
                  <a:lnTo>
                    <a:pt x="2041875" y="234496"/>
                  </a:lnTo>
                  <a:lnTo>
                    <a:pt x="2078575" y="261201"/>
                  </a:lnTo>
                  <a:lnTo>
                    <a:pt x="2114290" y="289143"/>
                  </a:lnTo>
                  <a:lnTo>
                    <a:pt x="2148989" y="318289"/>
                  </a:lnTo>
                  <a:lnTo>
                    <a:pt x="2182640" y="348609"/>
                  </a:lnTo>
                  <a:lnTo>
                    <a:pt x="2215212" y="380070"/>
                  </a:lnTo>
                  <a:lnTo>
                    <a:pt x="2246674" y="412642"/>
                  </a:lnTo>
                  <a:lnTo>
                    <a:pt x="2276993" y="446293"/>
                  </a:lnTo>
                  <a:lnTo>
                    <a:pt x="2306139" y="480992"/>
                  </a:lnTo>
                  <a:lnTo>
                    <a:pt x="2334081" y="516707"/>
                  </a:lnTo>
                  <a:lnTo>
                    <a:pt x="2360786" y="553408"/>
                  </a:lnTo>
                  <a:lnTo>
                    <a:pt x="2386224" y="591062"/>
                  </a:lnTo>
                  <a:lnTo>
                    <a:pt x="2410364" y="629638"/>
                  </a:lnTo>
                  <a:lnTo>
                    <a:pt x="2433173" y="669106"/>
                  </a:lnTo>
                  <a:lnTo>
                    <a:pt x="2454621" y="709433"/>
                  </a:lnTo>
                  <a:lnTo>
                    <a:pt x="2474676" y="750588"/>
                  </a:lnTo>
                  <a:lnTo>
                    <a:pt x="2493307" y="792541"/>
                  </a:lnTo>
                  <a:lnTo>
                    <a:pt x="2510483" y="835258"/>
                  </a:lnTo>
                  <a:lnTo>
                    <a:pt x="2526171" y="878710"/>
                  </a:lnTo>
                  <a:lnTo>
                    <a:pt x="2540342" y="922865"/>
                  </a:lnTo>
                  <a:lnTo>
                    <a:pt x="2552962" y="967692"/>
                  </a:lnTo>
                  <a:lnTo>
                    <a:pt x="2564002" y="1013158"/>
                  </a:lnTo>
                  <a:lnTo>
                    <a:pt x="2573429" y="1059233"/>
                  </a:lnTo>
                  <a:lnTo>
                    <a:pt x="2581213" y="1105885"/>
                  </a:lnTo>
                  <a:lnTo>
                    <a:pt x="2587321" y="1153084"/>
                  </a:lnTo>
                  <a:lnTo>
                    <a:pt x="2591723" y="1200797"/>
                  </a:lnTo>
                  <a:lnTo>
                    <a:pt x="2594387" y="1248993"/>
                  </a:lnTo>
                  <a:lnTo>
                    <a:pt x="2595283" y="1297642"/>
                  </a:lnTo>
                  <a:lnTo>
                    <a:pt x="2594387" y="1346290"/>
                  </a:lnTo>
                  <a:lnTo>
                    <a:pt x="2591723" y="1394486"/>
                  </a:lnTo>
                  <a:lnTo>
                    <a:pt x="2587321" y="1442199"/>
                  </a:lnTo>
                  <a:lnTo>
                    <a:pt x="2581213" y="1489397"/>
                  </a:lnTo>
                  <a:lnTo>
                    <a:pt x="2573429" y="1536050"/>
                  </a:lnTo>
                  <a:lnTo>
                    <a:pt x="2564002" y="1582125"/>
                  </a:lnTo>
                  <a:lnTo>
                    <a:pt x="2552962" y="1627591"/>
                  </a:lnTo>
                  <a:lnTo>
                    <a:pt x="2540342" y="1672417"/>
                  </a:lnTo>
                  <a:lnTo>
                    <a:pt x="2526171" y="1716572"/>
                  </a:lnTo>
                  <a:lnTo>
                    <a:pt x="2510483" y="1760024"/>
                  </a:lnTo>
                  <a:lnTo>
                    <a:pt x="2493307" y="1802742"/>
                  </a:lnTo>
                  <a:lnTo>
                    <a:pt x="2474676" y="1844694"/>
                  </a:lnTo>
                  <a:lnTo>
                    <a:pt x="2454621" y="1885849"/>
                  </a:lnTo>
                  <a:lnTo>
                    <a:pt x="2433173" y="1926177"/>
                  </a:lnTo>
                  <a:lnTo>
                    <a:pt x="2410364" y="1965644"/>
                  </a:lnTo>
                  <a:lnTo>
                    <a:pt x="2386224" y="2004220"/>
                  </a:lnTo>
                  <a:lnTo>
                    <a:pt x="2360786" y="2041875"/>
                  </a:lnTo>
                  <a:lnTo>
                    <a:pt x="2334081" y="2078575"/>
                  </a:lnTo>
                  <a:lnTo>
                    <a:pt x="2306139" y="2114290"/>
                  </a:lnTo>
                  <a:lnTo>
                    <a:pt x="2276993" y="2148989"/>
                  </a:lnTo>
                  <a:lnTo>
                    <a:pt x="2246674" y="2182640"/>
                  </a:lnTo>
                  <a:lnTo>
                    <a:pt x="2215212" y="2215212"/>
                  </a:lnTo>
                  <a:lnTo>
                    <a:pt x="2182640" y="2246674"/>
                  </a:lnTo>
                  <a:lnTo>
                    <a:pt x="2148989" y="2276993"/>
                  </a:lnTo>
                  <a:lnTo>
                    <a:pt x="2114290" y="2306139"/>
                  </a:lnTo>
                  <a:lnTo>
                    <a:pt x="2078575" y="2334081"/>
                  </a:lnTo>
                  <a:lnTo>
                    <a:pt x="2041875" y="2360786"/>
                  </a:lnTo>
                  <a:lnTo>
                    <a:pt x="2004220" y="2386224"/>
                  </a:lnTo>
                  <a:lnTo>
                    <a:pt x="1965644" y="2410364"/>
                  </a:lnTo>
                  <a:lnTo>
                    <a:pt x="1926177" y="2433173"/>
                  </a:lnTo>
                  <a:lnTo>
                    <a:pt x="1885849" y="2454621"/>
                  </a:lnTo>
                  <a:lnTo>
                    <a:pt x="1844694" y="2474676"/>
                  </a:lnTo>
                  <a:lnTo>
                    <a:pt x="1802742" y="2493307"/>
                  </a:lnTo>
                  <a:lnTo>
                    <a:pt x="1760024" y="2510483"/>
                  </a:lnTo>
                  <a:lnTo>
                    <a:pt x="1716572" y="2526171"/>
                  </a:lnTo>
                  <a:lnTo>
                    <a:pt x="1672417" y="2540342"/>
                  </a:lnTo>
                  <a:lnTo>
                    <a:pt x="1627591" y="2552962"/>
                  </a:lnTo>
                  <a:lnTo>
                    <a:pt x="1582125" y="2564002"/>
                  </a:lnTo>
                  <a:lnTo>
                    <a:pt x="1536050" y="2573429"/>
                  </a:lnTo>
                  <a:lnTo>
                    <a:pt x="1489397" y="2581213"/>
                  </a:lnTo>
                  <a:lnTo>
                    <a:pt x="1442199" y="2587321"/>
                  </a:lnTo>
                  <a:lnTo>
                    <a:pt x="1394486" y="2591723"/>
                  </a:lnTo>
                  <a:lnTo>
                    <a:pt x="1346290" y="2594387"/>
                  </a:lnTo>
                  <a:lnTo>
                    <a:pt x="1297642" y="2595283"/>
                  </a:lnTo>
                  <a:lnTo>
                    <a:pt x="1248993" y="2594387"/>
                  </a:lnTo>
                  <a:lnTo>
                    <a:pt x="1200797" y="2591723"/>
                  </a:lnTo>
                  <a:lnTo>
                    <a:pt x="1153084" y="2587321"/>
                  </a:lnTo>
                  <a:lnTo>
                    <a:pt x="1105885" y="2581213"/>
                  </a:lnTo>
                  <a:lnTo>
                    <a:pt x="1059233" y="2573429"/>
                  </a:lnTo>
                  <a:lnTo>
                    <a:pt x="1013158" y="2564002"/>
                  </a:lnTo>
                  <a:lnTo>
                    <a:pt x="967692" y="2552962"/>
                  </a:lnTo>
                  <a:lnTo>
                    <a:pt x="922865" y="2540342"/>
                  </a:lnTo>
                  <a:lnTo>
                    <a:pt x="878710" y="2526171"/>
                  </a:lnTo>
                  <a:lnTo>
                    <a:pt x="835258" y="2510483"/>
                  </a:lnTo>
                  <a:lnTo>
                    <a:pt x="792541" y="2493307"/>
                  </a:lnTo>
                  <a:lnTo>
                    <a:pt x="750588" y="2474676"/>
                  </a:lnTo>
                  <a:lnTo>
                    <a:pt x="709433" y="2454621"/>
                  </a:lnTo>
                  <a:lnTo>
                    <a:pt x="669106" y="2433173"/>
                  </a:lnTo>
                  <a:lnTo>
                    <a:pt x="629638" y="2410364"/>
                  </a:lnTo>
                  <a:lnTo>
                    <a:pt x="591062" y="2386224"/>
                  </a:lnTo>
                  <a:lnTo>
                    <a:pt x="553408" y="2360786"/>
                  </a:lnTo>
                  <a:lnTo>
                    <a:pt x="516707" y="2334081"/>
                  </a:lnTo>
                  <a:lnTo>
                    <a:pt x="480992" y="2306139"/>
                  </a:lnTo>
                  <a:lnTo>
                    <a:pt x="446293" y="2276993"/>
                  </a:lnTo>
                  <a:lnTo>
                    <a:pt x="412642" y="2246674"/>
                  </a:lnTo>
                  <a:lnTo>
                    <a:pt x="380070" y="2215212"/>
                  </a:lnTo>
                  <a:lnTo>
                    <a:pt x="348609" y="2182640"/>
                  </a:lnTo>
                  <a:lnTo>
                    <a:pt x="318289" y="2148989"/>
                  </a:lnTo>
                  <a:lnTo>
                    <a:pt x="289143" y="2114290"/>
                  </a:lnTo>
                  <a:lnTo>
                    <a:pt x="261201" y="2078575"/>
                  </a:lnTo>
                  <a:lnTo>
                    <a:pt x="234496" y="2041875"/>
                  </a:lnTo>
                  <a:lnTo>
                    <a:pt x="209058" y="2004220"/>
                  </a:lnTo>
                  <a:lnTo>
                    <a:pt x="184918" y="1965644"/>
                  </a:lnTo>
                  <a:lnTo>
                    <a:pt x="162109" y="1926177"/>
                  </a:lnTo>
                  <a:lnTo>
                    <a:pt x="140661" y="1885849"/>
                  </a:lnTo>
                  <a:lnTo>
                    <a:pt x="120606" y="1844694"/>
                  </a:lnTo>
                  <a:lnTo>
                    <a:pt x="101975" y="1802742"/>
                  </a:lnTo>
                  <a:lnTo>
                    <a:pt x="84799" y="1760024"/>
                  </a:lnTo>
                  <a:lnTo>
                    <a:pt x="69111" y="1716572"/>
                  </a:lnTo>
                  <a:lnTo>
                    <a:pt x="54940" y="1672417"/>
                  </a:lnTo>
                  <a:lnTo>
                    <a:pt x="42320" y="1627591"/>
                  </a:lnTo>
                  <a:lnTo>
                    <a:pt x="31280" y="1582125"/>
                  </a:lnTo>
                  <a:lnTo>
                    <a:pt x="21853" y="1536050"/>
                  </a:lnTo>
                  <a:lnTo>
                    <a:pt x="14069" y="1489397"/>
                  </a:lnTo>
                  <a:lnTo>
                    <a:pt x="7961" y="1442199"/>
                  </a:lnTo>
                  <a:lnTo>
                    <a:pt x="3559" y="1394486"/>
                  </a:lnTo>
                  <a:lnTo>
                    <a:pt x="895" y="1346290"/>
                  </a:lnTo>
                  <a:lnTo>
                    <a:pt x="0" y="1297642"/>
                  </a:lnTo>
                  <a:close/>
                </a:path>
              </a:pathLst>
            </a:custGeom>
            <a:ln w="38100">
              <a:solidFill>
                <a:srgbClr val="ACD0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10879" y="3048508"/>
            <a:ext cx="1177290" cy="6902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06375">
              <a:lnSpc>
                <a:spcPts val="2590"/>
              </a:lnSpc>
              <a:spcBef>
                <a:spcPts val="225"/>
              </a:spcBef>
            </a:pP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Willful </a:t>
            </a: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nor</a:t>
            </a: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endParaRPr sz="22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90489" y="2092138"/>
            <a:ext cx="2633980" cy="2633980"/>
            <a:chOff x="8190489" y="2092138"/>
            <a:chExt cx="2633980" cy="2633980"/>
          </a:xfrm>
        </p:grpSpPr>
        <p:sp>
          <p:nvSpPr>
            <p:cNvPr id="10" name="object 10"/>
            <p:cNvSpPr/>
            <p:nvPr/>
          </p:nvSpPr>
          <p:spPr>
            <a:xfrm>
              <a:off x="8209539" y="2111188"/>
              <a:ext cx="2595880" cy="2595880"/>
            </a:xfrm>
            <a:custGeom>
              <a:avLst/>
              <a:gdLst/>
              <a:ahLst/>
              <a:cxnLst/>
              <a:rect l="l" t="t" r="r" b="b"/>
              <a:pathLst>
                <a:path w="2595879" h="2595879">
                  <a:moveTo>
                    <a:pt x="1297641" y="0"/>
                  </a:moveTo>
                  <a:lnTo>
                    <a:pt x="1248993" y="895"/>
                  </a:lnTo>
                  <a:lnTo>
                    <a:pt x="1200796" y="3559"/>
                  </a:lnTo>
                  <a:lnTo>
                    <a:pt x="1153083" y="7961"/>
                  </a:lnTo>
                  <a:lnTo>
                    <a:pt x="1105885" y="14069"/>
                  </a:lnTo>
                  <a:lnTo>
                    <a:pt x="1059232" y="21853"/>
                  </a:lnTo>
                  <a:lnTo>
                    <a:pt x="1013157" y="31280"/>
                  </a:lnTo>
                  <a:lnTo>
                    <a:pt x="967691" y="42320"/>
                  </a:lnTo>
                  <a:lnTo>
                    <a:pt x="922865" y="54940"/>
                  </a:lnTo>
                  <a:lnTo>
                    <a:pt x="878710" y="69111"/>
                  </a:lnTo>
                  <a:lnTo>
                    <a:pt x="835258" y="84799"/>
                  </a:lnTo>
                  <a:lnTo>
                    <a:pt x="792540" y="101974"/>
                  </a:lnTo>
                  <a:lnTo>
                    <a:pt x="750588" y="120605"/>
                  </a:lnTo>
                  <a:lnTo>
                    <a:pt x="709432" y="140661"/>
                  </a:lnTo>
                  <a:lnTo>
                    <a:pt x="669105" y="162108"/>
                  </a:lnTo>
                  <a:lnTo>
                    <a:pt x="629638" y="184918"/>
                  </a:lnTo>
                  <a:lnTo>
                    <a:pt x="591061" y="209057"/>
                  </a:lnTo>
                  <a:lnTo>
                    <a:pt x="553407" y="234496"/>
                  </a:lnTo>
                  <a:lnTo>
                    <a:pt x="516707" y="261201"/>
                  </a:lnTo>
                  <a:lnTo>
                    <a:pt x="480991" y="289143"/>
                  </a:lnTo>
                  <a:lnTo>
                    <a:pt x="446292" y="318289"/>
                  </a:lnTo>
                  <a:lnTo>
                    <a:pt x="412641" y="348608"/>
                  </a:lnTo>
                  <a:lnTo>
                    <a:pt x="380070" y="380070"/>
                  </a:lnTo>
                  <a:lnTo>
                    <a:pt x="348608" y="412641"/>
                  </a:lnTo>
                  <a:lnTo>
                    <a:pt x="318289" y="446292"/>
                  </a:lnTo>
                  <a:lnTo>
                    <a:pt x="289143" y="480991"/>
                  </a:lnTo>
                  <a:lnTo>
                    <a:pt x="261201" y="516707"/>
                  </a:lnTo>
                  <a:lnTo>
                    <a:pt x="234496" y="553407"/>
                  </a:lnTo>
                  <a:lnTo>
                    <a:pt x="209057" y="591061"/>
                  </a:lnTo>
                  <a:lnTo>
                    <a:pt x="184918" y="629638"/>
                  </a:lnTo>
                  <a:lnTo>
                    <a:pt x="162108" y="669105"/>
                  </a:lnTo>
                  <a:lnTo>
                    <a:pt x="140661" y="709432"/>
                  </a:lnTo>
                  <a:lnTo>
                    <a:pt x="120605" y="750588"/>
                  </a:lnTo>
                  <a:lnTo>
                    <a:pt x="101974" y="792540"/>
                  </a:lnTo>
                  <a:lnTo>
                    <a:pt x="84799" y="835258"/>
                  </a:lnTo>
                  <a:lnTo>
                    <a:pt x="69111" y="878710"/>
                  </a:lnTo>
                  <a:lnTo>
                    <a:pt x="54940" y="922865"/>
                  </a:lnTo>
                  <a:lnTo>
                    <a:pt x="42320" y="967691"/>
                  </a:lnTo>
                  <a:lnTo>
                    <a:pt x="31280" y="1013157"/>
                  </a:lnTo>
                  <a:lnTo>
                    <a:pt x="21853" y="1059232"/>
                  </a:lnTo>
                  <a:lnTo>
                    <a:pt x="14069" y="1105885"/>
                  </a:lnTo>
                  <a:lnTo>
                    <a:pt x="7961" y="1153083"/>
                  </a:lnTo>
                  <a:lnTo>
                    <a:pt x="3559" y="1200796"/>
                  </a:lnTo>
                  <a:lnTo>
                    <a:pt x="895" y="1248993"/>
                  </a:lnTo>
                  <a:lnTo>
                    <a:pt x="0" y="1297641"/>
                  </a:lnTo>
                  <a:lnTo>
                    <a:pt x="895" y="1346289"/>
                  </a:lnTo>
                  <a:lnTo>
                    <a:pt x="3559" y="1394486"/>
                  </a:lnTo>
                  <a:lnTo>
                    <a:pt x="7961" y="1442199"/>
                  </a:lnTo>
                  <a:lnTo>
                    <a:pt x="14069" y="1489397"/>
                  </a:lnTo>
                  <a:lnTo>
                    <a:pt x="21853" y="1536049"/>
                  </a:lnTo>
                  <a:lnTo>
                    <a:pt x="31280" y="1582124"/>
                  </a:lnTo>
                  <a:lnTo>
                    <a:pt x="42320" y="1627591"/>
                  </a:lnTo>
                  <a:lnTo>
                    <a:pt x="54940" y="1672417"/>
                  </a:lnTo>
                  <a:lnTo>
                    <a:pt x="69111" y="1716572"/>
                  </a:lnTo>
                  <a:lnTo>
                    <a:pt x="84799" y="1760024"/>
                  </a:lnTo>
                  <a:lnTo>
                    <a:pt x="101974" y="1802742"/>
                  </a:lnTo>
                  <a:lnTo>
                    <a:pt x="120605" y="1844694"/>
                  </a:lnTo>
                  <a:lnTo>
                    <a:pt x="140661" y="1885849"/>
                  </a:lnTo>
                  <a:lnTo>
                    <a:pt x="162108" y="1926176"/>
                  </a:lnTo>
                  <a:lnTo>
                    <a:pt x="184918" y="1965644"/>
                  </a:lnTo>
                  <a:lnTo>
                    <a:pt x="209057" y="2004220"/>
                  </a:lnTo>
                  <a:lnTo>
                    <a:pt x="234496" y="2041874"/>
                  </a:lnTo>
                  <a:lnTo>
                    <a:pt x="261201" y="2078575"/>
                  </a:lnTo>
                  <a:lnTo>
                    <a:pt x="289143" y="2114290"/>
                  </a:lnTo>
                  <a:lnTo>
                    <a:pt x="318289" y="2148989"/>
                  </a:lnTo>
                  <a:lnTo>
                    <a:pt x="348608" y="2182640"/>
                  </a:lnTo>
                  <a:lnTo>
                    <a:pt x="380070" y="2215212"/>
                  </a:lnTo>
                  <a:lnTo>
                    <a:pt x="412641" y="2246673"/>
                  </a:lnTo>
                  <a:lnTo>
                    <a:pt x="446292" y="2276993"/>
                  </a:lnTo>
                  <a:lnTo>
                    <a:pt x="480991" y="2306139"/>
                  </a:lnTo>
                  <a:lnTo>
                    <a:pt x="516707" y="2334081"/>
                  </a:lnTo>
                  <a:lnTo>
                    <a:pt x="553407" y="2360786"/>
                  </a:lnTo>
                  <a:lnTo>
                    <a:pt x="591061" y="2386224"/>
                  </a:lnTo>
                  <a:lnTo>
                    <a:pt x="629638" y="2410364"/>
                  </a:lnTo>
                  <a:lnTo>
                    <a:pt x="669105" y="2433173"/>
                  </a:lnTo>
                  <a:lnTo>
                    <a:pt x="709432" y="2454621"/>
                  </a:lnTo>
                  <a:lnTo>
                    <a:pt x="750588" y="2474676"/>
                  </a:lnTo>
                  <a:lnTo>
                    <a:pt x="792540" y="2493307"/>
                  </a:lnTo>
                  <a:lnTo>
                    <a:pt x="835258" y="2510483"/>
                  </a:lnTo>
                  <a:lnTo>
                    <a:pt x="878710" y="2526171"/>
                  </a:lnTo>
                  <a:lnTo>
                    <a:pt x="922865" y="2540342"/>
                  </a:lnTo>
                  <a:lnTo>
                    <a:pt x="967691" y="2552962"/>
                  </a:lnTo>
                  <a:lnTo>
                    <a:pt x="1013157" y="2564002"/>
                  </a:lnTo>
                  <a:lnTo>
                    <a:pt x="1059232" y="2573429"/>
                  </a:lnTo>
                  <a:lnTo>
                    <a:pt x="1105885" y="2581213"/>
                  </a:lnTo>
                  <a:lnTo>
                    <a:pt x="1153083" y="2587321"/>
                  </a:lnTo>
                  <a:lnTo>
                    <a:pt x="1200796" y="2591723"/>
                  </a:lnTo>
                  <a:lnTo>
                    <a:pt x="1248993" y="2594388"/>
                  </a:lnTo>
                  <a:lnTo>
                    <a:pt x="1297641" y="2595283"/>
                  </a:lnTo>
                  <a:lnTo>
                    <a:pt x="1346289" y="2594388"/>
                  </a:lnTo>
                  <a:lnTo>
                    <a:pt x="1394486" y="2591723"/>
                  </a:lnTo>
                  <a:lnTo>
                    <a:pt x="1442199" y="2587321"/>
                  </a:lnTo>
                  <a:lnTo>
                    <a:pt x="1489397" y="2581213"/>
                  </a:lnTo>
                  <a:lnTo>
                    <a:pt x="1536049" y="2573429"/>
                  </a:lnTo>
                  <a:lnTo>
                    <a:pt x="1582124" y="2564002"/>
                  </a:lnTo>
                  <a:lnTo>
                    <a:pt x="1627591" y="2552962"/>
                  </a:lnTo>
                  <a:lnTo>
                    <a:pt x="1672417" y="2540342"/>
                  </a:lnTo>
                  <a:lnTo>
                    <a:pt x="1716572" y="2526171"/>
                  </a:lnTo>
                  <a:lnTo>
                    <a:pt x="1760024" y="2510483"/>
                  </a:lnTo>
                  <a:lnTo>
                    <a:pt x="1802742" y="2493307"/>
                  </a:lnTo>
                  <a:lnTo>
                    <a:pt x="1844694" y="2474676"/>
                  </a:lnTo>
                  <a:lnTo>
                    <a:pt x="1885849" y="2454621"/>
                  </a:lnTo>
                  <a:lnTo>
                    <a:pt x="1926176" y="2433173"/>
                  </a:lnTo>
                  <a:lnTo>
                    <a:pt x="1965644" y="2410364"/>
                  </a:lnTo>
                  <a:lnTo>
                    <a:pt x="2004220" y="2386224"/>
                  </a:lnTo>
                  <a:lnTo>
                    <a:pt x="2041874" y="2360786"/>
                  </a:lnTo>
                  <a:lnTo>
                    <a:pt x="2078575" y="2334081"/>
                  </a:lnTo>
                  <a:lnTo>
                    <a:pt x="2114290" y="2306139"/>
                  </a:lnTo>
                  <a:lnTo>
                    <a:pt x="2148989" y="2276993"/>
                  </a:lnTo>
                  <a:lnTo>
                    <a:pt x="2182640" y="2246673"/>
                  </a:lnTo>
                  <a:lnTo>
                    <a:pt x="2215212" y="2215212"/>
                  </a:lnTo>
                  <a:lnTo>
                    <a:pt x="2246673" y="2182640"/>
                  </a:lnTo>
                  <a:lnTo>
                    <a:pt x="2276993" y="2148989"/>
                  </a:lnTo>
                  <a:lnTo>
                    <a:pt x="2306139" y="2114290"/>
                  </a:lnTo>
                  <a:lnTo>
                    <a:pt x="2334081" y="2078575"/>
                  </a:lnTo>
                  <a:lnTo>
                    <a:pt x="2360786" y="2041874"/>
                  </a:lnTo>
                  <a:lnTo>
                    <a:pt x="2386224" y="2004220"/>
                  </a:lnTo>
                  <a:lnTo>
                    <a:pt x="2410364" y="1965644"/>
                  </a:lnTo>
                  <a:lnTo>
                    <a:pt x="2433173" y="1926176"/>
                  </a:lnTo>
                  <a:lnTo>
                    <a:pt x="2454621" y="1885849"/>
                  </a:lnTo>
                  <a:lnTo>
                    <a:pt x="2474676" y="1844694"/>
                  </a:lnTo>
                  <a:lnTo>
                    <a:pt x="2493307" y="1802742"/>
                  </a:lnTo>
                  <a:lnTo>
                    <a:pt x="2510483" y="1760024"/>
                  </a:lnTo>
                  <a:lnTo>
                    <a:pt x="2526171" y="1716572"/>
                  </a:lnTo>
                  <a:lnTo>
                    <a:pt x="2540342" y="1672417"/>
                  </a:lnTo>
                  <a:lnTo>
                    <a:pt x="2552962" y="1627591"/>
                  </a:lnTo>
                  <a:lnTo>
                    <a:pt x="2564002" y="1582124"/>
                  </a:lnTo>
                  <a:lnTo>
                    <a:pt x="2573429" y="1536049"/>
                  </a:lnTo>
                  <a:lnTo>
                    <a:pt x="2581213" y="1489397"/>
                  </a:lnTo>
                  <a:lnTo>
                    <a:pt x="2587321" y="1442199"/>
                  </a:lnTo>
                  <a:lnTo>
                    <a:pt x="2591723" y="1394486"/>
                  </a:lnTo>
                  <a:lnTo>
                    <a:pt x="2594388" y="1346289"/>
                  </a:lnTo>
                  <a:lnTo>
                    <a:pt x="2595283" y="1297641"/>
                  </a:lnTo>
                  <a:lnTo>
                    <a:pt x="2594388" y="1248993"/>
                  </a:lnTo>
                  <a:lnTo>
                    <a:pt x="2591723" y="1200796"/>
                  </a:lnTo>
                  <a:lnTo>
                    <a:pt x="2587321" y="1153083"/>
                  </a:lnTo>
                  <a:lnTo>
                    <a:pt x="2581213" y="1105885"/>
                  </a:lnTo>
                  <a:lnTo>
                    <a:pt x="2573429" y="1059232"/>
                  </a:lnTo>
                  <a:lnTo>
                    <a:pt x="2564002" y="1013157"/>
                  </a:lnTo>
                  <a:lnTo>
                    <a:pt x="2552962" y="967691"/>
                  </a:lnTo>
                  <a:lnTo>
                    <a:pt x="2540342" y="922865"/>
                  </a:lnTo>
                  <a:lnTo>
                    <a:pt x="2526171" y="878710"/>
                  </a:lnTo>
                  <a:lnTo>
                    <a:pt x="2510483" y="835258"/>
                  </a:lnTo>
                  <a:lnTo>
                    <a:pt x="2493307" y="792540"/>
                  </a:lnTo>
                  <a:lnTo>
                    <a:pt x="2474676" y="750588"/>
                  </a:lnTo>
                  <a:lnTo>
                    <a:pt x="2454621" y="709432"/>
                  </a:lnTo>
                  <a:lnTo>
                    <a:pt x="2433173" y="669105"/>
                  </a:lnTo>
                  <a:lnTo>
                    <a:pt x="2410364" y="629638"/>
                  </a:lnTo>
                  <a:lnTo>
                    <a:pt x="2386224" y="591061"/>
                  </a:lnTo>
                  <a:lnTo>
                    <a:pt x="2360786" y="553407"/>
                  </a:lnTo>
                  <a:lnTo>
                    <a:pt x="2334081" y="516707"/>
                  </a:lnTo>
                  <a:lnTo>
                    <a:pt x="2306139" y="480991"/>
                  </a:lnTo>
                  <a:lnTo>
                    <a:pt x="2276993" y="446292"/>
                  </a:lnTo>
                  <a:lnTo>
                    <a:pt x="2246673" y="412641"/>
                  </a:lnTo>
                  <a:lnTo>
                    <a:pt x="2215212" y="380070"/>
                  </a:lnTo>
                  <a:lnTo>
                    <a:pt x="2182640" y="348608"/>
                  </a:lnTo>
                  <a:lnTo>
                    <a:pt x="2148989" y="318289"/>
                  </a:lnTo>
                  <a:lnTo>
                    <a:pt x="2114290" y="289143"/>
                  </a:lnTo>
                  <a:lnTo>
                    <a:pt x="2078575" y="261201"/>
                  </a:lnTo>
                  <a:lnTo>
                    <a:pt x="2041874" y="234496"/>
                  </a:lnTo>
                  <a:lnTo>
                    <a:pt x="2004220" y="209057"/>
                  </a:lnTo>
                  <a:lnTo>
                    <a:pt x="1965644" y="184918"/>
                  </a:lnTo>
                  <a:lnTo>
                    <a:pt x="1926176" y="162108"/>
                  </a:lnTo>
                  <a:lnTo>
                    <a:pt x="1885849" y="140661"/>
                  </a:lnTo>
                  <a:lnTo>
                    <a:pt x="1844694" y="120605"/>
                  </a:lnTo>
                  <a:lnTo>
                    <a:pt x="1802742" y="101974"/>
                  </a:lnTo>
                  <a:lnTo>
                    <a:pt x="1760024" y="84799"/>
                  </a:lnTo>
                  <a:lnTo>
                    <a:pt x="1716572" y="69111"/>
                  </a:lnTo>
                  <a:lnTo>
                    <a:pt x="1672417" y="54940"/>
                  </a:lnTo>
                  <a:lnTo>
                    <a:pt x="1627591" y="42320"/>
                  </a:lnTo>
                  <a:lnTo>
                    <a:pt x="1582124" y="31280"/>
                  </a:lnTo>
                  <a:lnTo>
                    <a:pt x="1536049" y="21853"/>
                  </a:lnTo>
                  <a:lnTo>
                    <a:pt x="1489397" y="14069"/>
                  </a:lnTo>
                  <a:lnTo>
                    <a:pt x="1442199" y="7961"/>
                  </a:lnTo>
                  <a:lnTo>
                    <a:pt x="1394486" y="3559"/>
                  </a:lnTo>
                  <a:lnTo>
                    <a:pt x="1346289" y="895"/>
                  </a:lnTo>
                  <a:lnTo>
                    <a:pt x="1297641" y="0"/>
                  </a:lnTo>
                  <a:close/>
                </a:path>
              </a:pathLst>
            </a:custGeom>
            <a:solidFill>
              <a:srgbClr val="ACD0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09539" y="2111188"/>
              <a:ext cx="2595880" cy="2595880"/>
            </a:xfrm>
            <a:custGeom>
              <a:avLst/>
              <a:gdLst/>
              <a:ahLst/>
              <a:cxnLst/>
              <a:rect l="l" t="t" r="r" b="b"/>
              <a:pathLst>
                <a:path w="2595879" h="2595879">
                  <a:moveTo>
                    <a:pt x="0" y="1297642"/>
                  </a:moveTo>
                  <a:lnTo>
                    <a:pt x="895" y="1248993"/>
                  </a:lnTo>
                  <a:lnTo>
                    <a:pt x="3559" y="1200797"/>
                  </a:lnTo>
                  <a:lnTo>
                    <a:pt x="7961" y="1153084"/>
                  </a:lnTo>
                  <a:lnTo>
                    <a:pt x="14069" y="1105885"/>
                  </a:lnTo>
                  <a:lnTo>
                    <a:pt x="21853" y="1059233"/>
                  </a:lnTo>
                  <a:lnTo>
                    <a:pt x="31280" y="1013158"/>
                  </a:lnTo>
                  <a:lnTo>
                    <a:pt x="42320" y="967692"/>
                  </a:lnTo>
                  <a:lnTo>
                    <a:pt x="54940" y="922865"/>
                  </a:lnTo>
                  <a:lnTo>
                    <a:pt x="69111" y="878710"/>
                  </a:lnTo>
                  <a:lnTo>
                    <a:pt x="84799" y="835258"/>
                  </a:lnTo>
                  <a:lnTo>
                    <a:pt x="101975" y="792541"/>
                  </a:lnTo>
                  <a:lnTo>
                    <a:pt x="120606" y="750588"/>
                  </a:lnTo>
                  <a:lnTo>
                    <a:pt x="140661" y="709433"/>
                  </a:lnTo>
                  <a:lnTo>
                    <a:pt x="162109" y="669106"/>
                  </a:lnTo>
                  <a:lnTo>
                    <a:pt x="184918" y="629638"/>
                  </a:lnTo>
                  <a:lnTo>
                    <a:pt x="209058" y="591062"/>
                  </a:lnTo>
                  <a:lnTo>
                    <a:pt x="234496" y="553408"/>
                  </a:lnTo>
                  <a:lnTo>
                    <a:pt x="261201" y="516707"/>
                  </a:lnTo>
                  <a:lnTo>
                    <a:pt x="289143" y="480992"/>
                  </a:lnTo>
                  <a:lnTo>
                    <a:pt x="318289" y="446293"/>
                  </a:lnTo>
                  <a:lnTo>
                    <a:pt x="348609" y="412642"/>
                  </a:lnTo>
                  <a:lnTo>
                    <a:pt x="380070" y="380070"/>
                  </a:lnTo>
                  <a:lnTo>
                    <a:pt x="412642" y="348609"/>
                  </a:lnTo>
                  <a:lnTo>
                    <a:pt x="446293" y="318289"/>
                  </a:lnTo>
                  <a:lnTo>
                    <a:pt x="480992" y="289143"/>
                  </a:lnTo>
                  <a:lnTo>
                    <a:pt x="516707" y="261201"/>
                  </a:lnTo>
                  <a:lnTo>
                    <a:pt x="553408" y="234496"/>
                  </a:lnTo>
                  <a:lnTo>
                    <a:pt x="591062" y="209058"/>
                  </a:lnTo>
                  <a:lnTo>
                    <a:pt x="629638" y="184918"/>
                  </a:lnTo>
                  <a:lnTo>
                    <a:pt x="669106" y="162109"/>
                  </a:lnTo>
                  <a:lnTo>
                    <a:pt x="709433" y="140661"/>
                  </a:lnTo>
                  <a:lnTo>
                    <a:pt x="750588" y="120606"/>
                  </a:lnTo>
                  <a:lnTo>
                    <a:pt x="792541" y="101975"/>
                  </a:lnTo>
                  <a:lnTo>
                    <a:pt x="835258" y="84799"/>
                  </a:lnTo>
                  <a:lnTo>
                    <a:pt x="878710" y="69111"/>
                  </a:lnTo>
                  <a:lnTo>
                    <a:pt x="922865" y="54940"/>
                  </a:lnTo>
                  <a:lnTo>
                    <a:pt x="967692" y="42320"/>
                  </a:lnTo>
                  <a:lnTo>
                    <a:pt x="1013158" y="31280"/>
                  </a:lnTo>
                  <a:lnTo>
                    <a:pt x="1059233" y="21853"/>
                  </a:lnTo>
                  <a:lnTo>
                    <a:pt x="1105885" y="14069"/>
                  </a:lnTo>
                  <a:lnTo>
                    <a:pt x="1153084" y="7961"/>
                  </a:lnTo>
                  <a:lnTo>
                    <a:pt x="1200797" y="3559"/>
                  </a:lnTo>
                  <a:lnTo>
                    <a:pt x="1248993" y="895"/>
                  </a:lnTo>
                  <a:lnTo>
                    <a:pt x="1297642" y="0"/>
                  </a:lnTo>
                  <a:lnTo>
                    <a:pt x="1346290" y="895"/>
                  </a:lnTo>
                  <a:lnTo>
                    <a:pt x="1394486" y="3559"/>
                  </a:lnTo>
                  <a:lnTo>
                    <a:pt x="1442199" y="7961"/>
                  </a:lnTo>
                  <a:lnTo>
                    <a:pt x="1489397" y="14069"/>
                  </a:lnTo>
                  <a:lnTo>
                    <a:pt x="1536050" y="21853"/>
                  </a:lnTo>
                  <a:lnTo>
                    <a:pt x="1582125" y="31280"/>
                  </a:lnTo>
                  <a:lnTo>
                    <a:pt x="1627591" y="42320"/>
                  </a:lnTo>
                  <a:lnTo>
                    <a:pt x="1672417" y="54940"/>
                  </a:lnTo>
                  <a:lnTo>
                    <a:pt x="1716572" y="69111"/>
                  </a:lnTo>
                  <a:lnTo>
                    <a:pt x="1760024" y="84799"/>
                  </a:lnTo>
                  <a:lnTo>
                    <a:pt x="1802742" y="101975"/>
                  </a:lnTo>
                  <a:lnTo>
                    <a:pt x="1844694" y="120606"/>
                  </a:lnTo>
                  <a:lnTo>
                    <a:pt x="1885849" y="140661"/>
                  </a:lnTo>
                  <a:lnTo>
                    <a:pt x="1926177" y="162109"/>
                  </a:lnTo>
                  <a:lnTo>
                    <a:pt x="1965644" y="184918"/>
                  </a:lnTo>
                  <a:lnTo>
                    <a:pt x="2004220" y="209058"/>
                  </a:lnTo>
                  <a:lnTo>
                    <a:pt x="2041875" y="234496"/>
                  </a:lnTo>
                  <a:lnTo>
                    <a:pt x="2078575" y="261201"/>
                  </a:lnTo>
                  <a:lnTo>
                    <a:pt x="2114290" y="289143"/>
                  </a:lnTo>
                  <a:lnTo>
                    <a:pt x="2148989" y="318289"/>
                  </a:lnTo>
                  <a:lnTo>
                    <a:pt x="2182640" y="348609"/>
                  </a:lnTo>
                  <a:lnTo>
                    <a:pt x="2215212" y="380070"/>
                  </a:lnTo>
                  <a:lnTo>
                    <a:pt x="2246674" y="412642"/>
                  </a:lnTo>
                  <a:lnTo>
                    <a:pt x="2276993" y="446293"/>
                  </a:lnTo>
                  <a:lnTo>
                    <a:pt x="2306139" y="480992"/>
                  </a:lnTo>
                  <a:lnTo>
                    <a:pt x="2334081" y="516707"/>
                  </a:lnTo>
                  <a:lnTo>
                    <a:pt x="2360786" y="553408"/>
                  </a:lnTo>
                  <a:lnTo>
                    <a:pt x="2386224" y="591062"/>
                  </a:lnTo>
                  <a:lnTo>
                    <a:pt x="2410364" y="629638"/>
                  </a:lnTo>
                  <a:lnTo>
                    <a:pt x="2433173" y="669106"/>
                  </a:lnTo>
                  <a:lnTo>
                    <a:pt x="2454621" y="709433"/>
                  </a:lnTo>
                  <a:lnTo>
                    <a:pt x="2474676" y="750588"/>
                  </a:lnTo>
                  <a:lnTo>
                    <a:pt x="2493307" y="792541"/>
                  </a:lnTo>
                  <a:lnTo>
                    <a:pt x="2510483" y="835258"/>
                  </a:lnTo>
                  <a:lnTo>
                    <a:pt x="2526171" y="878710"/>
                  </a:lnTo>
                  <a:lnTo>
                    <a:pt x="2540342" y="922865"/>
                  </a:lnTo>
                  <a:lnTo>
                    <a:pt x="2552962" y="967692"/>
                  </a:lnTo>
                  <a:lnTo>
                    <a:pt x="2564002" y="1013158"/>
                  </a:lnTo>
                  <a:lnTo>
                    <a:pt x="2573429" y="1059233"/>
                  </a:lnTo>
                  <a:lnTo>
                    <a:pt x="2581213" y="1105885"/>
                  </a:lnTo>
                  <a:lnTo>
                    <a:pt x="2587321" y="1153084"/>
                  </a:lnTo>
                  <a:lnTo>
                    <a:pt x="2591723" y="1200797"/>
                  </a:lnTo>
                  <a:lnTo>
                    <a:pt x="2594387" y="1248993"/>
                  </a:lnTo>
                  <a:lnTo>
                    <a:pt x="2595283" y="1297642"/>
                  </a:lnTo>
                  <a:lnTo>
                    <a:pt x="2594387" y="1346290"/>
                  </a:lnTo>
                  <a:lnTo>
                    <a:pt x="2591723" y="1394486"/>
                  </a:lnTo>
                  <a:lnTo>
                    <a:pt x="2587321" y="1442199"/>
                  </a:lnTo>
                  <a:lnTo>
                    <a:pt x="2581213" y="1489397"/>
                  </a:lnTo>
                  <a:lnTo>
                    <a:pt x="2573429" y="1536050"/>
                  </a:lnTo>
                  <a:lnTo>
                    <a:pt x="2564002" y="1582125"/>
                  </a:lnTo>
                  <a:lnTo>
                    <a:pt x="2552962" y="1627591"/>
                  </a:lnTo>
                  <a:lnTo>
                    <a:pt x="2540342" y="1672417"/>
                  </a:lnTo>
                  <a:lnTo>
                    <a:pt x="2526171" y="1716572"/>
                  </a:lnTo>
                  <a:lnTo>
                    <a:pt x="2510483" y="1760024"/>
                  </a:lnTo>
                  <a:lnTo>
                    <a:pt x="2493307" y="1802742"/>
                  </a:lnTo>
                  <a:lnTo>
                    <a:pt x="2474676" y="1844694"/>
                  </a:lnTo>
                  <a:lnTo>
                    <a:pt x="2454621" y="1885849"/>
                  </a:lnTo>
                  <a:lnTo>
                    <a:pt x="2433173" y="1926177"/>
                  </a:lnTo>
                  <a:lnTo>
                    <a:pt x="2410364" y="1965644"/>
                  </a:lnTo>
                  <a:lnTo>
                    <a:pt x="2386224" y="2004220"/>
                  </a:lnTo>
                  <a:lnTo>
                    <a:pt x="2360786" y="2041875"/>
                  </a:lnTo>
                  <a:lnTo>
                    <a:pt x="2334081" y="2078575"/>
                  </a:lnTo>
                  <a:lnTo>
                    <a:pt x="2306139" y="2114290"/>
                  </a:lnTo>
                  <a:lnTo>
                    <a:pt x="2276993" y="2148989"/>
                  </a:lnTo>
                  <a:lnTo>
                    <a:pt x="2246674" y="2182640"/>
                  </a:lnTo>
                  <a:lnTo>
                    <a:pt x="2215212" y="2215212"/>
                  </a:lnTo>
                  <a:lnTo>
                    <a:pt x="2182640" y="2246674"/>
                  </a:lnTo>
                  <a:lnTo>
                    <a:pt x="2148989" y="2276993"/>
                  </a:lnTo>
                  <a:lnTo>
                    <a:pt x="2114290" y="2306139"/>
                  </a:lnTo>
                  <a:lnTo>
                    <a:pt x="2078575" y="2334081"/>
                  </a:lnTo>
                  <a:lnTo>
                    <a:pt x="2041875" y="2360786"/>
                  </a:lnTo>
                  <a:lnTo>
                    <a:pt x="2004220" y="2386224"/>
                  </a:lnTo>
                  <a:lnTo>
                    <a:pt x="1965644" y="2410364"/>
                  </a:lnTo>
                  <a:lnTo>
                    <a:pt x="1926177" y="2433173"/>
                  </a:lnTo>
                  <a:lnTo>
                    <a:pt x="1885849" y="2454621"/>
                  </a:lnTo>
                  <a:lnTo>
                    <a:pt x="1844694" y="2474676"/>
                  </a:lnTo>
                  <a:lnTo>
                    <a:pt x="1802742" y="2493307"/>
                  </a:lnTo>
                  <a:lnTo>
                    <a:pt x="1760024" y="2510483"/>
                  </a:lnTo>
                  <a:lnTo>
                    <a:pt x="1716572" y="2526171"/>
                  </a:lnTo>
                  <a:lnTo>
                    <a:pt x="1672417" y="2540342"/>
                  </a:lnTo>
                  <a:lnTo>
                    <a:pt x="1627591" y="2552962"/>
                  </a:lnTo>
                  <a:lnTo>
                    <a:pt x="1582125" y="2564002"/>
                  </a:lnTo>
                  <a:lnTo>
                    <a:pt x="1536050" y="2573429"/>
                  </a:lnTo>
                  <a:lnTo>
                    <a:pt x="1489397" y="2581213"/>
                  </a:lnTo>
                  <a:lnTo>
                    <a:pt x="1442199" y="2587321"/>
                  </a:lnTo>
                  <a:lnTo>
                    <a:pt x="1394486" y="2591723"/>
                  </a:lnTo>
                  <a:lnTo>
                    <a:pt x="1346290" y="2594387"/>
                  </a:lnTo>
                  <a:lnTo>
                    <a:pt x="1297642" y="2595283"/>
                  </a:lnTo>
                  <a:lnTo>
                    <a:pt x="1248993" y="2594387"/>
                  </a:lnTo>
                  <a:lnTo>
                    <a:pt x="1200797" y="2591723"/>
                  </a:lnTo>
                  <a:lnTo>
                    <a:pt x="1153084" y="2587321"/>
                  </a:lnTo>
                  <a:lnTo>
                    <a:pt x="1105885" y="2581213"/>
                  </a:lnTo>
                  <a:lnTo>
                    <a:pt x="1059233" y="2573429"/>
                  </a:lnTo>
                  <a:lnTo>
                    <a:pt x="1013158" y="2564002"/>
                  </a:lnTo>
                  <a:lnTo>
                    <a:pt x="967692" y="2552962"/>
                  </a:lnTo>
                  <a:lnTo>
                    <a:pt x="922865" y="2540342"/>
                  </a:lnTo>
                  <a:lnTo>
                    <a:pt x="878710" y="2526171"/>
                  </a:lnTo>
                  <a:lnTo>
                    <a:pt x="835258" y="2510483"/>
                  </a:lnTo>
                  <a:lnTo>
                    <a:pt x="792541" y="2493307"/>
                  </a:lnTo>
                  <a:lnTo>
                    <a:pt x="750588" y="2474676"/>
                  </a:lnTo>
                  <a:lnTo>
                    <a:pt x="709433" y="2454621"/>
                  </a:lnTo>
                  <a:lnTo>
                    <a:pt x="669106" y="2433173"/>
                  </a:lnTo>
                  <a:lnTo>
                    <a:pt x="629638" y="2410364"/>
                  </a:lnTo>
                  <a:lnTo>
                    <a:pt x="591062" y="2386224"/>
                  </a:lnTo>
                  <a:lnTo>
                    <a:pt x="553408" y="2360786"/>
                  </a:lnTo>
                  <a:lnTo>
                    <a:pt x="516707" y="2334081"/>
                  </a:lnTo>
                  <a:lnTo>
                    <a:pt x="480992" y="2306139"/>
                  </a:lnTo>
                  <a:lnTo>
                    <a:pt x="446293" y="2276993"/>
                  </a:lnTo>
                  <a:lnTo>
                    <a:pt x="412642" y="2246674"/>
                  </a:lnTo>
                  <a:lnTo>
                    <a:pt x="380070" y="2215212"/>
                  </a:lnTo>
                  <a:lnTo>
                    <a:pt x="348609" y="2182640"/>
                  </a:lnTo>
                  <a:lnTo>
                    <a:pt x="318289" y="2148989"/>
                  </a:lnTo>
                  <a:lnTo>
                    <a:pt x="289143" y="2114290"/>
                  </a:lnTo>
                  <a:lnTo>
                    <a:pt x="261201" y="2078575"/>
                  </a:lnTo>
                  <a:lnTo>
                    <a:pt x="234496" y="2041875"/>
                  </a:lnTo>
                  <a:lnTo>
                    <a:pt x="209058" y="2004220"/>
                  </a:lnTo>
                  <a:lnTo>
                    <a:pt x="184918" y="1965644"/>
                  </a:lnTo>
                  <a:lnTo>
                    <a:pt x="162109" y="1926177"/>
                  </a:lnTo>
                  <a:lnTo>
                    <a:pt x="140661" y="1885849"/>
                  </a:lnTo>
                  <a:lnTo>
                    <a:pt x="120606" y="1844694"/>
                  </a:lnTo>
                  <a:lnTo>
                    <a:pt x="101975" y="1802742"/>
                  </a:lnTo>
                  <a:lnTo>
                    <a:pt x="84799" y="1760024"/>
                  </a:lnTo>
                  <a:lnTo>
                    <a:pt x="69111" y="1716572"/>
                  </a:lnTo>
                  <a:lnTo>
                    <a:pt x="54940" y="1672417"/>
                  </a:lnTo>
                  <a:lnTo>
                    <a:pt x="42320" y="1627591"/>
                  </a:lnTo>
                  <a:lnTo>
                    <a:pt x="31280" y="1582125"/>
                  </a:lnTo>
                  <a:lnTo>
                    <a:pt x="21853" y="1536050"/>
                  </a:lnTo>
                  <a:lnTo>
                    <a:pt x="14069" y="1489397"/>
                  </a:lnTo>
                  <a:lnTo>
                    <a:pt x="7961" y="1442199"/>
                  </a:lnTo>
                  <a:lnTo>
                    <a:pt x="3559" y="1394486"/>
                  </a:lnTo>
                  <a:lnTo>
                    <a:pt x="895" y="1346290"/>
                  </a:lnTo>
                  <a:lnTo>
                    <a:pt x="0" y="1297642"/>
                  </a:lnTo>
                  <a:close/>
                </a:path>
              </a:pathLst>
            </a:custGeom>
            <a:ln w="3810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850749" y="3048508"/>
            <a:ext cx="1312545" cy="6902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78130">
              <a:lnSpc>
                <a:spcPts val="2590"/>
              </a:lnSpc>
              <a:spcBef>
                <a:spcPts val="225"/>
              </a:spcBef>
            </a:pPr>
            <a:r>
              <a:rPr sz="2200" spc="-5" dirty="0">
                <a:solidFill>
                  <a:srgbClr val="262626"/>
                </a:solidFill>
                <a:latin typeface="Corbel"/>
                <a:cs typeface="Corbel"/>
              </a:rPr>
              <a:t>Active </a:t>
            </a:r>
            <a:r>
              <a:rPr sz="2200" dirty="0">
                <a:solidFill>
                  <a:srgbClr val="262626"/>
                </a:solidFill>
                <a:latin typeface="Corbel"/>
                <a:cs typeface="Corbel"/>
              </a:rPr>
              <a:t> F</a:t>
            </a:r>
            <a:r>
              <a:rPr sz="2200" spc="-5" dirty="0">
                <a:solidFill>
                  <a:srgbClr val="262626"/>
                </a:solidFill>
                <a:latin typeface="Corbel"/>
                <a:cs typeface="Corbel"/>
              </a:rPr>
              <a:t>ac</a:t>
            </a:r>
            <a:r>
              <a:rPr sz="2200" dirty="0">
                <a:solidFill>
                  <a:srgbClr val="262626"/>
                </a:solidFill>
                <a:latin typeface="Corbel"/>
                <a:cs typeface="Corbel"/>
              </a:rPr>
              <a:t>ili</a:t>
            </a:r>
            <a:r>
              <a:rPr sz="2200" spc="-5" dirty="0">
                <a:solidFill>
                  <a:srgbClr val="262626"/>
                </a:solidFill>
                <a:latin typeface="Corbel"/>
                <a:cs typeface="Corbel"/>
              </a:rPr>
              <a:t>tat</a:t>
            </a:r>
            <a:r>
              <a:rPr sz="2200" dirty="0">
                <a:solidFill>
                  <a:srgbClr val="262626"/>
                </a:solidFill>
                <a:latin typeface="Corbel"/>
                <a:cs typeface="Corbel"/>
              </a:rPr>
              <a:t>ion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1094" y="1430019"/>
            <a:ext cx="6591934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b="1" spc="-705" dirty="0">
                <a:solidFill>
                  <a:srgbClr val="404040"/>
                </a:solidFill>
                <a:latin typeface="Trebuchet MS"/>
                <a:cs typeface="Trebuchet MS"/>
              </a:rPr>
              <a:t>“</a:t>
            </a:r>
            <a:r>
              <a:rPr sz="2800" b="1" spc="740" dirty="0">
                <a:solidFill>
                  <a:srgbClr val="404040"/>
                </a:solidFill>
                <a:latin typeface="Trebuchet MS"/>
                <a:cs typeface="Trebuchet MS"/>
              </a:rPr>
              <a:t>…</a:t>
            </a:r>
            <a:r>
              <a:rPr sz="2800" b="1" spc="-28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800" b="1" spc="-18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800" b="1" spc="-114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800" b="1" spc="13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2800" b="1" spc="2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3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b="1" spc="-145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800" b="1" spc="-18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800" b="1" spc="-33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8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800" b="1" spc="-135" dirty="0">
                <a:solidFill>
                  <a:srgbClr val="404040"/>
                </a:solidFill>
                <a:latin typeface="Trebuchet MS"/>
                <a:cs typeface="Trebuchet MS"/>
              </a:rPr>
              <a:t>ad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9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b="1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8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800" b="1" spc="-170" dirty="0">
                <a:solidFill>
                  <a:srgbClr val="404040"/>
                </a:solidFill>
                <a:latin typeface="Trebuchet MS"/>
                <a:cs typeface="Trebuchet MS"/>
              </a:rPr>
              <a:t>eac</a:t>
            </a:r>
            <a:r>
              <a:rPr sz="2800" b="1" spc="-160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2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34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15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800" b="1" spc="-16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800" b="1" spc="14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b="1" spc="-280" dirty="0">
                <a:solidFill>
                  <a:srgbClr val="404040"/>
                </a:solidFill>
                <a:latin typeface="Trebuchet MS"/>
                <a:cs typeface="Trebuchet MS"/>
              </a:rPr>
              <a:t>t  </a:t>
            </a:r>
            <a:r>
              <a:rPr sz="2800" b="1" spc="2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 i</a:t>
            </a:r>
            <a:r>
              <a:rPr sz="2800" b="1" spc="-33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85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800" b="1" spc="-3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800" b="1" spc="-2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b="1" spc="14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b="1" spc="-18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800" b="1" spc="-10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800" b="1" spc="-254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800" b="1" spc="-18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800" b="1" spc="-10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d 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ha</a:t>
            </a:r>
            <a:r>
              <a:rPr sz="2800" b="1" spc="-19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800" b="1" spc="-2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b="1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40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2800" b="1" spc="-260" dirty="0">
                <a:solidFill>
                  <a:srgbClr val="404040"/>
                </a:solidFill>
                <a:latin typeface="Trebuchet MS"/>
                <a:cs typeface="Trebuchet MS"/>
              </a:rPr>
              <a:t>ot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37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2800" b="1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34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800" b="1" spc="-215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b="1" spc="110" dirty="0">
                <a:solidFill>
                  <a:srgbClr val="404040"/>
                </a:solidFill>
                <a:latin typeface="Trebuchet MS"/>
                <a:cs typeface="Trebuchet MS"/>
              </a:rPr>
              <a:t>s  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compounded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2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4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b="1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25" dirty="0">
                <a:solidFill>
                  <a:srgbClr val="404040"/>
                </a:solidFill>
                <a:latin typeface="Trebuchet MS"/>
                <a:cs typeface="Trebuchet MS"/>
              </a:rPr>
              <a:t>fact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35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55" dirty="0">
                <a:solidFill>
                  <a:srgbClr val="404040"/>
                </a:solidFill>
                <a:latin typeface="Trebuchet MS"/>
                <a:cs typeface="Trebuchet MS"/>
              </a:rPr>
              <a:t>Entwistle</a:t>
            </a:r>
            <a:r>
              <a:rPr sz="2800" b="1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could </a:t>
            </a:r>
            <a:r>
              <a:rPr sz="2800" b="1" spc="-8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ha</a:t>
            </a:r>
            <a:r>
              <a:rPr sz="2800" b="1" spc="-19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800" b="1" spc="-2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b="1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4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b="1" spc="-15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hi</a:t>
            </a:r>
            <a:r>
              <a:rPr sz="2800" b="1" spc="-229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b="1" spc="-26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800" b="1" spc="-195" dirty="0">
                <a:solidFill>
                  <a:srgbClr val="404040"/>
                </a:solidFill>
                <a:latin typeface="Trebuchet MS"/>
                <a:cs typeface="Trebuchet MS"/>
              </a:rPr>
              <a:t>ed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404040"/>
                </a:solidFill>
                <a:latin typeface="Trebuchet MS"/>
                <a:cs typeface="Trebuchet MS"/>
              </a:rPr>
              <a:t>al</a:t>
            </a:r>
            <a:r>
              <a:rPr sz="2800" b="1" spc="-25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800" b="1" spc="-3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800" b="1" spc="-2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b="1" spc="-33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5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800" b="1" spc="-30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800" b="1" spc="-22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hi</a:t>
            </a:r>
            <a:r>
              <a:rPr sz="2800" b="1" spc="-15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800" b="1" spc="45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2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w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800" b="1" spc="-215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800" b="1" spc="-2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b="1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8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b="1" spc="-120" dirty="0">
                <a:solidFill>
                  <a:srgbClr val="404040"/>
                </a:solidFill>
                <a:latin typeface="Trebuchet MS"/>
                <a:cs typeface="Trebuchet MS"/>
              </a:rPr>
              <a:t>d  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b="1" spc="-34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sz="2800" b="1" spc="-18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800" b="1" spc="-33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8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800" b="1" spc="-180" dirty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800" b="1" spc="-11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800" b="1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4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b="1" spc="-15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b="1" spc="-34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b="1" spc="-26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800" b="1" spc="-2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b="1" spc="-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2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b="1" spc="-105" dirty="0">
                <a:solidFill>
                  <a:srgbClr val="404040"/>
                </a:solidFill>
                <a:latin typeface="Trebuchet MS"/>
                <a:cs typeface="Trebuchet MS"/>
              </a:rPr>
              <a:t>om</a:t>
            </a:r>
            <a:r>
              <a:rPr sz="2800" b="1" spc="-185" dirty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800" b="1" spc="-10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b="1" spc="-2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b="1" spc="-16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b="1" spc="-34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b="1" spc="-265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800" b="1" spc="-710" dirty="0">
                <a:solidFill>
                  <a:srgbClr val="404040"/>
                </a:solidFill>
                <a:latin typeface="Trebuchet MS"/>
                <a:cs typeface="Trebuchet MS"/>
              </a:rPr>
              <a:t>”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8394" y="4000500"/>
            <a:ext cx="59270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b="1" spc="75" dirty="0">
                <a:latin typeface="Trebuchet MS"/>
                <a:cs typeface="Trebuchet MS"/>
              </a:rPr>
              <a:t>-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spc="-85" dirty="0">
                <a:latin typeface="Trebuchet MS"/>
                <a:cs typeface="Trebuchet MS"/>
              </a:rPr>
              <a:t>HHJ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spc="-105" dirty="0">
                <a:latin typeface="Trebuchet MS"/>
                <a:cs typeface="Trebuchet MS"/>
              </a:rPr>
              <a:t>Beddoes,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spc="-90" dirty="0">
                <a:latin typeface="Trebuchet MS"/>
                <a:cs typeface="Trebuchet MS"/>
              </a:rPr>
              <a:t>Southwark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spc="-120" dirty="0">
                <a:latin typeface="Trebuchet MS"/>
                <a:cs typeface="Trebuchet MS"/>
              </a:rPr>
              <a:t>Crown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spc="-160" dirty="0">
                <a:latin typeface="Trebuchet MS"/>
                <a:cs typeface="Trebuchet MS"/>
              </a:rPr>
              <a:t>Court,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spc="-145" dirty="0">
                <a:latin typeface="Trebuchet MS"/>
                <a:cs typeface="Trebuchet MS"/>
              </a:rPr>
              <a:t>22</a:t>
            </a:r>
            <a:r>
              <a:rPr sz="1950" b="1" spc="-217" baseline="25641" dirty="0">
                <a:latin typeface="Trebuchet MS"/>
                <a:cs typeface="Trebuchet MS"/>
              </a:rPr>
              <a:t>nd  </a:t>
            </a:r>
            <a:r>
              <a:rPr sz="2000" b="1" spc="-190" dirty="0">
                <a:latin typeface="Trebuchet MS"/>
                <a:cs typeface="Trebuchet MS"/>
              </a:rPr>
              <a:t>July,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spc="-215" dirty="0">
                <a:latin typeface="Trebuchet MS"/>
                <a:cs typeface="Trebuchet MS"/>
              </a:rPr>
              <a:t>2014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488" y="2928620"/>
            <a:ext cx="69011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0" dirty="0"/>
              <a:t>W</a:t>
            </a:r>
            <a:r>
              <a:rPr spc="-335" dirty="0"/>
              <a:t>h</a:t>
            </a:r>
            <a:r>
              <a:rPr spc="-540" dirty="0"/>
              <a:t>y</a:t>
            </a:r>
            <a:r>
              <a:rPr spc="-375" dirty="0"/>
              <a:t> </a:t>
            </a:r>
            <a:r>
              <a:rPr spc="-10" dirty="0"/>
              <a:t>R</a:t>
            </a:r>
            <a:r>
              <a:rPr spc="-360" dirty="0"/>
              <a:t>i</a:t>
            </a:r>
            <a:r>
              <a:rPr spc="290" dirty="0"/>
              <a:t>s</a:t>
            </a:r>
            <a:r>
              <a:rPr spc="-175" dirty="0"/>
              <a:t>k</a:t>
            </a:r>
            <a:r>
              <a:rPr spc="-375" dirty="0"/>
              <a:t> </a:t>
            </a:r>
            <a:r>
              <a:rPr spc="-80" dirty="0"/>
              <a:t>E</a:t>
            </a:r>
            <a:r>
              <a:rPr spc="-545" dirty="0"/>
              <a:t>v</a:t>
            </a:r>
            <a:r>
              <a:rPr spc="-340" dirty="0"/>
              <a:t>er</a:t>
            </a:r>
            <a:r>
              <a:rPr spc="-545" dirty="0"/>
              <a:t>y</a:t>
            </a:r>
            <a:r>
              <a:rPr spc="-720" dirty="0"/>
              <a:t>t</a:t>
            </a:r>
            <a:r>
              <a:rPr spc="-335" dirty="0"/>
              <a:t>h</a:t>
            </a:r>
            <a:r>
              <a:rPr spc="-360" dirty="0"/>
              <a:t>i</a:t>
            </a:r>
            <a:r>
              <a:rPr spc="-320" dirty="0"/>
              <a:t>n</a:t>
            </a:r>
            <a:r>
              <a:rPr spc="95" dirty="0"/>
              <a:t>g</a:t>
            </a:r>
            <a:r>
              <a:rPr spc="145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8830" y="5776929"/>
            <a:ext cx="672137" cy="674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658" y="2596388"/>
            <a:ext cx="2242820" cy="15646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520"/>
              </a:spcBef>
            </a:pPr>
            <a:r>
              <a:rPr sz="3600" b="1" spc="-170" dirty="0">
                <a:solidFill>
                  <a:srgbClr val="ACD084"/>
                </a:solidFill>
                <a:latin typeface="Trebuchet MS"/>
                <a:cs typeface="Trebuchet MS"/>
              </a:rPr>
              <a:t>Be</a:t>
            </a:r>
            <a:r>
              <a:rPr sz="3600" b="1" spc="-290" dirty="0">
                <a:solidFill>
                  <a:srgbClr val="ACD084"/>
                </a:solidFill>
                <a:latin typeface="Trebuchet MS"/>
                <a:cs typeface="Trebuchet MS"/>
              </a:rPr>
              <a:t>w</a:t>
            </a:r>
            <a:r>
              <a:rPr sz="3600" b="1" spc="-280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3600" b="1" spc="-200" dirty="0">
                <a:solidFill>
                  <a:srgbClr val="ACD084"/>
                </a:solidFill>
                <a:latin typeface="Trebuchet MS"/>
                <a:cs typeface="Trebuchet MS"/>
              </a:rPr>
              <a:t>l</a:t>
            </a:r>
            <a:r>
              <a:rPr sz="3600" b="1" spc="-295" dirty="0">
                <a:solidFill>
                  <a:srgbClr val="ACD084"/>
                </a:solidFill>
                <a:latin typeface="Trebuchet MS"/>
                <a:cs typeface="Trebuchet MS"/>
              </a:rPr>
              <a:t>d</a:t>
            </a:r>
            <a:r>
              <a:rPr sz="3600" b="1" spc="-330" dirty="0">
                <a:solidFill>
                  <a:srgbClr val="ACD084"/>
                </a:solidFill>
                <a:latin typeface="Trebuchet MS"/>
                <a:cs typeface="Trebuchet MS"/>
              </a:rPr>
              <a:t>e</a:t>
            </a:r>
            <a:r>
              <a:rPr sz="3600" b="1" spc="-204" dirty="0">
                <a:solidFill>
                  <a:srgbClr val="ACD084"/>
                </a:solidFill>
                <a:latin typeface="Trebuchet MS"/>
                <a:cs typeface="Trebuchet MS"/>
              </a:rPr>
              <a:t>r</a:t>
            </a:r>
            <a:r>
              <a:rPr sz="3600" b="1" spc="-280" dirty="0">
                <a:solidFill>
                  <a:srgbClr val="ACD084"/>
                </a:solidFill>
                <a:latin typeface="Trebuchet MS"/>
                <a:cs typeface="Trebuchet MS"/>
              </a:rPr>
              <a:t>i</a:t>
            </a:r>
            <a:r>
              <a:rPr sz="3600" b="1" spc="-114" dirty="0">
                <a:solidFill>
                  <a:srgbClr val="ACD084"/>
                </a:solidFill>
                <a:latin typeface="Trebuchet MS"/>
                <a:cs typeface="Trebuchet MS"/>
              </a:rPr>
              <a:t>ng  </a:t>
            </a:r>
            <a:r>
              <a:rPr sz="3600" b="1" spc="-260" dirty="0">
                <a:solidFill>
                  <a:srgbClr val="ACD084"/>
                </a:solidFill>
                <a:latin typeface="Trebuchet MS"/>
                <a:cs typeface="Trebuchet MS"/>
              </a:rPr>
              <a:t>Multiple </a:t>
            </a:r>
            <a:r>
              <a:rPr sz="3600" b="1" spc="-254" dirty="0">
                <a:solidFill>
                  <a:srgbClr val="ACD084"/>
                </a:solidFill>
                <a:latin typeface="Trebuchet MS"/>
                <a:cs typeface="Trebuchet MS"/>
              </a:rPr>
              <a:t> </a:t>
            </a:r>
            <a:r>
              <a:rPr sz="3600" b="1" spc="-280" dirty="0">
                <a:solidFill>
                  <a:srgbClr val="ACD084"/>
                </a:solidFill>
                <a:latin typeface="Trebuchet MS"/>
                <a:cs typeface="Trebuchet MS"/>
              </a:rPr>
              <a:t>Jeopardy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77718" y="1244183"/>
            <a:ext cx="3633470" cy="5614035"/>
            <a:chOff x="3477718" y="1244183"/>
            <a:chExt cx="3633470" cy="5614035"/>
          </a:xfrm>
        </p:grpSpPr>
        <p:sp>
          <p:nvSpPr>
            <p:cNvPr id="4" name="object 4"/>
            <p:cNvSpPr/>
            <p:nvPr/>
          </p:nvSpPr>
          <p:spPr>
            <a:xfrm>
              <a:off x="3889967" y="1244183"/>
              <a:ext cx="3221355" cy="5614035"/>
            </a:xfrm>
            <a:custGeom>
              <a:avLst/>
              <a:gdLst/>
              <a:ahLst/>
              <a:cxnLst/>
              <a:rect l="l" t="t" r="r" b="b"/>
              <a:pathLst>
                <a:path w="3221354" h="5614034">
                  <a:moveTo>
                    <a:pt x="3221040" y="0"/>
                  </a:moveTo>
                  <a:lnTo>
                    <a:pt x="805261" y="0"/>
                  </a:lnTo>
                  <a:lnTo>
                    <a:pt x="0" y="5613816"/>
                  </a:lnTo>
                  <a:lnTo>
                    <a:pt x="2415778" y="5613816"/>
                  </a:lnTo>
                  <a:lnTo>
                    <a:pt x="3221040" y="0"/>
                  </a:lnTo>
                  <a:close/>
                </a:path>
              </a:pathLst>
            </a:custGeom>
            <a:solidFill>
              <a:srgbClr val="ACD0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7718" y="4221535"/>
              <a:ext cx="3363282" cy="18894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02284" y="1685036"/>
            <a:ext cx="1420495" cy="161353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25" dirty="0">
                <a:latin typeface="Calibri"/>
                <a:cs typeface="Calibri"/>
              </a:rPr>
              <a:t>Regulatory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35" dirty="0">
                <a:latin typeface="Calibri"/>
                <a:cs typeface="Calibri"/>
              </a:rPr>
              <a:t>Civil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65" dirty="0">
                <a:latin typeface="Calibri"/>
                <a:cs typeface="Calibri"/>
              </a:rPr>
              <a:t>B</a:t>
            </a:r>
            <a:r>
              <a:rPr sz="1800" spc="60" dirty="0">
                <a:latin typeface="Calibri"/>
                <a:cs typeface="Calibri"/>
              </a:rPr>
              <a:t>a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spc="65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50" dirty="0">
                <a:latin typeface="Calibri"/>
                <a:cs typeface="Calibri"/>
              </a:rPr>
              <a:t>p</a:t>
            </a:r>
            <a:r>
              <a:rPr sz="1800" spc="30" dirty="0">
                <a:latin typeface="Calibri"/>
                <a:cs typeface="Calibri"/>
              </a:rPr>
              <a:t>tcy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35" dirty="0">
                <a:latin typeface="Calibri"/>
                <a:cs typeface="Calibri"/>
              </a:rPr>
              <a:t>Criminal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12657" y="0"/>
            <a:ext cx="3219450" cy="5599430"/>
          </a:xfrm>
          <a:custGeom>
            <a:avLst/>
            <a:gdLst/>
            <a:ahLst/>
            <a:cxnLst/>
            <a:rect l="l" t="t" r="r" b="b"/>
            <a:pathLst>
              <a:path w="3219450" h="5599430">
                <a:moveTo>
                  <a:pt x="3218889" y="0"/>
                </a:moveTo>
                <a:lnTo>
                  <a:pt x="803111" y="0"/>
                </a:lnTo>
                <a:lnTo>
                  <a:pt x="0" y="5598825"/>
                </a:lnTo>
                <a:lnTo>
                  <a:pt x="2415778" y="5598825"/>
                </a:lnTo>
                <a:lnTo>
                  <a:pt x="3218889" y="0"/>
                </a:lnTo>
                <a:close/>
              </a:path>
            </a:pathLst>
          </a:custGeom>
          <a:solidFill>
            <a:srgbClr val="ACD0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41673" y="3260851"/>
            <a:ext cx="2081530" cy="161353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30" dirty="0">
                <a:latin typeface="Calibri"/>
                <a:cs typeface="Calibri"/>
              </a:rPr>
              <a:t>Collateral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Damage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50" dirty="0">
                <a:latin typeface="Calibri"/>
                <a:cs typeface="Calibri"/>
              </a:rPr>
              <a:t>Shaming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30" dirty="0">
                <a:latin typeface="Calibri"/>
                <a:cs typeface="Calibri"/>
              </a:rPr>
              <a:t>Post-conviction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spc="35" dirty="0">
                <a:latin typeface="Calibri"/>
                <a:cs typeface="Calibri"/>
              </a:rPr>
              <a:t>Impact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on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family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747</Words>
  <Application>Microsoft Macintosh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Trebuchet MS</vt:lpstr>
      <vt:lpstr>Wingdings 2</vt:lpstr>
      <vt:lpstr>Office Theme</vt:lpstr>
      <vt:lpstr>PowerPoint Presentation</vt:lpstr>
      <vt:lpstr>PowerPoint Presentation</vt:lpstr>
      <vt:lpstr>WHAT IS A  PROFESSIONAL  ENABLER?</vt:lpstr>
      <vt:lpstr>PowerPoint Presentation</vt:lpstr>
      <vt:lpstr>PowerPoint Presentation</vt:lpstr>
      <vt:lpstr>The  Professional  Enabler’s  Progression</vt:lpstr>
      <vt:lpstr>PowerPoint Presentation</vt:lpstr>
      <vt:lpstr>Why Risk Everything?</vt:lpstr>
      <vt:lpstr>PowerPoint Presentation</vt:lpstr>
      <vt:lpstr>Why Did I Offend?</vt:lpstr>
      <vt:lpstr>PowerPoint Presentation</vt:lpstr>
      <vt:lpstr>CLIENT  STRAIN:</vt:lpstr>
      <vt:lpstr>CLIENT  STRAIN:</vt:lpstr>
      <vt:lpstr>Neutralisation  Techniques</vt:lpstr>
      <vt:lpstr>The Jekyll and  Hyde Effect</vt:lpstr>
      <vt:lpstr>Researching Mortgage Fraud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Jonathan Gilbert</cp:lastModifiedBy>
  <cp:revision>5</cp:revision>
  <dcterms:created xsi:type="dcterms:W3CDTF">2021-06-30T14:52:02Z</dcterms:created>
  <dcterms:modified xsi:type="dcterms:W3CDTF">2022-09-22T09:39:42Z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2021-06-19T00:00:00Z</vt:filetime>
  </property>
  <property fmtid="{D5CDD505-2E9C-101B-9397-08002B2CF9AE}" pid="3" name="LastSaved">
    <vt:filetime>2021-06-30T00:00:00Z</vt:filetime>
  </property>
</Properties>
</file>