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omments/modernComment_20D_CC61A44C.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Lst>
  <p:notesMasterIdLst>
    <p:notesMasterId r:id="rId31"/>
  </p:notesMasterIdLst>
  <p:sldIdLst>
    <p:sldId id="528" r:id="rId5"/>
    <p:sldId id="549" r:id="rId6"/>
    <p:sldId id="354" r:id="rId7"/>
    <p:sldId id="519" r:id="rId8"/>
    <p:sldId id="550" r:id="rId9"/>
    <p:sldId id="431" r:id="rId10"/>
    <p:sldId id="406" r:id="rId11"/>
    <p:sldId id="438" r:id="rId12"/>
    <p:sldId id="488" r:id="rId13"/>
    <p:sldId id="553" r:id="rId14"/>
    <p:sldId id="555" r:id="rId15"/>
    <p:sldId id="525" r:id="rId16"/>
    <p:sldId id="491" r:id="rId17"/>
    <p:sldId id="532" r:id="rId18"/>
    <p:sldId id="493" r:id="rId19"/>
    <p:sldId id="495" r:id="rId20"/>
    <p:sldId id="530" r:id="rId21"/>
    <p:sldId id="556" r:id="rId22"/>
    <p:sldId id="515" r:id="rId23"/>
    <p:sldId id="447" r:id="rId24"/>
    <p:sldId id="506" r:id="rId25"/>
    <p:sldId id="456" r:id="rId26"/>
    <p:sldId id="559" r:id="rId27"/>
    <p:sldId id="398" r:id="rId28"/>
    <p:sldId id="436" r:id="rId29"/>
    <p:sldId id="54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776322-9EF1-1C20-AB65-DDFE77316406}" name="Sarah Chicken" initials="SC" userId="S::sarah.chicken@uwe.ac.uk::86c891a4-8e88-4aac-891f-0281d7aa8989" providerId="AD"/>
  <p188:author id="{B5276831-3A5F-315F-8DCC-E1A474BE00F4}" name="Patrizio de Rossi" initials="Pd" userId="S::Patrizio.DeRossi@uwe.ac.uk::767a3dd7-9fa8-4e43-a940-4343f184bed3" providerId="AD"/>
  <p188:author id="{98CB564B-0618-9243-4784-B1F6272A1198}" name="Jacky Tyrie" initials="JT" userId="S::J.Tyrie@Swansea.ac.uk::559c7462-3283-4324-a403-ecf2e6cd065b" providerId="AD"/>
  <p188:author id="{6F4CEC9D-C2D9-2BA1-DC9E-C6237DD88E71}" name="Louisa Roberts" initials="LR" userId="S::louisa.roberts@uwe.ac.uk::6ac06236-f141-4288-974b-9cf0f49805f1" providerId="AD"/>
  <p188:author id="{58EB19A0-FBF6-FBA9-E892-079270AFDF9A}" name="Jacqui Lewis" initials="" userId="S::Jacqui.Lewis@uwe.ac.uk::44b98ac7-e1d1-4ec5-8c90-737dcfd2bf3d" providerId="AD"/>
  <p188:author id="{CA4771C5-A842-21F1-27B1-5FCFEC659071}" name="Georgia Fee" initials="GF" userId="S::georgia.fee@uwe.ac.uk::ad112f10-2628-4626-965c-c1572b030c02" providerId="AD"/>
  <p188:author id="{A7734CFB-6031-27F8-7078-953B05CF5A10}" name="Louisa Roberts" initials="LR" userId="S::RobertsL32@cardiff.ac.uk::70fd0ab0-ecaf-4183-bae8-9a088beb0e6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8426D"/>
    <a:srgbClr val="F9B973"/>
    <a:srgbClr val="F79F41"/>
    <a:srgbClr val="C3E7E4"/>
    <a:srgbClr val="3A61A0"/>
    <a:srgbClr val="28426E"/>
    <a:srgbClr val="ACDED9"/>
    <a:srgbClr val="E7ECF4"/>
    <a:srgbClr val="49B4A9"/>
    <a:srgbClr val="8AD0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25887-88DE-4E3E-AE46-D727BCEC2734}" v="84" dt="2024-08-20T12:53:31.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77" autoAdjust="0"/>
    <p:restoredTop sz="80776" autoAdjust="0"/>
  </p:normalViewPr>
  <p:slideViewPr>
    <p:cSldViewPr snapToGrid="0">
      <p:cViewPr varScale="1">
        <p:scale>
          <a:sx n="128" d="100"/>
          <a:sy n="128" d="100"/>
        </p:scale>
        <p:origin x="61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s>
</file>

<file path=ppt/comments/modernComment_20D_CC61A44C.xml><?xml version="1.0" encoding="utf-8"?>
<p188:cmLst xmlns:a="http://schemas.openxmlformats.org/drawingml/2006/main" xmlns:r="http://schemas.openxmlformats.org/officeDocument/2006/relationships" xmlns:p188="http://schemas.microsoft.com/office/powerpoint/2018/8/main">
  <p188:cm id="{45FD540A-21DC-4C60-8373-BE4AE98E4B64}" authorId="{98CB564B-0618-9243-4784-B1F6272A1198}" created="2024-08-20T09:37:04.424">
    <pc:sldMkLst xmlns:pc="http://schemas.microsoft.com/office/powerpoint/2013/main/command">
      <pc:docMk/>
      <pc:sldMk cId="3428951116" sldId="525"/>
    </pc:sldMkLst>
    <p188:txBody>
      <a:bodyPr/>
      <a:lstStyle/>
      <a:p>
        <a:r>
          <a:rPr lang="en-US"/>
          <a:t>Check re next two slides with Louisa</a:t>
        </a:r>
      </a:p>
    </p188:txBody>
  </p188:cm>
</p188:cmLst>
</file>

<file path=ppt/diagrams/_rels/data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5BD9C-FDAD-46DC-9E6D-BE0CB269B5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20DADD7-349B-42F9-97C2-A6145F291004}">
      <dgm:prSet phldrT="[Text]" custT="1"/>
      <dgm:spPr/>
      <dgm:t>
        <a:bodyPr/>
        <a:lstStyle/>
        <a:p>
          <a:r>
            <a:rPr lang="en-GB" sz="2000" b="1" dirty="0">
              <a:latin typeface="Aptos" panose="020B0004020202020204" pitchFamily="34" charset="0"/>
              <a:ea typeface="Calibri Light" panose="020F0302020204030204" pitchFamily="34" charset="0"/>
              <a:cs typeface="Calibri" panose="020F0502020204030204" pitchFamily="34" charset="0"/>
            </a:rPr>
            <a:t>Findings</a:t>
          </a:r>
        </a:p>
      </dgm:t>
    </dgm:pt>
    <dgm:pt modelId="{96BFE562-F4CC-4ACD-BD93-F5EBD1297444}" type="parTrans" cxnId="{DD6773A2-212F-45BE-B235-19BD9889A3DB}">
      <dgm:prSet/>
      <dgm:spPr/>
      <dgm:t>
        <a:bodyPr/>
        <a:lstStyle/>
        <a:p>
          <a:endParaRPr lang="en-US"/>
        </a:p>
      </dgm:t>
    </dgm:pt>
    <dgm:pt modelId="{9822EE7D-8A8F-4719-A3A9-53E6EBDB67D0}" type="sibTrans" cxnId="{DD6773A2-212F-45BE-B235-19BD9889A3DB}">
      <dgm:prSet/>
      <dgm:spPr/>
      <dgm:t>
        <a:bodyPr/>
        <a:lstStyle/>
        <a:p>
          <a:endParaRPr lang="en-US"/>
        </a:p>
      </dgm:t>
    </dgm:pt>
    <dgm:pt modelId="{B457D8A1-F15B-4D2D-9C84-46A88543C587}">
      <dgm:prSet/>
      <dgm:spPr/>
      <dgm:t>
        <a:bodyPr/>
        <a:lstStyle/>
        <a:p>
          <a:r>
            <a:rPr lang="en-GB" dirty="0">
              <a:effectLst/>
              <a:latin typeface="Aptos" panose="020B0004020202020204" pitchFamily="34" charset="0"/>
              <a:ea typeface="Calibri Light" panose="020F0302020204030204" pitchFamily="34" charset="0"/>
              <a:cs typeface="Calibri" panose="020F0502020204030204" pitchFamily="34" charset="0"/>
            </a:rPr>
            <a:t>How primary school teachers in Wales conceptualise and support children’s participative rights</a:t>
          </a:r>
        </a:p>
      </dgm:t>
    </dgm:pt>
    <dgm:pt modelId="{2DD0F0A2-8427-40DD-817A-071BD759FC96}" type="parTrans" cxnId="{6E2E1612-558A-4E13-836F-B572E8E11DA0}">
      <dgm:prSet/>
      <dgm:spPr/>
      <dgm:t>
        <a:bodyPr/>
        <a:lstStyle/>
        <a:p>
          <a:endParaRPr lang="en-US"/>
        </a:p>
      </dgm:t>
    </dgm:pt>
    <dgm:pt modelId="{ECA0E100-0556-4261-B3AD-58EA2CFC8584}" type="sibTrans" cxnId="{6E2E1612-558A-4E13-836F-B572E8E11DA0}">
      <dgm:prSet/>
      <dgm:spPr/>
      <dgm:t>
        <a:bodyPr/>
        <a:lstStyle/>
        <a:p>
          <a:endParaRPr lang="en-US"/>
        </a:p>
      </dgm:t>
    </dgm:pt>
    <dgm:pt modelId="{4143221D-46F1-416D-AC02-BE6252B824A5}">
      <dgm:prSet/>
      <dgm:spPr/>
      <dgm:t>
        <a:bodyPr/>
        <a:lstStyle/>
        <a:p>
          <a:r>
            <a:rPr lang="en-GB" dirty="0">
              <a:effectLst/>
              <a:latin typeface="Aptos" panose="020B0004020202020204" pitchFamily="34" charset="0"/>
              <a:ea typeface="Calibri Light" panose="020F0302020204030204" pitchFamily="34" charset="0"/>
              <a:cs typeface="Calibri" panose="020F0502020204030204" pitchFamily="34" charset="0"/>
            </a:rPr>
            <a:t>The perceived barriers and enablers to supporting the enactment of participative rights</a:t>
          </a:r>
          <a:endParaRPr lang="en-US" dirty="0"/>
        </a:p>
      </dgm:t>
    </dgm:pt>
    <dgm:pt modelId="{A1576BF6-4CF2-414B-9669-1BE394C25FA6}" type="parTrans" cxnId="{E247F915-7BD7-468A-A7FA-C437CF3262E2}">
      <dgm:prSet/>
      <dgm:spPr/>
      <dgm:t>
        <a:bodyPr/>
        <a:lstStyle/>
        <a:p>
          <a:endParaRPr lang="en-US"/>
        </a:p>
      </dgm:t>
    </dgm:pt>
    <dgm:pt modelId="{18A284EE-F4D5-4671-872D-F166FEB14A0A}" type="sibTrans" cxnId="{E247F915-7BD7-468A-A7FA-C437CF3262E2}">
      <dgm:prSet/>
      <dgm:spPr/>
      <dgm:t>
        <a:bodyPr/>
        <a:lstStyle/>
        <a:p>
          <a:endParaRPr lang="en-US"/>
        </a:p>
      </dgm:t>
    </dgm:pt>
    <dgm:pt modelId="{35984FAC-57D1-4C3D-95E8-902A4828FE02}">
      <dgm:prSet phldrT="[Text]" custT="1"/>
      <dgm:spPr/>
      <dgm:t>
        <a:bodyPr/>
        <a:lstStyle/>
        <a:p>
          <a:r>
            <a:rPr lang="en-US" sz="2000" b="1" dirty="0"/>
            <a:t>Background and Overview</a:t>
          </a:r>
        </a:p>
      </dgm:t>
    </dgm:pt>
    <dgm:pt modelId="{F7380435-B9C5-4555-BBC3-9ACDE067ECCE}" type="parTrans" cxnId="{D0654EB8-052E-4CE4-AE2D-CB821B2E504B}">
      <dgm:prSet/>
      <dgm:spPr/>
      <dgm:t>
        <a:bodyPr/>
        <a:lstStyle/>
        <a:p>
          <a:endParaRPr lang="en-US"/>
        </a:p>
      </dgm:t>
    </dgm:pt>
    <dgm:pt modelId="{45B54DEF-17A4-411D-8F80-A2A52EDF83E3}" type="sibTrans" cxnId="{D0654EB8-052E-4CE4-AE2D-CB821B2E504B}">
      <dgm:prSet/>
      <dgm:spPr/>
      <dgm:t>
        <a:bodyPr/>
        <a:lstStyle/>
        <a:p>
          <a:endParaRPr lang="en-US"/>
        </a:p>
      </dgm:t>
    </dgm:pt>
    <dgm:pt modelId="{1A270C8C-9FFC-4477-8361-A779A6AD31FB}">
      <dgm:prSet phldrT="[Text]" custT="1"/>
      <dgm:spPr/>
      <dgm:t>
        <a:bodyPr/>
        <a:lstStyle/>
        <a:p>
          <a:r>
            <a:rPr lang="en-US" sz="2000" b="1" dirty="0"/>
            <a:t>Background Literature</a:t>
          </a:r>
        </a:p>
      </dgm:t>
    </dgm:pt>
    <dgm:pt modelId="{655B7124-7B25-41E0-B839-ED35A3615B6B}" type="parTrans" cxnId="{B5C670E9-D7CD-4BF3-B3E4-EF6BB1A6EB83}">
      <dgm:prSet/>
      <dgm:spPr/>
      <dgm:t>
        <a:bodyPr/>
        <a:lstStyle/>
        <a:p>
          <a:endParaRPr lang="en-US"/>
        </a:p>
      </dgm:t>
    </dgm:pt>
    <dgm:pt modelId="{DAE989ED-5E38-41A2-9492-291BA648926E}" type="sibTrans" cxnId="{B5C670E9-D7CD-4BF3-B3E4-EF6BB1A6EB83}">
      <dgm:prSet/>
      <dgm:spPr/>
      <dgm:t>
        <a:bodyPr/>
        <a:lstStyle/>
        <a:p>
          <a:endParaRPr lang="en-US"/>
        </a:p>
      </dgm:t>
    </dgm:pt>
    <dgm:pt modelId="{193DD650-7CD8-40C2-B849-2BC058A8365B}">
      <dgm:prSet phldrT="[Text]" custT="1"/>
      <dgm:spPr/>
      <dgm:t>
        <a:bodyPr/>
        <a:lstStyle/>
        <a:p>
          <a:r>
            <a:rPr lang="en-US" sz="2000" b="1" dirty="0"/>
            <a:t>Methodology</a:t>
          </a:r>
        </a:p>
      </dgm:t>
    </dgm:pt>
    <dgm:pt modelId="{7F2475BA-BD73-415F-BDAD-B0878379E70E}" type="parTrans" cxnId="{CDD97689-710B-4E94-9971-A528110CC3E0}">
      <dgm:prSet/>
      <dgm:spPr/>
      <dgm:t>
        <a:bodyPr/>
        <a:lstStyle/>
        <a:p>
          <a:endParaRPr lang="en-US"/>
        </a:p>
      </dgm:t>
    </dgm:pt>
    <dgm:pt modelId="{0D789CC8-7C88-47E2-9036-6FDF0452E6FD}" type="sibTrans" cxnId="{CDD97689-710B-4E94-9971-A528110CC3E0}">
      <dgm:prSet/>
      <dgm:spPr/>
      <dgm:t>
        <a:bodyPr/>
        <a:lstStyle/>
        <a:p>
          <a:endParaRPr lang="en-US"/>
        </a:p>
      </dgm:t>
    </dgm:pt>
    <dgm:pt modelId="{39A0411C-1F04-4250-8112-142195B6270D}" type="pres">
      <dgm:prSet presAssocID="{A635BD9C-FDAD-46DC-9E6D-BE0CB269B51A}" presName="hierChild1" presStyleCnt="0">
        <dgm:presLayoutVars>
          <dgm:chPref val="1"/>
          <dgm:dir/>
          <dgm:animOne val="branch"/>
          <dgm:animLvl val="lvl"/>
          <dgm:resizeHandles/>
        </dgm:presLayoutVars>
      </dgm:prSet>
      <dgm:spPr/>
    </dgm:pt>
    <dgm:pt modelId="{EAC59B76-0603-47D7-905F-E22702D8C0E2}" type="pres">
      <dgm:prSet presAssocID="{35984FAC-57D1-4C3D-95E8-902A4828FE02}" presName="hierRoot1" presStyleCnt="0"/>
      <dgm:spPr/>
    </dgm:pt>
    <dgm:pt modelId="{9C6194CB-73BB-4D5E-B1FB-392824492011}" type="pres">
      <dgm:prSet presAssocID="{35984FAC-57D1-4C3D-95E8-902A4828FE02}" presName="composite" presStyleCnt="0"/>
      <dgm:spPr/>
    </dgm:pt>
    <dgm:pt modelId="{77E2891F-0324-4DF0-90D6-12C20A224E24}" type="pres">
      <dgm:prSet presAssocID="{35984FAC-57D1-4C3D-95E8-902A4828FE02}" presName="background" presStyleLbl="node0" presStyleIdx="0" presStyleCnt="4"/>
      <dgm:spPr>
        <a:solidFill>
          <a:srgbClr val="49B4A9"/>
        </a:solidFill>
      </dgm:spPr>
    </dgm:pt>
    <dgm:pt modelId="{B12812AD-87C1-4D42-A6F5-0172B4FCB502}" type="pres">
      <dgm:prSet presAssocID="{35984FAC-57D1-4C3D-95E8-902A4828FE02}" presName="text" presStyleLbl="fgAcc0" presStyleIdx="0" presStyleCnt="4">
        <dgm:presLayoutVars>
          <dgm:chPref val="3"/>
        </dgm:presLayoutVars>
      </dgm:prSet>
      <dgm:spPr/>
    </dgm:pt>
    <dgm:pt modelId="{67C4D36F-E185-41A2-AB36-7D1EF1FFF8FC}" type="pres">
      <dgm:prSet presAssocID="{35984FAC-57D1-4C3D-95E8-902A4828FE02}" presName="hierChild2" presStyleCnt="0"/>
      <dgm:spPr/>
    </dgm:pt>
    <dgm:pt modelId="{EC589269-24EE-43F7-AF71-7802ACC3A943}" type="pres">
      <dgm:prSet presAssocID="{1A270C8C-9FFC-4477-8361-A779A6AD31FB}" presName="hierRoot1" presStyleCnt="0"/>
      <dgm:spPr/>
    </dgm:pt>
    <dgm:pt modelId="{1604B453-D6C4-4DF2-9601-BDE80DE82B2E}" type="pres">
      <dgm:prSet presAssocID="{1A270C8C-9FFC-4477-8361-A779A6AD31FB}" presName="composite" presStyleCnt="0"/>
      <dgm:spPr/>
    </dgm:pt>
    <dgm:pt modelId="{52A7FAE1-D6B2-49DA-B4D4-0C9D34638FC5}" type="pres">
      <dgm:prSet presAssocID="{1A270C8C-9FFC-4477-8361-A779A6AD31FB}" presName="background" presStyleLbl="node0" presStyleIdx="1" presStyleCnt="4"/>
      <dgm:spPr>
        <a:solidFill>
          <a:srgbClr val="49B4A9"/>
        </a:solidFill>
      </dgm:spPr>
    </dgm:pt>
    <dgm:pt modelId="{81A3B924-29EA-4F86-A015-63A59D95E55D}" type="pres">
      <dgm:prSet presAssocID="{1A270C8C-9FFC-4477-8361-A779A6AD31FB}" presName="text" presStyleLbl="fgAcc0" presStyleIdx="1" presStyleCnt="4">
        <dgm:presLayoutVars>
          <dgm:chPref val="3"/>
        </dgm:presLayoutVars>
      </dgm:prSet>
      <dgm:spPr/>
    </dgm:pt>
    <dgm:pt modelId="{744A88DA-58DA-4C00-B0F4-EFBD34105348}" type="pres">
      <dgm:prSet presAssocID="{1A270C8C-9FFC-4477-8361-A779A6AD31FB}" presName="hierChild2" presStyleCnt="0"/>
      <dgm:spPr/>
    </dgm:pt>
    <dgm:pt modelId="{94FB9D5D-E353-4B58-B71F-FDE75E175700}" type="pres">
      <dgm:prSet presAssocID="{193DD650-7CD8-40C2-B849-2BC058A8365B}" presName="hierRoot1" presStyleCnt="0"/>
      <dgm:spPr/>
    </dgm:pt>
    <dgm:pt modelId="{30D8B0BB-7B9C-4553-AE37-277BF412B680}" type="pres">
      <dgm:prSet presAssocID="{193DD650-7CD8-40C2-B849-2BC058A8365B}" presName="composite" presStyleCnt="0"/>
      <dgm:spPr/>
    </dgm:pt>
    <dgm:pt modelId="{6FBA7CAF-AF92-40D1-BB94-60401E74EBC4}" type="pres">
      <dgm:prSet presAssocID="{193DD650-7CD8-40C2-B849-2BC058A8365B}" presName="background" presStyleLbl="node0" presStyleIdx="2" presStyleCnt="4"/>
      <dgm:spPr>
        <a:solidFill>
          <a:srgbClr val="49B4A9"/>
        </a:solidFill>
      </dgm:spPr>
    </dgm:pt>
    <dgm:pt modelId="{B3B3BD4E-3087-4B66-80C4-147545C8E2A4}" type="pres">
      <dgm:prSet presAssocID="{193DD650-7CD8-40C2-B849-2BC058A8365B}" presName="text" presStyleLbl="fgAcc0" presStyleIdx="2" presStyleCnt="4">
        <dgm:presLayoutVars>
          <dgm:chPref val="3"/>
        </dgm:presLayoutVars>
      </dgm:prSet>
      <dgm:spPr/>
    </dgm:pt>
    <dgm:pt modelId="{BDCC10A8-7EDF-4859-A4E6-5AF6F45474C2}" type="pres">
      <dgm:prSet presAssocID="{193DD650-7CD8-40C2-B849-2BC058A8365B}" presName="hierChild2" presStyleCnt="0"/>
      <dgm:spPr/>
    </dgm:pt>
    <dgm:pt modelId="{8B0FA398-9B20-4367-8381-D4AEFF78B1C2}" type="pres">
      <dgm:prSet presAssocID="{420DADD7-349B-42F9-97C2-A6145F291004}" presName="hierRoot1" presStyleCnt="0"/>
      <dgm:spPr/>
    </dgm:pt>
    <dgm:pt modelId="{2B982B36-21D1-4CF2-8456-050D9C38BE93}" type="pres">
      <dgm:prSet presAssocID="{420DADD7-349B-42F9-97C2-A6145F291004}" presName="composite" presStyleCnt="0"/>
      <dgm:spPr/>
    </dgm:pt>
    <dgm:pt modelId="{28B80F2A-CAE7-4357-9078-D069180CD52B}" type="pres">
      <dgm:prSet presAssocID="{420DADD7-349B-42F9-97C2-A6145F291004}" presName="background" presStyleLbl="node0" presStyleIdx="3" presStyleCnt="4"/>
      <dgm:spPr>
        <a:solidFill>
          <a:srgbClr val="49B4A9"/>
        </a:solidFill>
      </dgm:spPr>
    </dgm:pt>
    <dgm:pt modelId="{445F2A59-9FF1-411F-8260-5023A7C777B0}" type="pres">
      <dgm:prSet presAssocID="{420DADD7-349B-42F9-97C2-A6145F291004}" presName="text" presStyleLbl="fgAcc0" presStyleIdx="3" presStyleCnt="4">
        <dgm:presLayoutVars>
          <dgm:chPref val="3"/>
        </dgm:presLayoutVars>
      </dgm:prSet>
      <dgm:spPr/>
    </dgm:pt>
    <dgm:pt modelId="{33806E63-1490-4055-86CA-4E5DD749C623}" type="pres">
      <dgm:prSet presAssocID="{420DADD7-349B-42F9-97C2-A6145F291004}" presName="hierChild2" presStyleCnt="0"/>
      <dgm:spPr/>
    </dgm:pt>
    <dgm:pt modelId="{BAA7CF6F-07C4-4608-9660-557B35536413}" type="pres">
      <dgm:prSet presAssocID="{2DD0F0A2-8427-40DD-817A-071BD759FC96}" presName="Name10" presStyleLbl="parChTrans1D2" presStyleIdx="0" presStyleCnt="2"/>
      <dgm:spPr/>
    </dgm:pt>
    <dgm:pt modelId="{CEA8D6CF-BAD9-41DD-83D1-928B6CED3E1A}" type="pres">
      <dgm:prSet presAssocID="{B457D8A1-F15B-4D2D-9C84-46A88543C587}" presName="hierRoot2" presStyleCnt="0"/>
      <dgm:spPr/>
    </dgm:pt>
    <dgm:pt modelId="{218AB09C-7325-46C8-A78B-5F99A1E55917}" type="pres">
      <dgm:prSet presAssocID="{B457D8A1-F15B-4D2D-9C84-46A88543C587}" presName="composite2" presStyleCnt="0"/>
      <dgm:spPr/>
    </dgm:pt>
    <dgm:pt modelId="{5595ED1B-2353-4915-A3F5-80759BAE7483}" type="pres">
      <dgm:prSet presAssocID="{B457D8A1-F15B-4D2D-9C84-46A88543C587}" presName="background2" presStyleLbl="node2" presStyleIdx="0" presStyleCnt="2"/>
      <dgm:spPr>
        <a:solidFill>
          <a:srgbClr val="F79F41"/>
        </a:solidFill>
      </dgm:spPr>
    </dgm:pt>
    <dgm:pt modelId="{119F3D20-4A02-489A-9EAD-03005CE3319B}" type="pres">
      <dgm:prSet presAssocID="{B457D8A1-F15B-4D2D-9C84-46A88543C587}" presName="text2" presStyleLbl="fgAcc2" presStyleIdx="0" presStyleCnt="2">
        <dgm:presLayoutVars>
          <dgm:chPref val="3"/>
        </dgm:presLayoutVars>
      </dgm:prSet>
      <dgm:spPr/>
    </dgm:pt>
    <dgm:pt modelId="{ACEE5A7F-B1E7-435D-929B-9178DF6A0A3A}" type="pres">
      <dgm:prSet presAssocID="{B457D8A1-F15B-4D2D-9C84-46A88543C587}" presName="hierChild3" presStyleCnt="0"/>
      <dgm:spPr/>
    </dgm:pt>
    <dgm:pt modelId="{630602BD-19BF-4E7D-874A-9344270C5A86}" type="pres">
      <dgm:prSet presAssocID="{A1576BF6-4CF2-414B-9669-1BE394C25FA6}" presName="Name10" presStyleLbl="parChTrans1D2" presStyleIdx="1" presStyleCnt="2"/>
      <dgm:spPr/>
    </dgm:pt>
    <dgm:pt modelId="{15D8A336-E0E2-4131-BE78-2218A31013F4}" type="pres">
      <dgm:prSet presAssocID="{4143221D-46F1-416D-AC02-BE6252B824A5}" presName="hierRoot2" presStyleCnt="0"/>
      <dgm:spPr/>
    </dgm:pt>
    <dgm:pt modelId="{E0D37A7F-78C0-4204-BB3D-8201BF8DEDF8}" type="pres">
      <dgm:prSet presAssocID="{4143221D-46F1-416D-AC02-BE6252B824A5}" presName="composite2" presStyleCnt="0"/>
      <dgm:spPr/>
    </dgm:pt>
    <dgm:pt modelId="{BE22DB02-5E50-4A47-8C62-202687B2D745}" type="pres">
      <dgm:prSet presAssocID="{4143221D-46F1-416D-AC02-BE6252B824A5}" presName="background2" presStyleLbl="node2" presStyleIdx="1" presStyleCnt="2"/>
      <dgm:spPr>
        <a:solidFill>
          <a:srgbClr val="F79F41"/>
        </a:solidFill>
      </dgm:spPr>
    </dgm:pt>
    <dgm:pt modelId="{C2FBF020-8EFE-47BC-9170-C9CFDB1B843C}" type="pres">
      <dgm:prSet presAssocID="{4143221D-46F1-416D-AC02-BE6252B824A5}" presName="text2" presStyleLbl="fgAcc2" presStyleIdx="1" presStyleCnt="2">
        <dgm:presLayoutVars>
          <dgm:chPref val="3"/>
        </dgm:presLayoutVars>
      </dgm:prSet>
      <dgm:spPr/>
    </dgm:pt>
    <dgm:pt modelId="{3E7EBCED-86B9-4CCD-8616-2F80906F0E1C}" type="pres">
      <dgm:prSet presAssocID="{4143221D-46F1-416D-AC02-BE6252B824A5}" presName="hierChild3" presStyleCnt="0"/>
      <dgm:spPr/>
    </dgm:pt>
  </dgm:ptLst>
  <dgm:cxnLst>
    <dgm:cxn modelId="{6E2E1612-558A-4E13-836F-B572E8E11DA0}" srcId="{420DADD7-349B-42F9-97C2-A6145F291004}" destId="{B457D8A1-F15B-4D2D-9C84-46A88543C587}" srcOrd="0" destOrd="0" parTransId="{2DD0F0A2-8427-40DD-817A-071BD759FC96}" sibTransId="{ECA0E100-0556-4261-B3AD-58EA2CFC8584}"/>
    <dgm:cxn modelId="{E247F915-7BD7-468A-A7FA-C437CF3262E2}" srcId="{420DADD7-349B-42F9-97C2-A6145F291004}" destId="{4143221D-46F1-416D-AC02-BE6252B824A5}" srcOrd="1" destOrd="0" parTransId="{A1576BF6-4CF2-414B-9669-1BE394C25FA6}" sibTransId="{18A284EE-F4D5-4671-872D-F166FEB14A0A}"/>
    <dgm:cxn modelId="{85CC5044-6E79-49C8-8B05-01996433FAD2}" type="presOf" srcId="{A1576BF6-4CF2-414B-9669-1BE394C25FA6}" destId="{630602BD-19BF-4E7D-874A-9344270C5A86}" srcOrd="0" destOrd="0" presId="urn:microsoft.com/office/officeart/2005/8/layout/hierarchy1"/>
    <dgm:cxn modelId="{948DF14B-D18D-4040-A53C-A64F46154B39}" type="presOf" srcId="{2DD0F0A2-8427-40DD-817A-071BD759FC96}" destId="{BAA7CF6F-07C4-4608-9660-557B35536413}" srcOrd="0" destOrd="0" presId="urn:microsoft.com/office/officeart/2005/8/layout/hierarchy1"/>
    <dgm:cxn modelId="{BC25F66D-ECFE-448B-BDB3-5249B80FD471}" type="presOf" srcId="{193DD650-7CD8-40C2-B849-2BC058A8365B}" destId="{B3B3BD4E-3087-4B66-80C4-147545C8E2A4}" srcOrd="0" destOrd="0" presId="urn:microsoft.com/office/officeart/2005/8/layout/hierarchy1"/>
    <dgm:cxn modelId="{7FA3986F-74BD-464A-B80C-5F0E2044DF96}" type="presOf" srcId="{420DADD7-349B-42F9-97C2-A6145F291004}" destId="{445F2A59-9FF1-411F-8260-5023A7C777B0}" srcOrd="0" destOrd="0" presId="urn:microsoft.com/office/officeart/2005/8/layout/hierarchy1"/>
    <dgm:cxn modelId="{27A3E372-0A42-417C-B667-D268B8BEC31B}" type="presOf" srcId="{35984FAC-57D1-4C3D-95E8-902A4828FE02}" destId="{B12812AD-87C1-4D42-A6F5-0172B4FCB502}" srcOrd="0" destOrd="0" presId="urn:microsoft.com/office/officeart/2005/8/layout/hierarchy1"/>
    <dgm:cxn modelId="{CDD97689-710B-4E94-9971-A528110CC3E0}" srcId="{A635BD9C-FDAD-46DC-9E6D-BE0CB269B51A}" destId="{193DD650-7CD8-40C2-B849-2BC058A8365B}" srcOrd="2" destOrd="0" parTransId="{7F2475BA-BD73-415F-BDAD-B0878379E70E}" sibTransId="{0D789CC8-7C88-47E2-9036-6FDF0452E6FD}"/>
    <dgm:cxn modelId="{3E677F92-450F-4BA6-A3BB-EF8269FD4CB9}" type="presOf" srcId="{1A270C8C-9FFC-4477-8361-A779A6AD31FB}" destId="{81A3B924-29EA-4F86-A015-63A59D95E55D}" srcOrd="0" destOrd="0" presId="urn:microsoft.com/office/officeart/2005/8/layout/hierarchy1"/>
    <dgm:cxn modelId="{DD6773A2-212F-45BE-B235-19BD9889A3DB}" srcId="{A635BD9C-FDAD-46DC-9E6D-BE0CB269B51A}" destId="{420DADD7-349B-42F9-97C2-A6145F291004}" srcOrd="3" destOrd="0" parTransId="{96BFE562-F4CC-4ACD-BD93-F5EBD1297444}" sibTransId="{9822EE7D-8A8F-4719-A3A9-53E6EBDB67D0}"/>
    <dgm:cxn modelId="{D0654EB8-052E-4CE4-AE2D-CB821B2E504B}" srcId="{A635BD9C-FDAD-46DC-9E6D-BE0CB269B51A}" destId="{35984FAC-57D1-4C3D-95E8-902A4828FE02}" srcOrd="0" destOrd="0" parTransId="{F7380435-B9C5-4555-BBC3-9ACDE067ECCE}" sibTransId="{45B54DEF-17A4-411D-8F80-A2A52EDF83E3}"/>
    <dgm:cxn modelId="{B5C670E9-D7CD-4BF3-B3E4-EF6BB1A6EB83}" srcId="{A635BD9C-FDAD-46DC-9E6D-BE0CB269B51A}" destId="{1A270C8C-9FFC-4477-8361-A779A6AD31FB}" srcOrd="1" destOrd="0" parTransId="{655B7124-7B25-41E0-B839-ED35A3615B6B}" sibTransId="{DAE989ED-5E38-41A2-9492-291BA648926E}"/>
    <dgm:cxn modelId="{22E2D3EA-5BB5-4136-9DB1-B1DF293655A6}" type="presOf" srcId="{A635BD9C-FDAD-46DC-9E6D-BE0CB269B51A}" destId="{39A0411C-1F04-4250-8112-142195B6270D}" srcOrd="0" destOrd="0" presId="urn:microsoft.com/office/officeart/2005/8/layout/hierarchy1"/>
    <dgm:cxn modelId="{333085F2-D96F-494E-AE4E-C9453BF193FB}" type="presOf" srcId="{B457D8A1-F15B-4D2D-9C84-46A88543C587}" destId="{119F3D20-4A02-489A-9EAD-03005CE3319B}" srcOrd="0" destOrd="0" presId="urn:microsoft.com/office/officeart/2005/8/layout/hierarchy1"/>
    <dgm:cxn modelId="{A0F67BF6-0893-4A97-A730-0A0A82480A89}" type="presOf" srcId="{4143221D-46F1-416D-AC02-BE6252B824A5}" destId="{C2FBF020-8EFE-47BC-9170-C9CFDB1B843C}" srcOrd="0" destOrd="0" presId="urn:microsoft.com/office/officeart/2005/8/layout/hierarchy1"/>
    <dgm:cxn modelId="{2C32D485-C0AC-471A-89CF-85823484B9F7}" type="presParOf" srcId="{39A0411C-1F04-4250-8112-142195B6270D}" destId="{EAC59B76-0603-47D7-905F-E22702D8C0E2}" srcOrd="0" destOrd="0" presId="urn:microsoft.com/office/officeart/2005/8/layout/hierarchy1"/>
    <dgm:cxn modelId="{884A3754-A122-4CAA-8221-4FC1DCE4F31C}" type="presParOf" srcId="{EAC59B76-0603-47D7-905F-E22702D8C0E2}" destId="{9C6194CB-73BB-4D5E-B1FB-392824492011}" srcOrd="0" destOrd="0" presId="urn:microsoft.com/office/officeart/2005/8/layout/hierarchy1"/>
    <dgm:cxn modelId="{B960AF01-4FBD-4515-9CB9-D15BD45DAC32}" type="presParOf" srcId="{9C6194CB-73BB-4D5E-B1FB-392824492011}" destId="{77E2891F-0324-4DF0-90D6-12C20A224E24}" srcOrd="0" destOrd="0" presId="urn:microsoft.com/office/officeart/2005/8/layout/hierarchy1"/>
    <dgm:cxn modelId="{8E80ECA1-02F3-465A-9844-A47026EEDFE3}" type="presParOf" srcId="{9C6194CB-73BB-4D5E-B1FB-392824492011}" destId="{B12812AD-87C1-4D42-A6F5-0172B4FCB502}" srcOrd="1" destOrd="0" presId="urn:microsoft.com/office/officeart/2005/8/layout/hierarchy1"/>
    <dgm:cxn modelId="{84DFCBD7-DFB7-46CC-BA58-A30AFAB3295E}" type="presParOf" srcId="{EAC59B76-0603-47D7-905F-E22702D8C0E2}" destId="{67C4D36F-E185-41A2-AB36-7D1EF1FFF8FC}" srcOrd="1" destOrd="0" presId="urn:microsoft.com/office/officeart/2005/8/layout/hierarchy1"/>
    <dgm:cxn modelId="{695BE53C-CCCD-4CCF-9245-9B8096B1A751}" type="presParOf" srcId="{39A0411C-1F04-4250-8112-142195B6270D}" destId="{EC589269-24EE-43F7-AF71-7802ACC3A943}" srcOrd="1" destOrd="0" presId="urn:microsoft.com/office/officeart/2005/8/layout/hierarchy1"/>
    <dgm:cxn modelId="{819D014E-2755-4FAE-9CC9-CBE30DDDB87D}" type="presParOf" srcId="{EC589269-24EE-43F7-AF71-7802ACC3A943}" destId="{1604B453-D6C4-4DF2-9601-BDE80DE82B2E}" srcOrd="0" destOrd="0" presId="urn:microsoft.com/office/officeart/2005/8/layout/hierarchy1"/>
    <dgm:cxn modelId="{C492926E-F67F-4AD7-92BF-F9FE1D4A5E1C}" type="presParOf" srcId="{1604B453-D6C4-4DF2-9601-BDE80DE82B2E}" destId="{52A7FAE1-D6B2-49DA-B4D4-0C9D34638FC5}" srcOrd="0" destOrd="0" presId="urn:microsoft.com/office/officeart/2005/8/layout/hierarchy1"/>
    <dgm:cxn modelId="{2F8D7924-1712-419B-9775-C125A446604D}" type="presParOf" srcId="{1604B453-D6C4-4DF2-9601-BDE80DE82B2E}" destId="{81A3B924-29EA-4F86-A015-63A59D95E55D}" srcOrd="1" destOrd="0" presId="urn:microsoft.com/office/officeart/2005/8/layout/hierarchy1"/>
    <dgm:cxn modelId="{74D8381F-E508-4526-B8D1-CA1B84AEDCCE}" type="presParOf" srcId="{EC589269-24EE-43F7-AF71-7802ACC3A943}" destId="{744A88DA-58DA-4C00-B0F4-EFBD34105348}" srcOrd="1" destOrd="0" presId="urn:microsoft.com/office/officeart/2005/8/layout/hierarchy1"/>
    <dgm:cxn modelId="{5752850B-1189-4F6D-A2D1-CF3D8B00BD0C}" type="presParOf" srcId="{39A0411C-1F04-4250-8112-142195B6270D}" destId="{94FB9D5D-E353-4B58-B71F-FDE75E175700}" srcOrd="2" destOrd="0" presId="urn:microsoft.com/office/officeart/2005/8/layout/hierarchy1"/>
    <dgm:cxn modelId="{B3F1DF82-435D-465D-99F4-B7251BBBA7A4}" type="presParOf" srcId="{94FB9D5D-E353-4B58-B71F-FDE75E175700}" destId="{30D8B0BB-7B9C-4553-AE37-277BF412B680}" srcOrd="0" destOrd="0" presId="urn:microsoft.com/office/officeart/2005/8/layout/hierarchy1"/>
    <dgm:cxn modelId="{ADBDBE4F-D44F-4135-8317-B99EA610B039}" type="presParOf" srcId="{30D8B0BB-7B9C-4553-AE37-277BF412B680}" destId="{6FBA7CAF-AF92-40D1-BB94-60401E74EBC4}" srcOrd="0" destOrd="0" presId="urn:microsoft.com/office/officeart/2005/8/layout/hierarchy1"/>
    <dgm:cxn modelId="{809D7FF3-1F64-420C-BB6A-3133BBF01CDB}" type="presParOf" srcId="{30D8B0BB-7B9C-4553-AE37-277BF412B680}" destId="{B3B3BD4E-3087-4B66-80C4-147545C8E2A4}" srcOrd="1" destOrd="0" presId="urn:microsoft.com/office/officeart/2005/8/layout/hierarchy1"/>
    <dgm:cxn modelId="{E555E9F6-966D-412F-8F13-2106A158CED3}" type="presParOf" srcId="{94FB9D5D-E353-4B58-B71F-FDE75E175700}" destId="{BDCC10A8-7EDF-4859-A4E6-5AF6F45474C2}" srcOrd="1" destOrd="0" presId="urn:microsoft.com/office/officeart/2005/8/layout/hierarchy1"/>
    <dgm:cxn modelId="{D1485D0C-F068-47DE-BBEA-04397D783D7F}" type="presParOf" srcId="{39A0411C-1F04-4250-8112-142195B6270D}" destId="{8B0FA398-9B20-4367-8381-D4AEFF78B1C2}" srcOrd="3" destOrd="0" presId="urn:microsoft.com/office/officeart/2005/8/layout/hierarchy1"/>
    <dgm:cxn modelId="{909EE72E-9F77-4C55-8BD8-B2F43787BC36}" type="presParOf" srcId="{8B0FA398-9B20-4367-8381-D4AEFF78B1C2}" destId="{2B982B36-21D1-4CF2-8456-050D9C38BE93}" srcOrd="0" destOrd="0" presId="urn:microsoft.com/office/officeart/2005/8/layout/hierarchy1"/>
    <dgm:cxn modelId="{AAC768D3-4AE6-4450-B420-8C842BF42204}" type="presParOf" srcId="{2B982B36-21D1-4CF2-8456-050D9C38BE93}" destId="{28B80F2A-CAE7-4357-9078-D069180CD52B}" srcOrd="0" destOrd="0" presId="urn:microsoft.com/office/officeart/2005/8/layout/hierarchy1"/>
    <dgm:cxn modelId="{5DB8459F-01EB-4D06-AEC1-391B1B2B532D}" type="presParOf" srcId="{2B982B36-21D1-4CF2-8456-050D9C38BE93}" destId="{445F2A59-9FF1-411F-8260-5023A7C777B0}" srcOrd="1" destOrd="0" presId="urn:microsoft.com/office/officeart/2005/8/layout/hierarchy1"/>
    <dgm:cxn modelId="{7B54B6F1-59DF-4B0A-B382-721CA5D0ACF4}" type="presParOf" srcId="{8B0FA398-9B20-4367-8381-D4AEFF78B1C2}" destId="{33806E63-1490-4055-86CA-4E5DD749C623}" srcOrd="1" destOrd="0" presId="urn:microsoft.com/office/officeart/2005/8/layout/hierarchy1"/>
    <dgm:cxn modelId="{BBB72D9E-4252-41D5-832E-E96A22818745}" type="presParOf" srcId="{33806E63-1490-4055-86CA-4E5DD749C623}" destId="{BAA7CF6F-07C4-4608-9660-557B35536413}" srcOrd="0" destOrd="0" presId="urn:microsoft.com/office/officeart/2005/8/layout/hierarchy1"/>
    <dgm:cxn modelId="{36443C91-6D6C-4AA0-9A51-7B0CF5F9BDD7}" type="presParOf" srcId="{33806E63-1490-4055-86CA-4E5DD749C623}" destId="{CEA8D6CF-BAD9-41DD-83D1-928B6CED3E1A}" srcOrd="1" destOrd="0" presId="urn:microsoft.com/office/officeart/2005/8/layout/hierarchy1"/>
    <dgm:cxn modelId="{55BC1475-47AB-48CD-8739-B973E363DD05}" type="presParOf" srcId="{CEA8D6CF-BAD9-41DD-83D1-928B6CED3E1A}" destId="{218AB09C-7325-46C8-A78B-5F99A1E55917}" srcOrd="0" destOrd="0" presId="urn:microsoft.com/office/officeart/2005/8/layout/hierarchy1"/>
    <dgm:cxn modelId="{890A5DC1-EB72-4045-AE5E-AE0A3183190B}" type="presParOf" srcId="{218AB09C-7325-46C8-A78B-5F99A1E55917}" destId="{5595ED1B-2353-4915-A3F5-80759BAE7483}" srcOrd="0" destOrd="0" presId="urn:microsoft.com/office/officeart/2005/8/layout/hierarchy1"/>
    <dgm:cxn modelId="{42AC46CC-3A0D-4C9C-A7A9-C43AFA1FD7A4}" type="presParOf" srcId="{218AB09C-7325-46C8-A78B-5F99A1E55917}" destId="{119F3D20-4A02-489A-9EAD-03005CE3319B}" srcOrd="1" destOrd="0" presId="urn:microsoft.com/office/officeart/2005/8/layout/hierarchy1"/>
    <dgm:cxn modelId="{0B9825DB-0854-445F-AD59-2B8A7CB11EC0}" type="presParOf" srcId="{CEA8D6CF-BAD9-41DD-83D1-928B6CED3E1A}" destId="{ACEE5A7F-B1E7-435D-929B-9178DF6A0A3A}" srcOrd="1" destOrd="0" presId="urn:microsoft.com/office/officeart/2005/8/layout/hierarchy1"/>
    <dgm:cxn modelId="{3E004BA4-2A89-46BE-A3D7-575AE7CDC720}" type="presParOf" srcId="{33806E63-1490-4055-86CA-4E5DD749C623}" destId="{630602BD-19BF-4E7D-874A-9344270C5A86}" srcOrd="2" destOrd="0" presId="urn:microsoft.com/office/officeart/2005/8/layout/hierarchy1"/>
    <dgm:cxn modelId="{3DA95328-585F-4274-AFE4-A334AC44C40B}" type="presParOf" srcId="{33806E63-1490-4055-86CA-4E5DD749C623}" destId="{15D8A336-E0E2-4131-BE78-2218A31013F4}" srcOrd="3" destOrd="0" presId="urn:microsoft.com/office/officeart/2005/8/layout/hierarchy1"/>
    <dgm:cxn modelId="{61DECCEC-8A15-4F4F-9380-323E183B69A1}" type="presParOf" srcId="{15D8A336-E0E2-4131-BE78-2218A31013F4}" destId="{E0D37A7F-78C0-4204-BB3D-8201BF8DEDF8}" srcOrd="0" destOrd="0" presId="urn:microsoft.com/office/officeart/2005/8/layout/hierarchy1"/>
    <dgm:cxn modelId="{453C15DF-18D3-464B-B18A-C3F094270E88}" type="presParOf" srcId="{E0D37A7F-78C0-4204-BB3D-8201BF8DEDF8}" destId="{BE22DB02-5E50-4A47-8C62-202687B2D745}" srcOrd="0" destOrd="0" presId="urn:microsoft.com/office/officeart/2005/8/layout/hierarchy1"/>
    <dgm:cxn modelId="{5FD2D02A-9C06-4CCA-B924-0821D2AB7FFD}" type="presParOf" srcId="{E0D37A7F-78C0-4204-BB3D-8201BF8DEDF8}" destId="{C2FBF020-8EFE-47BC-9170-C9CFDB1B843C}" srcOrd="1" destOrd="0" presId="urn:microsoft.com/office/officeart/2005/8/layout/hierarchy1"/>
    <dgm:cxn modelId="{E2E2BEF0-B442-453A-83E4-2F4B50D9E137}" type="presParOf" srcId="{15D8A336-E0E2-4131-BE78-2218A31013F4}" destId="{3E7EBCED-86B9-4CCD-8616-2F80906F0E1C}" srcOrd="1" destOrd="0" presId="urn:microsoft.com/office/officeart/2005/8/layout/hierarchy1"/>
  </dgm:cxnLst>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9210897-53D4-4891-8332-F21FEF0009A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135E1E-B273-4973-9794-2D177F814D8C}">
      <dgm:prSet/>
      <dgm:spPr/>
      <dgm:t>
        <a:bodyPr/>
        <a:lstStyle/>
        <a:p>
          <a:r>
            <a:rPr lang="en-GB">
              <a:solidFill>
                <a:srgbClr val="28436E"/>
              </a:solidFill>
              <a:latin typeface="Poppins" panose="00000500000000000000" pitchFamily="2" charset="0"/>
              <a:cs typeface="Poppins" panose="00000500000000000000" pitchFamily="2" charset="0"/>
            </a:rPr>
            <a:t>Population: 3.1 million people. 4.8% of the UK population (Welsh Government, 2021) </a:t>
          </a:r>
          <a:endParaRPr lang="en-US">
            <a:solidFill>
              <a:srgbClr val="28436E"/>
            </a:solidFill>
            <a:latin typeface="Poppins" panose="00000500000000000000" pitchFamily="2" charset="0"/>
            <a:cs typeface="Poppins" panose="00000500000000000000" pitchFamily="2" charset="0"/>
          </a:endParaRPr>
        </a:p>
      </dgm:t>
    </dgm:pt>
    <dgm:pt modelId="{2E2E471E-522C-43C2-8EF0-683EE486982D}" type="parTrans" cxnId="{A75A2839-2010-4398-83BE-BCA621F168B8}">
      <dgm:prSet/>
      <dgm:spPr/>
      <dgm:t>
        <a:bodyPr/>
        <a:lstStyle/>
        <a:p>
          <a:endParaRPr lang="en-US"/>
        </a:p>
      </dgm:t>
    </dgm:pt>
    <dgm:pt modelId="{71FF1E95-65DF-49B7-A777-7C4AF5464F6E}" type="sibTrans" cxnId="{A75A2839-2010-4398-83BE-BCA621F168B8}">
      <dgm:prSet/>
      <dgm:spPr/>
      <dgm:t>
        <a:bodyPr/>
        <a:lstStyle/>
        <a:p>
          <a:endParaRPr lang="en-US"/>
        </a:p>
      </dgm:t>
    </dgm:pt>
    <dgm:pt modelId="{A69A7CD9-89B2-4146-B409-396A77C8E309}">
      <dgm:prSet/>
      <dgm:spPr/>
      <dgm:t>
        <a:bodyPr/>
        <a:lstStyle/>
        <a:p>
          <a:r>
            <a:rPr lang="en-GB">
              <a:solidFill>
                <a:srgbClr val="28436E"/>
              </a:solidFill>
              <a:latin typeface="Poppins" panose="00000500000000000000" pitchFamily="2" charset="0"/>
              <a:cs typeface="Poppins" panose="00000500000000000000" pitchFamily="2" charset="0"/>
            </a:rPr>
            <a:t>Devolved Government with responsibility for education</a:t>
          </a:r>
          <a:endParaRPr lang="en-US">
            <a:solidFill>
              <a:srgbClr val="28436E"/>
            </a:solidFill>
            <a:latin typeface="Poppins" panose="00000500000000000000" pitchFamily="2" charset="0"/>
            <a:cs typeface="Poppins" panose="00000500000000000000" pitchFamily="2" charset="0"/>
          </a:endParaRPr>
        </a:p>
      </dgm:t>
    </dgm:pt>
    <dgm:pt modelId="{954B8A54-04EF-483F-9FF3-35FE56239A35}" type="parTrans" cxnId="{309A1887-6383-4AAC-962D-CFCA5C41D7C4}">
      <dgm:prSet/>
      <dgm:spPr/>
      <dgm:t>
        <a:bodyPr/>
        <a:lstStyle/>
        <a:p>
          <a:endParaRPr lang="en-US"/>
        </a:p>
      </dgm:t>
    </dgm:pt>
    <dgm:pt modelId="{EC45547C-7CB4-4D4C-8E1F-E3F993A63D70}" type="sibTrans" cxnId="{309A1887-6383-4AAC-962D-CFCA5C41D7C4}">
      <dgm:prSet/>
      <dgm:spPr/>
      <dgm:t>
        <a:bodyPr/>
        <a:lstStyle/>
        <a:p>
          <a:endParaRPr lang="en-US"/>
        </a:p>
      </dgm:t>
    </dgm:pt>
    <dgm:pt modelId="{AE9AFEE5-B883-4EDA-8699-65D5986B2181}">
      <dgm:prSet/>
      <dgm:spPr/>
      <dgm:t>
        <a:bodyPr/>
        <a:lstStyle/>
        <a:p>
          <a:r>
            <a:rPr lang="en-GB">
              <a:solidFill>
                <a:srgbClr val="28436E"/>
              </a:solidFill>
              <a:latin typeface="Poppins" panose="00000500000000000000" pitchFamily="2" charset="0"/>
              <a:cs typeface="Poppins" panose="00000500000000000000" pitchFamily="2" charset="0"/>
            </a:rPr>
            <a:t>Strong Welsh Government vision for children rights since devolution – supported by legislation (Williams, 2013)</a:t>
          </a:r>
          <a:endParaRPr lang="en-US">
            <a:solidFill>
              <a:srgbClr val="28436E"/>
            </a:solidFill>
            <a:latin typeface="Poppins" panose="00000500000000000000" pitchFamily="2" charset="0"/>
            <a:cs typeface="Poppins" panose="00000500000000000000" pitchFamily="2" charset="0"/>
          </a:endParaRPr>
        </a:p>
      </dgm:t>
    </dgm:pt>
    <dgm:pt modelId="{05FEA227-DE5A-4615-80EE-8A5059BEA566}" type="parTrans" cxnId="{5C140ED4-2946-4EF5-AF29-70EE7D82F61C}">
      <dgm:prSet/>
      <dgm:spPr/>
      <dgm:t>
        <a:bodyPr/>
        <a:lstStyle/>
        <a:p>
          <a:endParaRPr lang="en-US"/>
        </a:p>
      </dgm:t>
    </dgm:pt>
    <dgm:pt modelId="{D31FDF19-A58C-4ABD-AEA1-12B73483C00B}" type="sibTrans" cxnId="{5C140ED4-2946-4EF5-AF29-70EE7D82F61C}">
      <dgm:prSet/>
      <dgm:spPr/>
      <dgm:t>
        <a:bodyPr/>
        <a:lstStyle/>
        <a:p>
          <a:endParaRPr lang="en-US"/>
        </a:p>
      </dgm:t>
    </dgm:pt>
    <dgm:pt modelId="{927DCFC9-7D74-483B-BC2C-CDDFE83D0132}">
      <dgm:prSet/>
      <dgm:spPr/>
      <dgm:t>
        <a:bodyPr/>
        <a:lstStyle/>
        <a:p>
          <a:r>
            <a:rPr lang="en-GB">
              <a:solidFill>
                <a:srgbClr val="28436E"/>
              </a:solidFill>
              <a:latin typeface="Poppins" panose="00000500000000000000" pitchFamily="2" charset="0"/>
              <a:cs typeface="Poppins" panose="00000500000000000000" pitchFamily="2" charset="0"/>
            </a:rPr>
            <a:t>Curriculum for Wales (3-16 year olds) </a:t>
          </a:r>
          <a:endParaRPr lang="en-US">
            <a:solidFill>
              <a:srgbClr val="28436E"/>
            </a:solidFill>
            <a:latin typeface="Poppins" panose="00000500000000000000" pitchFamily="2" charset="0"/>
            <a:cs typeface="Poppins" panose="00000500000000000000" pitchFamily="2" charset="0"/>
          </a:endParaRPr>
        </a:p>
      </dgm:t>
    </dgm:pt>
    <dgm:pt modelId="{60DCFE13-E6F8-4BAE-BA83-FAAF85BB86B5}" type="parTrans" cxnId="{66B0E966-6332-4EC9-92FE-23786B9B8595}">
      <dgm:prSet/>
      <dgm:spPr/>
      <dgm:t>
        <a:bodyPr/>
        <a:lstStyle/>
        <a:p>
          <a:endParaRPr lang="en-US"/>
        </a:p>
      </dgm:t>
    </dgm:pt>
    <dgm:pt modelId="{AAA86697-49B0-4B81-8496-F20732973262}" type="sibTrans" cxnId="{66B0E966-6332-4EC9-92FE-23786B9B8595}">
      <dgm:prSet/>
      <dgm:spPr/>
      <dgm:t>
        <a:bodyPr/>
        <a:lstStyle/>
        <a:p>
          <a:endParaRPr lang="en-US"/>
        </a:p>
      </dgm:t>
    </dgm:pt>
    <dgm:pt modelId="{742E2C38-D53A-484E-B29C-893935035B3B}" type="pres">
      <dgm:prSet presAssocID="{29210897-53D4-4891-8332-F21FEF0009AB}" presName="vert0" presStyleCnt="0">
        <dgm:presLayoutVars>
          <dgm:dir/>
          <dgm:animOne val="branch"/>
          <dgm:animLvl val="lvl"/>
        </dgm:presLayoutVars>
      </dgm:prSet>
      <dgm:spPr/>
    </dgm:pt>
    <dgm:pt modelId="{FCC526BF-1A31-4685-868B-EC078CEDFC45}" type="pres">
      <dgm:prSet presAssocID="{64135E1E-B273-4973-9794-2D177F814D8C}" presName="thickLine" presStyleLbl="alignNode1" presStyleIdx="0" presStyleCnt="4"/>
      <dgm:spPr/>
    </dgm:pt>
    <dgm:pt modelId="{5E7700D8-3E8E-496B-B977-B349CC5F700E}" type="pres">
      <dgm:prSet presAssocID="{64135E1E-B273-4973-9794-2D177F814D8C}" presName="horz1" presStyleCnt="0"/>
      <dgm:spPr/>
    </dgm:pt>
    <dgm:pt modelId="{DDF7F124-29A3-4650-A5D3-8AA96E441144}" type="pres">
      <dgm:prSet presAssocID="{64135E1E-B273-4973-9794-2D177F814D8C}" presName="tx1" presStyleLbl="revTx" presStyleIdx="0" presStyleCnt="4"/>
      <dgm:spPr/>
    </dgm:pt>
    <dgm:pt modelId="{0EC58206-4859-48F0-994D-0F9924D7549A}" type="pres">
      <dgm:prSet presAssocID="{64135E1E-B273-4973-9794-2D177F814D8C}" presName="vert1" presStyleCnt="0"/>
      <dgm:spPr/>
    </dgm:pt>
    <dgm:pt modelId="{401CBB3E-937D-424F-9CC2-CC49F3EC80BA}" type="pres">
      <dgm:prSet presAssocID="{A69A7CD9-89B2-4146-B409-396A77C8E309}" presName="thickLine" presStyleLbl="alignNode1" presStyleIdx="1" presStyleCnt="4"/>
      <dgm:spPr/>
    </dgm:pt>
    <dgm:pt modelId="{C028E431-F148-42A8-9011-1BDE62BF4770}" type="pres">
      <dgm:prSet presAssocID="{A69A7CD9-89B2-4146-B409-396A77C8E309}" presName="horz1" presStyleCnt="0"/>
      <dgm:spPr/>
    </dgm:pt>
    <dgm:pt modelId="{B42D8C28-2BDA-4E26-B39A-78758D5EE8F6}" type="pres">
      <dgm:prSet presAssocID="{A69A7CD9-89B2-4146-B409-396A77C8E309}" presName="tx1" presStyleLbl="revTx" presStyleIdx="1" presStyleCnt="4"/>
      <dgm:spPr/>
    </dgm:pt>
    <dgm:pt modelId="{9FE5425F-89B5-4D19-95E6-10A90CE60599}" type="pres">
      <dgm:prSet presAssocID="{A69A7CD9-89B2-4146-B409-396A77C8E309}" presName="vert1" presStyleCnt="0"/>
      <dgm:spPr/>
    </dgm:pt>
    <dgm:pt modelId="{14603222-4FD1-44BA-9E24-DFCF172C5E75}" type="pres">
      <dgm:prSet presAssocID="{AE9AFEE5-B883-4EDA-8699-65D5986B2181}" presName="thickLine" presStyleLbl="alignNode1" presStyleIdx="2" presStyleCnt="4"/>
      <dgm:spPr/>
    </dgm:pt>
    <dgm:pt modelId="{31D864B3-C933-49B5-91BA-005D6A69CF2A}" type="pres">
      <dgm:prSet presAssocID="{AE9AFEE5-B883-4EDA-8699-65D5986B2181}" presName="horz1" presStyleCnt="0"/>
      <dgm:spPr/>
    </dgm:pt>
    <dgm:pt modelId="{90B321D8-D9E4-4C12-B2E9-2421751C58FB}" type="pres">
      <dgm:prSet presAssocID="{AE9AFEE5-B883-4EDA-8699-65D5986B2181}" presName="tx1" presStyleLbl="revTx" presStyleIdx="2" presStyleCnt="4"/>
      <dgm:spPr/>
    </dgm:pt>
    <dgm:pt modelId="{30220703-100C-4BEE-975E-64D4B69FC984}" type="pres">
      <dgm:prSet presAssocID="{AE9AFEE5-B883-4EDA-8699-65D5986B2181}" presName="vert1" presStyleCnt="0"/>
      <dgm:spPr/>
    </dgm:pt>
    <dgm:pt modelId="{1D38A90A-CEF0-4D35-BEB2-C34386A18FF1}" type="pres">
      <dgm:prSet presAssocID="{927DCFC9-7D74-483B-BC2C-CDDFE83D0132}" presName="thickLine" presStyleLbl="alignNode1" presStyleIdx="3" presStyleCnt="4"/>
      <dgm:spPr/>
    </dgm:pt>
    <dgm:pt modelId="{F06D2ADF-A342-4CA4-B122-0819D3A79C66}" type="pres">
      <dgm:prSet presAssocID="{927DCFC9-7D74-483B-BC2C-CDDFE83D0132}" presName="horz1" presStyleCnt="0"/>
      <dgm:spPr/>
    </dgm:pt>
    <dgm:pt modelId="{7C31B88A-956D-4DD1-BC42-C9F02879A8C3}" type="pres">
      <dgm:prSet presAssocID="{927DCFC9-7D74-483B-BC2C-CDDFE83D0132}" presName="tx1" presStyleLbl="revTx" presStyleIdx="3" presStyleCnt="4"/>
      <dgm:spPr/>
    </dgm:pt>
    <dgm:pt modelId="{F3B42C57-6649-4C6A-9ED0-B42BE1C2D6C9}" type="pres">
      <dgm:prSet presAssocID="{927DCFC9-7D74-483B-BC2C-CDDFE83D0132}" presName="vert1" presStyleCnt="0"/>
      <dgm:spPr/>
    </dgm:pt>
  </dgm:ptLst>
  <dgm:cxnLst>
    <dgm:cxn modelId="{1555EE1D-7CFC-45ED-AC5A-44D09BC053D0}" type="presOf" srcId="{927DCFC9-7D74-483B-BC2C-CDDFE83D0132}" destId="{7C31B88A-956D-4DD1-BC42-C9F02879A8C3}" srcOrd="0" destOrd="0" presId="urn:microsoft.com/office/officeart/2008/layout/LinedList"/>
    <dgm:cxn modelId="{A75A2839-2010-4398-83BE-BCA621F168B8}" srcId="{29210897-53D4-4891-8332-F21FEF0009AB}" destId="{64135E1E-B273-4973-9794-2D177F814D8C}" srcOrd="0" destOrd="0" parTransId="{2E2E471E-522C-43C2-8EF0-683EE486982D}" sibTransId="{71FF1E95-65DF-49B7-A777-7C4AF5464F6E}"/>
    <dgm:cxn modelId="{66B0E966-6332-4EC9-92FE-23786B9B8595}" srcId="{29210897-53D4-4891-8332-F21FEF0009AB}" destId="{927DCFC9-7D74-483B-BC2C-CDDFE83D0132}" srcOrd="3" destOrd="0" parTransId="{60DCFE13-E6F8-4BAE-BA83-FAAF85BB86B5}" sibTransId="{AAA86697-49B0-4B81-8496-F20732973262}"/>
    <dgm:cxn modelId="{D288B559-4A7B-441A-A47E-B36FE5FCD900}" type="presOf" srcId="{29210897-53D4-4891-8332-F21FEF0009AB}" destId="{742E2C38-D53A-484E-B29C-893935035B3B}" srcOrd="0" destOrd="0" presId="urn:microsoft.com/office/officeart/2008/layout/LinedList"/>
    <dgm:cxn modelId="{AADCD67B-A011-4BEB-AA47-03B507F59B8C}" type="presOf" srcId="{A69A7CD9-89B2-4146-B409-396A77C8E309}" destId="{B42D8C28-2BDA-4E26-B39A-78758D5EE8F6}" srcOrd="0" destOrd="0" presId="urn:microsoft.com/office/officeart/2008/layout/LinedList"/>
    <dgm:cxn modelId="{309A1887-6383-4AAC-962D-CFCA5C41D7C4}" srcId="{29210897-53D4-4891-8332-F21FEF0009AB}" destId="{A69A7CD9-89B2-4146-B409-396A77C8E309}" srcOrd="1" destOrd="0" parTransId="{954B8A54-04EF-483F-9FF3-35FE56239A35}" sibTransId="{EC45547C-7CB4-4D4C-8E1F-E3F993A63D70}"/>
    <dgm:cxn modelId="{5C140ED4-2946-4EF5-AF29-70EE7D82F61C}" srcId="{29210897-53D4-4891-8332-F21FEF0009AB}" destId="{AE9AFEE5-B883-4EDA-8699-65D5986B2181}" srcOrd="2" destOrd="0" parTransId="{05FEA227-DE5A-4615-80EE-8A5059BEA566}" sibTransId="{D31FDF19-A58C-4ABD-AEA1-12B73483C00B}"/>
    <dgm:cxn modelId="{FB87F2E2-4FBA-4AF1-9D9A-820AAF1CC729}" type="presOf" srcId="{64135E1E-B273-4973-9794-2D177F814D8C}" destId="{DDF7F124-29A3-4650-A5D3-8AA96E441144}" srcOrd="0" destOrd="0" presId="urn:microsoft.com/office/officeart/2008/layout/LinedList"/>
    <dgm:cxn modelId="{0BCB69F4-341A-40BA-A4FB-0094BCA23082}" type="presOf" srcId="{AE9AFEE5-B883-4EDA-8699-65D5986B2181}" destId="{90B321D8-D9E4-4C12-B2E9-2421751C58FB}" srcOrd="0" destOrd="0" presId="urn:microsoft.com/office/officeart/2008/layout/LinedList"/>
    <dgm:cxn modelId="{857D9173-BEFB-4C35-BE20-9238FC4DB37A}" type="presParOf" srcId="{742E2C38-D53A-484E-B29C-893935035B3B}" destId="{FCC526BF-1A31-4685-868B-EC078CEDFC45}" srcOrd="0" destOrd="0" presId="urn:microsoft.com/office/officeart/2008/layout/LinedList"/>
    <dgm:cxn modelId="{DE17D8DE-9179-429E-AEB1-1D9AFCC7FD95}" type="presParOf" srcId="{742E2C38-D53A-484E-B29C-893935035B3B}" destId="{5E7700D8-3E8E-496B-B977-B349CC5F700E}" srcOrd="1" destOrd="0" presId="urn:microsoft.com/office/officeart/2008/layout/LinedList"/>
    <dgm:cxn modelId="{4ADEAB04-8960-4DE4-A051-F71B4901AEF1}" type="presParOf" srcId="{5E7700D8-3E8E-496B-B977-B349CC5F700E}" destId="{DDF7F124-29A3-4650-A5D3-8AA96E441144}" srcOrd="0" destOrd="0" presId="urn:microsoft.com/office/officeart/2008/layout/LinedList"/>
    <dgm:cxn modelId="{1548E907-1A98-4B97-BE8E-80511B60AB93}" type="presParOf" srcId="{5E7700D8-3E8E-496B-B977-B349CC5F700E}" destId="{0EC58206-4859-48F0-994D-0F9924D7549A}" srcOrd="1" destOrd="0" presId="urn:microsoft.com/office/officeart/2008/layout/LinedList"/>
    <dgm:cxn modelId="{875E2F82-32A8-4680-B532-708ADD8B70C1}" type="presParOf" srcId="{742E2C38-D53A-484E-B29C-893935035B3B}" destId="{401CBB3E-937D-424F-9CC2-CC49F3EC80BA}" srcOrd="2" destOrd="0" presId="urn:microsoft.com/office/officeart/2008/layout/LinedList"/>
    <dgm:cxn modelId="{5660F1D4-5E25-4CDF-8F43-A93ADD7AD598}" type="presParOf" srcId="{742E2C38-D53A-484E-B29C-893935035B3B}" destId="{C028E431-F148-42A8-9011-1BDE62BF4770}" srcOrd="3" destOrd="0" presId="urn:microsoft.com/office/officeart/2008/layout/LinedList"/>
    <dgm:cxn modelId="{43D76A0B-FF12-47DD-908C-5D28659FCE2F}" type="presParOf" srcId="{C028E431-F148-42A8-9011-1BDE62BF4770}" destId="{B42D8C28-2BDA-4E26-B39A-78758D5EE8F6}" srcOrd="0" destOrd="0" presId="urn:microsoft.com/office/officeart/2008/layout/LinedList"/>
    <dgm:cxn modelId="{3810A4B8-32BB-4B5B-91D0-27A366E7547A}" type="presParOf" srcId="{C028E431-F148-42A8-9011-1BDE62BF4770}" destId="{9FE5425F-89B5-4D19-95E6-10A90CE60599}" srcOrd="1" destOrd="0" presId="urn:microsoft.com/office/officeart/2008/layout/LinedList"/>
    <dgm:cxn modelId="{A12F494D-4042-45E3-9C61-448E94BACCC5}" type="presParOf" srcId="{742E2C38-D53A-484E-B29C-893935035B3B}" destId="{14603222-4FD1-44BA-9E24-DFCF172C5E75}" srcOrd="4" destOrd="0" presId="urn:microsoft.com/office/officeart/2008/layout/LinedList"/>
    <dgm:cxn modelId="{073EDB07-B6B1-4A0B-BCF0-FD51759F3591}" type="presParOf" srcId="{742E2C38-D53A-484E-B29C-893935035B3B}" destId="{31D864B3-C933-49B5-91BA-005D6A69CF2A}" srcOrd="5" destOrd="0" presId="urn:microsoft.com/office/officeart/2008/layout/LinedList"/>
    <dgm:cxn modelId="{F2962BC3-8E5F-4A1D-84B7-203D2BB31E8F}" type="presParOf" srcId="{31D864B3-C933-49B5-91BA-005D6A69CF2A}" destId="{90B321D8-D9E4-4C12-B2E9-2421751C58FB}" srcOrd="0" destOrd="0" presId="urn:microsoft.com/office/officeart/2008/layout/LinedList"/>
    <dgm:cxn modelId="{543AA83B-6C49-4BCF-A2AA-F1FAB22E7D21}" type="presParOf" srcId="{31D864B3-C933-49B5-91BA-005D6A69CF2A}" destId="{30220703-100C-4BEE-975E-64D4B69FC984}" srcOrd="1" destOrd="0" presId="urn:microsoft.com/office/officeart/2008/layout/LinedList"/>
    <dgm:cxn modelId="{5C3818E7-5954-422A-BB85-99C52192BB19}" type="presParOf" srcId="{742E2C38-D53A-484E-B29C-893935035B3B}" destId="{1D38A90A-CEF0-4D35-BEB2-C34386A18FF1}" srcOrd="6" destOrd="0" presId="urn:microsoft.com/office/officeart/2008/layout/LinedList"/>
    <dgm:cxn modelId="{D1CCFED5-C812-4D1C-852F-CB7AF41E5F7D}" type="presParOf" srcId="{742E2C38-D53A-484E-B29C-893935035B3B}" destId="{F06D2ADF-A342-4CA4-B122-0819D3A79C66}" srcOrd="7" destOrd="0" presId="urn:microsoft.com/office/officeart/2008/layout/LinedList"/>
    <dgm:cxn modelId="{6D81024A-5581-4371-8294-F09C98255D20}" type="presParOf" srcId="{F06D2ADF-A342-4CA4-B122-0819D3A79C66}" destId="{7C31B88A-956D-4DD1-BC42-C9F02879A8C3}" srcOrd="0" destOrd="0" presId="urn:microsoft.com/office/officeart/2008/layout/LinedList"/>
    <dgm:cxn modelId="{5343BD9D-1CDF-4223-9801-5535C5EB926B}" type="presParOf" srcId="{F06D2ADF-A342-4CA4-B122-0819D3A79C66}" destId="{F3B42C57-6649-4C6A-9ED0-B42BE1C2D6C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35BD9C-FDAD-46DC-9E6D-BE0CB269B5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20DADD7-349B-42F9-97C2-A6145F291004}">
      <dgm:prSet phldrT="[Text]"/>
      <dgm:spPr/>
      <dgm:t>
        <a:bodyPr/>
        <a:lstStyle/>
        <a:p>
          <a:r>
            <a:rPr lang="en-GB" dirty="0">
              <a:latin typeface="Aptos" panose="020B0004020202020204" pitchFamily="34" charset="0"/>
              <a:ea typeface="Calibri Light" panose="020F0302020204030204" pitchFamily="34" charset="0"/>
              <a:cs typeface="Calibri" panose="020F0502020204030204" pitchFamily="34" charset="0"/>
            </a:rPr>
            <a:t>Findings - E</a:t>
          </a:r>
          <a:r>
            <a:rPr lang="en-GB" dirty="0">
              <a:effectLst/>
              <a:latin typeface="Aptos" panose="020B0004020202020204" pitchFamily="34" charset="0"/>
              <a:ea typeface="Calibri Light" panose="020F0302020204030204" pitchFamily="34" charset="0"/>
              <a:cs typeface="Calibri" panose="020F0502020204030204" pitchFamily="34" charset="0"/>
            </a:rPr>
            <a:t>xplore how primary school teachers in Wales:</a:t>
          </a:r>
          <a:endParaRPr lang="en-US" dirty="0"/>
        </a:p>
      </dgm:t>
    </dgm:pt>
    <dgm:pt modelId="{96BFE562-F4CC-4ACD-BD93-F5EBD1297444}" type="parTrans" cxnId="{DD6773A2-212F-45BE-B235-19BD9889A3DB}">
      <dgm:prSet/>
      <dgm:spPr/>
      <dgm:t>
        <a:bodyPr/>
        <a:lstStyle/>
        <a:p>
          <a:endParaRPr lang="en-US"/>
        </a:p>
      </dgm:t>
    </dgm:pt>
    <dgm:pt modelId="{9822EE7D-8A8F-4719-A3A9-53E6EBDB67D0}" type="sibTrans" cxnId="{DD6773A2-212F-45BE-B235-19BD9889A3DB}">
      <dgm:prSet/>
      <dgm:spPr/>
      <dgm:t>
        <a:bodyPr/>
        <a:lstStyle/>
        <a:p>
          <a:endParaRPr lang="en-US"/>
        </a:p>
      </dgm:t>
    </dgm:pt>
    <dgm:pt modelId="{B457D8A1-F15B-4D2D-9C84-46A88543C587}">
      <dgm:prSet/>
      <dgm:spPr/>
      <dgm:t>
        <a:bodyPr/>
        <a:lstStyle/>
        <a:p>
          <a:r>
            <a:rPr lang="en-GB" dirty="0">
              <a:effectLst/>
              <a:latin typeface="Aptos" panose="020B0004020202020204" pitchFamily="34" charset="0"/>
              <a:ea typeface="Calibri Light" panose="020F0302020204030204" pitchFamily="34" charset="0"/>
              <a:cs typeface="Calibri" panose="020F0502020204030204" pitchFamily="34" charset="0"/>
            </a:rPr>
            <a:t>Conceptualise and support children’s participative rights</a:t>
          </a:r>
        </a:p>
      </dgm:t>
    </dgm:pt>
    <dgm:pt modelId="{2DD0F0A2-8427-40DD-817A-071BD759FC96}" type="parTrans" cxnId="{6E2E1612-558A-4E13-836F-B572E8E11DA0}">
      <dgm:prSet/>
      <dgm:spPr/>
      <dgm:t>
        <a:bodyPr/>
        <a:lstStyle/>
        <a:p>
          <a:endParaRPr lang="en-US"/>
        </a:p>
      </dgm:t>
    </dgm:pt>
    <dgm:pt modelId="{ECA0E100-0556-4261-B3AD-58EA2CFC8584}" type="sibTrans" cxnId="{6E2E1612-558A-4E13-836F-B572E8E11DA0}">
      <dgm:prSet/>
      <dgm:spPr/>
      <dgm:t>
        <a:bodyPr/>
        <a:lstStyle/>
        <a:p>
          <a:endParaRPr lang="en-US"/>
        </a:p>
      </dgm:t>
    </dgm:pt>
    <dgm:pt modelId="{4143221D-46F1-416D-AC02-BE6252B824A5}">
      <dgm:prSet/>
      <dgm:spPr/>
      <dgm:t>
        <a:bodyPr/>
        <a:lstStyle/>
        <a:p>
          <a:r>
            <a:rPr lang="en-GB" dirty="0">
              <a:effectLst/>
              <a:latin typeface="Aptos" panose="020B0004020202020204" pitchFamily="34" charset="0"/>
              <a:ea typeface="Calibri Light" panose="020F0302020204030204" pitchFamily="34" charset="0"/>
              <a:cs typeface="Calibri" panose="020F0502020204030204" pitchFamily="34" charset="0"/>
            </a:rPr>
            <a:t>The perceived barriers and enablers to supporting the enactment of participative rights</a:t>
          </a:r>
          <a:endParaRPr lang="en-US" dirty="0"/>
        </a:p>
      </dgm:t>
    </dgm:pt>
    <dgm:pt modelId="{A1576BF6-4CF2-414B-9669-1BE394C25FA6}" type="parTrans" cxnId="{E247F915-7BD7-468A-A7FA-C437CF3262E2}">
      <dgm:prSet/>
      <dgm:spPr/>
      <dgm:t>
        <a:bodyPr/>
        <a:lstStyle/>
        <a:p>
          <a:endParaRPr lang="en-US"/>
        </a:p>
      </dgm:t>
    </dgm:pt>
    <dgm:pt modelId="{18A284EE-F4D5-4671-872D-F166FEB14A0A}" type="sibTrans" cxnId="{E247F915-7BD7-468A-A7FA-C437CF3262E2}">
      <dgm:prSet/>
      <dgm:spPr/>
      <dgm:t>
        <a:bodyPr/>
        <a:lstStyle/>
        <a:p>
          <a:endParaRPr lang="en-US"/>
        </a:p>
      </dgm:t>
    </dgm:pt>
    <dgm:pt modelId="{39A0411C-1F04-4250-8112-142195B6270D}" type="pres">
      <dgm:prSet presAssocID="{A635BD9C-FDAD-46DC-9E6D-BE0CB269B51A}" presName="hierChild1" presStyleCnt="0">
        <dgm:presLayoutVars>
          <dgm:chPref val="1"/>
          <dgm:dir/>
          <dgm:animOne val="branch"/>
          <dgm:animLvl val="lvl"/>
          <dgm:resizeHandles/>
        </dgm:presLayoutVars>
      </dgm:prSet>
      <dgm:spPr/>
    </dgm:pt>
    <dgm:pt modelId="{8B0FA398-9B20-4367-8381-D4AEFF78B1C2}" type="pres">
      <dgm:prSet presAssocID="{420DADD7-349B-42F9-97C2-A6145F291004}" presName="hierRoot1" presStyleCnt="0"/>
      <dgm:spPr/>
    </dgm:pt>
    <dgm:pt modelId="{2B982B36-21D1-4CF2-8456-050D9C38BE93}" type="pres">
      <dgm:prSet presAssocID="{420DADD7-349B-42F9-97C2-A6145F291004}" presName="composite" presStyleCnt="0"/>
      <dgm:spPr/>
    </dgm:pt>
    <dgm:pt modelId="{28B80F2A-CAE7-4357-9078-D069180CD52B}" type="pres">
      <dgm:prSet presAssocID="{420DADD7-349B-42F9-97C2-A6145F291004}" presName="background" presStyleLbl="node0" presStyleIdx="0" presStyleCnt="1"/>
      <dgm:spPr>
        <a:solidFill>
          <a:srgbClr val="49B4A9"/>
        </a:solidFill>
      </dgm:spPr>
    </dgm:pt>
    <dgm:pt modelId="{445F2A59-9FF1-411F-8260-5023A7C777B0}" type="pres">
      <dgm:prSet presAssocID="{420DADD7-349B-42F9-97C2-A6145F291004}" presName="text" presStyleLbl="fgAcc0" presStyleIdx="0" presStyleCnt="1">
        <dgm:presLayoutVars>
          <dgm:chPref val="3"/>
        </dgm:presLayoutVars>
      </dgm:prSet>
      <dgm:spPr/>
    </dgm:pt>
    <dgm:pt modelId="{33806E63-1490-4055-86CA-4E5DD749C623}" type="pres">
      <dgm:prSet presAssocID="{420DADD7-349B-42F9-97C2-A6145F291004}" presName="hierChild2" presStyleCnt="0"/>
      <dgm:spPr/>
    </dgm:pt>
    <dgm:pt modelId="{BAA7CF6F-07C4-4608-9660-557B35536413}" type="pres">
      <dgm:prSet presAssocID="{2DD0F0A2-8427-40DD-817A-071BD759FC96}" presName="Name10" presStyleLbl="parChTrans1D2" presStyleIdx="0" presStyleCnt="2"/>
      <dgm:spPr/>
    </dgm:pt>
    <dgm:pt modelId="{CEA8D6CF-BAD9-41DD-83D1-928B6CED3E1A}" type="pres">
      <dgm:prSet presAssocID="{B457D8A1-F15B-4D2D-9C84-46A88543C587}" presName="hierRoot2" presStyleCnt="0"/>
      <dgm:spPr/>
    </dgm:pt>
    <dgm:pt modelId="{218AB09C-7325-46C8-A78B-5F99A1E55917}" type="pres">
      <dgm:prSet presAssocID="{B457D8A1-F15B-4D2D-9C84-46A88543C587}" presName="composite2" presStyleCnt="0"/>
      <dgm:spPr/>
    </dgm:pt>
    <dgm:pt modelId="{5595ED1B-2353-4915-A3F5-80759BAE7483}" type="pres">
      <dgm:prSet presAssocID="{B457D8A1-F15B-4D2D-9C84-46A88543C587}" presName="background2" presStyleLbl="node2" presStyleIdx="0" presStyleCnt="2"/>
      <dgm:spPr>
        <a:solidFill>
          <a:srgbClr val="FFC000"/>
        </a:solidFill>
      </dgm:spPr>
    </dgm:pt>
    <dgm:pt modelId="{119F3D20-4A02-489A-9EAD-03005CE3319B}" type="pres">
      <dgm:prSet presAssocID="{B457D8A1-F15B-4D2D-9C84-46A88543C587}" presName="text2" presStyleLbl="fgAcc2" presStyleIdx="0" presStyleCnt="2">
        <dgm:presLayoutVars>
          <dgm:chPref val="3"/>
        </dgm:presLayoutVars>
      </dgm:prSet>
      <dgm:spPr/>
    </dgm:pt>
    <dgm:pt modelId="{ACEE5A7F-B1E7-435D-929B-9178DF6A0A3A}" type="pres">
      <dgm:prSet presAssocID="{B457D8A1-F15B-4D2D-9C84-46A88543C587}" presName="hierChild3" presStyleCnt="0"/>
      <dgm:spPr/>
    </dgm:pt>
    <dgm:pt modelId="{630602BD-19BF-4E7D-874A-9344270C5A86}" type="pres">
      <dgm:prSet presAssocID="{A1576BF6-4CF2-414B-9669-1BE394C25FA6}" presName="Name10" presStyleLbl="parChTrans1D2" presStyleIdx="1" presStyleCnt="2"/>
      <dgm:spPr/>
    </dgm:pt>
    <dgm:pt modelId="{15D8A336-E0E2-4131-BE78-2218A31013F4}" type="pres">
      <dgm:prSet presAssocID="{4143221D-46F1-416D-AC02-BE6252B824A5}" presName="hierRoot2" presStyleCnt="0"/>
      <dgm:spPr/>
    </dgm:pt>
    <dgm:pt modelId="{E0D37A7F-78C0-4204-BB3D-8201BF8DEDF8}" type="pres">
      <dgm:prSet presAssocID="{4143221D-46F1-416D-AC02-BE6252B824A5}" presName="composite2" presStyleCnt="0"/>
      <dgm:spPr/>
    </dgm:pt>
    <dgm:pt modelId="{BE22DB02-5E50-4A47-8C62-202687B2D745}" type="pres">
      <dgm:prSet presAssocID="{4143221D-46F1-416D-AC02-BE6252B824A5}" presName="background2" presStyleLbl="node2" presStyleIdx="1" presStyleCnt="2"/>
      <dgm:spPr>
        <a:solidFill>
          <a:srgbClr val="28426E"/>
        </a:solidFill>
      </dgm:spPr>
    </dgm:pt>
    <dgm:pt modelId="{C2FBF020-8EFE-47BC-9170-C9CFDB1B843C}" type="pres">
      <dgm:prSet presAssocID="{4143221D-46F1-416D-AC02-BE6252B824A5}" presName="text2" presStyleLbl="fgAcc2" presStyleIdx="1" presStyleCnt="2">
        <dgm:presLayoutVars>
          <dgm:chPref val="3"/>
        </dgm:presLayoutVars>
      </dgm:prSet>
      <dgm:spPr/>
    </dgm:pt>
    <dgm:pt modelId="{3E7EBCED-86B9-4CCD-8616-2F80906F0E1C}" type="pres">
      <dgm:prSet presAssocID="{4143221D-46F1-416D-AC02-BE6252B824A5}" presName="hierChild3" presStyleCnt="0"/>
      <dgm:spPr/>
    </dgm:pt>
  </dgm:ptLst>
  <dgm:cxnLst>
    <dgm:cxn modelId="{6E2E1612-558A-4E13-836F-B572E8E11DA0}" srcId="{420DADD7-349B-42F9-97C2-A6145F291004}" destId="{B457D8A1-F15B-4D2D-9C84-46A88543C587}" srcOrd="0" destOrd="0" parTransId="{2DD0F0A2-8427-40DD-817A-071BD759FC96}" sibTransId="{ECA0E100-0556-4261-B3AD-58EA2CFC8584}"/>
    <dgm:cxn modelId="{E247F915-7BD7-468A-A7FA-C437CF3262E2}" srcId="{420DADD7-349B-42F9-97C2-A6145F291004}" destId="{4143221D-46F1-416D-AC02-BE6252B824A5}" srcOrd="1" destOrd="0" parTransId="{A1576BF6-4CF2-414B-9669-1BE394C25FA6}" sibTransId="{18A284EE-F4D5-4671-872D-F166FEB14A0A}"/>
    <dgm:cxn modelId="{85CC5044-6E79-49C8-8B05-01996433FAD2}" type="presOf" srcId="{A1576BF6-4CF2-414B-9669-1BE394C25FA6}" destId="{630602BD-19BF-4E7D-874A-9344270C5A86}" srcOrd="0" destOrd="0" presId="urn:microsoft.com/office/officeart/2005/8/layout/hierarchy1"/>
    <dgm:cxn modelId="{948DF14B-D18D-4040-A53C-A64F46154B39}" type="presOf" srcId="{2DD0F0A2-8427-40DD-817A-071BD759FC96}" destId="{BAA7CF6F-07C4-4608-9660-557B35536413}" srcOrd="0" destOrd="0" presId="urn:microsoft.com/office/officeart/2005/8/layout/hierarchy1"/>
    <dgm:cxn modelId="{7FA3986F-74BD-464A-B80C-5F0E2044DF96}" type="presOf" srcId="{420DADD7-349B-42F9-97C2-A6145F291004}" destId="{445F2A59-9FF1-411F-8260-5023A7C777B0}" srcOrd="0" destOrd="0" presId="urn:microsoft.com/office/officeart/2005/8/layout/hierarchy1"/>
    <dgm:cxn modelId="{DD6773A2-212F-45BE-B235-19BD9889A3DB}" srcId="{A635BD9C-FDAD-46DC-9E6D-BE0CB269B51A}" destId="{420DADD7-349B-42F9-97C2-A6145F291004}" srcOrd="0" destOrd="0" parTransId="{96BFE562-F4CC-4ACD-BD93-F5EBD1297444}" sibTransId="{9822EE7D-8A8F-4719-A3A9-53E6EBDB67D0}"/>
    <dgm:cxn modelId="{22E2D3EA-5BB5-4136-9DB1-B1DF293655A6}" type="presOf" srcId="{A635BD9C-FDAD-46DC-9E6D-BE0CB269B51A}" destId="{39A0411C-1F04-4250-8112-142195B6270D}" srcOrd="0" destOrd="0" presId="urn:microsoft.com/office/officeart/2005/8/layout/hierarchy1"/>
    <dgm:cxn modelId="{333085F2-D96F-494E-AE4E-C9453BF193FB}" type="presOf" srcId="{B457D8A1-F15B-4D2D-9C84-46A88543C587}" destId="{119F3D20-4A02-489A-9EAD-03005CE3319B}" srcOrd="0" destOrd="0" presId="urn:microsoft.com/office/officeart/2005/8/layout/hierarchy1"/>
    <dgm:cxn modelId="{A0F67BF6-0893-4A97-A730-0A0A82480A89}" type="presOf" srcId="{4143221D-46F1-416D-AC02-BE6252B824A5}" destId="{C2FBF020-8EFE-47BC-9170-C9CFDB1B843C}" srcOrd="0" destOrd="0" presId="urn:microsoft.com/office/officeart/2005/8/layout/hierarchy1"/>
    <dgm:cxn modelId="{D1485D0C-F068-47DE-BBEA-04397D783D7F}" type="presParOf" srcId="{39A0411C-1F04-4250-8112-142195B6270D}" destId="{8B0FA398-9B20-4367-8381-D4AEFF78B1C2}" srcOrd="0" destOrd="0" presId="urn:microsoft.com/office/officeart/2005/8/layout/hierarchy1"/>
    <dgm:cxn modelId="{909EE72E-9F77-4C55-8BD8-B2F43787BC36}" type="presParOf" srcId="{8B0FA398-9B20-4367-8381-D4AEFF78B1C2}" destId="{2B982B36-21D1-4CF2-8456-050D9C38BE93}" srcOrd="0" destOrd="0" presId="urn:microsoft.com/office/officeart/2005/8/layout/hierarchy1"/>
    <dgm:cxn modelId="{AAC768D3-4AE6-4450-B420-8C842BF42204}" type="presParOf" srcId="{2B982B36-21D1-4CF2-8456-050D9C38BE93}" destId="{28B80F2A-CAE7-4357-9078-D069180CD52B}" srcOrd="0" destOrd="0" presId="urn:microsoft.com/office/officeart/2005/8/layout/hierarchy1"/>
    <dgm:cxn modelId="{5DB8459F-01EB-4D06-AEC1-391B1B2B532D}" type="presParOf" srcId="{2B982B36-21D1-4CF2-8456-050D9C38BE93}" destId="{445F2A59-9FF1-411F-8260-5023A7C777B0}" srcOrd="1" destOrd="0" presId="urn:microsoft.com/office/officeart/2005/8/layout/hierarchy1"/>
    <dgm:cxn modelId="{7B54B6F1-59DF-4B0A-B382-721CA5D0ACF4}" type="presParOf" srcId="{8B0FA398-9B20-4367-8381-D4AEFF78B1C2}" destId="{33806E63-1490-4055-86CA-4E5DD749C623}" srcOrd="1" destOrd="0" presId="urn:microsoft.com/office/officeart/2005/8/layout/hierarchy1"/>
    <dgm:cxn modelId="{BBB72D9E-4252-41D5-832E-E96A22818745}" type="presParOf" srcId="{33806E63-1490-4055-86CA-4E5DD749C623}" destId="{BAA7CF6F-07C4-4608-9660-557B35536413}" srcOrd="0" destOrd="0" presId="urn:microsoft.com/office/officeart/2005/8/layout/hierarchy1"/>
    <dgm:cxn modelId="{36443C91-6D6C-4AA0-9A51-7B0CF5F9BDD7}" type="presParOf" srcId="{33806E63-1490-4055-86CA-4E5DD749C623}" destId="{CEA8D6CF-BAD9-41DD-83D1-928B6CED3E1A}" srcOrd="1" destOrd="0" presId="urn:microsoft.com/office/officeart/2005/8/layout/hierarchy1"/>
    <dgm:cxn modelId="{55BC1475-47AB-48CD-8739-B973E363DD05}" type="presParOf" srcId="{CEA8D6CF-BAD9-41DD-83D1-928B6CED3E1A}" destId="{218AB09C-7325-46C8-A78B-5F99A1E55917}" srcOrd="0" destOrd="0" presId="urn:microsoft.com/office/officeart/2005/8/layout/hierarchy1"/>
    <dgm:cxn modelId="{890A5DC1-EB72-4045-AE5E-AE0A3183190B}" type="presParOf" srcId="{218AB09C-7325-46C8-A78B-5F99A1E55917}" destId="{5595ED1B-2353-4915-A3F5-80759BAE7483}" srcOrd="0" destOrd="0" presId="urn:microsoft.com/office/officeart/2005/8/layout/hierarchy1"/>
    <dgm:cxn modelId="{42AC46CC-3A0D-4C9C-A7A9-C43AFA1FD7A4}" type="presParOf" srcId="{218AB09C-7325-46C8-A78B-5F99A1E55917}" destId="{119F3D20-4A02-489A-9EAD-03005CE3319B}" srcOrd="1" destOrd="0" presId="urn:microsoft.com/office/officeart/2005/8/layout/hierarchy1"/>
    <dgm:cxn modelId="{0B9825DB-0854-445F-AD59-2B8A7CB11EC0}" type="presParOf" srcId="{CEA8D6CF-BAD9-41DD-83D1-928B6CED3E1A}" destId="{ACEE5A7F-B1E7-435D-929B-9178DF6A0A3A}" srcOrd="1" destOrd="0" presId="urn:microsoft.com/office/officeart/2005/8/layout/hierarchy1"/>
    <dgm:cxn modelId="{3E004BA4-2A89-46BE-A3D7-575AE7CDC720}" type="presParOf" srcId="{33806E63-1490-4055-86CA-4E5DD749C623}" destId="{630602BD-19BF-4E7D-874A-9344270C5A86}" srcOrd="2" destOrd="0" presId="urn:microsoft.com/office/officeart/2005/8/layout/hierarchy1"/>
    <dgm:cxn modelId="{3DA95328-585F-4274-AFE4-A334AC44C40B}" type="presParOf" srcId="{33806E63-1490-4055-86CA-4E5DD749C623}" destId="{15D8A336-E0E2-4131-BE78-2218A31013F4}" srcOrd="3" destOrd="0" presId="urn:microsoft.com/office/officeart/2005/8/layout/hierarchy1"/>
    <dgm:cxn modelId="{61DECCEC-8A15-4F4F-9380-323E183B69A1}" type="presParOf" srcId="{15D8A336-E0E2-4131-BE78-2218A31013F4}" destId="{E0D37A7F-78C0-4204-BB3D-8201BF8DEDF8}" srcOrd="0" destOrd="0" presId="urn:microsoft.com/office/officeart/2005/8/layout/hierarchy1"/>
    <dgm:cxn modelId="{453C15DF-18D3-464B-B18A-C3F094270E88}" type="presParOf" srcId="{E0D37A7F-78C0-4204-BB3D-8201BF8DEDF8}" destId="{BE22DB02-5E50-4A47-8C62-202687B2D745}" srcOrd="0" destOrd="0" presId="urn:microsoft.com/office/officeart/2005/8/layout/hierarchy1"/>
    <dgm:cxn modelId="{5FD2D02A-9C06-4CCA-B924-0821D2AB7FFD}" type="presParOf" srcId="{E0D37A7F-78C0-4204-BB3D-8201BF8DEDF8}" destId="{C2FBF020-8EFE-47BC-9170-C9CFDB1B843C}" srcOrd="1" destOrd="0" presId="urn:microsoft.com/office/officeart/2005/8/layout/hierarchy1"/>
    <dgm:cxn modelId="{E2E2BEF0-B442-453A-83E4-2F4B50D9E137}" type="presParOf" srcId="{15D8A336-E0E2-4131-BE78-2218A31013F4}" destId="{3E7EBCED-86B9-4CCD-8616-2F80906F0E1C}" srcOrd="1" destOrd="0" presId="urn:microsoft.com/office/officeart/2005/8/layout/hierarchy1"/>
  </dgm:cxnLst>
  <dgm:bg>
    <a:noFill/>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635BD9C-FDAD-46DC-9E6D-BE0CB269B5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457D8A1-F15B-4D2D-9C84-46A88543C587}">
      <dgm:prSet/>
      <dgm:spPr/>
      <dgm:t>
        <a:bodyPr/>
        <a:lstStyle/>
        <a:p>
          <a:r>
            <a:rPr lang="en-GB" dirty="0">
              <a:effectLst/>
              <a:latin typeface="Aptos" panose="020B0004020202020204" pitchFamily="34" charset="0"/>
              <a:ea typeface="Calibri Light" panose="020F0302020204030204" pitchFamily="34" charset="0"/>
              <a:cs typeface="Calibri" panose="020F0502020204030204" pitchFamily="34" charset="0"/>
            </a:rPr>
            <a:t>How do primary school teachers in Wales conceptualise and </a:t>
          </a:r>
          <a:r>
            <a:rPr lang="en-GB" b="1" u="sng" dirty="0">
              <a:effectLst/>
              <a:latin typeface="Aptos" panose="020B0004020202020204" pitchFamily="34" charset="0"/>
              <a:ea typeface="Calibri Light" panose="020F0302020204030204" pitchFamily="34" charset="0"/>
              <a:cs typeface="Calibri" panose="020F0502020204030204" pitchFamily="34" charset="0"/>
            </a:rPr>
            <a:t>support</a:t>
          </a:r>
          <a:r>
            <a:rPr lang="en-GB" dirty="0">
              <a:effectLst/>
              <a:latin typeface="Aptos" panose="020B0004020202020204" pitchFamily="34" charset="0"/>
              <a:ea typeface="Calibri Light" panose="020F0302020204030204" pitchFamily="34" charset="0"/>
              <a:cs typeface="Calibri" panose="020F0502020204030204" pitchFamily="34" charset="0"/>
            </a:rPr>
            <a:t> children’s participative rights?</a:t>
          </a:r>
        </a:p>
      </dgm:t>
    </dgm:pt>
    <dgm:pt modelId="{2DD0F0A2-8427-40DD-817A-071BD759FC96}" type="parTrans" cxnId="{6E2E1612-558A-4E13-836F-B572E8E11DA0}">
      <dgm:prSet/>
      <dgm:spPr/>
      <dgm:t>
        <a:bodyPr/>
        <a:lstStyle/>
        <a:p>
          <a:endParaRPr lang="en-US"/>
        </a:p>
      </dgm:t>
    </dgm:pt>
    <dgm:pt modelId="{ECA0E100-0556-4261-B3AD-58EA2CFC8584}" type="sibTrans" cxnId="{6E2E1612-558A-4E13-836F-B572E8E11DA0}">
      <dgm:prSet/>
      <dgm:spPr/>
      <dgm:t>
        <a:bodyPr/>
        <a:lstStyle/>
        <a:p>
          <a:endParaRPr lang="en-US"/>
        </a:p>
      </dgm:t>
    </dgm:pt>
    <dgm:pt modelId="{39A0411C-1F04-4250-8112-142195B6270D}" type="pres">
      <dgm:prSet presAssocID="{A635BD9C-FDAD-46DC-9E6D-BE0CB269B51A}" presName="hierChild1" presStyleCnt="0">
        <dgm:presLayoutVars>
          <dgm:chPref val="1"/>
          <dgm:dir/>
          <dgm:animOne val="branch"/>
          <dgm:animLvl val="lvl"/>
          <dgm:resizeHandles/>
        </dgm:presLayoutVars>
      </dgm:prSet>
      <dgm:spPr/>
    </dgm:pt>
    <dgm:pt modelId="{ECC4E7B9-83AB-4D4C-B2A6-78F40119321C}" type="pres">
      <dgm:prSet presAssocID="{B457D8A1-F15B-4D2D-9C84-46A88543C587}" presName="hierRoot1" presStyleCnt="0"/>
      <dgm:spPr/>
    </dgm:pt>
    <dgm:pt modelId="{1DC2CC86-1169-4D63-B711-0FECA42EEED1}" type="pres">
      <dgm:prSet presAssocID="{B457D8A1-F15B-4D2D-9C84-46A88543C587}" presName="composite" presStyleCnt="0"/>
      <dgm:spPr/>
    </dgm:pt>
    <dgm:pt modelId="{64E237A9-C371-4199-AACC-AC31F1853C02}" type="pres">
      <dgm:prSet presAssocID="{B457D8A1-F15B-4D2D-9C84-46A88543C587}" presName="background" presStyleLbl="node0" presStyleIdx="0" presStyleCnt="1"/>
      <dgm:spPr>
        <a:solidFill>
          <a:srgbClr val="FFC000"/>
        </a:solidFill>
      </dgm:spPr>
    </dgm:pt>
    <dgm:pt modelId="{9BAA2C77-2BCD-4145-8ABA-5A95C3BF4D03}" type="pres">
      <dgm:prSet presAssocID="{B457D8A1-F15B-4D2D-9C84-46A88543C587}" presName="text" presStyleLbl="fgAcc0" presStyleIdx="0" presStyleCnt="1">
        <dgm:presLayoutVars>
          <dgm:chPref val="3"/>
        </dgm:presLayoutVars>
      </dgm:prSet>
      <dgm:spPr/>
    </dgm:pt>
    <dgm:pt modelId="{9D18EDE9-921D-4A7E-950C-B3F387790015}" type="pres">
      <dgm:prSet presAssocID="{B457D8A1-F15B-4D2D-9C84-46A88543C587}" presName="hierChild2" presStyleCnt="0"/>
      <dgm:spPr/>
    </dgm:pt>
  </dgm:ptLst>
  <dgm:cxnLst>
    <dgm:cxn modelId="{6E2E1612-558A-4E13-836F-B572E8E11DA0}" srcId="{A635BD9C-FDAD-46DC-9E6D-BE0CB269B51A}" destId="{B457D8A1-F15B-4D2D-9C84-46A88543C587}" srcOrd="0" destOrd="0" parTransId="{2DD0F0A2-8427-40DD-817A-071BD759FC96}" sibTransId="{ECA0E100-0556-4261-B3AD-58EA2CFC8584}"/>
    <dgm:cxn modelId="{7BAEE158-595B-48CE-84C2-08E56E122E03}" type="presOf" srcId="{B457D8A1-F15B-4D2D-9C84-46A88543C587}" destId="{9BAA2C77-2BCD-4145-8ABA-5A95C3BF4D03}" srcOrd="0" destOrd="0" presId="urn:microsoft.com/office/officeart/2005/8/layout/hierarchy1"/>
    <dgm:cxn modelId="{22E2D3EA-5BB5-4136-9DB1-B1DF293655A6}" type="presOf" srcId="{A635BD9C-FDAD-46DC-9E6D-BE0CB269B51A}" destId="{39A0411C-1F04-4250-8112-142195B6270D}" srcOrd="0" destOrd="0" presId="urn:microsoft.com/office/officeart/2005/8/layout/hierarchy1"/>
    <dgm:cxn modelId="{809A118E-4858-4EB8-9C73-A346D60EB5B1}" type="presParOf" srcId="{39A0411C-1F04-4250-8112-142195B6270D}" destId="{ECC4E7B9-83AB-4D4C-B2A6-78F40119321C}" srcOrd="0" destOrd="0" presId="urn:microsoft.com/office/officeart/2005/8/layout/hierarchy1"/>
    <dgm:cxn modelId="{6BA100E7-CFCE-4D7A-AB7E-A5F83198351F}" type="presParOf" srcId="{ECC4E7B9-83AB-4D4C-B2A6-78F40119321C}" destId="{1DC2CC86-1169-4D63-B711-0FECA42EEED1}" srcOrd="0" destOrd="0" presId="urn:microsoft.com/office/officeart/2005/8/layout/hierarchy1"/>
    <dgm:cxn modelId="{5556D32E-167D-4428-AECD-BB2884207E1F}" type="presParOf" srcId="{1DC2CC86-1169-4D63-B711-0FECA42EEED1}" destId="{64E237A9-C371-4199-AACC-AC31F1853C02}" srcOrd="0" destOrd="0" presId="urn:microsoft.com/office/officeart/2005/8/layout/hierarchy1"/>
    <dgm:cxn modelId="{3E0BB128-850D-4AE5-A863-3C3CF3B2625E}" type="presParOf" srcId="{1DC2CC86-1169-4D63-B711-0FECA42EEED1}" destId="{9BAA2C77-2BCD-4145-8ABA-5A95C3BF4D03}" srcOrd="1" destOrd="0" presId="urn:microsoft.com/office/officeart/2005/8/layout/hierarchy1"/>
    <dgm:cxn modelId="{DEAB0135-E7D1-40C4-A2AE-2B44EB22EE36}" type="presParOf" srcId="{ECC4E7B9-83AB-4D4C-B2A6-78F40119321C}" destId="{9D18EDE9-921D-4A7E-950C-B3F387790015}" srcOrd="1" destOrd="0" presId="urn:microsoft.com/office/officeart/2005/8/layout/hierarchy1"/>
  </dgm:cxnLst>
  <dgm:bg>
    <a:noFill/>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4418420-D93A-4DA5-B05A-CC55845C4748}" type="doc">
      <dgm:prSet loTypeId="urn:microsoft.com/office/officeart/2005/8/layout/vList4" loCatId="list" qsTypeId="urn:microsoft.com/office/officeart/2005/8/quickstyle/simple1" qsCatId="simple" csTypeId="urn:microsoft.com/office/officeart/2005/8/colors/accent1_1" csCatId="accent1" phldr="1"/>
      <dgm:spPr/>
    </dgm:pt>
    <dgm:pt modelId="{B1A349FF-DAE0-4BD8-A3CA-11EDA7E518EB}">
      <dgm:prSet phldrT="[Text]" custT="1"/>
      <dgm:spPr>
        <a:solidFill>
          <a:srgbClr val="C3E7E4"/>
        </a:solidFill>
      </dgm:spPr>
      <dgm:t>
        <a:bodyPr/>
        <a:lstStyle/>
        <a:p>
          <a:pPr>
            <a:lnSpc>
              <a:spcPct val="100000"/>
            </a:lnSpc>
            <a:spcAft>
              <a:spcPts val="0"/>
            </a:spcAft>
            <a:buClrTx/>
            <a:buSzTx/>
            <a:buFont typeface="+mj-lt"/>
            <a:buNone/>
          </a:pPr>
          <a:r>
            <a:rPr lang="en-GB" sz="2000" b="1" dirty="0">
              <a:solidFill>
                <a:srgbClr val="28426E"/>
              </a:solidFill>
              <a:latin typeface="Poppins" panose="00000500000000000000" pitchFamily="2" charset="0"/>
              <a:cs typeface="Poppins" panose="00000500000000000000" pitchFamily="2" charset="0"/>
            </a:rPr>
            <a:t>How teachers understand and support participation</a:t>
          </a:r>
          <a:br>
            <a:rPr lang="en-GB" sz="2000" b="1" dirty="0">
              <a:solidFill>
                <a:srgbClr val="28426E"/>
              </a:solidFill>
              <a:latin typeface="Poppins" panose="00000500000000000000" pitchFamily="2" charset="0"/>
              <a:cs typeface="Poppins" panose="00000500000000000000" pitchFamily="2" charset="0"/>
            </a:rPr>
          </a:br>
          <a:r>
            <a:rPr kumimoji="0" lang="en-GB" sz="2000" b="0" i="0" u="none" strike="noStrike"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rPr>
            <a:t>1. Personal value base - </a:t>
          </a:r>
          <a:r>
            <a:rPr kumimoji="0" lang="en-US" sz="2000" b="0" i="0" u="none" strike="noStrike" cap="none" spc="0" normalizeH="0" baseline="0" noProof="0" dirty="0">
              <a:ln>
                <a:noFill/>
              </a:ln>
              <a:solidFill>
                <a:srgbClr val="28426D"/>
              </a:solidFill>
              <a:effectLst/>
              <a:uLnTx/>
              <a:uFillTx/>
              <a:latin typeface="Poppins"/>
              <a:ea typeface="+mn-ea"/>
              <a:cs typeface="Poppins"/>
            </a:rPr>
            <a:t>listening to children as humans</a:t>
          </a:r>
          <a:endParaRPr lang="en-GB" sz="2000" b="1" dirty="0">
            <a:solidFill>
              <a:srgbClr val="28426E"/>
            </a:solidFill>
            <a:latin typeface="Poppins" panose="00000500000000000000" pitchFamily="2" charset="0"/>
            <a:cs typeface="Poppins" panose="00000500000000000000" pitchFamily="2" charset="0"/>
          </a:endParaRPr>
        </a:p>
        <a:p>
          <a:pPr>
            <a:lnSpc>
              <a:spcPct val="100000"/>
            </a:lnSpc>
            <a:spcAft>
              <a:spcPts val="0"/>
            </a:spcAft>
            <a:buClrTx/>
            <a:buSzTx/>
            <a:buNone/>
          </a:pPr>
          <a:r>
            <a:rPr kumimoji="0" lang="en-GB" sz="2000" b="0" i="0" u="none" strike="noStrike"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rPr>
            <a:t>2. Following children’s interests</a:t>
          </a:r>
        </a:p>
        <a:p>
          <a:pPr>
            <a:lnSpc>
              <a:spcPct val="100000"/>
            </a:lnSpc>
            <a:spcAft>
              <a:spcPts val="0"/>
            </a:spcAft>
            <a:buClrTx/>
            <a:buSzTx/>
            <a:buNone/>
          </a:pPr>
          <a:r>
            <a:rPr kumimoji="0" lang="en-GB" sz="2000" b="0" i="0" u="none" strike="noStrike"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rPr>
            <a:t>2. Knowing your children</a:t>
          </a:r>
        </a:p>
        <a:p>
          <a:pPr>
            <a:lnSpc>
              <a:spcPct val="100000"/>
            </a:lnSpc>
            <a:spcAft>
              <a:spcPts val="0"/>
            </a:spcAft>
          </a:pPr>
          <a:r>
            <a:rPr kumimoji="0" lang="en-GB" sz="2000" b="0" i="0" u="none" strike="noStrike"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rPr>
            <a:t>4. Classroom environment</a:t>
          </a:r>
        </a:p>
        <a:p>
          <a:pPr>
            <a:lnSpc>
              <a:spcPct val="100000"/>
            </a:lnSpc>
            <a:spcAft>
              <a:spcPts val="0"/>
            </a:spcAft>
          </a:pPr>
          <a:r>
            <a:rPr kumimoji="0" lang="en-GB" sz="2000" b="0" i="0" u="none" strike="noStrike"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rPr>
            <a:t>5. ‘</a:t>
          </a:r>
          <a:r>
            <a:rPr kumimoji="0" lang="en-GB" sz="2000" b="0" i="0" u="none" strike="noStrike" cap="none" spc="0" normalizeH="0" baseline="0" noProof="0" dirty="0" err="1">
              <a:ln/>
              <a:solidFill>
                <a:srgbClr val="28426E"/>
              </a:solidFill>
              <a:effectLst/>
              <a:uLnTx/>
              <a:uFillTx/>
              <a:latin typeface="Poppins" panose="00000500000000000000" pitchFamily="2" charset="0"/>
              <a:ea typeface="+mn-ea"/>
              <a:cs typeface="Poppins" panose="00000500000000000000" pitchFamily="2" charset="0"/>
            </a:rPr>
            <a:t>Boundaried</a:t>
          </a:r>
          <a:r>
            <a:rPr kumimoji="0" lang="en-GB" sz="2000" b="0" i="0" u="none" strike="noStrike"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rPr>
            <a:t>’ participation </a:t>
          </a:r>
          <a:endParaRPr lang="en-US" sz="2000" dirty="0">
            <a:solidFill>
              <a:srgbClr val="28426E"/>
            </a:solidFill>
            <a:latin typeface="Poppins" panose="00000500000000000000" pitchFamily="2" charset="0"/>
            <a:cs typeface="Poppins" panose="00000500000000000000" pitchFamily="2" charset="0"/>
          </a:endParaRPr>
        </a:p>
      </dgm:t>
    </dgm:pt>
    <dgm:pt modelId="{C03FF861-D41E-43BB-844D-63621BC5689C}" type="parTrans" cxnId="{55DEF040-3FF7-40A0-84EA-61E7099A17A6}">
      <dgm:prSet/>
      <dgm:spPr/>
      <dgm:t>
        <a:bodyPr/>
        <a:lstStyle/>
        <a:p>
          <a:endParaRPr lang="en-US"/>
        </a:p>
      </dgm:t>
    </dgm:pt>
    <dgm:pt modelId="{3E27065E-B6A8-4380-8520-A66EA55F8484}" type="sibTrans" cxnId="{55DEF040-3FF7-40A0-84EA-61E7099A17A6}">
      <dgm:prSet/>
      <dgm:spPr/>
      <dgm:t>
        <a:bodyPr/>
        <a:lstStyle/>
        <a:p>
          <a:endParaRPr lang="en-US"/>
        </a:p>
      </dgm:t>
    </dgm:pt>
    <dgm:pt modelId="{6B38DEB9-88FF-479D-AE9B-9F91C388A54A}">
      <dgm:prSet phldrT="[Text]" custT="1"/>
      <dgm:spPr/>
      <dgm:t>
        <a:bodyPr/>
        <a:lstStyle/>
        <a:p>
          <a:pPr>
            <a:lnSpc>
              <a:spcPct val="100000"/>
            </a:lnSpc>
            <a:spcAft>
              <a:spcPts val="0"/>
            </a:spcAft>
            <a:buClrTx/>
            <a:buSzTx/>
            <a:buFont typeface="+mj-lt"/>
            <a:buNone/>
          </a:pPr>
          <a:endParaRPr kumimoji="0" lang="en-GB" sz="2000" b="0" i="0" u="none" strike="noStrike"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endParaRPr>
        </a:p>
        <a:p>
          <a:pPr>
            <a:lnSpc>
              <a:spcPct val="100000"/>
            </a:lnSpc>
            <a:spcAft>
              <a:spcPts val="0"/>
            </a:spcAft>
            <a:buClrTx/>
            <a:buSzTx/>
            <a:buFont typeface="+mj-lt"/>
            <a:buNone/>
          </a:pPr>
          <a:r>
            <a:rPr kumimoji="0" lang="en-GB" sz="2000" b="1" i="0" u="none" strike="noStrike"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rPr>
            <a:t>Democratic processes</a:t>
          </a:r>
        </a:p>
        <a:p>
          <a:pPr>
            <a:lnSpc>
              <a:spcPct val="100000"/>
            </a:lnSpc>
            <a:spcAft>
              <a:spcPts val="0"/>
            </a:spcAft>
            <a:buClrTx/>
            <a:buSzTx/>
            <a:buFont typeface="+mj-lt"/>
            <a:buNone/>
          </a:pPr>
          <a:r>
            <a:rPr kumimoji="0" lang="en-GB" sz="2000" b="0" i="0" u="none" strike="noStrike" cap="none" spc="0" normalizeH="0" baseline="0" noProof="0" dirty="0">
              <a:ln>
                <a:noFill/>
              </a:ln>
              <a:solidFill>
                <a:srgbClr val="314F83"/>
              </a:solidFill>
              <a:effectLst/>
              <a:uLnTx/>
              <a:uFillTx/>
              <a:latin typeface="Poppins" panose="00000500000000000000" pitchFamily="2" charset="0"/>
              <a:ea typeface="+mn-ea"/>
              <a:cs typeface="Poppins" panose="00000500000000000000" pitchFamily="2" charset="0"/>
            </a:rPr>
            <a:t>School councils, Representatives and Voting</a:t>
          </a:r>
          <a:endParaRPr kumimoji="0" lang="en-GB" sz="2000" b="0" i="0" u="none" strike="noStrike"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endParaRPr>
        </a:p>
        <a:p>
          <a:pPr>
            <a:lnSpc>
              <a:spcPct val="100000"/>
            </a:lnSpc>
            <a:spcAft>
              <a:spcPts val="0"/>
            </a:spcAft>
            <a:buClrTx/>
            <a:buSzTx/>
            <a:buFont typeface="+mj-lt"/>
            <a:buNone/>
          </a:pPr>
          <a:endParaRPr lang="en-US" sz="2000" dirty="0">
            <a:solidFill>
              <a:srgbClr val="28426E"/>
            </a:solidFill>
            <a:latin typeface="Poppins" panose="00000500000000000000" pitchFamily="2" charset="0"/>
            <a:cs typeface="Poppins" panose="00000500000000000000" pitchFamily="2" charset="0"/>
          </a:endParaRPr>
        </a:p>
      </dgm:t>
    </dgm:pt>
    <dgm:pt modelId="{538BA4DB-AF0F-41A1-BE1C-8DF548306D42}" type="sibTrans" cxnId="{4BB2EA63-8002-440A-B01E-10DD27DADB1B}">
      <dgm:prSet/>
      <dgm:spPr/>
      <dgm:t>
        <a:bodyPr/>
        <a:lstStyle/>
        <a:p>
          <a:endParaRPr lang="en-US"/>
        </a:p>
      </dgm:t>
    </dgm:pt>
    <dgm:pt modelId="{EE44111A-E48C-4363-82F8-D81DB32619F6}" type="parTrans" cxnId="{4BB2EA63-8002-440A-B01E-10DD27DADB1B}">
      <dgm:prSet/>
      <dgm:spPr/>
      <dgm:t>
        <a:bodyPr/>
        <a:lstStyle/>
        <a:p>
          <a:endParaRPr lang="en-US"/>
        </a:p>
      </dgm:t>
    </dgm:pt>
    <dgm:pt modelId="{2A4FD12C-02F7-4E81-ACE2-66D27AAF9DAE}" type="pres">
      <dgm:prSet presAssocID="{B4418420-D93A-4DA5-B05A-CC55845C4748}" presName="linear" presStyleCnt="0">
        <dgm:presLayoutVars>
          <dgm:dir/>
          <dgm:resizeHandles val="exact"/>
        </dgm:presLayoutVars>
      </dgm:prSet>
      <dgm:spPr/>
    </dgm:pt>
    <dgm:pt modelId="{E60EC1FF-5484-4BF7-9475-87600A2B911C}" type="pres">
      <dgm:prSet presAssocID="{B1A349FF-DAE0-4BD8-A3CA-11EDA7E518EB}" presName="comp" presStyleCnt="0"/>
      <dgm:spPr/>
    </dgm:pt>
    <dgm:pt modelId="{E479AA82-0D93-4576-9BCD-D5A1493A524C}" type="pres">
      <dgm:prSet presAssocID="{B1A349FF-DAE0-4BD8-A3CA-11EDA7E518EB}" presName="box" presStyleLbl="node1" presStyleIdx="0" presStyleCnt="2" custScaleY="146479"/>
      <dgm:spPr/>
    </dgm:pt>
    <dgm:pt modelId="{D6AF626B-B12F-4DF4-A3A1-4CC0782CD5BE}" type="pres">
      <dgm:prSet presAssocID="{B1A349FF-DAE0-4BD8-A3CA-11EDA7E518EB}" presName="img" presStyleLbl="fgImgPlace1" presStyleIdx="0" presStyleCnt="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7DCFCA57-D90A-4A44-8895-75ED65EE1420}" type="pres">
      <dgm:prSet presAssocID="{B1A349FF-DAE0-4BD8-A3CA-11EDA7E518EB}" presName="text" presStyleLbl="node1" presStyleIdx="0" presStyleCnt="2">
        <dgm:presLayoutVars>
          <dgm:bulletEnabled val="1"/>
        </dgm:presLayoutVars>
      </dgm:prSet>
      <dgm:spPr/>
    </dgm:pt>
    <dgm:pt modelId="{A837ED1E-0C39-4A8B-995B-02FDC11FC0ED}" type="pres">
      <dgm:prSet presAssocID="{3E27065E-B6A8-4380-8520-A66EA55F8484}" presName="spacer" presStyleCnt="0"/>
      <dgm:spPr/>
    </dgm:pt>
    <dgm:pt modelId="{13E7D3D6-E49F-4385-A487-8570A7867372}" type="pres">
      <dgm:prSet presAssocID="{6B38DEB9-88FF-479D-AE9B-9F91C388A54A}" presName="comp" presStyleCnt="0"/>
      <dgm:spPr/>
    </dgm:pt>
    <dgm:pt modelId="{33DCCED2-CA64-46C1-AA5B-29DD300D2CC5}" type="pres">
      <dgm:prSet presAssocID="{6B38DEB9-88FF-479D-AE9B-9F91C388A54A}" presName="box" presStyleLbl="node1" presStyleIdx="1" presStyleCnt="2" custScaleY="53582"/>
      <dgm:spPr/>
    </dgm:pt>
    <dgm:pt modelId="{58A64243-3DF6-4F01-8CCA-051FD23A3851}" type="pres">
      <dgm:prSet presAssocID="{6B38DEB9-88FF-479D-AE9B-9F91C388A54A}" presName="img" presStyleLbl="fgImgPlace1"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5FEE0181-3240-469A-A179-3A3692E862F5}" type="pres">
      <dgm:prSet presAssocID="{6B38DEB9-88FF-479D-AE9B-9F91C388A54A}" presName="text" presStyleLbl="node1" presStyleIdx="1" presStyleCnt="2">
        <dgm:presLayoutVars>
          <dgm:bulletEnabled val="1"/>
        </dgm:presLayoutVars>
      </dgm:prSet>
      <dgm:spPr/>
    </dgm:pt>
  </dgm:ptLst>
  <dgm:cxnLst>
    <dgm:cxn modelId="{241D521F-A547-4023-AD92-1BF42308F1BD}" type="presOf" srcId="{B1A349FF-DAE0-4BD8-A3CA-11EDA7E518EB}" destId="{7DCFCA57-D90A-4A44-8895-75ED65EE1420}" srcOrd="1" destOrd="0" presId="urn:microsoft.com/office/officeart/2005/8/layout/vList4"/>
    <dgm:cxn modelId="{FC147B26-201C-4357-B2FC-6C05C394DBDE}" type="presOf" srcId="{B4418420-D93A-4DA5-B05A-CC55845C4748}" destId="{2A4FD12C-02F7-4E81-ACE2-66D27AAF9DAE}" srcOrd="0" destOrd="0" presId="urn:microsoft.com/office/officeart/2005/8/layout/vList4"/>
    <dgm:cxn modelId="{55DEF040-3FF7-40A0-84EA-61E7099A17A6}" srcId="{B4418420-D93A-4DA5-B05A-CC55845C4748}" destId="{B1A349FF-DAE0-4BD8-A3CA-11EDA7E518EB}" srcOrd="0" destOrd="0" parTransId="{C03FF861-D41E-43BB-844D-63621BC5689C}" sibTransId="{3E27065E-B6A8-4380-8520-A66EA55F8484}"/>
    <dgm:cxn modelId="{4BB2EA63-8002-440A-B01E-10DD27DADB1B}" srcId="{B4418420-D93A-4DA5-B05A-CC55845C4748}" destId="{6B38DEB9-88FF-479D-AE9B-9F91C388A54A}" srcOrd="1" destOrd="0" parTransId="{EE44111A-E48C-4363-82F8-D81DB32619F6}" sibTransId="{538BA4DB-AF0F-41A1-BE1C-8DF548306D42}"/>
    <dgm:cxn modelId="{F8BD8D6D-B161-4558-9FBF-A90B725EA8F6}" type="presOf" srcId="{6B38DEB9-88FF-479D-AE9B-9F91C388A54A}" destId="{33DCCED2-CA64-46C1-AA5B-29DD300D2CC5}" srcOrd="0" destOrd="0" presId="urn:microsoft.com/office/officeart/2005/8/layout/vList4"/>
    <dgm:cxn modelId="{266E9DD2-5E10-4C8E-A588-6D5D31D448C5}" type="presOf" srcId="{6B38DEB9-88FF-479D-AE9B-9F91C388A54A}" destId="{5FEE0181-3240-469A-A179-3A3692E862F5}" srcOrd="1" destOrd="0" presId="urn:microsoft.com/office/officeart/2005/8/layout/vList4"/>
    <dgm:cxn modelId="{2384C3EB-8CAB-4720-B196-07BD71849D37}" type="presOf" srcId="{B1A349FF-DAE0-4BD8-A3CA-11EDA7E518EB}" destId="{E479AA82-0D93-4576-9BCD-D5A1493A524C}" srcOrd="0" destOrd="0" presId="urn:microsoft.com/office/officeart/2005/8/layout/vList4"/>
    <dgm:cxn modelId="{43E8E548-EDD5-4B6C-B63F-FDCDC8C98B3E}" type="presParOf" srcId="{2A4FD12C-02F7-4E81-ACE2-66D27AAF9DAE}" destId="{E60EC1FF-5484-4BF7-9475-87600A2B911C}" srcOrd="0" destOrd="0" presId="urn:microsoft.com/office/officeart/2005/8/layout/vList4"/>
    <dgm:cxn modelId="{B039B914-E07E-433B-A4D1-FB280EBCEE39}" type="presParOf" srcId="{E60EC1FF-5484-4BF7-9475-87600A2B911C}" destId="{E479AA82-0D93-4576-9BCD-D5A1493A524C}" srcOrd="0" destOrd="0" presId="urn:microsoft.com/office/officeart/2005/8/layout/vList4"/>
    <dgm:cxn modelId="{38D2B0C5-8666-4A91-8C88-693F2A89A27B}" type="presParOf" srcId="{E60EC1FF-5484-4BF7-9475-87600A2B911C}" destId="{D6AF626B-B12F-4DF4-A3A1-4CC0782CD5BE}" srcOrd="1" destOrd="0" presId="urn:microsoft.com/office/officeart/2005/8/layout/vList4"/>
    <dgm:cxn modelId="{29B9F791-E6E1-42E1-BA94-5DB8563823C1}" type="presParOf" srcId="{E60EC1FF-5484-4BF7-9475-87600A2B911C}" destId="{7DCFCA57-D90A-4A44-8895-75ED65EE1420}" srcOrd="2" destOrd="0" presId="urn:microsoft.com/office/officeart/2005/8/layout/vList4"/>
    <dgm:cxn modelId="{6C9DD7B2-E8EA-4781-8A70-0149BDFFCBB9}" type="presParOf" srcId="{2A4FD12C-02F7-4E81-ACE2-66D27AAF9DAE}" destId="{A837ED1E-0C39-4A8B-995B-02FDC11FC0ED}" srcOrd="1" destOrd="0" presId="urn:microsoft.com/office/officeart/2005/8/layout/vList4"/>
    <dgm:cxn modelId="{A81D9F8F-A95A-4EB7-BF31-3ED139350609}" type="presParOf" srcId="{2A4FD12C-02F7-4E81-ACE2-66D27AAF9DAE}" destId="{13E7D3D6-E49F-4385-A487-8570A7867372}" srcOrd="2" destOrd="0" presId="urn:microsoft.com/office/officeart/2005/8/layout/vList4"/>
    <dgm:cxn modelId="{745657F1-502A-4ED8-9A84-15EDB6BC3093}" type="presParOf" srcId="{13E7D3D6-E49F-4385-A487-8570A7867372}" destId="{33DCCED2-CA64-46C1-AA5B-29DD300D2CC5}" srcOrd="0" destOrd="0" presId="urn:microsoft.com/office/officeart/2005/8/layout/vList4"/>
    <dgm:cxn modelId="{E649044E-F4F4-4F2D-8327-7FF7078F15B0}" type="presParOf" srcId="{13E7D3D6-E49F-4385-A487-8570A7867372}" destId="{58A64243-3DF6-4F01-8CCA-051FD23A3851}" srcOrd="1" destOrd="0" presId="urn:microsoft.com/office/officeart/2005/8/layout/vList4"/>
    <dgm:cxn modelId="{18F284CD-FB3F-4926-AACD-5CD7EA658B38}" type="presParOf" srcId="{13E7D3D6-E49F-4385-A487-8570A7867372}" destId="{5FEE0181-3240-469A-A179-3A3692E862F5}" srcOrd="2" destOrd="0" presId="urn:microsoft.com/office/officeart/2005/8/layout/vList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35BD9C-FDAD-46DC-9E6D-BE0CB269B5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457D8A1-F15B-4D2D-9C84-46A88543C587}">
      <dgm:prSet/>
      <dgm:spPr/>
      <dgm:t>
        <a:bodyPr/>
        <a:lstStyle/>
        <a:p>
          <a:r>
            <a:rPr lang="en-GB" dirty="0">
              <a:effectLst/>
              <a:latin typeface="Aptos" panose="020B0004020202020204" pitchFamily="34" charset="0"/>
              <a:ea typeface="Calibri Light" panose="020F0302020204030204" pitchFamily="34" charset="0"/>
              <a:cs typeface="Calibri" panose="020F0502020204030204" pitchFamily="34" charset="0"/>
            </a:rPr>
            <a:t>What are the perceived barriers and enablers to supporting the enactment of participative rights?</a:t>
          </a:r>
        </a:p>
      </dgm:t>
    </dgm:pt>
    <dgm:pt modelId="{2DD0F0A2-8427-40DD-817A-071BD759FC96}" type="parTrans" cxnId="{6E2E1612-558A-4E13-836F-B572E8E11DA0}">
      <dgm:prSet/>
      <dgm:spPr/>
      <dgm:t>
        <a:bodyPr/>
        <a:lstStyle/>
        <a:p>
          <a:endParaRPr lang="en-US"/>
        </a:p>
      </dgm:t>
    </dgm:pt>
    <dgm:pt modelId="{ECA0E100-0556-4261-B3AD-58EA2CFC8584}" type="sibTrans" cxnId="{6E2E1612-558A-4E13-836F-B572E8E11DA0}">
      <dgm:prSet/>
      <dgm:spPr/>
      <dgm:t>
        <a:bodyPr/>
        <a:lstStyle/>
        <a:p>
          <a:endParaRPr lang="en-US"/>
        </a:p>
      </dgm:t>
    </dgm:pt>
    <dgm:pt modelId="{39A0411C-1F04-4250-8112-142195B6270D}" type="pres">
      <dgm:prSet presAssocID="{A635BD9C-FDAD-46DC-9E6D-BE0CB269B51A}" presName="hierChild1" presStyleCnt="0">
        <dgm:presLayoutVars>
          <dgm:chPref val="1"/>
          <dgm:dir/>
          <dgm:animOne val="branch"/>
          <dgm:animLvl val="lvl"/>
          <dgm:resizeHandles/>
        </dgm:presLayoutVars>
      </dgm:prSet>
      <dgm:spPr/>
    </dgm:pt>
    <dgm:pt modelId="{ECC4E7B9-83AB-4D4C-B2A6-78F40119321C}" type="pres">
      <dgm:prSet presAssocID="{B457D8A1-F15B-4D2D-9C84-46A88543C587}" presName="hierRoot1" presStyleCnt="0"/>
      <dgm:spPr/>
    </dgm:pt>
    <dgm:pt modelId="{1DC2CC86-1169-4D63-B711-0FECA42EEED1}" type="pres">
      <dgm:prSet presAssocID="{B457D8A1-F15B-4D2D-9C84-46A88543C587}" presName="composite" presStyleCnt="0"/>
      <dgm:spPr/>
    </dgm:pt>
    <dgm:pt modelId="{64E237A9-C371-4199-AACC-AC31F1853C02}" type="pres">
      <dgm:prSet presAssocID="{B457D8A1-F15B-4D2D-9C84-46A88543C587}" presName="background" presStyleLbl="node0" presStyleIdx="0" presStyleCnt="1"/>
      <dgm:spPr>
        <a:solidFill>
          <a:srgbClr val="28426E"/>
        </a:solidFill>
      </dgm:spPr>
    </dgm:pt>
    <dgm:pt modelId="{9BAA2C77-2BCD-4145-8ABA-5A95C3BF4D03}" type="pres">
      <dgm:prSet presAssocID="{B457D8A1-F15B-4D2D-9C84-46A88543C587}" presName="text" presStyleLbl="fgAcc0" presStyleIdx="0" presStyleCnt="1">
        <dgm:presLayoutVars>
          <dgm:chPref val="3"/>
        </dgm:presLayoutVars>
      </dgm:prSet>
      <dgm:spPr/>
    </dgm:pt>
    <dgm:pt modelId="{9D18EDE9-921D-4A7E-950C-B3F387790015}" type="pres">
      <dgm:prSet presAssocID="{B457D8A1-F15B-4D2D-9C84-46A88543C587}" presName="hierChild2" presStyleCnt="0"/>
      <dgm:spPr/>
    </dgm:pt>
  </dgm:ptLst>
  <dgm:cxnLst>
    <dgm:cxn modelId="{6E2E1612-558A-4E13-836F-B572E8E11DA0}" srcId="{A635BD9C-FDAD-46DC-9E6D-BE0CB269B51A}" destId="{B457D8A1-F15B-4D2D-9C84-46A88543C587}" srcOrd="0" destOrd="0" parTransId="{2DD0F0A2-8427-40DD-817A-071BD759FC96}" sibTransId="{ECA0E100-0556-4261-B3AD-58EA2CFC8584}"/>
    <dgm:cxn modelId="{7BAEE158-595B-48CE-84C2-08E56E122E03}" type="presOf" srcId="{B457D8A1-F15B-4D2D-9C84-46A88543C587}" destId="{9BAA2C77-2BCD-4145-8ABA-5A95C3BF4D03}" srcOrd="0" destOrd="0" presId="urn:microsoft.com/office/officeart/2005/8/layout/hierarchy1"/>
    <dgm:cxn modelId="{22E2D3EA-5BB5-4136-9DB1-B1DF293655A6}" type="presOf" srcId="{A635BD9C-FDAD-46DC-9E6D-BE0CB269B51A}" destId="{39A0411C-1F04-4250-8112-142195B6270D}" srcOrd="0" destOrd="0" presId="urn:microsoft.com/office/officeart/2005/8/layout/hierarchy1"/>
    <dgm:cxn modelId="{809A118E-4858-4EB8-9C73-A346D60EB5B1}" type="presParOf" srcId="{39A0411C-1F04-4250-8112-142195B6270D}" destId="{ECC4E7B9-83AB-4D4C-B2A6-78F40119321C}" srcOrd="0" destOrd="0" presId="urn:microsoft.com/office/officeart/2005/8/layout/hierarchy1"/>
    <dgm:cxn modelId="{6BA100E7-CFCE-4D7A-AB7E-A5F83198351F}" type="presParOf" srcId="{ECC4E7B9-83AB-4D4C-B2A6-78F40119321C}" destId="{1DC2CC86-1169-4D63-B711-0FECA42EEED1}" srcOrd="0" destOrd="0" presId="urn:microsoft.com/office/officeart/2005/8/layout/hierarchy1"/>
    <dgm:cxn modelId="{5556D32E-167D-4428-AECD-BB2884207E1F}" type="presParOf" srcId="{1DC2CC86-1169-4D63-B711-0FECA42EEED1}" destId="{64E237A9-C371-4199-AACC-AC31F1853C02}" srcOrd="0" destOrd="0" presId="urn:microsoft.com/office/officeart/2005/8/layout/hierarchy1"/>
    <dgm:cxn modelId="{3E0BB128-850D-4AE5-A863-3C3CF3B2625E}" type="presParOf" srcId="{1DC2CC86-1169-4D63-B711-0FECA42EEED1}" destId="{9BAA2C77-2BCD-4145-8ABA-5A95C3BF4D03}" srcOrd="1" destOrd="0" presId="urn:microsoft.com/office/officeart/2005/8/layout/hierarchy1"/>
    <dgm:cxn modelId="{DEAB0135-E7D1-40C4-A2AE-2B44EB22EE36}" type="presParOf" srcId="{ECC4E7B9-83AB-4D4C-B2A6-78F40119321C}" destId="{9D18EDE9-921D-4A7E-950C-B3F387790015}" srcOrd="1" destOrd="0" presId="urn:microsoft.com/office/officeart/2005/8/layout/hierarchy1"/>
  </dgm:cxnLst>
  <dgm:bg>
    <a:noFill/>
  </dgm:bg>
  <dgm:whole/>
  <dgm:extLst>
    <a:ext uri="http://schemas.microsoft.com/office/drawing/2008/diagram">
      <dsp:dataModelExt xmlns:dsp="http://schemas.microsoft.com/office/drawing/2008/diagram" relId="rId1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911EE51A-D78B-455E-A45A-F76A19E34E87}" type="doc">
      <dgm:prSet loTypeId="urn:microsoft.com/office/officeart/2005/8/layout/venn1" loCatId="relationship" qsTypeId="urn:microsoft.com/office/officeart/2005/8/quickstyle/simple2" qsCatId="simple" csTypeId="urn:microsoft.com/office/officeart/2005/8/colors/accent1_2" csCatId="accent1" phldr="1"/>
      <dgm:spPr/>
      <dgm:t>
        <a:bodyPr/>
        <a:lstStyle/>
        <a:p>
          <a:endParaRPr lang="en-GB"/>
        </a:p>
      </dgm:t>
    </dgm:pt>
    <dgm:pt modelId="{26AB4E43-DC06-4F27-8F50-C842AC95E8C0}">
      <dgm:prSet phldrT="[Text]" custT="1"/>
      <dgm:spPr>
        <a:solidFill>
          <a:srgbClr val="FFFF00">
            <a:alpha val="50000"/>
          </a:srgbClr>
        </a:solidFill>
      </dgm:spPr>
      <dgm:t>
        <a:bodyPr/>
        <a:lstStyle/>
        <a:p>
          <a:pPr algn="l">
            <a:buNone/>
          </a:pPr>
          <a:r>
            <a:rPr lang="en-GB" sz="2000" b="1" dirty="0">
              <a:solidFill>
                <a:srgbClr val="28426D"/>
              </a:solidFill>
            </a:rPr>
            <a:t>1. The overarching cultural environment</a:t>
          </a:r>
        </a:p>
      </dgm:t>
    </dgm:pt>
    <dgm:pt modelId="{6FB04DC3-7BF7-4C2A-B662-43615F4816EE}" type="parTrans" cxnId="{650B426E-EC34-416E-B247-09F366EEF937}">
      <dgm:prSet/>
      <dgm:spPr/>
      <dgm:t>
        <a:bodyPr/>
        <a:lstStyle/>
        <a:p>
          <a:endParaRPr lang="en-GB"/>
        </a:p>
      </dgm:t>
    </dgm:pt>
    <dgm:pt modelId="{C9DAE9F5-3F6A-4BAA-8853-8ABCE5242CFA}" type="sibTrans" cxnId="{650B426E-EC34-416E-B247-09F366EEF937}">
      <dgm:prSet/>
      <dgm:spPr/>
      <dgm:t>
        <a:bodyPr/>
        <a:lstStyle/>
        <a:p>
          <a:endParaRPr lang="en-GB"/>
        </a:p>
      </dgm:t>
    </dgm:pt>
    <dgm:pt modelId="{D7038084-E08C-4207-A4BC-C3EF4EF49CEE}">
      <dgm:prSet phldrT="[Text]" custT="1"/>
      <dgm:spPr/>
      <dgm:t>
        <a:bodyPr/>
        <a:lstStyle/>
        <a:p>
          <a:pPr algn="l"/>
          <a:r>
            <a:rPr lang="en-GB" sz="1800" dirty="0">
              <a:solidFill>
                <a:srgbClr val="28426D"/>
              </a:solidFill>
            </a:rPr>
            <a:t>Children</a:t>
          </a:r>
        </a:p>
      </dgm:t>
    </dgm:pt>
    <dgm:pt modelId="{43F6072D-09D7-4E06-8E3D-D8C276C74F50}" type="parTrans" cxnId="{718973F0-78F5-4AAC-82B9-68E29D786833}">
      <dgm:prSet/>
      <dgm:spPr/>
      <dgm:t>
        <a:bodyPr/>
        <a:lstStyle/>
        <a:p>
          <a:endParaRPr lang="en-GB"/>
        </a:p>
      </dgm:t>
    </dgm:pt>
    <dgm:pt modelId="{824A9BE4-195E-4983-B224-90443BF9E1E6}" type="sibTrans" cxnId="{718973F0-78F5-4AAC-82B9-68E29D786833}">
      <dgm:prSet/>
      <dgm:spPr/>
      <dgm:t>
        <a:bodyPr/>
        <a:lstStyle/>
        <a:p>
          <a:endParaRPr lang="en-GB"/>
        </a:p>
      </dgm:t>
    </dgm:pt>
    <dgm:pt modelId="{42E587D6-7EF4-494C-A095-2C8E00AAB282}">
      <dgm:prSet phldrT="[Text]" custT="1"/>
      <dgm:spPr>
        <a:solidFill>
          <a:srgbClr val="F79F41">
            <a:alpha val="50000"/>
          </a:srgbClr>
        </a:solidFill>
      </dgm:spPr>
      <dgm:t>
        <a:bodyPr/>
        <a:lstStyle/>
        <a:p>
          <a:pPr algn="l">
            <a:buFont typeface="Symbol" panose="05050102010706020507" pitchFamily="18" charset="2"/>
            <a:buChar char=""/>
          </a:pPr>
          <a:r>
            <a:rPr lang="en-GB" sz="1800" dirty="0">
              <a:solidFill>
                <a:srgbClr val="28426D"/>
              </a:solidFill>
            </a:rPr>
            <a:t>Parents and children.</a:t>
          </a:r>
        </a:p>
      </dgm:t>
    </dgm:pt>
    <dgm:pt modelId="{C2535139-C087-43AC-8C36-BC6951931B5F}" type="sibTrans" cxnId="{68B2C26C-FC21-4ED5-B4FE-F678FC8765DF}">
      <dgm:prSet/>
      <dgm:spPr/>
      <dgm:t>
        <a:bodyPr/>
        <a:lstStyle/>
        <a:p>
          <a:endParaRPr lang="en-GB"/>
        </a:p>
      </dgm:t>
    </dgm:pt>
    <dgm:pt modelId="{7BE58EF6-0666-4B98-B36E-C3DB48F4A69F}" type="parTrans" cxnId="{68B2C26C-FC21-4ED5-B4FE-F678FC8765DF}">
      <dgm:prSet/>
      <dgm:spPr/>
      <dgm:t>
        <a:bodyPr/>
        <a:lstStyle/>
        <a:p>
          <a:endParaRPr lang="en-GB"/>
        </a:p>
      </dgm:t>
    </dgm:pt>
    <dgm:pt modelId="{30696F22-2416-455B-AEBF-A285A7EA4BF9}">
      <dgm:prSet custT="1"/>
      <dgm:spPr/>
      <dgm:t>
        <a:bodyPr/>
        <a:lstStyle/>
        <a:p>
          <a:pPr algn="l"/>
          <a:r>
            <a:rPr lang="en-GB" sz="1800" dirty="0">
              <a:solidFill>
                <a:srgbClr val="28426D"/>
              </a:solidFill>
            </a:rPr>
            <a:t>Teachers</a:t>
          </a:r>
        </a:p>
      </dgm:t>
    </dgm:pt>
    <dgm:pt modelId="{6FFD2426-E68F-4725-9866-3D1B623184DC}" type="parTrans" cxnId="{B37248BC-7852-46B6-8876-CD40EC8873E0}">
      <dgm:prSet/>
      <dgm:spPr/>
      <dgm:t>
        <a:bodyPr/>
        <a:lstStyle/>
        <a:p>
          <a:endParaRPr lang="en-GB"/>
        </a:p>
      </dgm:t>
    </dgm:pt>
    <dgm:pt modelId="{A6B7764C-0757-4201-943D-C9E368CD302B}" type="sibTrans" cxnId="{B37248BC-7852-46B6-8876-CD40EC8873E0}">
      <dgm:prSet/>
      <dgm:spPr/>
      <dgm:t>
        <a:bodyPr/>
        <a:lstStyle/>
        <a:p>
          <a:endParaRPr lang="en-GB"/>
        </a:p>
      </dgm:t>
    </dgm:pt>
    <dgm:pt modelId="{BB73D3FA-C610-4F67-BCD9-52FC919D639D}">
      <dgm:prSet custT="1"/>
      <dgm:spPr/>
      <dgm:t>
        <a:bodyPr/>
        <a:lstStyle/>
        <a:p>
          <a:pPr algn="l"/>
          <a:r>
            <a:rPr lang="en-GB" sz="1800" dirty="0">
              <a:solidFill>
                <a:srgbClr val="28426D"/>
              </a:solidFill>
            </a:rPr>
            <a:t>Teaching and learning and the </a:t>
          </a:r>
          <a:br>
            <a:rPr lang="en-GB" sz="1800" dirty="0">
              <a:solidFill>
                <a:srgbClr val="28426D"/>
              </a:solidFill>
            </a:rPr>
          </a:br>
          <a:r>
            <a:rPr lang="en-GB" sz="1800" dirty="0">
              <a:solidFill>
                <a:srgbClr val="28426D"/>
              </a:solidFill>
            </a:rPr>
            <a:t>purpose or education</a:t>
          </a:r>
        </a:p>
      </dgm:t>
    </dgm:pt>
    <dgm:pt modelId="{FD6AF581-F910-423D-908B-0191CE780B1B}" type="parTrans" cxnId="{18C50BE7-E29F-43C5-BB48-12EE6F5CEE1C}">
      <dgm:prSet/>
      <dgm:spPr/>
      <dgm:t>
        <a:bodyPr/>
        <a:lstStyle/>
        <a:p>
          <a:endParaRPr lang="en-GB"/>
        </a:p>
      </dgm:t>
    </dgm:pt>
    <dgm:pt modelId="{24E2C696-8891-4DF4-892A-6420620A5919}" type="sibTrans" cxnId="{18C50BE7-E29F-43C5-BB48-12EE6F5CEE1C}">
      <dgm:prSet/>
      <dgm:spPr/>
      <dgm:t>
        <a:bodyPr/>
        <a:lstStyle/>
        <a:p>
          <a:endParaRPr lang="en-GB"/>
        </a:p>
      </dgm:t>
    </dgm:pt>
    <dgm:pt modelId="{1FE79BA7-87CD-46F0-80B6-FA6CE6ADA951}">
      <dgm:prSet phldrT="[Text]" custT="1"/>
      <dgm:spPr>
        <a:solidFill>
          <a:srgbClr val="F79F41">
            <a:alpha val="50000"/>
          </a:srgbClr>
        </a:solidFill>
      </dgm:spPr>
      <dgm:t>
        <a:bodyPr/>
        <a:lstStyle/>
        <a:p>
          <a:pPr algn="l">
            <a:buFont typeface="Symbol" panose="05050102010706020507" pitchFamily="18" charset="2"/>
            <a:buChar char=""/>
          </a:pPr>
          <a:r>
            <a:rPr lang="en-GB" sz="1800" dirty="0">
              <a:solidFill>
                <a:srgbClr val="28426D"/>
              </a:solidFill>
            </a:rPr>
            <a:t>Leadership &amp; Inspection mechanisms.</a:t>
          </a:r>
        </a:p>
      </dgm:t>
    </dgm:pt>
    <dgm:pt modelId="{0671FE5E-F350-4157-8FFA-AE5AC67C9D64}" type="parTrans" cxnId="{AB3ACBF1-0A57-4B79-B95F-B2591A5282A7}">
      <dgm:prSet/>
      <dgm:spPr/>
      <dgm:t>
        <a:bodyPr/>
        <a:lstStyle/>
        <a:p>
          <a:endParaRPr lang="en-GB"/>
        </a:p>
      </dgm:t>
    </dgm:pt>
    <dgm:pt modelId="{F9E3B81D-0A15-4728-A71D-045642F4865F}" type="sibTrans" cxnId="{AB3ACBF1-0A57-4B79-B95F-B2591A5282A7}">
      <dgm:prSet/>
      <dgm:spPr/>
      <dgm:t>
        <a:bodyPr/>
        <a:lstStyle/>
        <a:p>
          <a:endParaRPr lang="en-GB"/>
        </a:p>
      </dgm:t>
    </dgm:pt>
    <dgm:pt modelId="{965F58BD-9C0B-4F4F-B83E-7324F729B86E}">
      <dgm:prSet phldrT="[Text]" custT="1"/>
      <dgm:spPr/>
      <dgm:t>
        <a:bodyPr/>
        <a:lstStyle/>
        <a:p>
          <a:pPr algn="l">
            <a:buFont typeface="Symbol" panose="05050102010706020507" pitchFamily="18" charset="2"/>
            <a:buNone/>
          </a:pPr>
          <a:r>
            <a:rPr lang="en-GB" sz="1800" b="1" dirty="0">
              <a:solidFill>
                <a:srgbClr val="28426D"/>
              </a:solidFill>
            </a:rPr>
            <a:t>3. Constructing roles</a:t>
          </a:r>
        </a:p>
      </dgm:t>
    </dgm:pt>
    <dgm:pt modelId="{C3D1FB97-53E3-4E8B-820D-304BA7F74DC4}" type="parTrans" cxnId="{3642E4DB-EB0E-4E36-8F50-DEFF9546A4AC}">
      <dgm:prSet/>
      <dgm:spPr/>
      <dgm:t>
        <a:bodyPr/>
        <a:lstStyle/>
        <a:p>
          <a:endParaRPr lang="en-GB"/>
        </a:p>
      </dgm:t>
    </dgm:pt>
    <dgm:pt modelId="{597DA6E8-57DA-4080-9996-6F5592FDF1AC}" type="sibTrans" cxnId="{3642E4DB-EB0E-4E36-8F50-DEFF9546A4AC}">
      <dgm:prSet/>
      <dgm:spPr/>
      <dgm:t>
        <a:bodyPr/>
        <a:lstStyle/>
        <a:p>
          <a:endParaRPr lang="en-GB"/>
        </a:p>
      </dgm:t>
    </dgm:pt>
    <dgm:pt modelId="{D150E6AE-A1A6-42DC-B547-2E7D559562AD}">
      <dgm:prSet phldrT="[Text]" custT="1"/>
      <dgm:spPr>
        <a:solidFill>
          <a:srgbClr val="FFFF00">
            <a:alpha val="50000"/>
          </a:srgbClr>
        </a:solidFill>
      </dgm:spPr>
      <dgm:t>
        <a:bodyPr/>
        <a:lstStyle/>
        <a:p>
          <a:pPr algn="l">
            <a:buFont typeface="Arial" panose="020B0604020202020204" pitchFamily="34" charset="0"/>
            <a:buChar char="•"/>
          </a:pPr>
          <a:r>
            <a:rPr lang="en-GB" sz="1700" dirty="0">
              <a:solidFill>
                <a:srgbClr val="28426D"/>
              </a:solidFill>
            </a:rPr>
            <a:t>within the classroom environment.</a:t>
          </a:r>
        </a:p>
      </dgm:t>
    </dgm:pt>
    <dgm:pt modelId="{ED948AF5-7B6E-4EB2-9792-B56DF7CE0285}" type="sibTrans" cxnId="{4A68AEC9-586E-4692-9F92-AFA5C45E819F}">
      <dgm:prSet/>
      <dgm:spPr/>
      <dgm:t>
        <a:bodyPr/>
        <a:lstStyle/>
        <a:p>
          <a:endParaRPr lang="en-GB"/>
        </a:p>
      </dgm:t>
    </dgm:pt>
    <dgm:pt modelId="{EB85E23A-F603-41AA-9A3C-4EE8962B8929}" type="parTrans" cxnId="{4A68AEC9-586E-4692-9F92-AFA5C45E819F}">
      <dgm:prSet/>
      <dgm:spPr/>
      <dgm:t>
        <a:bodyPr/>
        <a:lstStyle/>
        <a:p>
          <a:endParaRPr lang="en-GB"/>
        </a:p>
      </dgm:t>
    </dgm:pt>
    <dgm:pt modelId="{39019EFE-FD1C-4A91-B22F-1832219F1B0B}">
      <dgm:prSet phldrT="[Text]" custT="1"/>
      <dgm:spPr>
        <a:solidFill>
          <a:srgbClr val="FFFF00">
            <a:alpha val="50000"/>
          </a:srgbClr>
        </a:solidFill>
      </dgm:spPr>
      <dgm:t>
        <a:bodyPr/>
        <a:lstStyle/>
        <a:p>
          <a:pPr algn="l">
            <a:buFont typeface="Arial" panose="020B0604020202020204" pitchFamily="34" charset="0"/>
            <a:buChar char="•"/>
          </a:pPr>
          <a:r>
            <a:rPr lang="en-GB" sz="1700" dirty="0">
              <a:solidFill>
                <a:srgbClr val="28426D"/>
              </a:solidFill>
            </a:rPr>
            <a:t>within the wider school community.</a:t>
          </a:r>
        </a:p>
      </dgm:t>
    </dgm:pt>
    <dgm:pt modelId="{E5DD9927-C9FE-43DE-B307-4B69699D4C44}" type="sibTrans" cxnId="{059E211D-2F5E-4DA9-8EE2-CE15A83263C9}">
      <dgm:prSet/>
      <dgm:spPr/>
      <dgm:t>
        <a:bodyPr/>
        <a:lstStyle/>
        <a:p>
          <a:endParaRPr lang="en-GB"/>
        </a:p>
      </dgm:t>
    </dgm:pt>
    <dgm:pt modelId="{799F31E7-E220-48DE-8207-E34850FD5594}" type="parTrans" cxnId="{059E211D-2F5E-4DA9-8EE2-CE15A83263C9}">
      <dgm:prSet/>
      <dgm:spPr/>
      <dgm:t>
        <a:bodyPr/>
        <a:lstStyle/>
        <a:p>
          <a:endParaRPr lang="en-GB"/>
        </a:p>
      </dgm:t>
    </dgm:pt>
    <dgm:pt modelId="{886CBA87-B3E7-4C42-80F4-8517FBD8E7DB}">
      <dgm:prSet phldrT="[Text]" custT="1"/>
      <dgm:spPr>
        <a:solidFill>
          <a:srgbClr val="F79F41">
            <a:alpha val="50000"/>
          </a:srgbClr>
        </a:solidFill>
      </dgm:spPr>
      <dgm:t>
        <a:bodyPr/>
        <a:lstStyle/>
        <a:p>
          <a:pPr algn="l"/>
          <a:r>
            <a:rPr lang="en-GB" sz="1800" b="1" dirty="0">
              <a:solidFill>
                <a:srgbClr val="28426D"/>
              </a:solidFill>
            </a:rPr>
            <a:t>2. External Expectations</a:t>
          </a:r>
        </a:p>
      </dgm:t>
    </dgm:pt>
    <dgm:pt modelId="{069F6E1A-46EA-47B1-924D-8E048155AD7F}" type="sibTrans" cxnId="{A6752D94-2776-4977-8624-9A8291F307C5}">
      <dgm:prSet/>
      <dgm:spPr/>
      <dgm:t>
        <a:bodyPr/>
        <a:lstStyle/>
        <a:p>
          <a:endParaRPr lang="en-GB"/>
        </a:p>
      </dgm:t>
    </dgm:pt>
    <dgm:pt modelId="{53DD0C23-1D7C-42F3-9CE9-FB8BD42E2F7D}" type="parTrans" cxnId="{A6752D94-2776-4977-8624-9A8291F307C5}">
      <dgm:prSet/>
      <dgm:spPr/>
      <dgm:t>
        <a:bodyPr/>
        <a:lstStyle/>
        <a:p>
          <a:endParaRPr lang="en-GB"/>
        </a:p>
      </dgm:t>
    </dgm:pt>
    <dgm:pt modelId="{CE2F05D9-CB74-411E-8CB1-D3AE54F7388A}" type="pres">
      <dgm:prSet presAssocID="{911EE51A-D78B-455E-A45A-F76A19E34E87}" presName="compositeShape" presStyleCnt="0">
        <dgm:presLayoutVars>
          <dgm:chMax val="7"/>
          <dgm:dir/>
          <dgm:resizeHandles val="exact"/>
        </dgm:presLayoutVars>
      </dgm:prSet>
      <dgm:spPr/>
    </dgm:pt>
    <dgm:pt modelId="{9B3FA1FB-099B-4377-85BA-9D5500001C25}" type="pres">
      <dgm:prSet presAssocID="{26AB4E43-DC06-4F27-8F50-C842AC95E8C0}" presName="circ1" presStyleLbl="vennNode1" presStyleIdx="0" presStyleCnt="3" custScaleX="104810" custScaleY="96561" custLinFactNeighborX="2651" custLinFactNeighborY="-2268"/>
      <dgm:spPr/>
    </dgm:pt>
    <dgm:pt modelId="{23AEF3E8-254A-46DA-9D01-0A37280B4B85}" type="pres">
      <dgm:prSet presAssocID="{26AB4E43-DC06-4F27-8F50-C842AC95E8C0}" presName="circ1Tx" presStyleLbl="revTx" presStyleIdx="0" presStyleCnt="0">
        <dgm:presLayoutVars>
          <dgm:chMax val="0"/>
          <dgm:chPref val="0"/>
          <dgm:bulletEnabled val="1"/>
        </dgm:presLayoutVars>
      </dgm:prSet>
      <dgm:spPr/>
    </dgm:pt>
    <dgm:pt modelId="{E83B452B-0AED-4124-9861-C2FAAD178B24}" type="pres">
      <dgm:prSet presAssocID="{886CBA87-B3E7-4C42-80F4-8517FBD8E7DB}" presName="circ2" presStyleLbl="vennNode1" presStyleIdx="1" presStyleCnt="3" custLinFactNeighborX="539" custLinFactNeighborY="810"/>
      <dgm:spPr/>
    </dgm:pt>
    <dgm:pt modelId="{4D72B59D-33C6-49E2-93CC-9DB86CE987B6}" type="pres">
      <dgm:prSet presAssocID="{886CBA87-B3E7-4C42-80F4-8517FBD8E7DB}" presName="circ2Tx" presStyleLbl="revTx" presStyleIdx="0" presStyleCnt="0">
        <dgm:presLayoutVars>
          <dgm:chMax val="0"/>
          <dgm:chPref val="0"/>
          <dgm:bulletEnabled val="1"/>
        </dgm:presLayoutVars>
      </dgm:prSet>
      <dgm:spPr/>
    </dgm:pt>
    <dgm:pt modelId="{EA0505F9-D05A-495E-9CD0-74A84D02012E}" type="pres">
      <dgm:prSet presAssocID="{965F58BD-9C0B-4F4F-B83E-7324F729B86E}" presName="circ3" presStyleLbl="vennNode1" presStyleIdx="2" presStyleCnt="3"/>
      <dgm:spPr/>
    </dgm:pt>
    <dgm:pt modelId="{06FA9721-9A61-4A59-AA42-351F248C58A7}" type="pres">
      <dgm:prSet presAssocID="{965F58BD-9C0B-4F4F-B83E-7324F729B86E}" presName="circ3Tx" presStyleLbl="revTx" presStyleIdx="0" presStyleCnt="0">
        <dgm:presLayoutVars>
          <dgm:chMax val="0"/>
          <dgm:chPref val="0"/>
          <dgm:bulletEnabled val="1"/>
        </dgm:presLayoutVars>
      </dgm:prSet>
      <dgm:spPr/>
    </dgm:pt>
  </dgm:ptLst>
  <dgm:cxnLst>
    <dgm:cxn modelId="{74D29E0B-E561-4465-A461-0B5FCAB516A4}" type="presOf" srcId="{D7038084-E08C-4207-A4BC-C3EF4EF49CEE}" destId="{06FA9721-9A61-4A59-AA42-351F248C58A7}" srcOrd="0" destOrd="1" presId="urn:microsoft.com/office/officeart/2005/8/layout/venn1"/>
    <dgm:cxn modelId="{1CA0AE0B-827F-49E3-8A57-A20939CEA7DF}" type="presOf" srcId="{39019EFE-FD1C-4A91-B22F-1832219F1B0B}" destId="{23AEF3E8-254A-46DA-9D01-0A37280B4B85}" srcOrd="0" destOrd="1" presId="urn:microsoft.com/office/officeart/2005/8/layout/venn1"/>
    <dgm:cxn modelId="{9E3ACE10-076A-407F-8FAA-D15FEE2E2083}" type="presOf" srcId="{30696F22-2416-455B-AEBF-A285A7EA4BF9}" destId="{EA0505F9-D05A-495E-9CD0-74A84D02012E}" srcOrd="1" destOrd="2" presId="urn:microsoft.com/office/officeart/2005/8/layout/venn1"/>
    <dgm:cxn modelId="{F74FDA15-1B61-4358-9845-C38E0EB56B7C}" type="presOf" srcId="{39019EFE-FD1C-4A91-B22F-1832219F1B0B}" destId="{9B3FA1FB-099B-4377-85BA-9D5500001C25}" srcOrd="1" destOrd="1" presId="urn:microsoft.com/office/officeart/2005/8/layout/venn1"/>
    <dgm:cxn modelId="{B4A4DD1A-182A-4FDE-9136-BE2CEC7C2505}" type="presOf" srcId="{42E587D6-7EF4-494C-A095-2C8E00AAB282}" destId="{E83B452B-0AED-4124-9861-C2FAAD178B24}" srcOrd="1" destOrd="1" presId="urn:microsoft.com/office/officeart/2005/8/layout/venn1"/>
    <dgm:cxn modelId="{059E211D-2F5E-4DA9-8EE2-CE15A83263C9}" srcId="{26AB4E43-DC06-4F27-8F50-C842AC95E8C0}" destId="{39019EFE-FD1C-4A91-B22F-1832219F1B0B}" srcOrd="0" destOrd="0" parTransId="{799F31E7-E220-48DE-8207-E34850FD5594}" sibTransId="{E5DD9927-C9FE-43DE-B307-4B69699D4C44}"/>
    <dgm:cxn modelId="{FCBCD638-4BAC-4218-A835-57DF12531987}" type="presOf" srcId="{D7038084-E08C-4207-A4BC-C3EF4EF49CEE}" destId="{EA0505F9-D05A-495E-9CD0-74A84D02012E}" srcOrd="1" destOrd="1" presId="urn:microsoft.com/office/officeart/2005/8/layout/venn1"/>
    <dgm:cxn modelId="{B8114847-E7CA-4E8C-80BD-DB9F16B0A283}" type="presOf" srcId="{965F58BD-9C0B-4F4F-B83E-7324F729B86E}" destId="{06FA9721-9A61-4A59-AA42-351F248C58A7}" srcOrd="0" destOrd="0" presId="urn:microsoft.com/office/officeart/2005/8/layout/venn1"/>
    <dgm:cxn modelId="{5981226A-BBB4-4833-B5E1-A30BBF0BD39E}" type="presOf" srcId="{1FE79BA7-87CD-46F0-80B6-FA6CE6ADA951}" destId="{4D72B59D-33C6-49E2-93CC-9DB86CE987B6}" srcOrd="0" destOrd="2" presId="urn:microsoft.com/office/officeart/2005/8/layout/venn1"/>
    <dgm:cxn modelId="{095B936A-45A2-4003-9627-9C4F7D619257}" type="presOf" srcId="{D150E6AE-A1A6-42DC-B547-2E7D559562AD}" destId="{23AEF3E8-254A-46DA-9D01-0A37280B4B85}" srcOrd="0" destOrd="2" presId="urn:microsoft.com/office/officeart/2005/8/layout/venn1"/>
    <dgm:cxn modelId="{68B2C26C-FC21-4ED5-B4FE-F678FC8765DF}" srcId="{886CBA87-B3E7-4C42-80F4-8517FBD8E7DB}" destId="{42E587D6-7EF4-494C-A095-2C8E00AAB282}" srcOrd="0" destOrd="0" parTransId="{7BE58EF6-0666-4B98-B36E-C3DB48F4A69F}" sibTransId="{C2535139-C087-43AC-8C36-BC6951931B5F}"/>
    <dgm:cxn modelId="{650B426E-EC34-416E-B247-09F366EEF937}" srcId="{911EE51A-D78B-455E-A45A-F76A19E34E87}" destId="{26AB4E43-DC06-4F27-8F50-C842AC95E8C0}" srcOrd="0" destOrd="0" parTransId="{6FB04DC3-7BF7-4C2A-B662-43615F4816EE}" sibTransId="{C9DAE9F5-3F6A-4BAA-8853-8ABCE5242CFA}"/>
    <dgm:cxn modelId="{EA988457-9DE8-4951-A3A2-92B85D47408B}" type="presOf" srcId="{886CBA87-B3E7-4C42-80F4-8517FBD8E7DB}" destId="{4D72B59D-33C6-49E2-93CC-9DB86CE987B6}" srcOrd="0" destOrd="0" presId="urn:microsoft.com/office/officeart/2005/8/layout/venn1"/>
    <dgm:cxn modelId="{23246E79-E048-491E-8D2B-4B45A8E4DDB1}" type="presOf" srcId="{965F58BD-9C0B-4F4F-B83E-7324F729B86E}" destId="{EA0505F9-D05A-495E-9CD0-74A84D02012E}" srcOrd="1" destOrd="0" presId="urn:microsoft.com/office/officeart/2005/8/layout/venn1"/>
    <dgm:cxn modelId="{4FC92B93-5D6E-4236-8B25-C09A15859586}" type="presOf" srcId="{30696F22-2416-455B-AEBF-A285A7EA4BF9}" destId="{06FA9721-9A61-4A59-AA42-351F248C58A7}" srcOrd="0" destOrd="2" presId="urn:microsoft.com/office/officeart/2005/8/layout/venn1"/>
    <dgm:cxn modelId="{A6752D94-2776-4977-8624-9A8291F307C5}" srcId="{911EE51A-D78B-455E-A45A-F76A19E34E87}" destId="{886CBA87-B3E7-4C42-80F4-8517FBD8E7DB}" srcOrd="1" destOrd="0" parTransId="{53DD0C23-1D7C-42F3-9CE9-FB8BD42E2F7D}" sibTransId="{069F6E1A-46EA-47B1-924D-8E048155AD7F}"/>
    <dgm:cxn modelId="{2A6CC0A4-7FC5-42C8-9BC7-75BF3FA8B121}" type="presOf" srcId="{911EE51A-D78B-455E-A45A-F76A19E34E87}" destId="{CE2F05D9-CB74-411E-8CB1-D3AE54F7388A}" srcOrd="0" destOrd="0" presId="urn:microsoft.com/office/officeart/2005/8/layout/venn1"/>
    <dgm:cxn modelId="{BB471BAF-ED51-45A0-920F-ED9B6686D56B}" type="presOf" srcId="{BB73D3FA-C610-4F67-BCD9-52FC919D639D}" destId="{06FA9721-9A61-4A59-AA42-351F248C58A7}" srcOrd="0" destOrd="3" presId="urn:microsoft.com/office/officeart/2005/8/layout/venn1"/>
    <dgm:cxn modelId="{ED28F5B0-96A1-4E6B-8A5A-ABEE03B6AC91}" type="presOf" srcId="{1FE79BA7-87CD-46F0-80B6-FA6CE6ADA951}" destId="{E83B452B-0AED-4124-9861-C2FAAD178B24}" srcOrd="1" destOrd="2" presId="urn:microsoft.com/office/officeart/2005/8/layout/venn1"/>
    <dgm:cxn modelId="{B37248BC-7852-46B6-8876-CD40EC8873E0}" srcId="{965F58BD-9C0B-4F4F-B83E-7324F729B86E}" destId="{30696F22-2416-455B-AEBF-A285A7EA4BF9}" srcOrd="1" destOrd="0" parTransId="{6FFD2426-E68F-4725-9866-3D1B623184DC}" sibTransId="{A6B7764C-0757-4201-943D-C9E368CD302B}"/>
    <dgm:cxn modelId="{4A68AEC9-586E-4692-9F92-AFA5C45E819F}" srcId="{26AB4E43-DC06-4F27-8F50-C842AC95E8C0}" destId="{D150E6AE-A1A6-42DC-B547-2E7D559562AD}" srcOrd="1" destOrd="0" parTransId="{EB85E23A-F603-41AA-9A3C-4EE8962B8929}" sibTransId="{ED948AF5-7B6E-4EB2-9792-B56DF7CE0285}"/>
    <dgm:cxn modelId="{0EF3A9CA-9B9A-4CAD-BE49-326248A89036}" type="presOf" srcId="{886CBA87-B3E7-4C42-80F4-8517FBD8E7DB}" destId="{E83B452B-0AED-4124-9861-C2FAAD178B24}" srcOrd="1" destOrd="0" presId="urn:microsoft.com/office/officeart/2005/8/layout/venn1"/>
    <dgm:cxn modelId="{3642E4DB-EB0E-4E36-8F50-DEFF9546A4AC}" srcId="{911EE51A-D78B-455E-A45A-F76A19E34E87}" destId="{965F58BD-9C0B-4F4F-B83E-7324F729B86E}" srcOrd="2" destOrd="0" parTransId="{C3D1FB97-53E3-4E8B-820D-304BA7F74DC4}" sibTransId="{597DA6E8-57DA-4080-9996-6F5592FDF1AC}"/>
    <dgm:cxn modelId="{AC3EEFDB-0947-44E9-A8C3-D67AF686040E}" type="presOf" srcId="{D150E6AE-A1A6-42DC-B547-2E7D559562AD}" destId="{9B3FA1FB-099B-4377-85BA-9D5500001C25}" srcOrd="1" destOrd="2" presId="urn:microsoft.com/office/officeart/2005/8/layout/venn1"/>
    <dgm:cxn modelId="{C13674DF-CC4B-4F13-9794-8B132DF739E9}" type="presOf" srcId="{42E587D6-7EF4-494C-A095-2C8E00AAB282}" destId="{4D72B59D-33C6-49E2-93CC-9DB86CE987B6}" srcOrd="0" destOrd="1" presId="urn:microsoft.com/office/officeart/2005/8/layout/venn1"/>
    <dgm:cxn modelId="{3E8DB7E4-44E9-4B6D-9AE0-D88B9CEE6298}" type="presOf" srcId="{BB73D3FA-C610-4F67-BCD9-52FC919D639D}" destId="{EA0505F9-D05A-495E-9CD0-74A84D02012E}" srcOrd="1" destOrd="3" presId="urn:microsoft.com/office/officeart/2005/8/layout/venn1"/>
    <dgm:cxn modelId="{18C50BE7-E29F-43C5-BB48-12EE6F5CEE1C}" srcId="{965F58BD-9C0B-4F4F-B83E-7324F729B86E}" destId="{BB73D3FA-C610-4F67-BCD9-52FC919D639D}" srcOrd="2" destOrd="0" parTransId="{FD6AF581-F910-423D-908B-0191CE780B1B}" sibTransId="{24E2C696-8891-4DF4-892A-6420620A5919}"/>
    <dgm:cxn modelId="{7C696CE7-BD49-409C-822B-C48127840B59}" type="presOf" srcId="{26AB4E43-DC06-4F27-8F50-C842AC95E8C0}" destId="{9B3FA1FB-099B-4377-85BA-9D5500001C25}" srcOrd="1" destOrd="0" presId="urn:microsoft.com/office/officeart/2005/8/layout/venn1"/>
    <dgm:cxn modelId="{718973F0-78F5-4AAC-82B9-68E29D786833}" srcId="{965F58BD-9C0B-4F4F-B83E-7324F729B86E}" destId="{D7038084-E08C-4207-A4BC-C3EF4EF49CEE}" srcOrd="0" destOrd="0" parTransId="{43F6072D-09D7-4E06-8E3D-D8C276C74F50}" sibTransId="{824A9BE4-195E-4983-B224-90443BF9E1E6}"/>
    <dgm:cxn modelId="{AB3ACBF1-0A57-4B79-B95F-B2591A5282A7}" srcId="{886CBA87-B3E7-4C42-80F4-8517FBD8E7DB}" destId="{1FE79BA7-87CD-46F0-80B6-FA6CE6ADA951}" srcOrd="1" destOrd="0" parTransId="{0671FE5E-F350-4157-8FFA-AE5AC67C9D64}" sibTransId="{F9E3B81D-0A15-4728-A71D-045642F4865F}"/>
    <dgm:cxn modelId="{5800C2F6-E35C-4F29-86F3-6C3EFC0C00B6}" type="presOf" srcId="{26AB4E43-DC06-4F27-8F50-C842AC95E8C0}" destId="{23AEF3E8-254A-46DA-9D01-0A37280B4B85}" srcOrd="0" destOrd="0" presId="urn:microsoft.com/office/officeart/2005/8/layout/venn1"/>
    <dgm:cxn modelId="{F258098F-3FCA-406E-B966-69825965E4E7}" type="presParOf" srcId="{CE2F05D9-CB74-411E-8CB1-D3AE54F7388A}" destId="{9B3FA1FB-099B-4377-85BA-9D5500001C25}" srcOrd="0" destOrd="0" presId="urn:microsoft.com/office/officeart/2005/8/layout/venn1"/>
    <dgm:cxn modelId="{12AEA622-4EB0-47B6-AC7A-8B7B877874CE}" type="presParOf" srcId="{CE2F05D9-CB74-411E-8CB1-D3AE54F7388A}" destId="{23AEF3E8-254A-46DA-9D01-0A37280B4B85}" srcOrd="1" destOrd="0" presId="urn:microsoft.com/office/officeart/2005/8/layout/venn1"/>
    <dgm:cxn modelId="{2DDC3FFE-E41F-4069-901B-BC87299D57DE}" type="presParOf" srcId="{CE2F05D9-CB74-411E-8CB1-D3AE54F7388A}" destId="{E83B452B-0AED-4124-9861-C2FAAD178B24}" srcOrd="2" destOrd="0" presId="urn:microsoft.com/office/officeart/2005/8/layout/venn1"/>
    <dgm:cxn modelId="{253B8FF3-A2C0-44F7-8459-3054F0DF3407}" type="presParOf" srcId="{CE2F05D9-CB74-411E-8CB1-D3AE54F7388A}" destId="{4D72B59D-33C6-49E2-93CC-9DB86CE987B6}" srcOrd="3" destOrd="0" presId="urn:microsoft.com/office/officeart/2005/8/layout/venn1"/>
    <dgm:cxn modelId="{C359443F-73EE-4C2E-9285-B7BD31E9B363}" type="presParOf" srcId="{CE2F05D9-CB74-411E-8CB1-D3AE54F7388A}" destId="{EA0505F9-D05A-495E-9CD0-74A84D02012E}" srcOrd="4" destOrd="0" presId="urn:microsoft.com/office/officeart/2005/8/layout/venn1"/>
    <dgm:cxn modelId="{F2976CD3-375D-473E-9584-BECFEB77E0C4}" type="presParOf" srcId="{CE2F05D9-CB74-411E-8CB1-D3AE54F7388A}" destId="{06FA9721-9A61-4A59-AA42-351F248C58A7}" srcOrd="5"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602BD-19BF-4E7D-874A-9344270C5A86}">
      <dsp:nvSpPr>
        <dsp:cNvPr id="0" name=""/>
        <dsp:cNvSpPr/>
      </dsp:nvSpPr>
      <dsp:spPr>
        <a:xfrm>
          <a:off x="8325142" y="1978872"/>
          <a:ext cx="1220519" cy="580856"/>
        </a:xfrm>
        <a:custGeom>
          <a:avLst/>
          <a:gdLst/>
          <a:ahLst/>
          <a:cxnLst/>
          <a:rect l="0" t="0" r="0" b="0"/>
          <a:pathLst>
            <a:path>
              <a:moveTo>
                <a:pt x="0" y="0"/>
              </a:moveTo>
              <a:lnTo>
                <a:pt x="0" y="395836"/>
              </a:lnTo>
              <a:lnTo>
                <a:pt x="1220519" y="395836"/>
              </a:lnTo>
              <a:lnTo>
                <a:pt x="1220519" y="5808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A7CF6F-07C4-4608-9660-557B35536413}">
      <dsp:nvSpPr>
        <dsp:cNvPr id="0" name=""/>
        <dsp:cNvSpPr/>
      </dsp:nvSpPr>
      <dsp:spPr>
        <a:xfrm>
          <a:off x="7104623" y="1978872"/>
          <a:ext cx="1220519" cy="580856"/>
        </a:xfrm>
        <a:custGeom>
          <a:avLst/>
          <a:gdLst/>
          <a:ahLst/>
          <a:cxnLst/>
          <a:rect l="0" t="0" r="0" b="0"/>
          <a:pathLst>
            <a:path>
              <a:moveTo>
                <a:pt x="1220519" y="0"/>
              </a:moveTo>
              <a:lnTo>
                <a:pt x="1220519" y="395836"/>
              </a:lnTo>
              <a:lnTo>
                <a:pt x="0" y="395836"/>
              </a:lnTo>
              <a:lnTo>
                <a:pt x="0" y="5808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E2891F-0324-4DF0-90D6-12C20A224E24}">
      <dsp:nvSpPr>
        <dsp:cNvPr id="0" name=""/>
        <dsp:cNvSpPr/>
      </dsp:nvSpPr>
      <dsp:spPr>
        <a:xfrm>
          <a:off x="3418" y="710641"/>
          <a:ext cx="1997213" cy="1268230"/>
        </a:xfrm>
        <a:prstGeom prst="roundRect">
          <a:avLst>
            <a:gd name="adj" fmla="val 10000"/>
          </a:avLst>
        </a:prstGeom>
        <a:solidFill>
          <a:srgbClr val="49B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812AD-87C1-4D42-A6F5-0172B4FCB502}">
      <dsp:nvSpPr>
        <dsp:cNvPr id="0" name=""/>
        <dsp:cNvSpPr/>
      </dsp:nvSpPr>
      <dsp:spPr>
        <a:xfrm>
          <a:off x="225330" y="921458"/>
          <a:ext cx="1997213" cy="12682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Background and Overview</a:t>
          </a:r>
        </a:p>
      </dsp:txBody>
      <dsp:txXfrm>
        <a:off x="262475" y="958603"/>
        <a:ext cx="1922923" cy="1193940"/>
      </dsp:txXfrm>
    </dsp:sp>
    <dsp:sp modelId="{52A7FAE1-D6B2-49DA-B4D4-0C9D34638FC5}">
      <dsp:nvSpPr>
        <dsp:cNvPr id="0" name=""/>
        <dsp:cNvSpPr/>
      </dsp:nvSpPr>
      <dsp:spPr>
        <a:xfrm>
          <a:off x="2444457" y="710641"/>
          <a:ext cx="1997213" cy="1268230"/>
        </a:xfrm>
        <a:prstGeom prst="roundRect">
          <a:avLst>
            <a:gd name="adj" fmla="val 10000"/>
          </a:avLst>
        </a:prstGeom>
        <a:solidFill>
          <a:srgbClr val="49B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3B924-29EA-4F86-A015-63A59D95E55D}">
      <dsp:nvSpPr>
        <dsp:cNvPr id="0" name=""/>
        <dsp:cNvSpPr/>
      </dsp:nvSpPr>
      <dsp:spPr>
        <a:xfrm>
          <a:off x="2666369" y="921458"/>
          <a:ext cx="1997213" cy="12682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Background Literature</a:t>
          </a:r>
        </a:p>
      </dsp:txBody>
      <dsp:txXfrm>
        <a:off x="2703514" y="958603"/>
        <a:ext cx="1922923" cy="1193940"/>
      </dsp:txXfrm>
    </dsp:sp>
    <dsp:sp modelId="{6FBA7CAF-AF92-40D1-BB94-60401E74EBC4}">
      <dsp:nvSpPr>
        <dsp:cNvPr id="0" name=""/>
        <dsp:cNvSpPr/>
      </dsp:nvSpPr>
      <dsp:spPr>
        <a:xfrm>
          <a:off x="4885496" y="710641"/>
          <a:ext cx="1997213" cy="1268230"/>
        </a:xfrm>
        <a:prstGeom prst="roundRect">
          <a:avLst>
            <a:gd name="adj" fmla="val 10000"/>
          </a:avLst>
        </a:prstGeom>
        <a:solidFill>
          <a:srgbClr val="49B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B3BD4E-3087-4B66-80C4-147545C8E2A4}">
      <dsp:nvSpPr>
        <dsp:cNvPr id="0" name=""/>
        <dsp:cNvSpPr/>
      </dsp:nvSpPr>
      <dsp:spPr>
        <a:xfrm>
          <a:off x="5107409" y="921458"/>
          <a:ext cx="1997213" cy="12682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Methodology</a:t>
          </a:r>
        </a:p>
      </dsp:txBody>
      <dsp:txXfrm>
        <a:off x="5144554" y="958603"/>
        <a:ext cx="1922923" cy="1193940"/>
      </dsp:txXfrm>
    </dsp:sp>
    <dsp:sp modelId="{28B80F2A-CAE7-4357-9078-D069180CD52B}">
      <dsp:nvSpPr>
        <dsp:cNvPr id="0" name=""/>
        <dsp:cNvSpPr/>
      </dsp:nvSpPr>
      <dsp:spPr>
        <a:xfrm>
          <a:off x="7326535" y="710641"/>
          <a:ext cx="1997213" cy="1268230"/>
        </a:xfrm>
        <a:prstGeom prst="roundRect">
          <a:avLst>
            <a:gd name="adj" fmla="val 10000"/>
          </a:avLst>
        </a:prstGeom>
        <a:solidFill>
          <a:srgbClr val="49B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F2A59-9FF1-411F-8260-5023A7C777B0}">
      <dsp:nvSpPr>
        <dsp:cNvPr id="0" name=""/>
        <dsp:cNvSpPr/>
      </dsp:nvSpPr>
      <dsp:spPr>
        <a:xfrm>
          <a:off x="7548448" y="921458"/>
          <a:ext cx="1997213" cy="12682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Aptos" panose="020B0004020202020204" pitchFamily="34" charset="0"/>
              <a:ea typeface="Calibri Light" panose="020F0302020204030204" pitchFamily="34" charset="0"/>
              <a:cs typeface="Calibri" panose="020F0502020204030204" pitchFamily="34" charset="0"/>
            </a:rPr>
            <a:t>Findings</a:t>
          </a:r>
        </a:p>
      </dsp:txBody>
      <dsp:txXfrm>
        <a:off x="7585593" y="958603"/>
        <a:ext cx="1922923" cy="1193940"/>
      </dsp:txXfrm>
    </dsp:sp>
    <dsp:sp modelId="{5595ED1B-2353-4915-A3F5-80759BAE7483}">
      <dsp:nvSpPr>
        <dsp:cNvPr id="0" name=""/>
        <dsp:cNvSpPr/>
      </dsp:nvSpPr>
      <dsp:spPr>
        <a:xfrm>
          <a:off x="6106016" y="2559728"/>
          <a:ext cx="1997213" cy="1268230"/>
        </a:xfrm>
        <a:prstGeom prst="roundRect">
          <a:avLst>
            <a:gd name="adj" fmla="val 10000"/>
          </a:avLst>
        </a:prstGeom>
        <a:solidFill>
          <a:srgbClr val="F79F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F3D20-4A02-489A-9EAD-03005CE3319B}">
      <dsp:nvSpPr>
        <dsp:cNvPr id="0" name=""/>
        <dsp:cNvSpPr/>
      </dsp:nvSpPr>
      <dsp:spPr>
        <a:xfrm>
          <a:off x="6327928" y="2770545"/>
          <a:ext cx="1997213" cy="12682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effectLst/>
              <a:latin typeface="Aptos" panose="020B0004020202020204" pitchFamily="34" charset="0"/>
              <a:ea typeface="Calibri Light" panose="020F0302020204030204" pitchFamily="34" charset="0"/>
              <a:cs typeface="Calibri" panose="020F0502020204030204" pitchFamily="34" charset="0"/>
            </a:rPr>
            <a:t>How primary school teachers in Wales conceptualise and support children’s participative rights</a:t>
          </a:r>
        </a:p>
      </dsp:txBody>
      <dsp:txXfrm>
        <a:off x="6365073" y="2807690"/>
        <a:ext cx="1922923" cy="1193940"/>
      </dsp:txXfrm>
    </dsp:sp>
    <dsp:sp modelId="{BE22DB02-5E50-4A47-8C62-202687B2D745}">
      <dsp:nvSpPr>
        <dsp:cNvPr id="0" name=""/>
        <dsp:cNvSpPr/>
      </dsp:nvSpPr>
      <dsp:spPr>
        <a:xfrm>
          <a:off x="8547055" y="2559728"/>
          <a:ext cx="1997213" cy="1268230"/>
        </a:xfrm>
        <a:prstGeom prst="roundRect">
          <a:avLst>
            <a:gd name="adj" fmla="val 10000"/>
          </a:avLst>
        </a:prstGeom>
        <a:solidFill>
          <a:srgbClr val="F79F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FBF020-8EFE-47BC-9170-C9CFDB1B843C}">
      <dsp:nvSpPr>
        <dsp:cNvPr id="0" name=""/>
        <dsp:cNvSpPr/>
      </dsp:nvSpPr>
      <dsp:spPr>
        <a:xfrm>
          <a:off x="8768968" y="2770545"/>
          <a:ext cx="1997213" cy="12682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effectLst/>
              <a:latin typeface="Aptos" panose="020B0004020202020204" pitchFamily="34" charset="0"/>
              <a:ea typeface="Calibri Light" panose="020F0302020204030204" pitchFamily="34" charset="0"/>
              <a:cs typeface="Calibri" panose="020F0502020204030204" pitchFamily="34" charset="0"/>
            </a:rPr>
            <a:t>The perceived barriers and enablers to supporting the enactment of participative rights</a:t>
          </a:r>
          <a:endParaRPr lang="en-US" sz="1500" kern="1200" dirty="0"/>
        </a:p>
      </dsp:txBody>
      <dsp:txXfrm>
        <a:off x="8806113" y="2807690"/>
        <a:ext cx="1922923" cy="11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526BF-1A31-4685-868B-EC078CEDFC45}">
      <dsp:nvSpPr>
        <dsp:cNvPr id="0" name=""/>
        <dsp:cNvSpPr/>
      </dsp:nvSpPr>
      <dsp:spPr>
        <a:xfrm>
          <a:off x="0" y="0"/>
          <a:ext cx="6817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F7F124-29A3-4650-A5D3-8AA96E441144}">
      <dsp:nvSpPr>
        <dsp:cNvPr id="0" name=""/>
        <dsp:cNvSpPr/>
      </dsp:nvSpPr>
      <dsp:spPr>
        <a:xfrm>
          <a:off x="0" y="0"/>
          <a:ext cx="6817157" cy="899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solidFill>
                <a:srgbClr val="28436E"/>
              </a:solidFill>
              <a:latin typeface="Poppins" panose="00000500000000000000" pitchFamily="2" charset="0"/>
              <a:cs typeface="Poppins" panose="00000500000000000000" pitchFamily="2" charset="0"/>
            </a:rPr>
            <a:t>Population: 3.1 million people. 4.8% of the UK population (Welsh Government, 2021) </a:t>
          </a:r>
          <a:endParaRPr lang="en-US" sz="1800" kern="1200">
            <a:solidFill>
              <a:srgbClr val="28436E"/>
            </a:solidFill>
            <a:latin typeface="Poppins" panose="00000500000000000000" pitchFamily="2" charset="0"/>
            <a:cs typeface="Poppins" panose="00000500000000000000" pitchFamily="2" charset="0"/>
          </a:endParaRPr>
        </a:p>
      </dsp:txBody>
      <dsp:txXfrm>
        <a:off x="0" y="0"/>
        <a:ext cx="6817157" cy="899558"/>
      </dsp:txXfrm>
    </dsp:sp>
    <dsp:sp modelId="{401CBB3E-937D-424F-9CC2-CC49F3EC80BA}">
      <dsp:nvSpPr>
        <dsp:cNvPr id="0" name=""/>
        <dsp:cNvSpPr/>
      </dsp:nvSpPr>
      <dsp:spPr>
        <a:xfrm>
          <a:off x="0" y="899558"/>
          <a:ext cx="6817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2D8C28-2BDA-4E26-B39A-78758D5EE8F6}">
      <dsp:nvSpPr>
        <dsp:cNvPr id="0" name=""/>
        <dsp:cNvSpPr/>
      </dsp:nvSpPr>
      <dsp:spPr>
        <a:xfrm>
          <a:off x="0" y="899558"/>
          <a:ext cx="6817157" cy="899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solidFill>
                <a:srgbClr val="28436E"/>
              </a:solidFill>
              <a:latin typeface="Poppins" panose="00000500000000000000" pitchFamily="2" charset="0"/>
              <a:cs typeface="Poppins" panose="00000500000000000000" pitchFamily="2" charset="0"/>
            </a:rPr>
            <a:t>Devolved Government with responsibility for education</a:t>
          </a:r>
          <a:endParaRPr lang="en-US" sz="1800" kern="1200">
            <a:solidFill>
              <a:srgbClr val="28436E"/>
            </a:solidFill>
            <a:latin typeface="Poppins" panose="00000500000000000000" pitchFamily="2" charset="0"/>
            <a:cs typeface="Poppins" panose="00000500000000000000" pitchFamily="2" charset="0"/>
          </a:endParaRPr>
        </a:p>
      </dsp:txBody>
      <dsp:txXfrm>
        <a:off x="0" y="899558"/>
        <a:ext cx="6817157" cy="899558"/>
      </dsp:txXfrm>
    </dsp:sp>
    <dsp:sp modelId="{14603222-4FD1-44BA-9E24-DFCF172C5E75}">
      <dsp:nvSpPr>
        <dsp:cNvPr id="0" name=""/>
        <dsp:cNvSpPr/>
      </dsp:nvSpPr>
      <dsp:spPr>
        <a:xfrm>
          <a:off x="0" y="1799116"/>
          <a:ext cx="6817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B321D8-D9E4-4C12-B2E9-2421751C58FB}">
      <dsp:nvSpPr>
        <dsp:cNvPr id="0" name=""/>
        <dsp:cNvSpPr/>
      </dsp:nvSpPr>
      <dsp:spPr>
        <a:xfrm>
          <a:off x="0" y="1799116"/>
          <a:ext cx="6817157" cy="899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solidFill>
                <a:srgbClr val="28436E"/>
              </a:solidFill>
              <a:latin typeface="Poppins" panose="00000500000000000000" pitchFamily="2" charset="0"/>
              <a:cs typeface="Poppins" panose="00000500000000000000" pitchFamily="2" charset="0"/>
            </a:rPr>
            <a:t>Strong Welsh Government vision for children rights since devolution – supported by legislation (Williams, 2013)</a:t>
          </a:r>
          <a:endParaRPr lang="en-US" sz="1800" kern="1200">
            <a:solidFill>
              <a:srgbClr val="28436E"/>
            </a:solidFill>
            <a:latin typeface="Poppins" panose="00000500000000000000" pitchFamily="2" charset="0"/>
            <a:cs typeface="Poppins" panose="00000500000000000000" pitchFamily="2" charset="0"/>
          </a:endParaRPr>
        </a:p>
      </dsp:txBody>
      <dsp:txXfrm>
        <a:off x="0" y="1799116"/>
        <a:ext cx="6817157" cy="899558"/>
      </dsp:txXfrm>
    </dsp:sp>
    <dsp:sp modelId="{1D38A90A-CEF0-4D35-BEB2-C34386A18FF1}">
      <dsp:nvSpPr>
        <dsp:cNvPr id="0" name=""/>
        <dsp:cNvSpPr/>
      </dsp:nvSpPr>
      <dsp:spPr>
        <a:xfrm>
          <a:off x="0" y="2698674"/>
          <a:ext cx="6817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31B88A-956D-4DD1-BC42-C9F02879A8C3}">
      <dsp:nvSpPr>
        <dsp:cNvPr id="0" name=""/>
        <dsp:cNvSpPr/>
      </dsp:nvSpPr>
      <dsp:spPr>
        <a:xfrm>
          <a:off x="0" y="2698674"/>
          <a:ext cx="6817157" cy="899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solidFill>
                <a:srgbClr val="28436E"/>
              </a:solidFill>
              <a:latin typeface="Poppins" panose="00000500000000000000" pitchFamily="2" charset="0"/>
              <a:cs typeface="Poppins" panose="00000500000000000000" pitchFamily="2" charset="0"/>
            </a:rPr>
            <a:t>Curriculum for Wales (3-16 year olds) </a:t>
          </a:r>
          <a:endParaRPr lang="en-US" sz="1800" kern="1200">
            <a:solidFill>
              <a:srgbClr val="28436E"/>
            </a:solidFill>
            <a:latin typeface="Poppins" panose="00000500000000000000" pitchFamily="2" charset="0"/>
            <a:cs typeface="Poppins" panose="00000500000000000000" pitchFamily="2" charset="0"/>
          </a:endParaRPr>
        </a:p>
      </dsp:txBody>
      <dsp:txXfrm>
        <a:off x="0" y="2698674"/>
        <a:ext cx="6817157" cy="899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602BD-19BF-4E7D-874A-9344270C5A86}">
      <dsp:nvSpPr>
        <dsp:cNvPr id="0" name=""/>
        <dsp:cNvSpPr/>
      </dsp:nvSpPr>
      <dsp:spPr>
        <a:xfrm>
          <a:off x="5226516" y="1810032"/>
          <a:ext cx="1741120" cy="828615"/>
        </a:xfrm>
        <a:custGeom>
          <a:avLst/>
          <a:gdLst/>
          <a:ahLst/>
          <a:cxnLst/>
          <a:rect l="0" t="0" r="0" b="0"/>
          <a:pathLst>
            <a:path>
              <a:moveTo>
                <a:pt x="0" y="0"/>
              </a:moveTo>
              <a:lnTo>
                <a:pt x="0" y="564676"/>
              </a:lnTo>
              <a:lnTo>
                <a:pt x="1741120" y="564676"/>
              </a:lnTo>
              <a:lnTo>
                <a:pt x="1741120" y="82861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A7CF6F-07C4-4608-9660-557B35536413}">
      <dsp:nvSpPr>
        <dsp:cNvPr id="0" name=""/>
        <dsp:cNvSpPr/>
      </dsp:nvSpPr>
      <dsp:spPr>
        <a:xfrm>
          <a:off x="3485395" y="1810032"/>
          <a:ext cx="1741120" cy="828615"/>
        </a:xfrm>
        <a:custGeom>
          <a:avLst/>
          <a:gdLst/>
          <a:ahLst/>
          <a:cxnLst/>
          <a:rect l="0" t="0" r="0" b="0"/>
          <a:pathLst>
            <a:path>
              <a:moveTo>
                <a:pt x="1741120" y="0"/>
              </a:moveTo>
              <a:lnTo>
                <a:pt x="1741120" y="564676"/>
              </a:lnTo>
              <a:lnTo>
                <a:pt x="0" y="564676"/>
              </a:lnTo>
              <a:lnTo>
                <a:pt x="0" y="82861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B80F2A-CAE7-4357-9078-D069180CD52B}">
      <dsp:nvSpPr>
        <dsp:cNvPr id="0" name=""/>
        <dsp:cNvSpPr/>
      </dsp:nvSpPr>
      <dsp:spPr>
        <a:xfrm>
          <a:off x="3801963" y="849"/>
          <a:ext cx="2849106" cy="1809182"/>
        </a:xfrm>
        <a:prstGeom prst="roundRect">
          <a:avLst>
            <a:gd name="adj" fmla="val 10000"/>
          </a:avLst>
        </a:prstGeom>
        <a:solidFill>
          <a:srgbClr val="49B4A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F2A59-9FF1-411F-8260-5023A7C777B0}">
      <dsp:nvSpPr>
        <dsp:cNvPr id="0" name=""/>
        <dsp:cNvSpPr/>
      </dsp:nvSpPr>
      <dsp:spPr>
        <a:xfrm>
          <a:off x="4118530" y="301588"/>
          <a:ext cx="2849106" cy="180918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Aptos" panose="020B0004020202020204" pitchFamily="34" charset="0"/>
              <a:ea typeface="Calibri Light" panose="020F0302020204030204" pitchFamily="34" charset="0"/>
              <a:cs typeface="Calibri" panose="020F0502020204030204" pitchFamily="34" charset="0"/>
            </a:rPr>
            <a:t>Findings - E</a:t>
          </a:r>
          <a:r>
            <a:rPr lang="en-GB" sz="2100" kern="1200" dirty="0">
              <a:effectLst/>
              <a:latin typeface="Aptos" panose="020B0004020202020204" pitchFamily="34" charset="0"/>
              <a:ea typeface="Calibri Light" panose="020F0302020204030204" pitchFamily="34" charset="0"/>
              <a:cs typeface="Calibri" panose="020F0502020204030204" pitchFamily="34" charset="0"/>
            </a:rPr>
            <a:t>xplore how primary school teachers in Wales:</a:t>
          </a:r>
          <a:endParaRPr lang="en-US" sz="2100" kern="1200" dirty="0"/>
        </a:p>
      </dsp:txBody>
      <dsp:txXfrm>
        <a:off x="4171519" y="354577"/>
        <a:ext cx="2743128" cy="1703204"/>
      </dsp:txXfrm>
    </dsp:sp>
    <dsp:sp modelId="{5595ED1B-2353-4915-A3F5-80759BAE7483}">
      <dsp:nvSpPr>
        <dsp:cNvPr id="0" name=""/>
        <dsp:cNvSpPr/>
      </dsp:nvSpPr>
      <dsp:spPr>
        <a:xfrm>
          <a:off x="2060842" y="2638647"/>
          <a:ext cx="2849106" cy="1809182"/>
        </a:xfrm>
        <a:prstGeom prst="roundRect">
          <a:avLst>
            <a:gd name="adj" fmla="val 10000"/>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F3D20-4A02-489A-9EAD-03005CE3319B}">
      <dsp:nvSpPr>
        <dsp:cNvPr id="0" name=""/>
        <dsp:cNvSpPr/>
      </dsp:nvSpPr>
      <dsp:spPr>
        <a:xfrm>
          <a:off x="2377410" y="2939385"/>
          <a:ext cx="2849106" cy="180918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effectLst/>
              <a:latin typeface="Aptos" panose="020B0004020202020204" pitchFamily="34" charset="0"/>
              <a:ea typeface="Calibri Light" panose="020F0302020204030204" pitchFamily="34" charset="0"/>
              <a:cs typeface="Calibri" panose="020F0502020204030204" pitchFamily="34" charset="0"/>
            </a:rPr>
            <a:t>Conceptualise and support children’s participative rights</a:t>
          </a:r>
        </a:p>
      </dsp:txBody>
      <dsp:txXfrm>
        <a:off x="2430399" y="2992374"/>
        <a:ext cx="2743128" cy="1703204"/>
      </dsp:txXfrm>
    </dsp:sp>
    <dsp:sp modelId="{BE22DB02-5E50-4A47-8C62-202687B2D745}">
      <dsp:nvSpPr>
        <dsp:cNvPr id="0" name=""/>
        <dsp:cNvSpPr/>
      </dsp:nvSpPr>
      <dsp:spPr>
        <a:xfrm>
          <a:off x="5543083" y="2638647"/>
          <a:ext cx="2849106" cy="1809182"/>
        </a:xfrm>
        <a:prstGeom prst="roundRect">
          <a:avLst>
            <a:gd name="adj" fmla="val 10000"/>
          </a:avLst>
        </a:prstGeom>
        <a:solidFill>
          <a:srgbClr val="28426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FBF020-8EFE-47BC-9170-C9CFDB1B843C}">
      <dsp:nvSpPr>
        <dsp:cNvPr id="0" name=""/>
        <dsp:cNvSpPr/>
      </dsp:nvSpPr>
      <dsp:spPr>
        <a:xfrm>
          <a:off x="5859651" y="2939385"/>
          <a:ext cx="2849106" cy="180918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effectLst/>
              <a:latin typeface="Aptos" panose="020B0004020202020204" pitchFamily="34" charset="0"/>
              <a:ea typeface="Calibri Light" panose="020F0302020204030204" pitchFamily="34" charset="0"/>
              <a:cs typeface="Calibri" panose="020F0502020204030204" pitchFamily="34" charset="0"/>
            </a:rPr>
            <a:t>The perceived barriers and enablers to supporting the enactment of participative rights</a:t>
          </a:r>
          <a:endParaRPr lang="en-US" sz="2100" kern="1200" dirty="0"/>
        </a:p>
      </dsp:txBody>
      <dsp:txXfrm>
        <a:off x="5912640" y="2992374"/>
        <a:ext cx="2743128" cy="1703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237A9-C371-4199-AACC-AC31F1853C02}">
      <dsp:nvSpPr>
        <dsp:cNvPr id="0" name=""/>
        <dsp:cNvSpPr/>
      </dsp:nvSpPr>
      <dsp:spPr>
        <a:xfrm>
          <a:off x="1824732" y="1923"/>
          <a:ext cx="6408122" cy="4069157"/>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A2C77-2BCD-4145-8ABA-5A95C3BF4D03}">
      <dsp:nvSpPr>
        <dsp:cNvPr id="0" name=""/>
        <dsp:cNvSpPr/>
      </dsp:nvSpPr>
      <dsp:spPr>
        <a:xfrm>
          <a:off x="2536745" y="678336"/>
          <a:ext cx="6408122" cy="406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dirty="0">
              <a:effectLst/>
              <a:latin typeface="Aptos" panose="020B0004020202020204" pitchFamily="34" charset="0"/>
              <a:ea typeface="Calibri Light" panose="020F0302020204030204" pitchFamily="34" charset="0"/>
              <a:cs typeface="Calibri" panose="020F0502020204030204" pitchFamily="34" charset="0"/>
            </a:rPr>
            <a:t>How do primary school teachers in Wales conceptualise and </a:t>
          </a:r>
          <a:r>
            <a:rPr lang="en-GB" sz="4600" b="1" u="sng" kern="1200" dirty="0">
              <a:effectLst/>
              <a:latin typeface="Aptos" panose="020B0004020202020204" pitchFamily="34" charset="0"/>
              <a:ea typeface="Calibri Light" panose="020F0302020204030204" pitchFamily="34" charset="0"/>
              <a:cs typeface="Calibri" panose="020F0502020204030204" pitchFamily="34" charset="0"/>
            </a:rPr>
            <a:t>support</a:t>
          </a:r>
          <a:r>
            <a:rPr lang="en-GB" sz="4600" kern="1200" dirty="0">
              <a:effectLst/>
              <a:latin typeface="Aptos" panose="020B0004020202020204" pitchFamily="34" charset="0"/>
              <a:ea typeface="Calibri Light" panose="020F0302020204030204" pitchFamily="34" charset="0"/>
              <a:cs typeface="Calibri" panose="020F0502020204030204" pitchFamily="34" charset="0"/>
            </a:rPr>
            <a:t> children’s participative rights?</a:t>
          </a:r>
        </a:p>
      </dsp:txBody>
      <dsp:txXfrm>
        <a:off x="2655927" y="797518"/>
        <a:ext cx="6169758" cy="3830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9AA82-0D93-4576-9BCD-D5A1493A524C}">
      <dsp:nvSpPr>
        <dsp:cNvPr id="0" name=""/>
        <dsp:cNvSpPr/>
      </dsp:nvSpPr>
      <dsp:spPr>
        <a:xfrm>
          <a:off x="0" y="0"/>
          <a:ext cx="9353171" cy="3141496"/>
        </a:xfrm>
        <a:prstGeom prst="roundRect">
          <a:avLst>
            <a:gd name="adj" fmla="val 10000"/>
          </a:avLst>
        </a:prstGeom>
        <a:solidFill>
          <a:srgbClr val="C3E7E4"/>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ClrTx/>
            <a:buSzTx/>
            <a:buFont typeface="+mj-lt"/>
            <a:buNone/>
          </a:pPr>
          <a:r>
            <a:rPr lang="en-GB" sz="2000" b="1" kern="1200" dirty="0">
              <a:solidFill>
                <a:srgbClr val="28426E"/>
              </a:solidFill>
              <a:latin typeface="Poppins" panose="00000500000000000000" pitchFamily="2" charset="0"/>
              <a:cs typeface="Poppins" panose="00000500000000000000" pitchFamily="2" charset="0"/>
            </a:rPr>
            <a:t>How teachers understand and support participation</a:t>
          </a:r>
          <a:br>
            <a:rPr lang="en-GB" sz="2000" b="1" kern="1200" dirty="0">
              <a:solidFill>
                <a:srgbClr val="28426E"/>
              </a:solidFill>
              <a:latin typeface="Poppins" panose="00000500000000000000" pitchFamily="2" charset="0"/>
              <a:cs typeface="Poppins" panose="00000500000000000000" pitchFamily="2" charset="0"/>
            </a:rPr>
          </a:br>
          <a:r>
            <a:rPr kumimoji="0" lang="en-GB" sz="2000" b="0" i="0" u="none" strike="noStrike" kern="1200"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rPr>
            <a:t>1. Personal value base - </a:t>
          </a:r>
          <a:r>
            <a:rPr kumimoji="0" lang="en-US" sz="2000" b="0" i="0" u="none" strike="noStrike" kern="1200" cap="none" spc="0" normalizeH="0" baseline="0" noProof="0" dirty="0">
              <a:ln>
                <a:noFill/>
              </a:ln>
              <a:solidFill>
                <a:srgbClr val="28426D"/>
              </a:solidFill>
              <a:effectLst/>
              <a:uLnTx/>
              <a:uFillTx/>
              <a:latin typeface="Poppins"/>
              <a:ea typeface="+mn-ea"/>
              <a:cs typeface="Poppins"/>
            </a:rPr>
            <a:t>listening to children as humans</a:t>
          </a:r>
          <a:endParaRPr lang="en-GB" sz="2000" b="1" kern="1200" dirty="0">
            <a:solidFill>
              <a:srgbClr val="28426E"/>
            </a:solidFill>
            <a:latin typeface="Poppins" panose="00000500000000000000" pitchFamily="2" charset="0"/>
            <a:cs typeface="Poppins" panose="00000500000000000000" pitchFamily="2" charset="0"/>
          </a:endParaRPr>
        </a:p>
        <a:p>
          <a:pPr marL="0" lvl="0" indent="0" algn="l" defTabSz="889000">
            <a:lnSpc>
              <a:spcPct val="100000"/>
            </a:lnSpc>
            <a:spcBef>
              <a:spcPct val="0"/>
            </a:spcBef>
            <a:spcAft>
              <a:spcPts val="0"/>
            </a:spcAft>
            <a:buClrTx/>
            <a:buSzTx/>
            <a:buNone/>
          </a:pPr>
          <a:r>
            <a:rPr kumimoji="0" lang="en-GB" sz="2000" b="0" i="0" u="none" strike="noStrike" kern="1200"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rPr>
            <a:t>2. Following children’s interests</a:t>
          </a:r>
        </a:p>
        <a:p>
          <a:pPr marL="0" lvl="0" indent="0" algn="l" defTabSz="889000">
            <a:lnSpc>
              <a:spcPct val="100000"/>
            </a:lnSpc>
            <a:spcBef>
              <a:spcPct val="0"/>
            </a:spcBef>
            <a:spcAft>
              <a:spcPts val="0"/>
            </a:spcAft>
            <a:buClrTx/>
            <a:buSzTx/>
            <a:buNone/>
          </a:pPr>
          <a:r>
            <a:rPr kumimoji="0" lang="en-GB" sz="2000" b="0" i="0" u="none" strike="noStrike" kern="1200"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rPr>
            <a:t>2. Knowing your children</a:t>
          </a:r>
        </a:p>
        <a:p>
          <a:pPr marL="0" lvl="0" indent="0" algn="l" defTabSz="889000">
            <a:lnSpc>
              <a:spcPct val="100000"/>
            </a:lnSpc>
            <a:spcBef>
              <a:spcPct val="0"/>
            </a:spcBef>
            <a:spcAft>
              <a:spcPts val="0"/>
            </a:spcAft>
            <a:buNone/>
          </a:pPr>
          <a:r>
            <a:rPr kumimoji="0" lang="en-GB" sz="2000" b="0" i="0" u="none" strike="noStrike" kern="1200"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rPr>
            <a:t>4. Classroom environment</a:t>
          </a:r>
        </a:p>
        <a:p>
          <a:pPr marL="0" lvl="0" indent="0" algn="l" defTabSz="889000">
            <a:lnSpc>
              <a:spcPct val="100000"/>
            </a:lnSpc>
            <a:spcBef>
              <a:spcPct val="0"/>
            </a:spcBef>
            <a:spcAft>
              <a:spcPts val="0"/>
            </a:spcAft>
            <a:buNone/>
          </a:pPr>
          <a:r>
            <a:rPr kumimoji="0" lang="en-GB" sz="2000" b="0" i="0" u="none" strike="noStrike" kern="1200"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rPr>
            <a:t>5. ‘</a:t>
          </a:r>
          <a:r>
            <a:rPr kumimoji="0" lang="en-GB" sz="2000" b="0" i="0" u="none" strike="noStrike" kern="1200" cap="none" spc="0" normalizeH="0" baseline="0" noProof="0" dirty="0" err="1">
              <a:ln/>
              <a:solidFill>
                <a:srgbClr val="28426E"/>
              </a:solidFill>
              <a:effectLst/>
              <a:uLnTx/>
              <a:uFillTx/>
              <a:latin typeface="Poppins" panose="00000500000000000000" pitchFamily="2" charset="0"/>
              <a:ea typeface="+mn-ea"/>
              <a:cs typeface="Poppins" panose="00000500000000000000" pitchFamily="2" charset="0"/>
            </a:rPr>
            <a:t>Boundaried</a:t>
          </a:r>
          <a:r>
            <a:rPr kumimoji="0" lang="en-GB" sz="2000" b="0" i="0" u="none" strike="noStrike" kern="1200"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rPr>
            <a:t>’ participation </a:t>
          </a:r>
          <a:endParaRPr lang="en-US" sz="2000" kern="1200" dirty="0">
            <a:solidFill>
              <a:srgbClr val="28426E"/>
            </a:solidFill>
            <a:latin typeface="Poppins" panose="00000500000000000000" pitchFamily="2" charset="0"/>
            <a:cs typeface="Poppins" panose="00000500000000000000" pitchFamily="2" charset="0"/>
          </a:endParaRPr>
        </a:p>
      </dsp:txBody>
      <dsp:txXfrm>
        <a:off x="2085101" y="0"/>
        <a:ext cx="7268069" cy="3141496"/>
      </dsp:txXfrm>
    </dsp:sp>
    <dsp:sp modelId="{D6AF626B-B12F-4DF4-A3A1-4CC0782CD5BE}">
      <dsp:nvSpPr>
        <dsp:cNvPr id="0" name=""/>
        <dsp:cNvSpPr/>
      </dsp:nvSpPr>
      <dsp:spPr>
        <a:xfrm>
          <a:off x="214467" y="712878"/>
          <a:ext cx="1870634" cy="1715738"/>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DCCED2-CA64-46C1-AA5B-29DD300D2CC5}">
      <dsp:nvSpPr>
        <dsp:cNvPr id="0" name=""/>
        <dsp:cNvSpPr/>
      </dsp:nvSpPr>
      <dsp:spPr>
        <a:xfrm>
          <a:off x="0" y="3639253"/>
          <a:ext cx="9353171" cy="114915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ClrTx/>
            <a:buSzTx/>
            <a:buFont typeface="+mj-lt"/>
            <a:buNone/>
          </a:pPr>
          <a:endParaRPr kumimoji="0" lang="en-GB" sz="2000" b="0" i="0" u="none" strike="noStrike" kern="1200"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endParaRPr>
        </a:p>
        <a:p>
          <a:pPr marL="0" lvl="0" indent="0" algn="l" defTabSz="889000">
            <a:lnSpc>
              <a:spcPct val="100000"/>
            </a:lnSpc>
            <a:spcBef>
              <a:spcPct val="0"/>
            </a:spcBef>
            <a:spcAft>
              <a:spcPts val="0"/>
            </a:spcAft>
            <a:buClrTx/>
            <a:buSzTx/>
            <a:buFont typeface="+mj-lt"/>
            <a:buNone/>
          </a:pPr>
          <a:r>
            <a:rPr kumimoji="0" lang="en-GB" sz="2000" b="1" i="0" u="none" strike="noStrike" kern="1200"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rPr>
            <a:t>Democratic processes</a:t>
          </a:r>
        </a:p>
        <a:p>
          <a:pPr marL="0" lvl="0" indent="0" algn="l" defTabSz="889000">
            <a:lnSpc>
              <a:spcPct val="100000"/>
            </a:lnSpc>
            <a:spcBef>
              <a:spcPct val="0"/>
            </a:spcBef>
            <a:spcAft>
              <a:spcPts val="0"/>
            </a:spcAft>
            <a:buClrTx/>
            <a:buSzTx/>
            <a:buFont typeface="+mj-lt"/>
            <a:buNone/>
          </a:pPr>
          <a:r>
            <a:rPr kumimoji="0" lang="en-GB" sz="2000" b="0" i="0" u="none" strike="noStrike" kern="1200" cap="none" spc="0" normalizeH="0" baseline="0" noProof="0" dirty="0">
              <a:ln>
                <a:noFill/>
              </a:ln>
              <a:solidFill>
                <a:srgbClr val="314F83"/>
              </a:solidFill>
              <a:effectLst/>
              <a:uLnTx/>
              <a:uFillTx/>
              <a:latin typeface="Poppins" panose="00000500000000000000" pitchFamily="2" charset="0"/>
              <a:ea typeface="+mn-ea"/>
              <a:cs typeface="Poppins" panose="00000500000000000000" pitchFamily="2" charset="0"/>
            </a:rPr>
            <a:t>School councils, Representatives and Voting</a:t>
          </a:r>
          <a:endParaRPr kumimoji="0" lang="en-GB" sz="2000" b="0" i="0" u="none" strike="noStrike" kern="1200" cap="none" spc="0" normalizeH="0" baseline="0" noProof="0" dirty="0">
            <a:ln/>
            <a:solidFill>
              <a:srgbClr val="28426E"/>
            </a:solidFill>
            <a:effectLst/>
            <a:uLnTx/>
            <a:uFillTx/>
            <a:latin typeface="Poppins" panose="00000500000000000000" pitchFamily="2" charset="0"/>
            <a:ea typeface="+mn-ea"/>
            <a:cs typeface="Poppins" panose="00000500000000000000" pitchFamily="2" charset="0"/>
          </a:endParaRPr>
        </a:p>
        <a:p>
          <a:pPr marL="0" lvl="0" indent="0" algn="l" defTabSz="889000">
            <a:lnSpc>
              <a:spcPct val="100000"/>
            </a:lnSpc>
            <a:spcBef>
              <a:spcPct val="0"/>
            </a:spcBef>
            <a:spcAft>
              <a:spcPts val="0"/>
            </a:spcAft>
            <a:buClrTx/>
            <a:buSzTx/>
            <a:buFont typeface="+mj-lt"/>
            <a:buNone/>
          </a:pPr>
          <a:endParaRPr lang="en-US" sz="2000" kern="1200" dirty="0">
            <a:solidFill>
              <a:srgbClr val="28426E"/>
            </a:solidFill>
            <a:latin typeface="Poppins" panose="00000500000000000000" pitchFamily="2" charset="0"/>
            <a:cs typeface="Poppins" panose="00000500000000000000" pitchFamily="2" charset="0"/>
          </a:endParaRPr>
        </a:p>
      </dsp:txBody>
      <dsp:txXfrm>
        <a:off x="2085101" y="3639253"/>
        <a:ext cx="7268069" cy="1149158"/>
      </dsp:txXfrm>
    </dsp:sp>
    <dsp:sp modelId="{58A64243-3DF6-4F01-8CCA-051FD23A3851}">
      <dsp:nvSpPr>
        <dsp:cNvPr id="0" name=""/>
        <dsp:cNvSpPr/>
      </dsp:nvSpPr>
      <dsp:spPr>
        <a:xfrm>
          <a:off x="214467" y="3355963"/>
          <a:ext cx="1870634" cy="1715738"/>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237A9-C371-4199-AACC-AC31F1853C02}">
      <dsp:nvSpPr>
        <dsp:cNvPr id="0" name=""/>
        <dsp:cNvSpPr/>
      </dsp:nvSpPr>
      <dsp:spPr>
        <a:xfrm>
          <a:off x="1824732" y="1923"/>
          <a:ext cx="6408122" cy="4069157"/>
        </a:xfrm>
        <a:prstGeom prst="roundRect">
          <a:avLst>
            <a:gd name="adj" fmla="val 10000"/>
          </a:avLst>
        </a:prstGeom>
        <a:solidFill>
          <a:srgbClr val="28426E"/>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A2C77-2BCD-4145-8ABA-5A95C3BF4D03}">
      <dsp:nvSpPr>
        <dsp:cNvPr id="0" name=""/>
        <dsp:cNvSpPr/>
      </dsp:nvSpPr>
      <dsp:spPr>
        <a:xfrm>
          <a:off x="2536745" y="678336"/>
          <a:ext cx="6408122" cy="40691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GB" sz="4700" kern="1200" dirty="0">
              <a:effectLst/>
              <a:latin typeface="Aptos" panose="020B0004020202020204" pitchFamily="34" charset="0"/>
              <a:ea typeface="Calibri Light" panose="020F0302020204030204" pitchFamily="34" charset="0"/>
              <a:cs typeface="Calibri" panose="020F0502020204030204" pitchFamily="34" charset="0"/>
            </a:rPr>
            <a:t>What are the perceived barriers and enablers to supporting the enactment of participative rights?</a:t>
          </a:r>
        </a:p>
      </dsp:txBody>
      <dsp:txXfrm>
        <a:off x="2655927" y="797518"/>
        <a:ext cx="6169758" cy="38307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FA1FB-099B-4377-85BA-9D5500001C25}">
      <dsp:nvSpPr>
        <dsp:cNvPr id="0" name=""/>
        <dsp:cNvSpPr/>
      </dsp:nvSpPr>
      <dsp:spPr>
        <a:xfrm>
          <a:off x="2181561" y="26457"/>
          <a:ext cx="4107726" cy="3784430"/>
        </a:xfrm>
        <a:prstGeom prst="ellipse">
          <a:avLst/>
        </a:prstGeom>
        <a:solidFill>
          <a:srgbClr val="FFFF00">
            <a:alpha val="50000"/>
          </a:srgb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89000">
            <a:lnSpc>
              <a:spcPct val="90000"/>
            </a:lnSpc>
            <a:spcBef>
              <a:spcPct val="0"/>
            </a:spcBef>
            <a:spcAft>
              <a:spcPct val="35000"/>
            </a:spcAft>
            <a:buNone/>
          </a:pPr>
          <a:r>
            <a:rPr lang="en-GB" sz="2000" b="1" kern="1200" dirty="0">
              <a:solidFill>
                <a:srgbClr val="28426D"/>
              </a:solidFill>
            </a:rPr>
            <a:t>1. The overarching cultural environment</a:t>
          </a:r>
        </a:p>
        <a:p>
          <a:pPr marL="171450" lvl="1" indent="-171450" algn="l" defTabSz="755650">
            <a:lnSpc>
              <a:spcPct val="90000"/>
            </a:lnSpc>
            <a:spcBef>
              <a:spcPct val="0"/>
            </a:spcBef>
            <a:spcAft>
              <a:spcPct val="15000"/>
            </a:spcAft>
            <a:buFont typeface="Arial" panose="020B0604020202020204" pitchFamily="34" charset="0"/>
            <a:buChar char="•"/>
          </a:pPr>
          <a:r>
            <a:rPr lang="en-GB" sz="1700" kern="1200" dirty="0">
              <a:solidFill>
                <a:srgbClr val="28426D"/>
              </a:solidFill>
            </a:rPr>
            <a:t>within the wider school community.</a:t>
          </a:r>
        </a:p>
        <a:p>
          <a:pPr marL="171450" lvl="1" indent="-171450" algn="l" defTabSz="755650">
            <a:lnSpc>
              <a:spcPct val="90000"/>
            </a:lnSpc>
            <a:spcBef>
              <a:spcPct val="0"/>
            </a:spcBef>
            <a:spcAft>
              <a:spcPct val="15000"/>
            </a:spcAft>
            <a:buFont typeface="Arial" panose="020B0604020202020204" pitchFamily="34" charset="0"/>
            <a:buChar char="•"/>
          </a:pPr>
          <a:r>
            <a:rPr lang="en-GB" sz="1700" kern="1200" dirty="0">
              <a:solidFill>
                <a:srgbClr val="28426D"/>
              </a:solidFill>
            </a:rPr>
            <a:t>within the classroom environment.</a:t>
          </a:r>
        </a:p>
      </dsp:txBody>
      <dsp:txXfrm>
        <a:off x="2729258" y="688733"/>
        <a:ext cx="3012332" cy="1702993"/>
      </dsp:txXfrm>
    </dsp:sp>
    <dsp:sp modelId="{E83B452B-0AED-4124-9861-C2FAAD178B24}">
      <dsp:nvSpPr>
        <dsp:cNvPr id="0" name=""/>
        <dsp:cNvSpPr/>
      </dsp:nvSpPr>
      <dsp:spPr>
        <a:xfrm>
          <a:off x="3607227" y="2529208"/>
          <a:ext cx="3919212" cy="3919212"/>
        </a:xfrm>
        <a:prstGeom prst="ellipse">
          <a:avLst/>
        </a:prstGeom>
        <a:solidFill>
          <a:srgbClr val="F79F41">
            <a:alpha val="50000"/>
          </a:srgb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None/>
          </a:pPr>
          <a:r>
            <a:rPr lang="en-GB" sz="1800" b="1" kern="1200" dirty="0">
              <a:solidFill>
                <a:srgbClr val="28426D"/>
              </a:solidFill>
            </a:rPr>
            <a:t>2. External Expectations</a:t>
          </a:r>
        </a:p>
        <a:p>
          <a:pPr marL="171450" lvl="1" indent="-171450" algn="l" defTabSz="800100">
            <a:lnSpc>
              <a:spcPct val="90000"/>
            </a:lnSpc>
            <a:spcBef>
              <a:spcPct val="0"/>
            </a:spcBef>
            <a:spcAft>
              <a:spcPct val="15000"/>
            </a:spcAft>
            <a:buFont typeface="Symbol" panose="05050102010706020507" pitchFamily="18" charset="2"/>
            <a:buChar char=""/>
          </a:pPr>
          <a:r>
            <a:rPr lang="en-GB" sz="1800" kern="1200" dirty="0">
              <a:solidFill>
                <a:srgbClr val="28426D"/>
              </a:solidFill>
            </a:rPr>
            <a:t>Parents and children.</a:t>
          </a:r>
        </a:p>
        <a:p>
          <a:pPr marL="171450" lvl="1" indent="-171450" algn="l" defTabSz="800100">
            <a:lnSpc>
              <a:spcPct val="90000"/>
            </a:lnSpc>
            <a:spcBef>
              <a:spcPct val="0"/>
            </a:spcBef>
            <a:spcAft>
              <a:spcPct val="15000"/>
            </a:spcAft>
            <a:buFont typeface="Symbol" panose="05050102010706020507" pitchFamily="18" charset="2"/>
            <a:buChar char=""/>
          </a:pPr>
          <a:r>
            <a:rPr lang="en-GB" sz="1800" kern="1200" dirty="0">
              <a:solidFill>
                <a:srgbClr val="28426D"/>
              </a:solidFill>
            </a:rPr>
            <a:t>Leadership &amp; Inspection mechanisms.</a:t>
          </a:r>
        </a:p>
      </dsp:txBody>
      <dsp:txXfrm>
        <a:off x="4805853" y="3541671"/>
        <a:ext cx="2351527" cy="2155566"/>
      </dsp:txXfrm>
    </dsp:sp>
    <dsp:sp modelId="{EA0505F9-D05A-495E-9CD0-74A84D02012E}">
      <dsp:nvSpPr>
        <dsp:cNvPr id="0" name=""/>
        <dsp:cNvSpPr/>
      </dsp:nvSpPr>
      <dsp:spPr>
        <a:xfrm>
          <a:off x="757737" y="2497462"/>
          <a:ext cx="3919212" cy="39192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00100">
            <a:lnSpc>
              <a:spcPct val="90000"/>
            </a:lnSpc>
            <a:spcBef>
              <a:spcPct val="0"/>
            </a:spcBef>
            <a:spcAft>
              <a:spcPct val="35000"/>
            </a:spcAft>
            <a:buFont typeface="Symbol" panose="05050102010706020507" pitchFamily="18" charset="2"/>
            <a:buNone/>
          </a:pPr>
          <a:r>
            <a:rPr lang="en-GB" sz="1800" b="1" kern="1200" dirty="0">
              <a:solidFill>
                <a:srgbClr val="28426D"/>
              </a:solidFill>
            </a:rPr>
            <a:t>3. Constructing roles</a:t>
          </a:r>
        </a:p>
        <a:p>
          <a:pPr marL="171450" lvl="1" indent="-171450" algn="l" defTabSz="800100">
            <a:lnSpc>
              <a:spcPct val="90000"/>
            </a:lnSpc>
            <a:spcBef>
              <a:spcPct val="0"/>
            </a:spcBef>
            <a:spcAft>
              <a:spcPct val="15000"/>
            </a:spcAft>
            <a:buChar char="•"/>
          </a:pPr>
          <a:r>
            <a:rPr lang="en-GB" sz="1800" kern="1200" dirty="0">
              <a:solidFill>
                <a:srgbClr val="28426D"/>
              </a:solidFill>
            </a:rPr>
            <a:t>Children</a:t>
          </a:r>
        </a:p>
        <a:p>
          <a:pPr marL="171450" lvl="1" indent="-171450" algn="l" defTabSz="800100">
            <a:lnSpc>
              <a:spcPct val="90000"/>
            </a:lnSpc>
            <a:spcBef>
              <a:spcPct val="0"/>
            </a:spcBef>
            <a:spcAft>
              <a:spcPct val="15000"/>
            </a:spcAft>
            <a:buChar char="•"/>
          </a:pPr>
          <a:r>
            <a:rPr lang="en-GB" sz="1800" kern="1200" dirty="0">
              <a:solidFill>
                <a:srgbClr val="28426D"/>
              </a:solidFill>
            </a:rPr>
            <a:t>Teachers</a:t>
          </a:r>
        </a:p>
        <a:p>
          <a:pPr marL="171450" lvl="1" indent="-171450" algn="l" defTabSz="800100">
            <a:lnSpc>
              <a:spcPct val="90000"/>
            </a:lnSpc>
            <a:spcBef>
              <a:spcPct val="0"/>
            </a:spcBef>
            <a:spcAft>
              <a:spcPct val="15000"/>
            </a:spcAft>
            <a:buChar char="•"/>
          </a:pPr>
          <a:r>
            <a:rPr lang="en-GB" sz="1800" kern="1200" dirty="0">
              <a:solidFill>
                <a:srgbClr val="28426D"/>
              </a:solidFill>
            </a:rPr>
            <a:t>Teaching and learning and the </a:t>
          </a:r>
          <a:br>
            <a:rPr lang="en-GB" sz="1800" kern="1200" dirty="0">
              <a:solidFill>
                <a:srgbClr val="28426D"/>
              </a:solidFill>
            </a:rPr>
          </a:br>
          <a:r>
            <a:rPr lang="en-GB" sz="1800" kern="1200" dirty="0">
              <a:solidFill>
                <a:srgbClr val="28426D"/>
              </a:solidFill>
            </a:rPr>
            <a:t>purpose or education</a:t>
          </a:r>
        </a:p>
      </dsp:txBody>
      <dsp:txXfrm>
        <a:off x="1126796" y="3509925"/>
        <a:ext cx="2351527" cy="21555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6893A-A76D-4ECC-98BD-79994FD08681}" type="datetimeFigureOut">
              <a:rPr lang="en-GB" smtClean="0"/>
              <a:t>20/08/2024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6667-76B5-4327-B755-E1D52DFE17D8}" type="slidenum">
              <a:rPr lang="en-GB" smtClean="0"/>
              <a:t>‹#›</a:t>
            </a:fld>
            <a:endParaRPr lang="en-GB"/>
          </a:p>
        </p:txBody>
      </p:sp>
    </p:spTree>
    <p:extLst>
      <p:ext uri="{BB962C8B-B14F-4D97-AF65-F5344CB8AC3E}">
        <p14:creationId xmlns:p14="http://schemas.microsoft.com/office/powerpoint/2010/main" val="75381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hildrens-participation.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200" kern="0">
                <a:solidFill>
                  <a:srgbClr val="434343"/>
                </a:solidFill>
                <a:effectLst/>
                <a:highlight>
                  <a:srgbClr val="FFFFFF"/>
                </a:highlight>
                <a:latin typeface="Helvetica" panose="020B0604020202020204" pitchFamily="34" charset="0"/>
                <a:ea typeface="Times New Roman" panose="02020603050405020304" pitchFamily="18" charset="0"/>
                <a:cs typeface="Times New Roman" panose="02020603050405020304" pitchFamily="18" charset="0"/>
              </a:rPr>
              <a:t>Abstract: This paper reports on phase-two of an ESRC-funded project, aiming to examine teachers understanding of participation and how it relates to their pedagogy in Wales. Previous research of the team argues that understandings of participatory pedagogies are varied (Chicken and Tyrie, 2023) reflecting '</a:t>
            </a:r>
            <a:r>
              <a:rPr lang="en-GB" sz="1200" kern="0" err="1">
                <a:solidFill>
                  <a:srgbClr val="434343"/>
                </a:solidFill>
                <a:effectLst/>
                <a:highlight>
                  <a:srgbClr val="FFFFFF"/>
                </a:highlight>
                <a:latin typeface="Helvetica" panose="020B0604020202020204" pitchFamily="34" charset="0"/>
                <a:ea typeface="Times New Roman" panose="02020603050405020304" pitchFamily="18" charset="0"/>
                <a:cs typeface="Times New Roman" panose="02020603050405020304" pitchFamily="18" charset="0"/>
              </a:rPr>
              <a:t>boudaried</a:t>
            </a:r>
            <a:r>
              <a:rPr lang="en-GB" sz="1200" kern="0">
                <a:solidFill>
                  <a:srgbClr val="434343"/>
                </a:solidFill>
                <a:effectLst/>
                <a:highlight>
                  <a:srgbClr val="FFFFFF"/>
                </a:highlight>
                <a:latin typeface="Helvetica" panose="020B0604020202020204" pitchFamily="34" charset="0"/>
                <a:ea typeface="Times New Roman" panose="02020603050405020304" pitchFamily="18" charset="0"/>
                <a:cs typeface="Times New Roman" panose="02020603050405020304" pitchFamily="18" charset="0"/>
              </a:rPr>
              <a:t>' approaches to children's enactment of rights (Clement et al, in press), The study adopted a rights-based approach (</a:t>
            </a:r>
            <a:r>
              <a:rPr lang="en-GB" sz="1200" kern="0" err="1">
                <a:solidFill>
                  <a:srgbClr val="434343"/>
                </a:solidFill>
                <a:effectLst/>
                <a:highlight>
                  <a:srgbClr val="FFFFFF"/>
                </a:highlight>
                <a:latin typeface="Helvetica" panose="020B0604020202020204" pitchFamily="34" charset="0"/>
                <a:ea typeface="Times New Roman" panose="02020603050405020304" pitchFamily="18" charset="0"/>
                <a:cs typeface="Times New Roman" panose="02020603050405020304" pitchFamily="18" charset="0"/>
              </a:rPr>
              <a:t>Bessell</a:t>
            </a:r>
            <a:r>
              <a:rPr lang="en-GB" sz="1200" kern="0">
                <a:solidFill>
                  <a:srgbClr val="434343"/>
                </a:solidFill>
                <a:effectLst/>
                <a:highlight>
                  <a:srgbClr val="FFFFFF"/>
                </a:highlight>
                <a:latin typeface="Helvetica" panose="020B0604020202020204" pitchFamily="34" charset="0"/>
                <a:ea typeface="Times New Roman" panose="02020603050405020304" pitchFamily="18" charset="0"/>
                <a:cs typeface="Times New Roman" panose="02020603050405020304" pitchFamily="18" charset="0"/>
              </a:rPr>
              <a:t>, 2017) and an axiological position with young children constructed as capable, agentic meaning-makers (Malaguzzi, 1998). Rooted in socio-constructionist interpretivism, participatory action research was utilised (Townsend, 2013) for data-generation. During collaborative dialogical workshops, Reggio Emilian pedagogy was explored as an example of a participatory pedagogy and later participants experimented with ‘projects’ investigating what ‘rights’ meant to children. Semi-structured interviews were carried out with 14 teachers before and after engagement. The research team were steered by a duty of care to participants with ‘care to do no harm’ as a guiding principle, EECERA (2015) ethical code was adhered to, and appropriate ongoing consent gained. Initial findings suggest that teacher understandings of participative rights and associated pedagogy are underpin by a complex interrelationship between implicit constructions of (a) young children and (b) teachers (and their role) and further, with wider philosophical debates about the purpose of education.</a:t>
            </a:r>
          </a:p>
          <a:p>
            <a:pPr>
              <a:lnSpc>
                <a:spcPct val="115000"/>
              </a:lnSpc>
              <a:spcAft>
                <a:spcPts val="800"/>
              </a:spcAft>
            </a:pPr>
            <a:endParaRPr lang="en-GB" sz="1200" kern="0">
              <a:solidFill>
                <a:srgbClr val="434343"/>
              </a:solidFill>
              <a:effectLst/>
              <a:highlight>
                <a:srgbClr val="FFFFFF"/>
              </a:highlight>
              <a:latin typeface="Helvetica"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r>
              <a:rPr lang="en-GB" sz="1200" kern="0">
                <a:solidFill>
                  <a:srgbClr val="434343"/>
                </a:solidFill>
                <a:effectLst/>
                <a:highlight>
                  <a:srgbClr val="FFFFFF"/>
                </a:highlight>
                <a:latin typeface="Helvetica" panose="020B0604020202020204" pitchFamily="34" charset="0"/>
                <a:ea typeface="Times New Roman" panose="02020603050405020304" pitchFamily="18" charset="0"/>
                <a:cs typeface="Times New Roman" panose="02020603050405020304" pitchFamily="18" charset="0"/>
              </a:rPr>
              <a:t> Consequently, opportunities for teachers to explicitly unpick constructions of children and teachers may be useful in actualising a children’s right agenda, allowing an avenue through which discussions and agitations can be explored to support the increased enactment of participative rights within practice.</a:t>
            </a:r>
            <a:endParaRPr lang="en-GB" sz="1200" kern="10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81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Calibri Light" panose="020F0302020204030204" pitchFamily="34" charset="0"/>
                <a:cs typeface="Calibri" panose="020F0502020204030204" pitchFamily="34" charset="0"/>
              </a:rPr>
              <a:t>Data analysis is currently on-going and detailed findings will be presented at the conference, however initial themes from practitioners’ pre-interviews include constructions of children, teachers and schools; differing pedagogical approaches; understandings of children’s voice and participation; and differing school and local contexts. A range of barriers and enablers to young children’s participative rights were also surfaced during the data collection and analysis. How teachers’ perceptions evolved during the research process, and the implications of these perceptions for participatory pedagogies with young children will be presented.</a:t>
            </a:r>
            <a:endParaRPr lang="en-US"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274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ptos" panose="020B0004020202020204" pitchFamily="34" charset="0"/>
                <a:ea typeface="Calibri Light" panose="020F0302020204030204" pitchFamily="34" charset="0"/>
                <a:cs typeface="Calibri" panose="020F0502020204030204" pitchFamily="34" charset="0"/>
              </a:rPr>
              <a:t>Data analysis is currently on-going and detailed findings will be presented at the conference, however initial themes from practitioners’ pre-interviews include constructions of children, teachers and schools; differing pedagogical approaches; understandings of children’s voice and participation; and differing school and local contexts. A range of barriers and enablers to young children’s participative rights were also surfaced during the data collection and analysis. How teachers’ perceptions evolved during the research process, and the implications of these perceptions for participatory pedagogies with young children will be presented.</a:t>
            </a:r>
            <a:endParaRPr lang="en-US"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9730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dirty="0">
                <a:cs typeface="Calibri"/>
              </a:rPr>
              <a:t>Sarah (2 – total 9)</a:t>
            </a:r>
          </a:p>
          <a:p>
            <a:endParaRPr lang="en-GB" sz="1200" b="1" dirty="0">
              <a:cs typeface="Calibri"/>
            </a:endParaRPr>
          </a:p>
          <a:p>
            <a:r>
              <a:rPr lang="en-GB" sz="1200" b="0" dirty="0">
                <a:cs typeface="Calibri"/>
              </a:rPr>
              <a:t>Question asked - </a:t>
            </a:r>
            <a:r>
              <a:rPr lang="en-GB" sz="1200" b="1" dirty="0">
                <a:cs typeface="Calibri"/>
              </a:rPr>
              <a:t>“</a:t>
            </a:r>
            <a:r>
              <a:rPr lang="en-GB" sz="1200" kern="1200" dirty="0">
                <a:solidFill>
                  <a:schemeClr val="tx1"/>
                </a:solidFill>
                <a:effectLst/>
                <a:latin typeface="+mn-lt"/>
                <a:ea typeface="+mn-ea"/>
                <a:cs typeface="+mn-cs"/>
              </a:rPr>
              <a:t>What does children’s participation mean to you as a teacher?</a:t>
            </a:r>
            <a:r>
              <a:rPr lang="en-GB" sz="1200" b="1" dirty="0">
                <a:cs typeface="Calibri"/>
              </a:rPr>
              <a:t>”</a:t>
            </a:r>
          </a:p>
          <a:p>
            <a:endParaRPr lang="en-GB" sz="1200" b="1" dirty="0">
              <a:cs typeface="Calibri"/>
            </a:endParaRPr>
          </a:p>
          <a:p>
            <a:r>
              <a:rPr lang="en-GB" sz="1200" b="1" dirty="0">
                <a:cs typeface="Calibri"/>
              </a:rPr>
              <a:t>Language and terminology</a:t>
            </a:r>
          </a:p>
          <a:p>
            <a:endParaRPr lang="en-GB" b="1" dirty="0"/>
          </a:p>
          <a:p>
            <a:r>
              <a:rPr lang="en-GB" b="1" dirty="0">
                <a:cs typeface="Calibri"/>
              </a:rPr>
              <a:t>Terminology used the same, an example of this...</a:t>
            </a:r>
            <a:endParaRPr lang="en-GB" b="1" dirty="0"/>
          </a:p>
          <a:p>
            <a:endParaRPr lang="en-GB" dirty="0">
              <a:cs typeface="Calibri"/>
            </a:endParaRPr>
          </a:p>
          <a:p>
            <a:pPr marL="342900" indent="-342900">
              <a:buAutoNum type="arabicPeriod"/>
            </a:pPr>
            <a:r>
              <a:rPr lang="en-GB" dirty="0" err="1"/>
              <a:t>Illusttatve</a:t>
            </a:r>
            <a:r>
              <a:rPr lang="en-GB" dirty="0"/>
              <a:t> of this are the following </a:t>
            </a:r>
            <a:r>
              <a:rPr lang="en-GB" dirty="0" err="1"/>
              <a:t>commnets</a:t>
            </a:r>
            <a:r>
              <a:rPr lang="en-GB" dirty="0"/>
              <a:t>: </a:t>
            </a:r>
          </a:p>
          <a:p>
            <a:pPr marL="342900" indent="-342900">
              <a:buAutoNum type="arabicPeriod"/>
            </a:pPr>
            <a:endParaRPr lang="en-GB" dirty="0"/>
          </a:p>
          <a:p>
            <a:pPr marL="342900" indent="-342900">
              <a:buAutoNum type="arabicPeriod"/>
            </a:pPr>
            <a:r>
              <a:rPr lang="en-GB" dirty="0"/>
              <a:t>The aim should be to fully emerged [sic] the child in the provision. They should be given a voice, to have some ownership of the task. They should be challenged and supported to reach their full potential. (P12, age 4-5) </a:t>
            </a:r>
            <a:endParaRPr lang="en-GB" dirty="0">
              <a:cs typeface="Calibri"/>
            </a:endParaRPr>
          </a:p>
          <a:p>
            <a:pPr marL="342900" indent="-342900">
              <a:buAutoNum type="arabicPeriod"/>
            </a:pPr>
            <a:endParaRPr lang="en-GB" dirty="0"/>
          </a:p>
          <a:p>
            <a:pPr marL="342900" indent="-342900">
              <a:buAutoNum type="arabicPeriod"/>
            </a:pPr>
            <a:r>
              <a:rPr lang="en-GB" dirty="0"/>
              <a:t>Pupil voice is essential and leads to improved learning experiences as children have been involved in their own learning and taken ownership of what they would like to learn. (P18, age 5-7) </a:t>
            </a:r>
          </a:p>
          <a:p>
            <a:pPr marL="342900" indent="-342900">
              <a:buAutoNum type="arabicPeriod"/>
            </a:pPr>
            <a:endParaRPr lang="en-GB" dirty="0"/>
          </a:p>
          <a:p>
            <a:pPr marL="342900" indent="-342900">
              <a:buAutoNum type="arabicPeriod"/>
            </a:pPr>
            <a:r>
              <a:rPr lang="en-GB" dirty="0"/>
              <a:t>The terminology was </a:t>
            </a:r>
            <a:r>
              <a:rPr lang="en-GB" dirty="0" err="1"/>
              <a:t>assocaited</a:t>
            </a:r>
            <a:r>
              <a:rPr lang="en-GB" dirty="0"/>
              <a:t> with the children’s involvement in curriculum in some way e.g. choosing </a:t>
            </a:r>
            <a:r>
              <a:rPr lang="en-GB" dirty="0" err="1"/>
              <a:t>activites</a:t>
            </a:r>
            <a:r>
              <a:rPr lang="en-GB" dirty="0"/>
              <a:t>, expressing preferences, having some ownership, planning of learning </a:t>
            </a:r>
            <a:endParaRPr lang="en-GB" dirty="0">
              <a:ea typeface="+mn-lt"/>
              <a:cs typeface="+mn-lt"/>
            </a:endParaRPr>
          </a:p>
          <a:p>
            <a:endParaRPr lang="en-GB" b="1" dirty="0">
              <a:ea typeface="+mn-lt"/>
              <a:cs typeface="+mn-lt"/>
            </a:endParaRPr>
          </a:p>
          <a:p>
            <a:r>
              <a:rPr lang="en-GB" sz="1200" dirty="0">
                <a:ea typeface="+mn-lt"/>
                <a:cs typeface="+mn-lt"/>
              </a:rPr>
              <a:t>Participation linked to  children’s ownership over and involvement in planning of their learning through the recognition and support for ‘pupil voice'</a:t>
            </a:r>
          </a:p>
          <a:p>
            <a:endParaRPr lang="en-GB" sz="1200" dirty="0">
              <a:cs typeface="Calibri"/>
            </a:endParaRPr>
          </a:p>
          <a:p>
            <a:pPr marL="0" indent="0">
              <a:buNone/>
            </a:pPr>
            <a:r>
              <a:rPr lang="en-US" b="1" dirty="0">
                <a:cs typeface="Calibri"/>
              </a:rPr>
              <a:t>Understanding - Participation linked to learning dispositions</a:t>
            </a:r>
            <a:endParaRPr lang="en-GB" b="1" dirty="0">
              <a:ea typeface="+mn-lt"/>
              <a:cs typeface="Calibri"/>
            </a:endParaRPr>
          </a:p>
          <a:p>
            <a:pPr algn="just"/>
            <a:r>
              <a:rPr lang="en-GB" dirty="0">
                <a:ea typeface="+mn-lt"/>
                <a:cs typeface="+mn-lt"/>
              </a:rPr>
              <a:t>For younger children </a:t>
            </a:r>
            <a:r>
              <a:rPr lang="en-GB" dirty="0" err="1">
                <a:ea typeface="+mn-lt"/>
                <a:cs typeface="+mn-lt"/>
              </a:rPr>
              <a:t>dispostions</a:t>
            </a:r>
            <a:r>
              <a:rPr lang="en-GB" dirty="0">
                <a:ea typeface="+mn-lt"/>
                <a:cs typeface="+mn-lt"/>
              </a:rPr>
              <a:t> and learning behaviours</a:t>
            </a:r>
          </a:p>
          <a:p>
            <a:pPr algn="just"/>
            <a:endParaRPr lang="en-GB" dirty="0">
              <a:ea typeface="+mn-lt"/>
              <a:cs typeface="+mn-lt"/>
            </a:endParaRPr>
          </a:p>
          <a:p>
            <a:pPr algn="just"/>
            <a:r>
              <a:rPr lang="en-GB" dirty="0">
                <a:ea typeface="+mn-lt"/>
                <a:cs typeface="+mn-lt"/>
              </a:rPr>
              <a:t>Children were identified to be participating if they could be seen to be joining in and this participation was often connected to learning behaviours and dispositions. </a:t>
            </a:r>
            <a:endParaRPr lang="en-GB" dirty="0">
              <a:cs typeface="Calibri"/>
            </a:endParaRPr>
          </a:p>
          <a:p>
            <a:pPr algn="just"/>
            <a:endParaRPr lang="en-GB" dirty="0">
              <a:ea typeface="+mn-lt"/>
              <a:cs typeface="+mn-lt"/>
            </a:endParaRPr>
          </a:p>
          <a:p>
            <a:pPr algn="just"/>
            <a:r>
              <a:rPr lang="en-GB" i="1" dirty="0">
                <a:ea typeface="+mn-lt"/>
                <a:cs typeface="+mn-lt"/>
              </a:rPr>
              <a:t>Coming to school, listening, asking questions, giving opinions, trying their best even if it doesn't interest them fully</a:t>
            </a:r>
            <a:r>
              <a:rPr lang="en-GB" dirty="0">
                <a:ea typeface="+mn-lt"/>
                <a:cs typeface="+mn-lt"/>
              </a:rPr>
              <a:t>. (P3, age 3-4) </a:t>
            </a:r>
          </a:p>
          <a:p>
            <a:pPr algn="just"/>
            <a:endParaRPr lang="en-GB" dirty="0">
              <a:ea typeface="+mn-lt"/>
              <a:cs typeface="+mn-lt"/>
            </a:endParaRPr>
          </a:p>
          <a:p>
            <a:pPr algn="just"/>
            <a:r>
              <a:rPr lang="en-GB" i="1" dirty="0">
                <a:ea typeface="+mn-lt"/>
                <a:cs typeface="+mn-lt"/>
              </a:rPr>
              <a:t>Being curious, to observe, explore, experiment. To be present in the moment and to be able to express and share thought feelings and emotions</a:t>
            </a:r>
            <a:r>
              <a:rPr lang="en-GB" dirty="0">
                <a:ea typeface="+mn-lt"/>
                <a:cs typeface="+mn-lt"/>
              </a:rPr>
              <a:t>.  (P5, age 3-4) </a:t>
            </a:r>
          </a:p>
          <a:p>
            <a:endParaRPr lang="en-GB" dirty="0">
              <a:ea typeface="+mn-lt"/>
              <a:cs typeface="+mn-lt"/>
            </a:endParaRPr>
          </a:p>
          <a:p>
            <a:r>
              <a:rPr lang="en-US" b="1" dirty="0">
                <a:latin typeface="+mn-lt"/>
                <a:cs typeface="Calibri"/>
              </a:rPr>
              <a:t>Understanding - The spatial aspect of the learning environment</a:t>
            </a:r>
            <a:endParaRPr lang="en-GB" b="1" dirty="0">
              <a:cs typeface="Calibri"/>
            </a:endParaRPr>
          </a:p>
          <a:p>
            <a:r>
              <a:rPr lang="en-US" sz="2600" dirty="0">
                <a:ea typeface="+mn-lt"/>
                <a:cs typeface="+mn-lt"/>
              </a:rPr>
              <a:t>Outdoors - engaged in task, being creative, working co-operatively with others, problem solving and resilience when faced with problems (P.22, aged 6-7)</a:t>
            </a:r>
          </a:p>
          <a:p>
            <a:endParaRPr lang="en-US" sz="2600" dirty="0">
              <a:cs typeface="Calibri"/>
            </a:endParaRPr>
          </a:p>
          <a:p>
            <a:r>
              <a:rPr lang="en-US" sz="2600" dirty="0">
                <a:ea typeface="+mn-lt"/>
                <a:cs typeface="+mn-lt"/>
              </a:rPr>
              <a:t>Pupil Voice on what activities are accessible outside </a:t>
            </a:r>
          </a:p>
          <a:p>
            <a:pPr marL="457200" lvl="1" indent="0">
              <a:buNone/>
            </a:pPr>
            <a:r>
              <a:rPr lang="en-US" sz="2200" i="1" dirty="0">
                <a:ea typeface="+mn-lt"/>
                <a:cs typeface="+mn-lt"/>
              </a:rPr>
              <a:t>During the Autumn Term they requested a pirate ship with a treasure chest and maps….. during Summer Term we are looking to revamp our mud kitchen</a:t>
            </a:r>
            <a:r>
              <a:rPr lang="en-US" sz="2200" dirty="0">
                <a:ea typeface="+mn-lt"/>
                <a:cs typeface="+mn-lt"/>
              </a:rPr>
              <a:t>. (P11 aged 4-5)</a:t>
            </a:r>
            <a:endParaRPr lang="en-US" sz="2200" dirty="0">
              <a:cs typeface="Calibri"/>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481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research suggests that many teachers (but not all) of 5-7 year olds felt that children’s participative rights were about listening to children though seeing and treating them as human beings and respecting them as people.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5159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the participant teachers also felt that participation for them about listing to children’s interests and following them.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854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0888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1200"/>
              </a:spcBef>
            </a:pPr>
            <a:r>
              <a:rPr lang="en-US" sz="1200" kern="100" dirty="0">
                <a:solidFill>
                  <a:srgbClr val="28426D"/>
                </a:solidFill>
                <a:effectLst/>
                <a:latin typeface="Poppins"/>
                <a:ea typeface="Aptos" panose="020B0004020202020204" pitchFamily="34" charset="0"/>
                <a:cs typeface="Poppins"/>
              </a:rPr>
              <a:t>Classroom environment was felt to be central to teaching and learning as well as enabler of participation</a:t>
            </a:r>
          </a:p>
          <a:p>
            <a:pPr>
              <a:lnSpc>
                <a:spcPct val="100000"/>
              </a:lnSpc>
              <a:spcBef>
                <a:spcPts val="1200"/>
              </a:spcBef>
            </a:pPr>
            <a:r>
              <a:rPr lang="en-US" sz="1200" kern="100" dirty="0">
                <a:solidFill>
                  <a:srgbClr val="28426D"/>
                </a:solidFill>
                <a:latin typeface="Poppins"/>
                <a:ea typeface="Aptos" panose="020B0004020202020204" pitchFamily="34" charset="0"/>
                <a:cs typeface="Poppins"/>
              </a:rPr>
              <a:t>Using observation and communication to create engaging and flexible environments</a:t>
            </a:r>
          </a:p>
          <a:p>
            <a:pPr>
              <a:lnSpc>
                <a:spcPct val="100000"/>
              </a:lnSpc>
              <a:spcBef>
                <a:spcPts val="1200"/>
              </a:spcBef>
            </a:pPr>
            <a:r>
              <a:rPr lang="en-US" sz="1200" kern="100" dirty="0">
                <a:solidFill>
                  <a:srgbClr val="28426D"/>
                </a:solidFill>
                <a:effectLst/>
                <a:latin typeface="Poppins"/>
                <a:ea typeface="Aptos" panose="020B0004020202020204" pitchFamily="34" charset="0"/>
                <a:cs typeface="Poppins"/>
              </a:rPr>
              <a:t>Planning resources</a:t>
            </a:r>
          </a:p>
          <a:p>
            <a:pPr>
              <a:lnSpc>
                <a:spcPct val="100000"/>
              </a:lnSpc>
              <a:spcBef>
                <a:spcPts val="1200"/>
              </a:spcBef>
            </a:pPr>
            <a:r>
              <a:rPr lang="en-US" sz="1200" kern="100" dirty="0">
                <a:solidFill>
                  <a:srgbClr val="28426D"/>
                </a:solidFill>
                <a:latin typeface="Poppins"/>
                <a:ea typeface="Aptos" panose="020B0004020202020204" pitchFamily="34" charset="0"/>
                <a:cs typeface="Poppins"/>
              </a:rPr>
              <a:t>Time allowed in different spaces through the day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4697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found that despite all the positives of the last 4 points for some of our participants participation was </a:t>
            </a:r>
            <a:r>
              <a:rPr lang="en-GB" dirty="0" err="1"/>
              <a:t>bound’ried</a:t>
            </a:r>
            <a:r>
              <a:rPr lang="en-GB" dirty="0"/>
              <a:t> by either time to space and in some cases tokenistic. This did change over the course of the research and in the post </a:t>
            </a:r>
            <a:r>
              <a:rPr lang="en-GB" dirty="0" err="1"/>
              <a:t>inetrviews</a:t>
            </a:r>
            <a:r>
              <a:rPr lang="en-GB" dirty="0"/>
              <a:t> there was much less evidence of the </a:t>
            </a:r>
            <a:r>
              <a:rPr lang="en-GB" dirty="0" err="1"/>
              <a:t>boudried</a:t>
            </a:r>
            <a:r>
              <a:rPr lang="en-GB" dirty="0"/>
              <a:t> nature of participation in the teachers reporting.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Implicit – certainly not at the start of the year, doing a mini topic, have a go, do a little job</a:t>
            </a:r>
          </a:p>
          <a:p>
            <a:r>
              <a:rPr lang="en-GB" dirty="0"/>
              <a:t>Explicit – modelling?</a:t>
            </a:r>
          </a:p>
          <a:p>
            <a:r>
              <a:rPr lang="en-GB" dirty="0"/>
              <a:t>Teacher control</a:t>
            </a:r>
          </a:p>
          <a:p>
            <a:r>
              <a:rPr lang="en-GB" dirty="0"/>
              <a:t>Time </a:t>
            </a:r>
            <a:r>
              <a:rPr lang="en-GB" dirty="0" err="1"/>
              <a:t>eg</a:t>
            </a:r>
            <a:r>
              <a:rPr lang="en-GB" dirty="0"/>
              <a:t> over to you time – even when it’s a large part of the day</a:t>
            </a:r>
          </a:p>
          <a:p>
            <a:r>
              <a:rPr lang="en-GB" dirty="0"/>
              <a:t>space – outdoor v indoor</a:t>
            </a:r>
          </a:p>
          <a:p>
            <a:r>
              <a:rPr lang="en-GB" dirty="0"/>
              <a:t>Subjects v </a:t>
            </a:r>
            <a:r>
              <a:rPr lang="en-GB" dirty="0" err="1"/>
              <a:t>eg</a:t>
            </a:r>
            <a:r>
              <a:rPr lang="en-GB" dirty="0"/>
              <a:t> phonics and numeracy</a:t>
            </a:r>
          </a:p>
          <a:p>
            <a:r>
              <a:rPr lang="en-GB" dirty="0"/>
              <a:t>value of formal v informal and adult-led v child-led tasks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5838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3820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thoughts were to present the enablers and barriers as separate entities in line with the RQ,  however on reflection, this did not </a:t>
            </a:r>
            <a:r>
              <a:rPr lang="en-US" dirty="0" err="1"/>
              <a:t>recognise</a:t>
            </a:r>
            <a:r>
              <a:rPr lang="en-US" dirty="0"/>
              <a:t> the complexity of what we were seeing</a:t>
            </a:r>
          </a:p>
          <a:p>
            <a:endParaRPr lang="en-US" dirty="0">
              <a:latin typeface="Aptos"/>
            </a:endParaRPr>
          </a:p>
          <a:p>
            <a:r>
              <a:rPr lang="en-US" dirty="0">
                <a:latin typeface="Aptos" panose="02110004020202020204"/>
                <a:ea typeface="Calibri"/>
                <a:cs typeface="Calibri" panose="020F0502020204030204" pitchFamily="34" charset="0"/>
              </a:rPr>
              <a:t>In the initial interviews, the same themes were noted as both enablers and barriers across the data set and sometimes by the same participants at different times</a:t>
            </a:r>
            <a:r>
              <a:rPr lang="en-US" b="1" dirty="0">
                <a:latin typeface="Aptos" panose="02110004020202020204"/>
                <a:ea typeface="Calibri"/>
                <a:cs typeface="Calibri" panose="020F0502020204030204" pitchFamily="34" charset="0"/>
              </a:rPr>
              <a:t> ( give an example here)</a:t>
            </a:r>
          </a:p>
          <a:p>
            <a:endParaRPr lang="en-US" dirty="0">
              <a:latin typeface="Aptos" panose="02110004020202020204"/>
              <a:ea typeface="Calibri" panose="020F0502020204030204" pitchFamily="34" charset="0"/>
              <a:cs typeface="Calibri" panose="020F0502020204030204" pitchFamily="34" charset="0"/>
            </a:endParaRPr>
          </a:p>
          <a:p>
            <a:endParaRPr lang="en-GB" sz="1100" dirty="0">
              <a:latin typeface="Calibri" panose="020F0502020204030204" pitchFamily="34" charset="0"/>
              <a:ea typeface="Calibri" panose="020F0502020204030204" pitchFamily="34" charset="0"/>
              <a:cs typeface="Calibri" panose="020F0502020204030204" pitchFamily="34" charset="0"/>
            </a:endParaRPr>
          </a:p>
          <a:p>
            <a:r>
              <a:rPr lang="en-GB" sz="1200" kern="1200" dirty="0">
                <a:solidFill>
                  <a:schemeClr val="tx1"/>
                </a:solidFill>
                <a:effectLst/>
                <a:latin typeface="+mn-lt"/>
                <a:ea typeface="+mn-ea"/>
                <a:cs typeface="+mn-cs"/>
              </a:rPr>
              <a:t>Very few participants (six out of the 19 responses to this question) described enablers for participation in their schools or classrooms. Again, we conjecture this might illustrate difficulties teachers may have in articulating their views around enactment of participation.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main enabler discussed was ‘allowing’ or ‘valuing’ pupil voice, the comment below providing an example of this:</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Allow pupils to have a voice and to feel their opinions have been valued and listened to will encourage them to have the confidence to participate. (P18, age 5-7)</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Following on from the discussion above about understandings and enactment of participation, the learning environment was seen as being a significant enabler as described below:</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Learning environment which is resourced with open ended resources. Enhancing to follow individual needs and interests. Adapting spaces when needed. (P3, age 3-4)</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Alongside the learning environment, participants also raised the need for differentiation as an enabler and the necessity of meeting individual needs. For example, one respondent emphasised ‘differentiation so that all pupils have opportunities to participate at their own level of input’ (P24, age 6-7).</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Other enablers were described in terms of solutions to the barriers, for example, the use of technology to overcome the barriers caused by Covid-19 pandemic and the use of other pedagogical tools to improve language skills. The following two response provide examples of this:</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I use a lot of P4C to help the children develop speaking and listening skills. This will help them develop their voice and ability to share what they want. (P5, age 3-5)</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You can overcome this barrier (Covid 19) with technology. (P9, age 4-5)</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Participants seemed much more willing and able to describe barriers for participation in their schools and classrooms. Key themes emerging from this part of the data include the need for staff to be trained to support participatory approaches, class size coupled with the need for support staff, children with additional learning needs, children’s maturity, and children’s willingness or confidence. The Covid-19 pandemic was also reported to be a barrier to participation.</a:t>
            </a:r>
            <a:r>
              <a:rPr lang="en-GB" dirty="0"/>
              <a:t> </a:t>
            </a:r>
          </a:p>
          <a:p>
            <a:r>
              <a:rPr lang="en-GB" dirty="0"/>
              <a:t> </a:t>
            </a:r>
          </a:p>
          <a:p>
            <a:r>
              <a:rPr lang="en-GB" sz="1200" kern="1200" dirty="0">
                <a:solidFill>
                  <a:schemeClr val="tx1"/>
                </a:solidFill>
                <a:effectLst/>
                <a:latin typeface="+mn-lt"/>
                <a:ea typeface="+mn-ea"/>
                <a:cs typeface="+mn-cs"/>
              </a:rPr>
              <a:t>Staff training was reported to be a significant barrier, not just for teachers, but also in terms of support staff. Attitudes and dispositions of staff members was seen as problematic by some participants, one of whom commented that, ‘motivation to change is needed in the part of staff to enable meaningful participation’ (P4, age 3-5).</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However, a barrier to participation was also reported to be class sizes. One teacher reported that they could not offer one-to-one time for each child and that consequently some children were not included. Commenting on barriers to participation, this participant wrote:</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Class sizes. I can't reach all the children's interests/needs. Support - mainstream are asked to be fully inclusive but I feel more adult support is needed to achieve this. Sometimes I feel we just make it through a day and some children that are happy to keep themselves occupied don't get any 1:1 attention. (P3, age 3-4)</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This suggests that participation is understood to be tied to engagement with the teacher –</a:t>
            </a:r>
            <a:r>
              <a:rPr lang="en-GB" dirty="0"/>
              <a:t> </a:t>
            </a:r>
            <a:r>
              <a:rPr lang="en-GB" sz="1200" kern="1200" dirty="0">
                <a:solidFill>
                  <a:schemeClr val="tx1"/>
                </a:solidFill>
                <a:effectLst/>
                <a:latin typeface="+mn-lt"/>
                <a:ea typeface="+mn-ea"/>
                <a:cs typeface="+mn-cs"/>
              </a:rPr>
              <a:t> children who are ‘happy to keep themselves occupied’ seem to be deemed to be at some disadvantage or lacking in participation.</a:t>
            </a:r>
            <a:r>
              <a:rPr lang="en-GB" dirty="0"/>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The remaining barriers expressed by practitioners concerned children with additional learning needs (ALN), the maturity of the children, and children’s willingness or confidence to participate. This suggests that understanding of participation was limited by judgements about competence and capability of individual children to take part in prescribed mechanisms. Children with ALN were identified as needing additional support in order to contribute to these mechanisms, with comments below providing a flavour of this view:</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Children that have additional needs that don't have the adult support they need to help them participate (P24 age 6/7)</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ALN - lack of support/ expertise from outside agencies to support adults and children. Not enough staff in certain year groups to provide interventions. (P18 age 6/7)</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It is interesting to note that confidence and willingness to participate is perceived as a barrier created by children themselves:</a:t>
            </a:r>
            <a:r>
              <a:rPr lang="en-GB" dirty="0"/>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Barriers - lack of confidence, not yet resilient or willing to persevere. (P18, age 6/7)</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Confidence and willingness on behalf of the children. (P28, age 5/6)</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Barriers- pupils lack of confidence could prevent them from participating and voicing their opinions (P20, age 6/7)</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The issues raised here indicate that the enactment of participation is established within specific mechanisms and, should these not be suited to some children, then they are deemed lacking rather than the mechanism being at fault.</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As stated above, solutions to overcoming barriers include use of technology to overcome the barriers that have developed as a result of the Covid-19 pandemic and other mechanisms to support speaking and language skills, the latter arguably suggesting deficits in children’s language skills prevent them from participating. There were other solutions implied as indicated below:</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However, most barriers can be overcome or nurtured by ensuring inclusion, nurture and sometimes bespoke intervention. (P24, age 6-7)</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In terms of the Covid-19 pandemic, this was reported as a barrier by teachers of children primarily between the ages of 3-5 years, though applicable across the school setting . One respondent stated, ‘C19 was a barrier to participation across a whole school’ (P9, age 4-5), while another commented:</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Currently in the pandemic there are lots of barriers in terms of what resources and activities we are allowed to do. (P5, age 3-5).</a:t>
            </a:r>
            <a:r>
              <a:rPr lang="en-GB" dirty="0"/>
              <a:t> </a:t>
            </a:r>
          </a:p>
          <a:p>
            <a:endParaRPr lang="en-GB" sz="1200" kern="1200" dirty="0">
              <a:solidFill>
                <a:schemeClr val="tx1"/>
              </a:solidFill>
              <a:effectLst/>
              <a:latin typeface="+mn-lt"/>
            </a:endParaRPr>
          </a:p>
          <a:p>
            <a:endParaRPr lang="en-GB" sz="1200" kern="1200" dirty="0">
              <a:solidFill>
                <a:schemeClr val="tx1"/>
              </a:solidFill>
              <a:effectLst/>
              <a:latin typeface="+mn-lt"/>
            </a:endParaRPr>
          </a:p>
          <a:p>
            <a:endParaRPr lang="en-GB" sz="1200" kern="1200" dirty="0">
              <a:solidFill>
                <a:schemeClr val="tx1"/>
              </a:solidFill>
              <a:effectLst/>
              <a:latin typeface="+mn-lt"/>
            </a:endParaRPr>
          </a:p>
          <a:p>
            <a:r>
              <a:rPr lang="en-GB" sz="1200" kern="1200" dirty="0">
                <a:solidFill>
                  <a:schemeClr val="tx1"/>
                </a:solidFill>
                <a:effectLst/>
                <a:latin typeface="+mn-lt"/>
                <a:ea typeface="+mn-ea"/>
                <a:cs typeface="+mn-cs"/>
              </a:rPr>
              <a:t> </a:t>
            </a:r>
            <a:endParaRPr lang="en-GB" sz="1200" kern="1200" dirty="0">
              <a:solidFill>
                <a:schemeClr val="tx1"/>
              </a:solidFill>
              <a:effectLst/>
              <a:latin typeface="+mn-lt"/>
            </a:endParaRPr>
          </a:p>
          <a:p>
            <a:endParaRPr lang="en-GB" sz="1100" dirty="0">
              <a:latin typeface="Calibri" panose="020F0502020204030204" pitchFamily="34" charset="0"/>
            </a:endParaRPr>
          </a:p>
          <a:p>
            <a:endParaRPr lang="en-GB" sz="1100" dirty="0">
              <a:latin typeface="Calibri" panose="020F0502020204030204" pitchFamily="34" charset="0"/>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FC676667-76B5-4327-B755-E1D52DFE17D8}" type="slidenum">
              <a:rPr lang="en-GB" smtClean="0"/>
              <a:t>19</a:t>
            </a:fld>
            <a:endParaRPr lang="en-GB"/>
          </a:p>
        </p:txBody>
      </p:sp>
    </p:spTree>
    <p:extLst>
      <p:ext uri="{BB962C8B-B14F-4D97-AF65-F5344CB8AC3E}">
        <p14:creationId xmlns:p14="http://schemas.microsoft.com/office/powerpoint/2010/main" val="295876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5601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2193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mn-lt"/>
                <a:ea typeface="Calibri"/>
                <a:cs typeface="Calibri"/>
              </a:rPr>
              <a:t>“</a:t>
            </a:r>
            <a:r>
              <a:rPr kumimoji="0" lang="en-GB" sz="1400" b="0" i="1" u="none" strike="noStrike" kern="1200" cap="none" spc="0" normalizeH="0" baseline="0" noProof="0" dirty="0">
                <a:ln>
                  <a:noFill/>
                </a:ln>
                <a:solidFill>
                  <a:srgbClr val="000000"/>
                </a:solidFill>
                <a:effectLst/>
                <a:uLnTx/>
                <a:uFillTx/>
                <a:latin typeface="+mn-lt"/>
                <a:ea typeface="Calibri"/>
                <a:cs typeface="Calibri"/>
              </a:rPr>
              <a:t>Involving children in their learning and the decision-making process and listening to their ideas only makes them feel more valued and by valuing their opinion and valuing their views and listening to them</a:t>
            </a:r>
            <a:r>
              <a:rPr kumimoji="0" lang="en-GB" sz="1400" b="0" i="1" u="none" strike="noStrike" kern="1200" cap="none" spc="0" normalizeH="0" baseline="0" noProof="0" dirty="0">
                <a:ln>
                  <a:noFill/>
                </a:ln>
                <a:solidFill>
                  <a:prstClr val="black"/>
                </a:solidFill>
                <a:effectLst/>
                <a:uLnTx/>
                <a:uFillTx/>
                <a:latin typeface="+mn-lt"/>
                <a:ea typeface="Calibri"/>
                <a:cs typeface="Calibri"/>
              </a:rPr>
              <a:t>, you reduce the behaviour challenges"</a:t>
            </a:r>
            <a:r>
              <a:rPr kumimoji="0" lang="en-GB" sz="1400" b="0" i="0" u="none" strike="noStrike" kern="1200" cap="none" spc="0" normalizeH="0" baseline="0" noProof="0" dirty="0">
                <a:ln>
                  <a:noFill/>
                </a:ln>
                <a:solidFill>
                  <a:prstClr val="black"/>
                </a:solidFill>
                <a:effectLst/>
                <a:uLnTx/>
                <a:uFillTx/>
                <a:latin typeface="+mn-lt"/>
                <a:ea typeface="Calibri"/>
                <a:cs typeface="Calibri"/>
              </a:rPr>
              <a:t>.</a:t>
            </a:r>
            <a:r>
              <a:rPr kumimoji="0" lang="en-US" sz="1400" b="0" i="1" u="none" strike="noStrike" kern="1200" cap="none" spc="0" normalizeH="0" baseline="0" noProof="0" dirty="0">
                <a:ln>
                  <a:noFill/>
                </a:ln>
                <a:solidFill>
                  <a:prstClr val="black"/>
                </a:solidFill>
                <a:effectLst/>
                <a:uLnTx/>
                <a:uFillTx/>
                <a:latin typeface="+mn-lt"/>
                <a:ea typeface="+mn-lt"/>
                <a:cs typeface="+mn-lt"/>
              </a:rPr>
              <a:t>S</a:t>
            </a:r>
            <a:r>
              <a:rPr kumimoji="0" lang="en-US" sz="1400" b="0" i="0" u="none" strike="noStrike" kern="1200" cap="none" spc="0" normalizeH="0" baseline="0" noProof="0" dirty="0">
                <a:ln>
                  <a:noFill/>
                </a:ln>
                <a:solidFill>
                  <a:prstClr val="black"/>
                </a:solidFill>
                <a:effectLst/>
                <a:uLnTx/>
                <a:uFillTx/>
                <a:latin typeface="+mn-lt"/>
                <a:ea typeface="+mn-lt"/>
                <a:cs typeface="+mn-lt"/>
              </a:rPr>
              <a:t>eren (Year 1 Teacher, aged 5-6 ).</a:t>
            </a:r>
            <a:endParaRPr kumimoji="0" lang="en-GB" sz="1400" b="0" i="0" u="none" strike="noStrike" kern="1200" cap="none" spc="0" normalizeH="0" baseline="0" noProof="0" dirty="0">
              <a:ln>
                <a:noFill/>
              </a:ln>
              <a:solidFill>
                <a:prstClr val="black"/>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323130"/>
                </a:solidFill>
                <a:effectLst/>
                <a:uLnTx/>
                <a:uFillTx/>
                <a:latin typeface="+mn-lt"/>
                <a:ea typeface="Calibri"/>
                <a:cs typeface="Calibri"/>
              </a:rPr>
              <a:t>I've got a class of 30. So you know when you've got the pressures of getting something else done, … I couldn't manage foundation phase philosophy properly without a TA there. You know there are amazing" </a:t>
            </a:r>
            <a:r>
              <a:rPr kumimoji="0" lang="en-GB" sz="1400" b="0" i="0" u="none" strike="noStrike" kern="1200" cap="none" spc="0" normalizeH="0" baseline="0" noProof="0" dirty="0">
                <a:ln>
                  <a:noFill/>
                </a:ln>
                <a:solidFill>
                  <a:prstClr val="black"/>
                </a:solidFill>
                <a:effectLst/>
                <a:uLnTx/>
                <a:uFillTx/>
                <a:latin typeface="+mn-lt"/>
                <a:ea typeface="+mn-lt"/>
                <a:cs typeface="+mn-lt"/>
              </a:rPr>
              <a:t>Julie (Year 1 &amp; 2 Teacher, aged, 5-7)</a:t>
            </a:r>
            <a:endParaRPr kumimoji="0" lang="en-US" sz="1400" b="0" i="0" u="none" strike="noStrike" kern="1200" cap="none" spc="0" normalizeH="0" baseline="0" noProof="0" dirty="0">
              <a:ln>
                <a:noFill/>
              </a:ln>
              <a:solidFill>
                <a:prstClr val="black"/>
              </a:solidFill>
              <a:effectLst/>
              <a:uLnTx/>
              <a:uFillTx/>
              <a:latin typeface="+mn-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323130"/>
              </a:solidFill>
              <a:effectLst/>
              <a:uLnTx/>
              <a:uFillTx/>
              <a:latin typeface="+mn-lt"/>
              <a:ea typeface="Calibri"/>
              <a:cs typeface="Calibri"/>
            </a:endParaRPr>
          </a:p>
          <a:p>
            <a:pPr marL="457200" marR="0" lvl="0" indent="0" algn="l" defTabSz="914400" rtl="0" eaLnBrk="1" fontAlgn="auto" latinLnBrk="0" hangingPunct="1">
              <a:lnSpc>
                <a:spcPct val="107000"/>
              </a:lnSpc>
              <a:spcBef>
                <a:spcPts val="0"/>
              </a:spcBef>
              <a:spcAft>
                <a:spcPts val="600"/>
              </a:spcAft>
              <a:buClrTx/>
              <a:buSzTx/>
              <a:buFontTx/>
              <a:buNone/>
              <a:tabLst/>
              <a:defRPr/>
            </a:pPr>
            <a:r>
              <a:rPr kumimoji="0" lang="en-GB" sz="1400" b="0" i="1" u="none" strike="noStrike" kern="0" cap="none" spc="0" normalizeH="0" baseline="0" noProof="0" dirty="0">
                <a:ln>
                  <a:noFill/>
                </a:ln>
                <a:solidFill>
                  <a:srgbClr val="28426E"/>
                </a:solidFill>
                <a:effectLst/>
                <a:uLnTx/>
                <a:uFillTx/>
                <a:latin typeface="+mn-lt"/>
                <a:ea typeface="Aptos" panose="020B0004020202020204" pitchFamily="34" charset="0"/>
                <a:cs typeface="Poppins"/>
              </a:rPr>
              <a:t>“I think those relationships are so vital and these first weeks are really, important in establishing … and building those strong relationships.”</a:t>
            </a:r>
            <a:endParaRPr kumimoji="0" lang="en-US" sz="1400" b="0" i="0" u="none" strike="noStrike" kern="1200" cap="none" spc="0" normalizeH="0" baseline="0" noProof="0" dirty="0">
              <a:ln>
                <a:noFill/>
              </a:ln>
              <a:solidFill>
                <a:srgbClr val="28426E"/>
              </a:solidFill>
              <a:effectLst/>
              <a:uLnTx/>
              <a:uFillTx/>
              <a:latin typeface="+mn-lt"/>
              <a:ea typeface="Aptos" panose="020B0004020202020204" pitchFamily="34" charset="0"/>
              <a:cs typeface="Poppins"/>
            </a:endParaRPr>
          </a:p>
          <a:p>
            <a:pPr marL="457200" marR="0" lvl="0" indent="0" algn="l" defTabSz="914400" rtl="0" eaLnBrk="1" fontAlgn="auto" latinLnBrk="0" hangingPunct="1">
              <a:lnSpc>
                <a:spcPct val="107000"/>
              </a:lnSpc>
              <a:spcBef>
                <a:spcPts val="0"/>
              </a:spcBef>
              <a:spcAft>
                <a:spcPts val="600"/>
              </a:spcAft>
              <a:buClrTx/>
              <a:buSzTx/>
              <a:buFontTx/>
              <a:buNone/>
              <a:tabLst/>
              <a:defRPr/>
            </a:pPr>
            <a:r>
              <a:rPr kumimoji="0" lang="en-GB" sz="1400" b="0" i="0" u="none" strike="noStrike" kern="0" cap="none" spc="0" normalizeH="0" baseline="0" noProof="0" dirty="0">
                <a:ln>
                  <a:noFill/>
                </a:ln>
                <a:solidFill>
                  <a:srgbClr val="28426E"/>
                </a:solidFill>
                <a:effectLst/>
                <a:uLnTx/>
                <a:uFillTx/>
                <a:latin typeface="+mn-lt"/>
                <a:ea typeface="Aptos" panose="020B0004020202020204" pitchFamily="34" charset="0"/>
                <a:cs typeface="Poppins"/>
              </a:rPr>
              <a:t>Florence (Children aged 4-5</a:t>
            </a:r>
            <a:r>
              <a:rPr kumimoji="0" lang="en-GB" sz="1400" b="0" i="1" u="none" strike="noStrike" kern="0" cap="none" spc="0" normalizeH="0" baseline="0" noProof="0" dirty="0">
                <a:ln>
                  <a:noFill/>
                </a:ln>
                <a:solidFill>
                  <a:srgbClr val="28426E"/>
                </a:solidFill>
                <a:effectLst/>
                <a:uLnTx/>
                <a:uFillTx/>
                <a:latin typeface="+mn-lt"/>
                <a:ea typeface="Aptos" panose="020B0004020202020204" pitchFamily="34" charset="0"/>
                <a:cs typeface="Poppin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lt"/>
              <a:cs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7229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"we recently had an inspection and we were very shocked cause we… thought we were in a good place with the provision and providing the children with the opportunities of …really authentic learning and they came in and focused on outcomes and progression steps. It was the fact that …they didn't recognise everything else. They went back to that stage role progression and assessment</a:t>
            </a:r>
            <a:r>
              <a:rPr kumimoji="0" lang="en-GB" sz="14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 </a:t>
            </a:r>
            <a:endParaRPr kumimoji="0" lang="en-US" sz="14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Joanna (Year 2 Teacher, aged 6-7)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"those things are also difficult to manage when you know, like, actually, your children don't really </a:t>
            </a:r>
            <a:r>
              <a:rPr kumimoji="0" lang="en-GB" sz="1400" b="0" i="1"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wanna</a:t>
            </a:r>
            <a:r>
              <a:rPr kumimoji="0" lang="en-GB" sz="1400" b="0" i="1"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be doing those things like I know coming up to Christmas, most of my children aren't </a:t>
            </a:r>
            <a:r>
              <a:rPr kumimoji="0" lang="en-GB" sz="1400" b="0" i="1"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wanna</a:t>
            </a:r>
            <a:r>
              <a:rPr kumimoji="0" lang="en-GB" sz="1400" b="0" i="1"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do a school play. They're not </a:t>
            </a:r>
            <a:r>
              <a:rPr kumimoji="0" lang="en-GB" sz="1400" b="0" i="1" u="none" strike="noStrike" kern="1200" cap="none" spc="0" normalizeH="0" baseline="0" noProof="0" dirty="0" err="1">
                <a:ln>
                  <a:noFill/>
                </a:ln>
                <a:solidFill>
                  <a:prstClr val="black"/>
                </a:solidFill>
                <a:effectLst/>
                <a:uLnTx/>
                <a:uFillTx/>
                <a:latin typeface="Poppins" panose="00000500000000000000" pitchFamily="2" charset="0"/>
                <a:ea typeface="+mn-ea"/>
                <a:cs typeface="Poppins" panose="00000500000000000000" pitchFamily="2" charset="0"/>
              </a:rPr>
              <a:t>wanna</a:t>
            </a:r>
            <a:r>
              <a:rPr kumimoji="0" lang="en-GB" sz="1400" b="0" i="1"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sing for hours on end"</a:t>
            </a:r>
            <a:endPar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 Seren, Year 1 Teacher, aged 5-6 </a:t>
            </a: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Aptos"/>
                <a:cs typeface="Poppins" panose="00000500000000000000" pitchFamily="2" charset="0"/>
              </a:rPr>
              <a:t>​)</a:t>
            </a:r>
            <a:endPar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Poppins" panose="00000500000000000000" pitchFamily="2" charset="0"/>
              <a:cs typeface="Poppins" panose="000005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92030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kern="0" dirty="0">
                <a:solidFill>
                  <a:srgbClr val="434343"/>
                </a:solidFill>
                <a:effectLst/>
                <a:latin typeface="Poppins" panose="00000500000000000000" pitchFamily="2" charset="0"/>
                <a:ea typeface="Times New Roman" panose="02020603050405020304" pitchFamily="18" charset="0"/>
                <a:cs typeface="Poppins" panose="00000500000000000000" pitchFamily="2" charset="0"/>
              </a:rPr>
              <a:t>allowing an avenue through which discussions and agitations can be explored to support the increased enactment of participative rights within practice.</a:t>
            </a:r>
            <a:endParaRPr lang="en-GB" sz="800" b="1" dirty="0"/>
          </a:p>
          <a:p>
            <a:pPr marL="0" indent="0">
              <a:buNone/>
            </a:pPr>
            <a:endParaRPr lang="en-GB" sz="800" dirty="0">
              <a:latin typeface="+mj-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3832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BA0B0-0962-D4D7-6B2C-9E7040383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EAF27-1C21-7390-2EA7-D9FE75851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B4494-F181-D095-8740-A276212A644F}"/>
              </a:ext>
            </a:extLst>
          </p:cNvPr>
          <p:cNvSpPr>
            <a:spLocks noGrp="1"/>
          </p:cNvSpPr>
          <p:nvPr>
            <p:ph type="body" idx="1"/>
          </p:nvPr>
        </p:nvSpPr>
        <p:spPr/>
        <p:txBody>
          <a:bodyPr/>
          <a:lstStyle/>
          <a:p>
            <a:pPr marL="0" indent="0">
              <a:buNone/>
            </a:pPr>
            <a:r>
              <a:rPr lang="en-GB" sz="800" b="1" dirty="0">
                <a:latin typeface="+mj-lt"/>
              </a:rPr>
              <a:t>Find slide with more detail and add QR code</a:t>
            </a:r>
          </a:p>
          <a:p>
            <a:pPr marL="0" indent="0">
              <a:buNone/>
            </a:pPr>
            <a:endParaRPr lang="en-GB" sz="8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rgbClr val="314F83"/>
                </a:solidFill>
                <a:latin typeface="Poppins"/>
                <a:cs typeface="Calibri"/>
                <a:hlinkClick r:id="rId3"/>
              </a:rPr>
              <a:t>https://childrens-participation.org</a:t>
            </a:r>
            <a:r>
              <a:rPr lang="en-US" sz="800" b="1" dirty="0">
                <a:solidFill>
                  <a:srgbClr val="314F83"/>
                </a:solidFill>
                <a:latin typeface="Poppins"/>
                <a:cs typeface="Calibri"/>
              </a:rPr>
              <a:t> </a:t>
            </a:r>
            <a:endParaRPr lang="en-US" sz="800" dirty="0"/>
          </a:p>
          <a:p>
            <a:pPr marL="0" indent="0">
              <a:buNone/>
            </a:pPr>
            <a:endParaRPr lang="en-GB" sz="800" b="1" dirty="0">
              <a:latin typeface="+mj-lt"/>
            </a:endParaRPr>
          </a:p>
        </p:txBody>
      </p:sp>
      <p:sp>
        <p:nvSpPr>
          <p:cNvPr id="4" name="Slide Number Placeholder 3">
            <a:extLst>
              <a:ext uri="{FF2B5EF4-FFF2-40B4-BE49-F238E27FC236}">
                <a16:creationId xmlns:a16="http://schemas.microsoft.com/office/drawing/2014/main" id="{C57096D6-D1A0-C61B-9D72-4E609F2851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402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013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789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7893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812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GB" sz="1800">
                <a:effectLst/>
                <a:latin typeface="Segoe UI" panose="020B0502040204020203" pitchFamily="34" charset="0"/>
              </a:rPr>
              <a:t>The UNCRC was first adopted by the United Nations in 1989 and subsequently ratified by the UK government in 1991. It is described as a complete framework of standards, principles and implementation guidance in relation to the human rights of children (Children in Wales, 2014), encompassing ideas from the protectionist days of Eglantine </a:t>
            </a:r>
            <a:r>
              <a:rPr lang="en-GB" sz="1800" err="1">
                <a:effectLst/>
                <a:latin typeface="Segoe UI" panose="020B0502040204020203" pitchFamily="34" charset="0"/>
              </a:rPr>
              <a:t>Jebb</a:t>
            </a:r>
            <a:r>
              <a:rPr lang="en-GB" sz="1800">
                <a:effectLst/>
                <a:latin typeface="Segoe UI" panose="020B0502040204020203" pitchFamily="34" charset="0"/>
              </a:rPr>
              <a:t>, founder of Save the Children, and discourse arising from the horrors of the world wars (Boylan and Dalrymple, 2009). The international agreement sets out fifty-four articles which influence all aspects of a child’s life, including their economic, social, cultural, civil and political rights and are broad philosophical principles which can be interpreted and applied according to context (Jones and Walker, 2011; </a:t>
            </a:r>
            <a:r>
              <a:rPr lang="en-GB" sz="1800" err="1">
                <a:effectLst/>
                <a:latin typeface="Segoe UI" panose="020B0502040204020203" pitchFamily="34" charset="0"/>
              </a:rPr>
              <a:t>Kanyal</a:t>
            </a:r>
            <a:r>
              <a:rPr lang="en-GB" sz="1800">
                <a:effectLst/>
                <a:latin typeface="Segoe UI" panose="020B0502040204020203" pitchFamily="34" charset="0"/>
              </a:rPr>
              <a:t>, 2014). As such, it has gained a universal prominence and globally it is considered the most ratified international human rights treaty in history (UNICEF, 2019). Hart (1997) described the treaty as ‘an instrument of persuasion for those persons wishing to promote the ideas of children as independent, thinking subjects, capable and deserving of a </a:t>
            </a:r>
            <a:br>
              <a:rPr lang="en-GB" sz="1800">
                <a:effectLst/>
                <a:latin typeface="Segoe UI" panose="020B0502040204020203" pitchFamily="34" charset="0"/>
              </a:rPr>
            </a:br>
            <a:r>
              <a:rPr lang="en-GB" sz="1800">
                <a:effectLst/>
                <a:latin typeface="Segoe UI" panose="020B0502040204020203" pitchFamily="34" charset="0"/>
              </a:rPr>
              <a:t>greater degree of participation’ (Hart, 1997, p. 37). This latter definition places emphasis on one of the more unique aspects of the treaty, which is its comprehensive focus on the ‘three Ps’ - Provision Rights; Protection Rights; Participation Rights. Unlike previous legislation, the UNCRC includes a strong focus on participation (Alderson, 2008). Advocates claim therefore that inherent within such rights is the view of children as the agents of their own lives, capable  of contributing and participating in decision-making (Jones and Walker, 2011; Thomas, 2021).</a:t>
            </a:r>
            <a:endParaRPr lang="en-GB" sz="180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1800">
              <a:effectLst/>
              <a:latin typeface="Arial" panose="020B0604020202020204" pitchFamily="34" charset="0"/>
            </a:endParaRPr>
          </a:p>
          <a:p>
            <a:pPr marL="0" indent="0">
              <a:spcAft>
                <a:spcPts val="1200"/>
              </a:spcAft>
              <a:buFont typeface="Arial" panose="020B0604020202020204" pitchFamily="34" charset="0"/>
              <a:buNone/>
            </a:pPr>
            <a:endParaRPr lang="en-GB" sz="1200">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46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solidFill>
                <a:srgbClr val="000000"/>
              </a:solidFill>
              <a:latin typeface="Aptos" panose="02110004020202020204"/>
              <a:cs typeface="Poppins"/>
            </a:endParaRPr>
          </a:p>
          <a:p>
            <a:pPr>
              <a:spcAft>
                <a:spcPts val="1200"/>
              </a:spcAft>
            </a:pPr>
            <a:endParaRPr lang="en-GB">
              <a:solidFill>
                <a:srgbClr val="314F83"/>
              </a:solidFill>
              <a:latin typeface="Poppins"/>
              <a:cs typeface="Poppi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1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800"/>
              </a:spcBef>
              <a:spcAft>
                <a:spcPts val="600"/>
              </a:spcAft>
            </a:pPr>
            <a:r>
              <a:rPr lang="en-GB" sz="1800" b="1" kern="100" dirty="0">
                <a:solidFill>
                  <a:srgbClr val="0F4761"/>
                </a:solidFill>
                <a:effectLst/>
                <a:latin typeface="Aptos" panose="020B0004020202020204" pitchFamily="34" charset="0"/>
                <a:ea typeface="Calibri Light" panose="020F0302020204030204" pitchFamily="34" charset="0"/>
                <a:cs typeface="Calibri" panose="020F0502020204030204" pitchFamily="34" charset="0"/>
              </a:rPr>
              <a:t>Methods (400 words) </a:t>
            </a:r>
            <a:endParaRPr lang="en-US" sz="1800" b="1" kern="100" dirty="0">
              <a:solidFill>
                <a:srgbClr val="0F4761"/>
              </a:solidFill>
              <a:effectLst/>
              <a:latin typeface="Aptos Display" panose="020B0004020202020204" pitchFamily="34" charset="0"/>
              <a:ea typeface="Yu Gothic Light" panose="020B0300000000000000" pitchFamily="34" charset="-128"/>
              <a:cs typeface="Times New Roman" panose="02020603050405020304" pitchFamily="18" charset="0"/>
            </a:endParaRPr>
          </a:p>
          <a:p>
            <a:pPr algn="just" fontAlgn="base">
              <a:spcAft>
                <a:spcPts val="600"/>
              </a:spcAft>
            </a:pPr>
            <a:r>
              <a:rPr lang="en-GB" sz="1800" dirty="0">
                <a:effectLst/>
                <a:latin typeface="Aptos" panose="020B0004020202020204" pitchFamily="34" charset="0"/>
                <a:ea typeface="Calibri Light" panose="020F0302020204030204" pitchFamily="34" charset="0"/>
                <a:cs typeface="Calibri" panose="020F0502020204030204" pitchFamily="34" charset="0"/>
              </a:rPr>
              <a:t>The research runs from December 2022 until December 2025, with the component for this paper being undertaken between September 2023 and July 2024. For the research presented here, the teacher participants (n=14) were based in two Welsh speaking and seven English-speaking schools across Wales. They were all female (this reflects a predominantly female workforce) and working with children aged three to seven years. Class sizes range from 9 to 30 students, and school sizes range from 45 to 633 students.</a:t>
            </a:r>
            <a:r>
              <a:rPr lang="en-US" sz="1800" dirty="0">
                <a:effectLst/>
                <a:latin typeface="Aptos" panose="020B0004020202020204" pitchFamily="34" charset="0"/>
                <a:ea typeface="Calibri Light" panose="020F0302020204030204" pitchFamily="34" charset="0"/>
                <a:cs typeface="Calibri" panose="020F0502020204030204" pitchFamily="34" charset="0"/>
              </a:rPr>
              <a:t> </a:t>
            </a:r>
            <a:r>
              <a:rPr lang="en-GB" sz="1800" dirty="0">
                <a:effectLst/>
                <a:latin typeface="Aptos" panose="020B0004020202020204" pitchFamily="34" charset="0"/>
                <a:ea typeface="Calibri Light" panose="020F0302020204030204" pitchFamily="34" charset="0"/>
                <a:cs typeface="Calibri" panose="020F0502020204030204" pitchFamily="34" charset="0"/>
              </a:rPr>
              <a:t>The teacher participated in one-to-one semi-structured interview pre and post and ‘intervention’. There are three stages to this data gathering, 1) pre-interviews, 2) Workshops and project work (intervention) 3) post-interviews. </a:t>
            </a:r>
            <a:endParaRPr lang="en-US" sz="1800" dirty="0">
              <a:effectLst/>
              <a:latin typeface="Times New Roman" panose="02020603050405020304" pitchFamily="18" charset="0"/>
              <a:ea typeface="Times New Roman" panose="02020603050405020304" pitchFamily="18" charset="0"/>
            </a:endParaRPr>
          </a:p>
          <a:p>
            <a:pPr algn="just" fontAlgn="base">
              <a:spcAft>
                <a:spcPts val="600"/>
              </a:spcAft>
            </a:pPr>
            <a:r>
              <a:rPr lang="en-GB" sz="1800" dirty="0">
                <a:effectLst/>
                <a:latin typeface="Aptos" panose="020B0004020202020204" pitchFamily="34" charset="0"/>
                <a:ea typeface="Calibri Light" panose="020F0302020204030204" pitchFamily="34" charset="0"/>
                <a:cs typeface="Calibri" panose="020F0502020204030204" pitchFamily="34" charset="0"/>
              </a:rPr>
              <a:t>The pre-interview (stage 1) focused on teachers understanding and their experience of young children’s participative rights in their classroom and their school, and the perceived barriers and enablers to enabling young children to enact their participative rights in school. The interviews were video recorded and transcribed. </a:t>
            </a:r>
            <a:r>
              <a:rPr lang="en-US" sz="1800" dirty="0">
                <a:effectLst/>
                <a:latin typeface="Aptos" panose="020B0004020202020204" pitchFamily="34" charset="0"/>
                <a:ea typeface="Calibri Light" panose="020F0302020204030204" pitchFamily="34"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GB" sz="1800" dirty="0">
                <a:effectLst/>
                <a:latin typeface="Aptos" panose="020B0004020202020204" pitchFamily="34" charset="0"/>
                <a:ea typeface="Calibri Light" panose="020F0302020204030204" pitchFamily="34" charset="0"/>
                <a:cs typeface="Calibri" panose="020F0502020204030204" pitchFamily="34" charset="0"/>
              </a:rPr>
              <a:t>Following these interviews the teachers took part in five face-to-face workshops (stage 2), which drew on Reggio Emilia ideas and were supported by an artist consultant. These workshops, based on a participatory approach, were an opportunity for the teachers involved to consider education ‘about’, ‘through’, and ‘for’ human rights (United Nations, 2011). Reggio Emilia's principles and pedagogy served as an example and a provocation to their way of teaching, and to increase their knowledge about the participative rights of children in education. The teachers then developed projects in their class (stage 2) to enable children to explore their understandings and experiences of participative rights in school. </a:t>
            </a:r>
            <a:r>
              <a:rPr lang="en-US" sz="1800" dirty="0">
                <a:effectLst/>
                <a:latin typeface="Aptos" panose="020B0004020202020204" pitchFamily="34" charset="0"/>
                <a:ea typeface="Calibri Light" panose="020F0302020204030204" pitchFamily="34"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a:r>
              <a:rPr lang="en-GB" sz="1800" dirty="0">
                <a:effectLst/>
                <a:latin typeface="Aptos" panose="020B0004020202020204" pitchFamily="34" charset="0"/>
                <a:ea typeface="Calibri Light" panose="020F0302020204030204" pitchFamily="34" charset="0"/>
                <a:cs typeface="Calibri" panose="020F0502020204030204" pitchFamily="34" charset="0"/>
              </a:rPr>
              <a:t>The second post intervention semi-structured interviews (stage 3) with teachers explores in detail their reflections on their involvement in the research, their projects with the children, and any changes to their pedagogic practice.</a:t>
            </a:r>
            <a:r>
              <a:rPr lang="en-US" sz="1800" dirty="0">
                <a:effectLst/>
                <a:latin typeface="Aptos" panose="020B0004020202020204" pitchFamily="34" charset="0"/>
                <a:ea typeface="Calibri Light" panose="020F0302020204030204" pitchFamily="34"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algn="just" fontAlgn="base">
              <a:spcAft>
                <a:spcPts val="600"/>
              </a:spcAft>
            </a:pPr>
            <a:r>
              <a:rPr lang="en-GB" sz="1800" dirty="0">
                <a:effectLst/>
                <a:latin typeface="Aptos" panose="020B0004020202020204" pitchFamily="34" charset="0"/>
                <a:ea typeface="Calibri Light" panose="020F0302020204030204" pitchFamily="34" charset="0"/>
                <a:cs typeface="Calibri" panose="020F0502020204030204" pitchFamily="34" charset="0"/>
              </a:rPr>
              <a:t>NVivo data analysis software was used implement Reflective Thematic Analysis (Braun &amp; Clarke, 2019, 2020, 2022) with the data. The identification of initial codes generated from data, was the product of a process of collaborative data coding. Each interview was coded by at least two members of the research team, the interviewer and another member of the research team, first separately and then discussed together. Subsequently, the research team met several times to generate initial themes and then develop, review, and define themes. These themes were the effect of the continuous and systematic process of reflective dialogue and collaborative discussion.</a:t>
            </a:r>
            <a:r>
              <a:rPr lang="en-US" sz="1800" dirty="0">
                <a:effectLst/>
                <a:latin typeface="Aptos" panose="020B0004020202020204" pitchFamily="34" charset="0"/>
                <a:ea typeface="Calibri Light" panose="020F0302020204030204" pitchFamily="34" charset="0"/>
                <a:cs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802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64A713-9C6B-4963-847D-6786093E78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500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B9F2-1F4B-8215-C719-93A62329EE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C8927E-78B3-EDCB-9D92-A884C4617D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16712C-9BDD-EAB1-A920-DBDE6EC07166}"/>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5" name="Footer Placeholder 4">
            <a:extLst>
              <a:ext uri="{FF2B5EF4-FFF2-40B4-BE49-F238E27FC236}">
                <a16:creationId xmlns:a16="http://schemas.microsoft.com/office/drawing/2014/main" id="{077EDA6F-4EED-3E4B-0512-C3F5C3F5D5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71A42-4459-4EAF-37E9-4CB0F69C0907}"/>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2964648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C671-18BA-F163-3203-DBA88247A9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756978-E9DF-BD58-D94B-D2BD2D3D2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43BFE-302E-A833-D1E6-48ECB225BA03}"/>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5" name="Footer Placeholder 4">
            <a:extLst>
              <a:ext uri="{FF2B5EF4-FFF2-40B4-BE49-F238E27FC236}">
                <a16:creationId xmlns:a16="http://schemas.microsoft.com/office/drawing/2014/main" id="{93C2436E-3638-C272-2CB2-8647756788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35CFD4-ABF3-DE04-97F8-8F75B2AE9E3B}"/>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49989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05C68-1000-A26C-F41C-338B6A4F59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8B782F-2CAF-180B-6C21-B68A8BA1F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EBEC7-72D1-432B-494D-9C171A91BDFF}"/>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5" name="Footer Placeholder 4">
            <a:extLst>
              <a:ext uri="{FF2B5EF4-FFF2-40B4-BE49-F238E27FC236}">
                <a16:creationId xmlns:a16="http://schemas.microsoft.com/office/drawing/2014/main" id="{DC7E772D-0BAD-5369-6801-2617C28E2F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E28CAC-C9DB-37DF-2B7E-0CAD3D453448}"/>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66093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16" name="bg object 16"/>
          <p:cNvSpPr/>
          <p:nvPr/>
        </p:nvSpPr>
        <p:spPr>
          <a:xfrm>
            <a:off x="9290050" y="0"/>
            <a:ext cx="2902050" cy="3174857"/>
          </a:xfrm>
          <a:custGeom>
            <a:avLst/>
            <a:gdLst/>
            <a:ahLst/>
            <a:cxnLst/>
            <a:rect l="l" t="t" r="r" b="b"/>
            <a:pathLst>
              <a:path w="4785359" h="5235575">
                <a:moveTo>
                  <a:pt x="4785194" y="0"/>
                </a:moveTo>
                <a:lnTo>
                  <a:pt x="358837" y="0"/>
                </a:lnTo>
                <a:lnTo>
                  <a:pt x="337574" y="45024"/>
                </a:lnTo>
                <a:lnTo>
                  <a:pt x="316909" y="90383"/>
                </a:lnTo>
                <a:lnTo>
                  <a:pt x="296846" y="136070"/>
                </a:lnTo>
                <a:lnTo>
                  <a:pt x="277391" y="182080"/>
                </a:lnTo>
                <a:lnTo>
                  <a:pt x="258549" y="228409"/>
                </a:lnTo>
                <a:lnTo>
                  <a:pt x="240324" y="275051"/>
                </a:lnTo>
                <a:lnTo>
                  <a:pt x="222723" y="322001"/>
                </a:lnTo>
                <a:lnTo>
                  <a:pt x="205749" y="369254"/>
                </a:lnTo>
                <a:lnTo>
                  <a:pt x="189409" y="416806"/>
                </a:lnTo>
                <a:lnTo>
                  <a:pt x="173706" y="464651"/>
                </a:lnTo>
                <a:lnTo>
                  <a:pt x="158647" y="512783"/>
                </a:lnTo>
                <a:lnTo>
                  <a:pt x="144236" y="561199"/>
                </a:lnTo>
                <a:lnTo>
                  <a:pt x="130479" y="609892"/>
                </a:lnTo>
                <a:lnTo>
                  <a:pt x="117380" y="658858"/>
                </a:lnTo>
                <a:lnTo>
                  <a:pt x="104945" y="708091"/>
                </a:lnTo>
                <a:lnTo>
                  <a:pt x="93179" y="757588"/>
                </a:lnTo>
                <a:lnTo>
                  <a:pt x="82086" y="807341"/>
                </a:lnTo>
                <a:lnTo>
                  <a:pt x="71672" y="857348"/>
                </a:lnTo>
                <a:lnTo>
                  <a:pt x="61942" y="907601"/>
                </a:lnTo>
                <a:lnTo>
                  <a:pt x="52901" y="958097"/>
                </a:lnTo>
                <a:lnTo>
                  <a:pt x="44554" y="1008830"/>
                </a:lnTo>
                <a:lnTo>
                  <a:pt x="36906" y="1059796"/>
                </a:lnTo>
                <a:lnTo>
                  <a:pt x="29962" y="1110988"/>
                </a:lnTo>
                <a:lnTo>
                  <a:pt x="23728" y="1162403"/>
                </a:lnTo>
                <a:lnTo>
                  <a:pt x="18208" y="1214034"/>
                </a:lnTo>
                <a:lnTo>
                  <a:pt x="13408" y="1265878"/>
                </a:lnTo>
                <a:lnTo>
                  <a:pt x="9332" y="1317928"/>
                </a:lnTo>
                <a:lnTo>
                  <a:pt x="5986" y="1370180"/>
                </a:lnTo>
                <a:lnTo>
                  <a:pt x="3374" y="1422628"/>
                </a:lnTo>
                <a:lnTo>
                  <a:pt x="1503" y="1475268"/>
                </a:lnTo>
                <a:lnTo>
                  <a:pt x="376" y="1528095"/>
                </a:lnTo>
                <a:lnTo>
                  <a:pt x="0" y="1581103"/>
                </a:lnTo>
                <a:lnTo>
                  <a:pt x="313" y="1629467"/>
                </a:lnTo>
                <a:lnTo>
                  <a:pt x="1251" y="1677680"/>
                </a:lnTo>
                <a:lnTo>
                  <a:pt x="2809" y="1725738"/>
                </a:lnTo>
                <a:lnTo>
                  <a:pt x="4985" y="1773638"/>
                </a:lnTo>
                <a:lnTo>
                  <a:pt x="7773" y="1821377"/>
                </a:lnTo>
                <a:lnTo>
                  <a:pt x="11170" y="1868949"/>
                </a:lnTo>
                <a:lnTo>
                  <a:pt x="15172" y="1916351"/>
                </a:lnTo>
                <a:lnTo>
                  <a:pt x="19775" y="1963579"/>
                </a:lnTo>
                <a:lnTo>
                  <a:pt x="24976" y="2010630"/>
                </a:lnTo>
                <a:lnTo>
                  <a:pt x="30771" y="2057500"/>
                </a:lnTo>
                <a:lnTo>
                  <a:pt x="37155" y="2104184"/>
                </a:lnTo>
                <a:lnTo>
                  <a:pt x="44125" y="2150680"/>
                </a:lnTo>
                <a:lnTo>
                  <a:pt x="51677" y="2196982"/>
                </a:lnTo>
                <a:lnTo>
                  <a:pt x="59808" y="2243087"/>
                </a:lnTo>
                <a:lnTo>
                  <a:pt x="68512" y="2288992"/>
                </a:lnTo>
                <a:lnTo>
                  <a:pt x="77788" y="2334692"/>
                </a:lnTo>
                <a:lnTo>
                  <a:pt x="87629" y="2380184"/>
                </a:lnTo>
                <a:lnTo>
                  <a:pt x="98034" y="2425464"/>
                </a:lnTo>
                <a:lnTo>
                  <a:pt x="108998" y="2470527"/>
                </a:lnTo>
                <a:lnTo>
                  <a:pt x="120516" y="2515371"/>
                </a:lnTo>
                <a:lnTo>
                  <a:pt x="132586" y="2559991"/>
                </a:lnTo>
                <a:lnTo>
                  <a:pt x="145203" y="2604383"/>
                </a:lnTo>
                <a:lnTo>
                  <a:pt x="158364" y="2648544"/>
                </a:lnTo>
                <a:lnTo>
                  <a:pt x="172064" y="2692469"/>
                </a:lnTo>
                <a:lnTo>
                  <a:pt x="186301" y="2736155"/>
                </a:lnTo>
                <a:lnTo>
                  <a:pt x="201069" y="2779599"/>
                </a:lnTo>
                <a:lnTo>
                  <a:pt x="216365" y="2822795"/>
                </a:lnTo>
                <a:lnTo>
                  <a:pt x="232185" y="2865740"/>
                </a:lnTo>
                <a:lnTo>
                  <a:pt x="248526" y="2908431"/>
                </a:lnTo>
                <a:lnTo>
                  <a:pt x="265384" y="2950864"/>
                </a:lnTo>
                <a:lnTo>
                  <a:pt x="282754" y="2993034"/>
                </a:lnTo>
                <a:lnTo>
                  <a:pt x="300633" y="3034938"/>
                </a:lnTo>
                <a:lnTo>
                  <a:pt x="319017" y="3076572"/>
                </a:lnTo>
                <a:lnTo>
                  <a:pt x="337902" y="3117932"/>
                </a:lnTo>
                <a:lnTo>
                  <a:pt x="357284" y="3159015"/>
                </a:lnTo>
                <a:lnTo>
                  <a:pt x="377160" y="3199816"/>
                </a:lnTo>
                <a:lnTo>
                  <a:pt x="397526" y="3240331"/>
                </a:lnTo>
                <a:lnTo>
                  <a:pt x="418377" y="3280557"/>
                </a:lnTo>
                <a:lnTo>
                  <a:pt x="439710" y="3320490"/>
                </a:lnTo>
                <a:lnTo>
                  <a:pt x="461521" y="3360127"/>
                </a:lnTo>
                <a:lnTo>
                  <a:pt x="483806" y="3399462"/>
                </a:lnTo>
                <a:lnTo>
                  <a:pt x="506562" y="3438492"/>
                </a:lnTo>
                <a:lnTo>
                  <a:pt x="529784" y="3477214"/>
                </a:lnTo>
                <a:lnTo>
                  <a:pt x="553469" y="3515624"/>
                </a:lnTo>
                <a:lnTo>
                  <a:pt x="577612" y="3553718"/>
                </a:lnTo>
                <a:lnTo>
                  <a:pt x="602211" y="3591491"/>
                </a:lnTo>
                <a:lnTo>
                  <a:pt x="627260" y="3628940"/>
                </a:lnTo>
                <a:lnTo>
                  <a:pt x="652757" y="3666062"/>
                </a:lnTo>
                <a:lnTo>
                  <a:pt x="678697" y="3702852"/>
                </a:lnTo>
                <a:lnTo>
                  <a:pt x="705076" y="3739307"/>
                </a:lnTo>
                <a:lnTo>
                  <a:pt x="731891" y="3775422"/>
                </a:lnTo>
                <a:lnTo>
                  <a:pt x="759138" y="3811194"/>
                </a:lnTo>
                <a:lnTo>
                  <a:pt x="786813" y="3846619"/>
                </a:lnTo>
                <a:lnTo>
                  <a:pt x="814912" y="3881693"/>
                </a:lnTo>
                <a:lnTo>
                  <a:pt x="843431" y="3916412"/>
                </a:lnTo>
                <a:lnTo>
                  <a:pt x="872367" y="3950773"/>
                </a:lnTo>
                <a:lnTo>
                  <a:pt x="901715" y="3984771"/>
                </a:lnTo>
                <a:lnTo>
                  <a:pt x="931472" y="4018403"/>
                </a:lnTo>
                <a:lnTo>
                  <a:pt x="961634" y="4051664"/>
                </a:lnTo>
                <a:lnTo>
                  <a:pt x="992196" y="4084552"/>
                </a:lnTo>
                <a:lnTo>
                  <a:pt x="1023156" y="4117062"/>
                </a:lnTo>
                <a:lnTo>
                  <a:pt x="1054509" y="4149190"/>
                </a:lnTo>
                <a:lnTo>
                  <a:pt x="1086252" y="4180932"/>
                </a:lnTo>
                <a:lnTo>
                  <a:pt x="1118380" y="4212286"/>
                </a:lnTo>
                <a:lnTo>
                  <a:pt x="1150890" y="4243245"/>
                </a:lnTo>
                <a:lnTo>
                  <a:pt x="1183777" y="4273808"/>
                </a:lnTo>
                <a:lnTo>
                  <a:pt x="1217039" y="4303970"/>
                </a:lnTo>
                <a:lnTo>
                  <a:pt x="1250671" y="4333727"/>
                </a:lnTo>
                <a:lnTo>
                  <a:pt x="1284669" y="4363075"/>
                </a:lnTo>
                <a:lnTo>
                  <a:pt x="1319030" y="4392010"/>
                </a:lnTo>
                <a:lnTo>
                  <a:pt x="1353749" y="4420530"/>
                </a:lnTo>
                <a:lnTo>
                  <a:pt x="1388823" y="4448629"/>
                </a:lnTo>
                <a:lnTo>
                  <a:pt x="1424248" y="4476303"/>
                </a:lnTo>
                <a:lnTo>
                  <a:pt x="1460020" y="4503550"/>
                </a:lnTo>
                <a:lnTo>
                  <a:pt x="1496135" y="4530366"/>
                </a:lnTo>
                <a:lnTo>
                  <a:pt x="1532590" y="4556745"/>
                </a:lnTo>
                <a:lnTo>
                  <a:pt x="1569380" y="4582685"/>
                </a:lnTo>
                <a:lnTo>
                  <a:pt x="1606501" y="4608182"/>
                </a:lnTo>
                <a:lnTo>
                  <a:pt x="1643951" y="4633231"/>
                </a:lnTo>
                <a:lnTo>
                  <a:pt x="1681724" y="4657830"/>
                </a:lnTo>
                <a:lnTo>
                  <a:pt x="1719817" y="4681973"/>
                </a:lnTo>
                <a:lnTo>
                  <a:pt x="1758227" y="4705658"/>
                </a:lnTo>
                <a:lnTo>
                  <a:pt x="1796949" y="4728880"/>
                </a:lnTo>
                <a:lnTo>
                  <a:pt x="1835980" y="4751635"/>
                </a:lnTo>
                <a:lnTo>
                  <a:pt x="1875315" y="4773921"/>
                </a:lnTo>
                <a:lnTo>
                  <a:pt x="1914951" y="4795732"/>
                </a:lnTo>
                <a:lnTo>
                  <a:pt x="1954884" y="4817065"/>
                </a:lnTo>
                <a:lnTo>
                  <a:pt x="1995111" y="4837916"/>
                </a:lnTo>
                <a:lnTo>
                  <a:pt x="2035626" y="4858281"/>
                </a:lnTo>
                <a:lnTo>
                  <a:pt x="2076427" y="4878157"/>
                </a:lnTo>
                <a:lnTo>
                  <a:pt x="2117509" y="4897540"/>
                </a:lnTo>
                <a:lnTo>
                  <a:pt x="2158870" y="4916425"/>
                </a:lnTo>
                <a:lnTo>
                  <a:pt x="2200504" y="4934809"/>
                </a:lnTo>
                <a:lnTo>
                  <a:pt x="2242408" y="4952688"/>
                </a:lnTo>
                <a:lnTo>
                  <a:pt x="2284578" y="4970058"/>
                </a:lnTo>
                <a:lnTo>
                  <a:pt x="2327010" y="4986915"/>
                </a:lnTo>
                <a:lnTo>
                  <a:pt x="2369701" y="5003256"/>
                </a:lnTo>
                <a:lnTo>
                  <a:pt x="2412647" y="5019077"/>
                </a:lnTo>
                <a:lnTo>
                  <a:pt x="2455843" y="5034373"/>
                </a:lnTo>
                <a:lnTo>
                  <a:pt x="2499286" y="5049141"/>
                </a:lnTo>
                <a:lnTo>
                  <a:pt x="2542972" y="5063377"/>
                </a:lnTo>
                <a:lnTo>
                  <a:pt x="2586898" y="5077078"/>
                </a:lnTo>
                <a:lnTo>
                  <a:pt x="2631059" y="5090238"/>
                </a:lnTo>
                <a:lnTo>
                  <a:pt x="2675451" y="5102856"/>
                </a:lnTo>
                <a:lnTo>
                  <a:pt x="2720071" y="5114925"/>
                </a:lnTo>
                <a:lnTo>
                  <a:pt x="2764914" y="5126444"/>
                </a:lnTo>
                <a:lnTo>
                  <a:pt x="2809978" y="5137408"/>
                </a:lnTo>
                <a:lnTo>
                  <a:pt x="2855258" y="5147812"/>
                </a:lnTo>
                <a:lnTo>
                  <a:pt x="2900749" y="5157654"/>
                </a:lnTo>
                <a:lnTo>
                  <a:pt x="2946450" y="5166929"/>
                </a:lnTo>
                <a:lnTo>
                  <a:pt x="2992354" y="5175634"/>
                </a:lnTo>
                <a:lnTo>
                  <a:pt x="3038460" y="5183764"/>
                </a:lnTo>
                <a:lnTo>
                  <a:pt x="3084762" y="5191317"/>
                </a:lnTo>
                <a:lnTo>
                  <a:pt x="3131257" y="5198287"/>
                </a:lnTo>
                <a:lnTo>
                  <a:pt x="3177942" y="5204671"/>
                </a:lnTo>
                <a:lnTo>
                  <a:pt x="3224811" y="5210465"/>
                </a:lnTo>
                <a:lnTo>
                  <a:pt x="3271862" y="5215666"/>
                </a:lnTo>
                <a:lnTo>
                  <a:pt x="3319091" y="5220270"/>
                </a:lnTo>
                <a:lnTo>
                  <a:pt x="3366493" y="5224272"/>
                </a:lnTo>
                <a:lnTo>
                  <a:pt x="3414065" y="5227669"/>
                </a:lnTo>
                <a:lnTo>
                  <a:pt x="3461803" y="5230457"/>
                </a:lnTo>
                <a:lnTo>
                  <a:pt x="3509703" y="5232632"/>
                </a:lnTo>
                <a:lnTo>
                  <a:pt x="3557762" y="5234191"/>
                </a:lnTo>
                <a:lnTo>
                  <a:pt x="3605975" y="5235129"/>
                </a:lnTo>
                <a:lnTo>
                  <a:pt x="3654338" y="5235442"/>
                </a:lnTo>
                <a:lnTo>
                  <a:pt x="3706241" y="5235081"/>
                </a:lnTo>
                <a:lnTo>
                  <a:pt x="3757969" y="5234000"/>
                </a:lnTo>
                <a:lnTo>
                  <a:pt x="3809519" y="5232204"/>
                </a:lnTo>
                <a:lnTo>
                  <a:pt x="3860885" y="5229699"/>
                </a:lnTo>
                <a:lnTo>
                  <a:pt x="3912063" y="5226488"/>
                </a:lnTo>
                <a:lnTo>
                  <a:pt x="3963047" y="5222578"/>
                </a:lnTo>
                <a:lnTo>
                  <a:pt x="4013834" y="5217971"/>
                </a:lnTo>
                <a:lnTo>
                  <a:pt x="4064419" y="5212675"/>
                </a:lnTo>
                <a:lnTo>
                  <a:pt x="4114796" y="5206692"/>
                </a:lnTo>
                <a:lnTo>
                  <a:pt x="4164961" y="5200029"/>
                </a:lnTo>
                <a:lnTo>
                  <a:pt x="4214910" y="5192689"/>
                </a:lnTo>
                <a:lnTo>
                  <a:pt x="4264637" y="5184678"/>
                </a:lnTo>
                <a:lnTo>
                  <a:pt x="4314137" y="5176000"/>
                </a:lnTo>
                <a:lnTo>
                  <a:pt x="4363407" y="5166661"/>
                </a:lnTo>
                <a:lnTo>
                  <a:pt x="4412442" y="5156665"/>
                </a:lnTo>
                <a:lnTo>
                  <a:pt x="4461236" y="5146017"/>
                </a:lnTo>
                <a:lnTo>
                  <a:pt x="4509785" y="5134721"/>
                </a:lnTo>
                <a:lnTo>
                  <a:pt x="4558084" y="5122783"/>
                </a:lnTo>
                <a:lnTo>
                  <a:pt x="4606128" y="5110208"/>
                </a:lnTo>
                <a:lnTo>
                  <a:pt x="4653913" y="5096999"/>
                </a:lnTo>
                <a:lnTo>
                  <a:pt x="4701434" y="5083163"/>
                </a:lnTo>
                <a:lnTo>
                  <a:pt x="4748686" y="5068704"/>
                </a:lnTo>
                <a:lnTo>
                  <a:pt x="4785194" y="5056986"/>
                </a:lnTo>
                <a:lnTo>
                  <a:pt x="4785194" y="0"/>
                </a:lnTo>
                <a:close/>
              </a:path>
            </a:pathLst>
          </a:custGeom>
          <a:solidFill>
            <a:srgbClr val="3A61A0"/>
          </a:solidFill>
        </p:spPr>
        <p:txBody>
          <a:bodyPr wrap="square" lIns="0" tIns="0" rIns="0" bIns="0" rtlCol="0"/>
          <a:lstStyle/>
          <a:p>
            <a:endParaRPr sz="1092"/>
          </a:p>
        </p:txBody>
      </p:sp>
      <p:sp>
        <p:nvSpPr>
          <p:cNvPr id="2" name="Holder 2"/>
          <p:cNvSpPr>
            <a:spLocks noGrp="1"/>
          </p:cNvSpPr>
          <p:nvPr>
            <p:ph type="title"/>
          </p:nvPr>
        </p:nvSpPr>
        <p:spPr/>
        <p:txBody>
          <a:bodyPr lIns="0" tIns="0" rIns="0" bIns="0"/>
          <a:lstStyle>
            <a:lvl1pPr>
              <a:defRPr sz="3578" b="1" i="0">
                <a:solidFill>
                  <a:srgbClr val="28426D"/>
                </a:solidFill>
                <a:latin typeface="Tahoma"/>
                <a:cs typeface="Tahoma"/>
              </a:defRPr>
            </a:lvl1pPr>
          </a:lstStyle>
          <a:p>
            <a:r>
              <a:rPr lang="en-US"/>
              <a:t>Click to edit Master title style</a:t>
            </a:r>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10438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B9F2-1F4B-8215-C719-93A62329EE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C8927E-78B3-EDCB-9D92-A884C4617D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16712C-9BDD-EAB1-A920-DBDE6EC07166}"/>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5" name="Footer Placeholder 4">
            <a:extLst>
              <a:ext uri="{FF2B5EF4-FFF2-40B4-BE49-F238E27FC236}">
                <a16:creationId xmlns:a16="http://schemas.microsoft.com/office/drawing/2014/main" id="{077EDA6F-4EED-3E4B-0512-C3F5C3F5D5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71A42-4459-4EAF-37E9-4CB0F69C0907}"/>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288154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63E-D7B1-7F47-BBA8-9C9FC0A22E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92F165-2957-0AE1-EB0B-15A38ADC5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BB1582-F5FC-BD5D-13BC-289A294E84AF}"/>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5" name="Footer Placeholder 4">
            <a:extLst>
              <a:ext uri="{FF2B5EF4-FFF2-40B4-BE49-F238E27FC236}">
                <a16:creationId xmlns:a16="http://schemas.microsoft.com/office/drawing/2014/main" id="{AB5E325F-209C-E6A0-6097-F45F9E8C7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CF6501-7937-51E6-B84E-0983498DC37F}"/>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507122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2D24-64AD-40E2-9CB9-F22E76263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AE741-0658-15AF-B3A2-FC6F7B3D9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AF7CB2-690B-9A2F-6DB9-256D7B0585AE}"/>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5" name="Footer Placeholder 4">
            <a:extLst>
              <a:ext uri="{FF2B5EF4-FFF2-40B4-BE49-F238E27FC236}">
                <a16:creationId xmlns:a16="http://schemas.microsoft.com/office/drawing/2014/main" id="{7D87130F-CFE0-3CA4-AE5C-BB4BF1F05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9260F3-9A4D-257E-F074-7D7102104821}"/>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43597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11A0-FBFE-E799-3465-216A6350B8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3C7FCF-0071-A1E6-C5B3-68D89148DA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06C38F-CBEB-648C-E0F1-28AC0D427D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1C1E11-C8EB-2A06-ED87-E63C532739ED}"/>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6" name="Footer Placeholder 5">
            <a:extLst>
              <a:ext uri="{FF2B5EF4-FFF2-40B4-BE49-F238E27FC236}">
                <a16:creationId xmlns:a16="http://schemas.microsoft.com/office/drawing/2014/main" id="{53EB3E7F-1AFC-63CB-E4D4-1403B5B157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D6442C-ECD9-D233-D9B8-B76AD1FDF786}"/>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168097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AD5B-E7D0-C312-5599-C4CDFB8B83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E51ECB-2620-7D3A-074B-F3A2D42B5B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CECDE5-6DF0-8629-DBA9-260E8BDBCE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A14647-C5C0-252B-FD2A-C03C564CF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140A9B-E746-BAD4-2F0B-DE7EEB3E37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BD8A6D-A108-4774-8C4A-417184623FAF}"/>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8" name="Footer Placeholder 7">
            <a:extLst>
              <a:ext uri="{FF2B5EF4-FFF2-40B4-BE49-F238E27FC236}">
                <a16:creationId xmlns:a16="http://schemas.microsoft.com/office/drawing/2014/main" id="{3DCFF55D-F7CD-BB6A-DBF7-B3A33ECCEB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42E1D8-65E4-C64A-645A-3A8E5695912D}"/>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2564228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DCED-A0B4-069B-B42E-863F04DA59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55A981-550A-8E45-21C8-9AD05854F41E}"/>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4" name="Footer Placeholder 3">
            <a:extLst>
              <a:ext uri="{FF2B5EF4-FFF2-40B4-BE49-F238E27FC236}">
                <a16:creationId xmlns:a16="http://schemas.microsoft.com/office/drawing/2014/main" id="{F5B3E9A9-E620-DD33-B47D-FE0977BE12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5FC0F6-9C10-214E-B81C-28896AF2E2CC}"/>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198255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62F38-0A96-8776-A08E-D233C6408B54}"/>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3" name="Footer Placeholder 2">
            <a:extLst>
              <a:ext uri="{FF2B5EF4-FFF2-40B4-BE49-F238E27FC236}">
                <a16:creationId xmlns:a16="http://schemas.microsoft.com/office/drawing/2014/main" id="{BC8C02CC-93FE-0046-73EB-9D002B1E49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ADE1B7-3FD6-8B25-9FC9-35807612E3E4}"/>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77763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63E-D7B1-7F47-BBA8-9C9FC0A22E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92F165-2957-0AE1-EB0B-15A38ADC5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BB1582-F5FC-BD5D-13BC-289A294E84AF}"/>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5" name="Footer Placeholder 4">
            <a:extLst>
              <a:ext uri="{FF2B5EF4-FFF2-40B4-BE49-F238E27FC236}">
                <a16:creationId xmlns:a16="http://schemas.microsoft.com/office/drawing/2014/main" id="{AB5E325F-209C-E6A0-6097-F45F9E8C7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CF6501-7937-51E6-B84E-0983498DC37F}"/>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63525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C31A-EB41-567D-212F-C7776CBB5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6EC644-6088-CDBF-3FAC-C858C6180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13CE59-F8D3-8723-6885-FC4156A6C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1078C-5856-87A7-DB5E-4A901447068F}"/>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6" name="Footer Placeholder 5">
            <a:extLst>
              <a:ext uri="{FF2B5EF4-FFF2-40B4-BE49-F238E27FC236}">
                <a16:creationId xmlns:a16="http://schemas.microsoft.com/office/drawing/2014/main" id="{C20CAA8D-9831-774D-DE87-304A971816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24C4F6-8CF8-73E2-26C7-3243669BFAF6}"/>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453160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97F4-8635-083D-108A-B682EC101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7DE4BB-F941-20AB-6513-41ADED5BE2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4A15C2-1F83-F65A-081B-F1BDAEB24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E6F4A-F0B5-AE05-A63A-B357724B5A0F}"/>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6" name="Footer Placeholder 5">
            <a:extLst>
              <a:ext uri="{FF2B5EF4-FFF2-40B4-BE49-F238E27FC236}">
                <a16:creationId xmlns:a16="http://schemas.microsoft.com/office/drawing/2014/main" id="{84856ADE-AE7D-18CB-94C4-EA993435F0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877CCD-BCFB-3D2C-D698-414A8850A2D5}"/>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24927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C671-18BA-F163-3203-DBA88247A9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756978-E9DF-BD58-D94B-D2BD2D3D2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43BFE-302E-A833-D1E6-48ECB225BA03}"/>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5" name="Footer Placeholder 4">
            <a:extLst>
              <a:ext uri="{FF2B5EF4-FFF2-40B4-BE49-F238E27FC236}">
                <a16:creationId xmlns:a16="http://schemas.microsoft.com/office/drawing/2014/main" id="{93C2436E-3638-C272-2CB2-8647756788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35CFD4-ABF3-DE04-97F8-8F75B2AE9E3B}"/>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240715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05C68-1000-A26C-F41C-338B6A4F59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8B782F-2CAF-180B-6C21-B68A8BA1F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EBEC7-72D1-432B-494D-9C171A91BDFF}"/>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5" name="Footer Placeholder 4">
            <a:extLst>
              <a:ext uri="{FF2B5EF4-FFF2-40B4-BE49-F238E27FC236}">
                <a16:creationId xmlns:a16="http://schemas.microsoft.com/office/drawing/2014/main" id="{DC7E772D-0BAD-5369-6801-2617C28E2F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E28CAC-C9DB-37DF-2B7E-0CAD3D453448}"/>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2064484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16" name="bg object 16"/>
          <p:cNvSpPr/>
          <p:nvPr/>
        </p:nvSpPr>
        <p:spPr>
          <a:xfrm>
            <a:off x="9290050" y="0"/>
            <a:ext cx="2902050" cy="3174857"/>
          </a:xfrm>
          <a:custGeom>
            <a:avLst/>
            <a:gdLst/>
            <a:ahLst/>
            <a:cxnLst/>
            <a:rect l="l" t="t" r="r" b="b"/>
            <a:pathLst>
              <a:path w="4785359" h="5235575">
                <a:moveTo>
                  <a:pt x="4785194" y="0"/>
                </a:moveTo>
                <a:lnTo>
                  <a:pt x="358837" y="0"/>
                </a:lnTo>
                <a:lnTo>
                  <a:pt x="337574" y="45024"/>
                </a:lnTo>
                <a:lnTo>
                  <a:pt x="316909" y="90383"/>
                </a:lnTo>
                <a:lnTo>
                  <a:pt x="296846" y="136070"/>
                </a:lnTo>
                <a:lnTo>
                  <a:pt x="277391" y="182080"/>
                </a:lnTo>
                <a:lnTo>
                  <a:pt x="258549" y="228409"/>
                </a:lnTo>
                <a:lnTo>
                  <a:pt x="240324" y="275051"/>
                </a:lnTo>
                <a:lnTo>
                  <a:pt x="222723" y="322001"/>
                </a:lnTo>
                <a:lnTo>
                  <a:pt x="205749" y="369254"/>
                </a:lnTo>
                <a:lnTo>
                  <a:pt x="189409" y="416806"/>
                </a:lnTo>
                <a:lnTo>
                  <a:pt x="173706" y="464651"/>
                </a:lnTo>
                <a:lnTo>
                  <a:pt x="158647" y="512783"/>
                </a:lnTo>
                <a:lnTo>
                  <a:pt x="144236" y="561199"/>
                </a:lnTo>
                <a:lnTo>
                  <a:pt x="130479" y="609892"/>
                </a:lnTo>
                <a:lnTo>
                  <a:pt x="117380" y="658858"/>
                </a:lnTo>
                <a:lnTo>
                  <a:pt x="104945" y="708091"/>
                </a:lnTo>
                <a:lnTo>
                  <a:pt x="93179" y="757588"/>
                </a:lnTo>
                <a:lnTo>
                  <a:pt x="82086" y="807341"/>
                </a:lnTo>
                <a:lnTo>
                  <a:pt x="71672" y="857348"/>
                </a:lnTo>
                <a:lnTo>
                  <a:pt x="61942" y="907601"/>
                </a:lnTo>
                <a:lnTo>
                  <a:pt x="52901" y="958097"/>
                </a:lnTo>
                <a:lnTo>
                  <a:pt x="44554" y="1008830"/>
                </a:lnTo>
                <a:lnTo>
                  <a:pt x="36906" y="1059796"/>
                </a:lnTo>
                <a:lnTo>
                  <a:pt x="29962" y="1110988"/>
                </a:lnTo>
                <a:lnTo>
                  <a:pt x="23728" y="1162403"/>
                </a:lnTo>
                <a:lnTo>
                  <a:pt x="18208" y="1214034"/>
                </a:lnTo>
                <a:lnTo>
                  <a:pt x="13408" y="1265878"/>
                </a:lnTo>
                <a:lnTo>
                  <a:pt x="9332" y="1317928"/>
                </a:lnTo>
                <a:lnTo>
                  <a:pt x="5986" y="1370180"/>
                </a:lnTo>
                <a:lnTo>
                  <a:pt x="3374" y="1422628"/>
                </a:lnTo>
                <a:lnTo>
                  <a:pt x="1503" y="1475268"/>
                </a:lnTo>
                <a:lnTo>
                  <a:pt x="376" y="1528095"/>
                </a:lnTo>
                <a:lnTo>
                  <a:pt x="0" y="1581103"/>
                </a:lnTo>
                <a:lnTo>
                  <a:pt x="313" y="1629467"/>
                </a:lnTo>
                <a:lnTo>
                  <a:pt x="1251" y="1677680"/>
                </a:lnTo>
                <a:lnTo>
                  <a:pt x="2809" y="1725738"/>
                </a:lnTo>
                <a:lnTo>
                  <a:pt x="4985" y="1773638"/>
                </a:lnTo>
                <a:lnTo>
                  <a:pt x="7773" y="1821377"/>
                </a:lnTo>
                <a:lnTo>
                  <a:pt x="11170" y="1868949"/>
                </a:lnTo>
                <a:lnTo>
                  <a:pt x="15172" y="1916351"/>
                </a:lnTo>
                <a:lnTo>
                  <a:pt x="19775" y="1963579"/>
                </a:lnTo>
                <a:lnTo>
                  <a:pt x="24976" y="2010630"/>
                </a:lnTo>
                <a:lnTo>
                  <a:pt x="30771" y="2057500"/>
                </a:lnTo>
                <a:lnTo>
                  <a:pt x="37155" y="2104184"/>
                </a:lnTo>
                <a:lnTo>
                  <a:pt x="44125" y="2150680"/>
                </a:lnTo>
                <a:lnTo>
                  <a:pt x="51677" y="2196982"/>
                </a:lnTo>
                <a:lnTo>
                  <a:pt x="59808" y="2243087"/>
                </a:lnTo>
                <a:lnTo>
                  <a:pt x="68512" y="2288992"/>
                </a:lnTo>
                <a:lnTo>
                  <a:pt x="77788" y="2334692"/>
                </a:lnTo>
                <a:lnTo>
                  <a:pt x="87629" y="2380184"/>
                </a:lnTo>
                <a:lnTo>
                  <a:pt x="98034" y="2425464"/>
                </a:lnTo>
                <a:lnTo>
                  <a:pt x="108998" y="2470527"/>
                </a:lnTo>
                <a:lnTo>
                  <a:pt x="120516" y="2515371"/>
                </a:lnTo>
                <a:lnTo>
                  <a:pt x="132586" y="2559991"/>
                </a:lnTo>
                <a:lnTo>
                  <a:pt x="145203" y="2604383"/>
                </a:lnTo>
                <a:lnTo>
                  <a:pt x="158364" y="2648544"/>
                </a:lnTo>
                <a:lnTo>
                  <a:pt x="172064" y="2692469"/>
                </a:lnTo>
                <a:lnTo>
                  <a:pt x="186301" y="2736155"/>
                </a:lnTo>
                <a:lnTo>
                  <a:pt x="201069" y="2779599"/>
                </a:lnTo>
                <a:lnTo>
                  <a:pt x="216365" y="2822795"/>
                </a:lnTo>
                <a:lnTo>
                  <a:pt x="232185" y="2865740"/>
                </a:lnTo>
                <a:lnTo>
                  <a:pt x="248526" y="2908431"/>
                </a:lnTo>
                <a:lnTo>
                  <a:pt x="265384" y="2950864"/>
                </a:lnTo>
                <a:lnTo>
                  <a:pt x="282754" y="2993034"/>
                </a:lnTo>
                <a:lnTo>
                  <a:pt x="300633" y="3034938"/>
                </a:lnTo>
                <a:lnTo>
                  <a:pt x="319017" y="3076572"/>
                </a:lnTo>
                <a:lnTo>
                  <a:pt x="337902" y="3117932"/>
                </a:lnTo>
                <a:lnTo>
                  <a:pt x="357284" y="3159015"/>
                </a:lnTo>
                <a:lnTo>
                  <a:pt x="377160" y="3199816"/>
                </a:lnTo>
                <a:lnTo>
                  <a:pt x="397526" y="3240331"/>
                </a:lnTo>
                <a:lnTo>
                  <a:pt x="418377" y="3280557"/>
                </a:lnTo>
                <a:lnTo>
                  <a:pt x="439710" y="3320490"/>
                </a:lnTo>
                <a:lnTo>
                  <a:pt x="461521" y="3360127"/>
                </a:lnTo>
                <a:lnTo>
                  <a:pt x="483806" y="3399462"/>
                </a:lnTo>
                <a:lnTo>
                  <a:pt x="506562" y="3438492"/>
                </a:lnTo>
                <a:lnTo>
                  <a:pt x="529784" y="3477214"/>
                </a:lnTo>
                <a:lnTo>
                  <a:pt x="553469" y="3515624"/>
                </a:lnTo>
                <a:lnTo>
                  <a:pt x="577612" y="3553718"/>
                </a:lnTo>
                <a:lnTo>
                  <a:pt x="602211" y="3591491"/>
                </a:lnTo>
                <a:lnTo>
                  <a:pt x="627260" y="3628940"/>
                </a:lnTo>
                <a:lnTo>
                  <a:pt x="652757" y="3666062"/>
                </a:lnTo>
                <a:lnTo>
                  <a:pt x="678697" y="3702852"/>
                </a:lnTo>
                <a:lnTo>
                  <a:pt x="705076" y="3739307"/>
                </a:lnTo>
                <a:lnTo>
                  <a:pt x="731891" y="3775422"/>
                </a:lnTo>
                <a:lnTo>
                  <a:pt x="759138" y="3811194"/>
                </a:lnTo>
                <a:lnTo>
                  <a:pt x="786813" y="3846619"/>
                </a:lnTo>
                <a:lnTo>
                  <a:pt x="814912" y="3881693"/>
                </a:lnTo>
                <a:lnTo>
                  <a:pt x="843431" y="3916412"/>
                </a:lnTo>
                <a:lnTo>
                  <a:pt x="872367" y="3950773"/>
                </a:lnTo>
                <a:lnTo>
                  <a:pt x="901715" y="3984771"/>
                </a:lnTo>
                <a:lnTo>
                  <a:pt x="931472" y="4018403"/>
                </a:lnTo>
                <a:lnTo>
                  <a:pt x="961634" y="4051664"/>
                </a:lnTo>
                <a:lnTo>
                  <a:pt x="992196" y="4084552"/>
                </a:lnTo>
                <a:lnTo>
                  <a:pt x="1023156" y="4117062"/>
                </a:lnTo>
                <a:lnTo>
                  <a:pt x="1054509" y="4149190"/>
                </a:lnTo>
                <a:lnTo>
                  <a:pt x="1086252" y="4180932"/>
                </a:lnTo>
                <a:lnTo>
                  <a:pt x="1118380" y="4212286"/>
                </a:lnTo>
                <a:lnTo>
                  <a:pt x="1150890" y="4243245"/>
                </a:lnTo>
                <a:lnTo>
                  <a:pt x="1183777" y="4273808"/>
                </a:lnTo>
                <a:lnTo>
                  <a:pt x="1217039" y="4303970"/>
                </a:lnTo>
                <a:lnTo>
                  <a:pt x="1250671" y="4333727"/>
                </a:lnTo>
                <a:lnTo>
                  <a:pt x="1284669" y="4363075"/>
                </a:lnTo>
                <a:lnTo>
                  <a:pt x="1319030" y="4392010"/>
                </a:lnTo>
                <a:lnTo>
                  <a:pt x="1353749" y="4420530"/>
                </a:lnTo>
                <a:lnTo>
                  <a:pt x="1388823" y="4448629"/>
                </a:lnTo>
                <a:lnTo>
                  <a:pt x="1424248" y="4476303"/>
                </a:lnTo>
                <a:lnTo>
                  <a:pt x="1460020" y="4503550"/>
                </a:lnTo>
                <a:lnTo>
                  <a:pt x="1496135" y="4530366"/>
                </a:lnTo>
                <a:lnTo>
                  <a:pt x="1532590" y="4556745"/>
                </a:lnTo>
                <a:lnTo>
                  <a:pt x="1569380" y="4582685"/>
                </a:lnTo>
                <a:lnTo>
                  <a:pt x="1606501" y="4608182"/>
                </a:lnTo>
                <a:lnTo>
                  <a:pt x="1643951" y="4633231"/>
                </a:lnTo>
                <a:lnTo>
                  <a:pt x="1681724" y="4657830"/>
                </a:lnTo>
                <a:lnTo>
                  <a:pt x="1719817" y="4681973"/>
                </a:lnTo>
                <a:lnTo>
                  <a:pt x="1758227" y="4705658"/>
                </a:lnTo>
                <a:lnTo>
                  <a:pt x="1796949" y="4728880"/>
                </a:lnTo>
                <a:lnTo>
                  <a:pt x="1835980" y="4751635"/>
                </a:lnTo>
                <a:lnTo>
                  <a:pt x="1875315" y="4773921"/>
                </a:lnTo>
                <a:lnTo>
                  <a:pt x="1914951" y="4795732"/>
                </a:lnTo>
                <a:lnTo>
                  <a:pt x="1954884" y="4817065"/>
                </a:lnTo>
                <a:lnTo>
                  <a:pt x="1995111" y="4837916"/>
                </a:lnTo>
                <a:lnTo>
                  <a:pt x="2035626" y="4858281"/>
                </a:lnTo>
                <a:lnTo>
                  <a:pt x="2076427" y="4878157"/>
                </a:lnTo>
                <a:lnTo>
                  <a:pt x="2117509" y="4897540"/>
                </a:lnTo>
                <a:lnTo>
                  <a:pt x="2158870" y="4916425"/>
                </a:lnTo>
                <a:lnTo>
                  <a:pt x="2200504" y="4934809"/>
                </a:lnTo>
                <a:lnTo>
                  <a:pt x="2242408" y="4952688"/>
                </a:lnTo>
                <a:lnTo>
                  <a:pt x="2284578" y="4970058"/>
                </a:lnTo>
                <a:lnTo>
                  <a:pt x="2327010" y="4986915"/>
                </a:lnTo>
                <a:lnTo>
                  <a:pt x="2369701" y="5003256"/>
                </a:lnTo>
                <a:lnTo>
                  <a:pt x="2412647" y="5019077"/>
                </a:lnTo>
                <a:lnTo>
                  <a:pt x="2455843" y="5034373"/>
                </a:lnTo>
                <a:lnTo>
                  <a:pt x="2499286" y="5049141"/>
                </a:lnTo>
                <a:lnTo>
                  <a:pt x="2542972" y="5063377"/>
                </a:lnTo>
                <a:lnTo>
                  <a:pt x="2586898" y="5077078"/>
                </a:lnTo>
                <a:lnTo>
                  <a:pt x="2631059" y="5090238"/>
                </a:lnTo>
                <a:lnTo>
                  <a:pt x="2675451" y="5102856"/>
                </a:lnTo>
                <a:lnTo>
                  <a:pt x="2720071" y="5114925"/>
                </a:lnTo>
                <a:lnTo>
                  <a:pt x="2764914" y="5126444"/>
                </a:lnTo>
                <a:lnTo>
                  <a:pt x="2809978" y="5137408"/>
                </a:lnTo>
                <a:lnTo>
                  <a:pt x="2855258" y="5147812"/>
                </a:lnTo>
                <a:lnTo>
                  <a:pt x="2900749" y="5157654"/>
                </a:lnTo>
                <a:lnTo>
                  <a:pt x="2946450" y="5166929"/>
                </a:lnTo>
                <a:lnTo>
                  <a:pt x="2992354" y="5175634"/>
                </a:lnTo>
                <a:lnTo>
                  <a:pt x="3038460" y="5183764"/>
                </a:lnTo>
                <a:lnTo>
                  <a:pt x="3084762" y="5191317"/>
                </a:lnTo>
                <a:lnTo>
                  <a:pt x="3131257" y="5198287"/>
                </a:lnTo>
                <a:lnTo>
                  <a:pt x="3177942" y="5204671"/>
                </a:lnTo>
                <a:lnTo>
                  <a:pt x="3224811" y="5210465"/>
                </a:lnTo>
                <a:lnTo>
                  <a:pt x="3271862" y="5215666"/>
                </a:lnTo>
                <a:lnTo>
                  <a:pt x="3319091" y="5220270"/>
                </a:lnTo>
                <a:lnTo>
                  <a:pt x="3366493" y="5224272"/>
                </a:lnTo>
                <a:lnTo>
                  <a:pt x="3414065" y="5227669"/>
                </a:lnTo>
                <a:lnTo>
                  <a:pt x="3461803" y="5230457"/>
                </a:lnTo>
                <a:lnTo>
                  <a:pt x="3509703" y="5232632"/>
                </a:lnTo>
                <a:lnTo>
                  <a:pt x="3557762" y="5234191"/>
                </a:lnTo>
                <a:lnTo>
                  <a:pt x="3605975" y="5235129"/>
                </a:lnTo>
                <a:lnTo>
                  <a:pt x="3654338" y="5235442"/>
                </a:lnTo>
                <a:lnTo>
                  <a:pt x="3706241" y="5235081"/>
                </a:lnTo>
                <a:lnTo>
                  <a:pt x="3757969" y="5234000"/>
                </a:lnTo>
                <a:lnTo>
                  <a:pt x="3809519" y="5232204"/>
                </a:lnTo>
                <a:lnTo>
                  <a:pt x="3860885" y="5229699"/>
                </a:lnTo>
                <a:lnTo>
                  <a:pt x="3912063" y="5226488"/>
                </a:lnTo>
                <a:lnTo>
                  <a:pt x="3963047" y="5222578"/>
                </a:lnTo>
                <a:lnTo>
                  <a:pt x="4013834" y="5217971"/>
                </a:lnTo>
                <a:lnTo>
                  <a:pt x="4064419" y="5212675"/>
                </a:lnTo>
                <a:lnTo>
                  <a:pt x="4114796" y="5206692"/>
                </a:lnTo>
                <a:lnTo>
                  <a:pt x="4164961" y="5200029"/>
                </a:lnTo>
                <a:lnTo>
                  <a:pt x="4214910" y="5192689"/>
                </a:lnTo>
                <a:lnTo>
                  <a:pt x="4264637" y="5184678"/>
                </a:lnTo>
                <a:lnTo>
                  <a:pt x="4314137" y="5176000"/>
                </a:lnTo>
                <a:lnTo>
                  <a:pt x="4363407" y="5166661"/>
                </a:lnTo>
                <a:lnTo>
                  <a:pt x="4412442" y="5156665"/>
                </a:lnTo>
                <a:lnTo>
                  <a:pt x="4461236" y="5146017"/>
                </a:lnTo>
                <a:lnTo>
                  <a:pt x="4509785" y="5134721"/>
                </a:lnTo>
                <a:lnTo>
                  <a:pt x="4558084" y="5122783"/>
                </a:lnTo>
                <a:lnTo>
                  <a:pt x="4606128" y="5110208"/>
                </a:lnTo>
                <a:lnTo>
                  <a:pt x="4653913" y="5096999"/>
                </a:lnTo>
                <a:lnTo>
                  <a:pt x="4701434" y="5083163"/>
                </a:lnTo>
                <a:lnTo>
                  <a:pt x="4748686" y="5068704"/>
                </a:lnTo>
                <a:lnTo>
                  <a:pt x="4785194" y="5056986"/>
                </a:lnTo>
                <a:lnTo>
                  <a:pt x="4785194" y="0"/>
                </a:lnTo>
                <a:close/>
              </a:path>
            </a:pathLst>
          </a:custGeom>
          <a:solidFill>
            <a:srgbClr val="3A61A0"/>
          </a:solidFill>
        </p:spPr>
        <p:txBody>
          <a:bodyPr wrap="square" lIns="0" tIns="0" rIns="0" bIns="0" rtlCol="0"/>
          <a:lstStyle/>
          <a:p>
            <a:endParaRPr sz="1092"/>
          </a:p>
        </p:txBody>
      </p:sp>
      <p:sp>
        <p:nvSpPr>
          <p:cNvPr id="2" name="Holder 2"/>
          <p:cNvSpPr>
            <a:spLocks noGrp="1"/>
          </p:cNvSpPr>
          <p:nvPr>
            <p:ph type="title"/>
          </p:nvPr>
        </p:nvSpPr>
        <p:spPr/>
        <p:txBody>
          <a:bodyPr lIns="0" tIns="0" rIns="0" bIns="0"/>
          <a:lstStyle>
            <a:lvl1pPr>
              <a:defRPr sz="3578" b="1" i="0">
                <a:solidFill>
                  <a:srgbClr val="28426D"/>
                </a:solidFill>
                <a:latin typeface="Tahoma"/>
                <a:cs typeface="Tahoma"/>
              </a:defRPr>
            </a:lvl1pPr>
          </a:lstStyle>
          <a:p>
            <a:r>
              <a:rPr lang="en-US"/>
              <a:t>Click to edit Master title style</a:t>
            </a:r>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49458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2403-CC5C-0709-F765-43449BF160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086E42-822B-A30B-FB66-51F23683C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F199D9-F576-3FCE-217B-B97276ADD87D}"/>
              </a:ext>
            </a:extLst>
          </p:cNvPr>
          <p:cNvSpPr>
            <a:spLocks noGrp="1"/>
          </p:cNvSpPr>
          <p:nvPr>
            <p:ph type="dt" sz="half" idx="10"/>
          </p:nvPr>
        </p:nvSpPr>
        <p:spPr/>
        <p:txBody>
          <a:bodyPr/>
          <a:lstStyle/>
          <a:p>
            <a:fld id="{BBCE260C-5937-4817-85EA-0FFDE5E7CA3B}" type="datetimeFigureOut">
              <a:rPr lang="en-GB" smtClean="0"/>
              <a:t>20/08/2024</a:t>
            </a:fld>
            <a:endParaRPr lang="en-GB"/>
          </a:p>
        </p:txBody>
      </p:sp>
      <p:sp>
        <p:nvSpPr>
          <p:cNvPr id="5" name="Footer Placeholder 4">
            <a:extLst>
              <a:ext uri="{FF2B5EF4-FFF2-40B4-BE49-F238E27FC236}">
                <a16:creationId xmlns:a16="http://schemas.microsoft.com/office/drawing/2014/main" id="{A5D4A62C-A6DE-C558-0DFC-2E0EE47F2D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04D2C0-ECC9-1B74-B497-4BD09418D074}"/>
              </a:ext>
            </a:extLst>
          </p:cNvPr>
          <p:cNvSpPr>
            <a:spLocks noGrp="1"/>
          </p:cNvSpPr>
          <p:nvPr>
            <p:ph type="sldNum" sz="quarter" idx="12"/>
          </p:nvPr>
        </p:nvSpPr>
        <p:spPr/>
        <p:txBody>
          <a:bodyPr/>
          <a:lstStyle/>
          <a:p>
            <a:fld id="{055F74D0-0460-4687-BEC2-BE97DAAF131A}" type="slidenum">
              <a:rPr lang="en-GB" smtClean="0"/>
              <a:t>‹#›</a:t>
            </a:fld>
            <a:endParaRPr lang="en-GB"/>
          </a:p>
        </p:txBody>
      </p:sp>
    </p:spTree>
    <p:extLst>
      <p:ext uri="{BB962C8B-B14F-4D97-AF65-F5344CB8AC3E}">
        <p14:creationId xmlns:p14="http://schemas.microsoft.com/office/powerpoint/2010/main" val="1798651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F4C8B-4CEA-41BC-FDBE-AFC55C9462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5D0629-D228-E3D6-BC4B-84A9A9E6B0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F3BB9-0819-6700-3FD1-51E66220DE6F}"/>
              </a:ext>
            </a:extLst>
          </p:cNvPr>
          <p:cNvSpPr>
            <a:spLocks noGrp="1"/>
          </p:cNvSpPr>
          <p:nvPr>
            <p:ph type="dt" sz="half" idx="10"/>
          </p:nvPr>
        </p:nvSpPr>
        <p:spPr/>
        <p:txBody>
          <a:bodyPr/>
          <a:lstStyle/>
          <a:p>
            <a:fld id="{BBCE260C-5937-4817-85EA-0FFDE5E7CA3B}" type="datetimeFigureOut">
              <a:rPr lang="en-GB" smtClean="0"/>
              <a:t>20/08/2024</a:t>
            </a:fld>
            <a:endParaRPr lang="en-GB"/>
          </a:p>
        </p:txBody>
      </p:sp>
      <p:sp>
        <p:nvSpPr>
          <p:cNvPr id="5" name="Footer Placeholder 4">
            <a:extLst>
              <a:ext uri="{FF2B5EF4-FFF2-40B4-BE49-F238E27FC236}">
                <a16:creationId xmlns:a16="http://schemas.microsoft.com/office/drawing/2014/main" id="{63415D49-46B9-51C3-0B5E-72D0A05E10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559FC-0AEF-3D37-1C5C-AD5B36450D7A}"/>
              </a:ext>
            </a:extLst>
          </p:cNvPr>
          <p:cNvSpPr>
            <a:spLocks noGrp="1"/>
          </p:cNvSpPr>
          <p:nvPr>
            <p:ph type="sldNum" sz="quarter" idx="12"/>
          </p:nvPr>
        </p:nvSpPr>
        <p:spPr/>
        <p:txBody>
          <a:bodyPr/>
          <a:lstStyle/>
          <a:p>
            <a:fld id="{055F74D0-0460-4687-BEC2-BE97DAAF131A}" type="slidenum">
              <a:rPr lang="en-GB" smtClean="0"/>
              <a:t>‹#›</a:t>
            </a:fld>
            <a:endParaRPr lang="en-GB"/>
          </a:p>
        </p:txBody>
      </p:sp>
    </p:spTree>
    <p:extLst>
      <p:ext uri="{BB962C8B-B14F-4D97-AF65-F5344CB8AC3E}">
        <p14:creationId xmlns:p14="http://schemas.microsoft.com/office/powerpoint/2010/main" val="3099479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EA61-5719-331B-E0F2-5735190D08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DFE8E4-CA3B-876D-028B-2752FC5E28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468E65-6104-5DB9-2D1D-5B351C605C9E}"/>
              </a:ext>
            </a:extLst>
          </p:cNvPr>
          <p:cNvSpPr>
            <a:spLocks noGrp="1"/>
          </p:cNvSpPr>
          <p:nvPr>
            <p:ph type="dt" sz="half" idx="10"/>
          </p:nvPr>
        </p:nvSpPr>
        <p:spPr/>
        <p:txBody>
          <a:bodyPr/>
          <a:lstStyle/>
          <a:p>
            <a:fld id="{BBCE260C-5937-4817-85EA-0FFDE5E7CA3B}" type="datetimeFigureOut">
              <a:rPr lang="en-GB" smtClean="0"/>
              <a:t>20/08/2024</a:t>
            </a:fld>
            <a:endParaRPr lang="en-GB"/>
          </a:p>
        </p:txBody>
      </p:sp>
      <p:sp>
        <p:nvSpPr>
          <p:cNvPr id="5" name="Footer Placeholder 4">
            <a:extLst>
              <a:ext uri="{FF2B5EF4-FFF2-40B4-BE49-F238E27FC236}">
                <a16:creationId xmlns:a16="http://schemas.microsoft.com/office/drawing/2014/main" id="{592340FD-6E04-955C-5D8B-ABF513A244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B2D306-5051-0E8C-7C3E-1B2D6712273E}"/>
              </a:ext>
            </a:extLst>
          </p:cNvPr>
          <p:cNvSpPr>
            <a:spLocks noGrp="1"/>
          </p:cNvSpPr>
          <p:nvPr>
            <p:ph type="sldNum" sz="quarter" idx="12"/>
          </p:nvPr>
        </p:nvSpPr>
        <p:spPr/>
        <p:txBody>
          <a:bodyPr/>
          <a:lstStyle/>
          <a:p>
            <a:fld id="{055F74D0-0460-4687-BEC2-BE97DAAF131A}" type="slidenum">
              <a:rPr lang="en-GB" smtClean="0"/>
              <a:t>‹#›</a:t>
            </a:fld>
            <a:endParaRPr lang="en-GB"/>
          </a:p>
        </p:txBody>
      </p:sp>
    </p:spTree>
    <p:extLst>
      <p:ext uri="{BB962C8B-B14F-4D97-AF65-F5344CB8AC3E}">
        <p14:creationId xmlns:p14="http://schemas.microsoft.com/office/powerpoint/2010/main" val="3620697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7AC1-8E8D-3D18-7691-499F102B35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5EAA8B-EB37-69C9-82CB-EE0417596D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DFA78C-F70F-0C28-A500-6FFE02DECE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32C704-2526-53FC-69F3-A7192217E69A}"/>
              </a:ext>
            </a:extLst>
          </p:cNvPr>
          <p:cNvSpPr>
            <a:spLocks noGrp="1"/>
          </p:cNvSpPr>
          <p:nvPr>
            <p:ph type="dt" sz="half" idx="10"/>
          </p:nvPr>
        </p:nvSpPr>
        <p:spPr/>
        <p:txBody>
          <a:bodyPr/>
          <a:lstStyle/>
          <a:p>
            <a:fld id="{BBCE260C-5937-4817-85EA-0FFDE5E7CA3B}" type="datetimeFigureOut">
              <a:rPr lang="en-GB" smtClean="0"/>
              <a:t>20/08/2024</a:t>
            </a:fld>
            <a:endParaRPr lang="en-GB"/>
          </a:p>
        </p:txBody>
      </p:sp>
      <p:sp>
        <p:nvSpPr>
          <p:cNvPr id="6" name="Footer Placeholder 5">
            <a:extLst>
              <a:ext uri="{FF2B5EF4-FFF2-40B4-BE49-F238E27FC236}">
                <a16:creationId xmlns:a16="http://schemas.microsoft.com/office/drawing/2014/main" id="{AFA07263-4FEF-9DA3-8B42-1034491B71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427D78-4835-E028-A16E-54A99E8A30F7}"/>
              </a:ext>
            </a:extLst>
          </p:cNvPr>
          <p:cNvSpPr>
            <a:spLocks noGrp="1"/>
          </p:cNvSpPr>
          <p:nvPr>
            <p:ph type="sldNum" sz="quarter" idx="12"/>
          </p:nvPr>
        </p:nvSpPr>
        <p:spPr/>
        <p:txBody>
          <a:bodyPr/>
          <a:lstStyle/>
          <a:p>
            <a:fld id="{055F74D0-0460-4687-BEC2-BE97DAAF131A}" type="slidenum">
              <a:rPr lang="en-GB" smtClean="0"/>
              <a:t>‹#›</a:t>
            </a:fld>
            <a:endParaRPr lang="en-GB"/>
          </a:p>
        </p:txBody>
      </p:sp>
    </p:spTree>
    <p:extLst>
      <p:ext uri="{BB962C8B-B14F-4D97-AF65-F5344CB8AC3E}">
        <p14:creationId xmlns:p14="http://schemas.microsoft.com/office/powerpoint/2010/main" val="424091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F7A0-AD0F-10B9-183B-6CE769B548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41CE1D-2FEB-EB57-6BEF-E4455D5DF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009102-2FFF-C855-8E25-49D858BCF5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F3D1AD-2A0B-CDCC-DF17-67EB73C31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19701C-8209-527B-233D-1D28C8B0AA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CDC06E-A8D8-0878-9C0C-CC0789877A9C}"/>
              </a:ext>
            </a:extLst>
          </p:cNvPr>
          <p:cNvSpPr>
            <a:spLocks noGrp="1"/>
          </p:cNvSpPr>
          <p:nvPr>
            <p:ph type="dt" sz="half" idx="10"/>
          </p:nvPr>
        </p:nvSpPr>
        <p:spPr/>
        <p:txBody>
          <a:bodyPr/>
          <a:lstStyle/>
          <a:p>
            <a:fld id="{BBCE260C-5937-4817-85EA-0FFDE5E7CA3B}" type="datetimeFigureOut">
              <a:rPr lang="en-GB" smtClean="0"/>
              <a:t>20/08/2024</a:t>
            </a:fld>
            <a:endParaRPr lang="en-GB"/>
          </a:p>
        </p:txBody>
      </p:sp>
      <p:sp>
        <p:nvSpPr>
          <p:cNvPr id="8" name="Footer Placeholder 7">
            <a:extLst>
              <a:ext uri="{FF2B5EF4-FFF2-40B4-BE49-F238E27FC236}">
                <a16:creationId xmlns:a16="http://schemas.microsoft.com/office/drawing/2014/main" id="{ABC1E358-733B-B0DD-6EB4-1BC13E68BE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0FE27F-033C-1370-F01E-8DDBF12F7350}"/>
              </a:ext>
            </a:extLst>
          </p:cNvPr>
          <p:cNvSpPr>
            <a:spLocks noGrp="1"/>
          </p:cNvSpPr>
          <p:nvPr>
            <p:ph type="sldNum" sz="quarter" idx="12"/>
          </p:nvPr>
        </p:nvSpPr>
        <p:spPr/>
        <p:txBody>
          <a:bodyPr/>
          <a:lstStyle/>
          <a:p>
            <a:fld id="{055F74D0-0460-4687-BEC2-BE97DAAF131A}" type="slidenum">
              <a:rPr lang="en-GB" smtClean="0"/>
              <a:t>‹#›</a:t>
            </a:fld>
            <a:endParaRPr lang="en-GB"/>
          </a:p>
        </p:txBody>
      </p:sp>
    </p:spTree>
    <p:extLst>
      <p:ext uri="{BB962C8B-B14F-4D97-AF65-F5344CB8AC3E}">
        <p14:creationId xmlns:p14="http://schemas.microsoft.com/office/powerpoint/2010/main" val="219631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62D24-64AD-40E2-9CB9-F22E76263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6AE741-0658-15AF-B3A2-FC6F7B3D9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AF7CB2-690B-9A2F-6DB9-256D7B0585AE}"/>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5" name="Footer Placeholder 4">
            <a:extLst>
              <a:ext uri="{FF2B5EF4-FFF2-40B4-BE49-F238E27FC236}">
                <a16:creationId xmlns:a16="http://schemas.microsoft.com/office/drawing/2014/main" id="{7D87130F-CFE0-3CA4-AE5C-BB4BF1F05A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9260F3-9A4D-257E-F074-7D7102104821}"/>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150705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334A-C7D6-67EE-CCD4-92FF83C115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9F4A45-2C0B-837E-8C0C-21E9C4BB3B1F}"/>
              </a:ext>
            </a:extLst>
          </p:cNvPr>
          <p:cNvSpPr>
            <a:spLocks noGrp="1"/>
          </p:cNvSpPr>
          <p:nvPr>
            <p:ph type="dt" sz="half" idx="10"/>
          </p:nvPr>
        </p:nvSpPr>
        <p:spPr/>
        <p:txBody>
          <a:bodyPr/>
          <a:lstStyle/>
          <a:p>
            <a:fld id="{BBCE260C-5937-4817-85EA-0FFDE5E7CA3B}" type="datetimeFigureOut">
              <a:rPr lang="en-GB" smtClean="0"/>
              <a:t>20/08/2024</a:t>
            </a:fld>
            <a:endParaRPr lang="en-GB"/>
          </a:p>
        </p:txBody>
      </p:sp>
      <p:sp>
        <p:nvSpPr>
          <p:cNvPr id="4" name="Footer Placeholder 3">
            <a:extLst>
              <a:ext uri="{FF2B5EF4-FFF2-40B4-BE49-F238E27FC236}">
                <a16:creationId xmlns:a16="http://schemas.microsoft.com/office/drawing/2014/main" id="{4CF68DAA-EA95-7311-501E-C0ECA4D560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8E2E1D-1A4E-4D28-BC1D-73D90FC3367F}"/>
              </a:ext>
            </a:extLst>
          </p:cNvPr>
          <p:cNvSpPr>
            <a:spLocks noGrp="1"/>
          </p:cNvSpPr>
          <p:nvPr>
            <p:ph type="sldNum" sz="quarter" idx="12"/>
          </p:nvPr>
        </p:nvSpPr>
        <p:spPr/>
        <p:txBody>
          <a:bodyPr/>
          <a:lstStyle/>
          <a:p>
            <a:fld id="{055F74D0-0460-4687-BEC2-BE97DAAF131A}" type="slidenum">
              <a:rPr lang="en-GB" smtClean="0"/>
              <a:t>‹#›</a:t>
            </a:fld>
            <a:endParaRPr lang="en-GB"/>
          </a:p>
        </p:txBody>
      </p:sp>
    </p:spTree>
    <p:extLst>
      <p:ext uri="{BB962C8B-B14F-4D97-AF65-F5344CB8AC3E}">
        <p14:creationId xmlns:p14="http://schemas.microsoft.com/office/powerpoint/2010/main" val="2865616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5B030A-3210-C50B-6579-3AC642506D0A}"/>
              </a:ext>
            </a:extLst>
          </p:cNvPr>
          <p:cNvSpPr>
            <a:spLocks noGrp="1"/>
          </p:cNvSpPr>
          <p:nvPr>
            <p:ph type="dt" sz="half" idx="10"/>
          </p:nvPr>
        </p:nvSpPr>
        <p:spPr/>
        <p:txBody>
          <a:bodyPr/>
          <a:lstStyle/>
          <a:p>
            <a:fld id="{BBCE260C-5937-4817-85EA-0FFDE5E7CA3B}" type="datetimeFigureOut">
              <a:rPr lang="en-GB" smtClean="0"/>
              <a:t>20/08/2024</a:t>
            </a:fld>
            <a:endParaRPr lang="en-GB"/>
          </a:p>
        </p:txBody>
      </p:sp>
      <p:sp>
        <p:nvSpPr>
          <p:cNvPr id="3" name="Footer Placeholder 2">
            <a:extLst>
              <a:ext uri="{FF2B5EF4-FFF2-40B4-BE49-F238E27FC236}">
                <a16:creationId xmlns:a16="http://schemas.microsoft.com/office/drawing/2014/main" id="{93FD00AA-4BCD-0833-43A3-136613CEE2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D8A3AA-2477-4457-209D-F912C2EC2BD2}"/>
              </a:ext>
            </a:extLst>
          </p:cNvPr>
          <p:cNvSpPr>
            <a:spLocks noGrp="1"/>
          </p:cNvSpPr>
          <p:nvPr>
            <p:ph type="sldNum" sz="quarter" idx="12"/>
          </p:nvPr>
        </p:nvSpPr>
        <p:spPr/>
        <p:txBody>
          <a:bodyPr/>
          <a:lstStyle/>
          <a:p>
            <a:fld id="{055F74D0-0460-4687-BEC2-BE97DAAF131A}" type="slidenum">
              <a:rPr lang="en-GB" smtClean="0"/>
              <a:t>‹#›</a:t>
            </a:fld>
            <a:endParaRPr lang="en-GB"/>
          </a:p>
        </p:txBody>
      </p:sp>
    </p:spTree>
    <p:extLst>
      <p:ext uri="{BB962C8B-B14F-4D97-AF65-F5344CB8AC3E}">
        <p14:creationId xmlns:p14="http://schemas.microsoft.com/office/powerpoint/2010/main" val="2196871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1B422-48E4-2B48-DCA0-851FC2C25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AA0BE2-E9F4-A7F9-666E-F38AB8F2A7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DF8EA2-810D-3E2A-4271-A6CCF3949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5D5B0A-010A-97A2-0D3D-DD8F178B077E}"/>
              </a:ext>
            </a:extLst>
          </p:cNvPr>
          <p:cNvSpPr>
            <a:spLocks noGrp="1"/>
          </p:cNvSpPr>
          <p:nvPr>
            <p:ph type="dt" sz="half" idx="10"/>
          </p:nvPr>
        </p:nvSpPr>
        <p:spPr/>
        <p:txBody>
          <a:bodyPr/>
          <a:lstStyle/>
          <a:p>
            <a:fld id="{BBCE260C-5937-4817-85EA-0FFDE5E7CA3B}" type="datetimeFigureOut">
              <a:rPr lang="en-GB" smtClean="0"/>
              <a:t>20/08/2024</a:t>
            </a:fld>
            <a:endParaRPr lang="en-GB"/>
          </a:p>
        </p:txBody>
      </p:sp>
      <p:sp>
        <p:nvSpPr>
          <p:cNvPr id="6" name="Footer Placeholder 5">
            <a:extLst>
              <a:ext uri="{FF2B5EF4-FFF2-40B4-BE49-F238E27FC236}">
                <a16:creationId xmlns:a16="http://schemas.microsoft.com/office/drawing/2014/main" id="{FD113E69-C2A9-BCA9-8FF4-899FFAB99A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5A1F97-0813-263C-9890-7A7F09079E8C}"/>
              </a:ext>
            </a:extLst>
          </p:cNvPr>
          <p:cNvSpPr>
            <a:spLocks noGrp="1"/>
          </p:cNvSpPr>
          <p:nvPr>
            <p:ph type="sldNum" sz="quarter" idx="12"/>
          </p:nvPr>
        </p:nvSpPr>
        <p:spPr/>
        <p:txBody>
          <a:bodyPr/>
          <a:lstStyle/>
          <a:p>
            <a:fld id="{055F74D0-0460-4687-BEC2-BE97DAAF131A}" type="slidenum">
              <a:rPr lang="en-GB" smtClean="0"/>
              <a:t>‹#›</a:t>
            </a:fld>
            <a:endParaRPr lang="en-GB"/>
          </a:p>
        </p:txBody>
      </p:sp>
    </p:spTree>
    <p:extLst>
      <p:ext uri="{BB962C8B-B14F-4D97-AF65-F5344CB8AC3E}">
        <p14:creationId xmlns:p14="http://schemas.microsoft.com/office/powerpoint/2010/main" val="600498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FE33-CA12-507F-FAB0-15066986E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030BD0C-810B-3F8F-0D92-16DB0A6B04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1A69DE-6CF7-E40C-B872-F6860F6AB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83E68C-EE8C-0E45-F05E-330A4B5885A6}"/>
              </a:ext>
            </a:extLst>
          </p:cNvPr>
          <p:cNvSpPr>
            <a:spLocks noGrp="1"/>
          </p:cNvSpPr>
          <p:nvPr>
            <p:ph type="dt" sz="half" idx="10"/>
          </p:nvPr>
        </p:nvSpPr>
        <p:spPr/>
        <p:txBody>
          <a:bodyPr/>
          <a:lstStyle/>
          <a:p>
            <a:fld id="{BBCE260C-5937-4817-85EA-0FFDE5E7CA3B}" type="datetimeFigureOut">
              <a:rPr lang="en-GB" smtClean="0"/>
              <a:t>20/08/2024</a:t>
            </a:fld>
            <a:endParaRPr lang="en-GB"/>
          </a:p>
        </p:txBody>
      </p:sp>
      <p:sp>
        <p:nvSpPr>
          <p:cNvPr id="6" name="Footer Placeholder 5">
            <a:extLst>
              <a:ext uri="{FF2B5EF4-FFF2-40B4-BE49-F238E27FC236}">
                <a16:creationId xmlns:a16="http://schemas.microsoft.com/office/drawing/2014/main" id="{6699230E-459F-DCFF-F7D9-095F8CE662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A98C35-3D77-CF05-A609-7BCE0F0784CA}"/>
              </a:ext>
            </a:extLst>
          </p:cNvPr>
          <p:cNvSpPr>
            <a:spLocks noGrp="1"/>
          </p:cNvSpPr>
          <p:nvPr>
            <p:ph type="sldNum" sz="quarter" idx="12"/>
          </p:nvPr>
        </p:nvSpPr>
        <p:spPr/>
        <p:txBody>
          <a:bodyPr/>
          <a:lstStyle/>
          <a:p>
            <a:fld id="{055F74D0-0460-4687-BEC2-BE97DAAF131A}" type="slidenum">
              <a:rPr lang="en-GB" smtClean="0"/>
              <a:t>‹#›</a:t>
            </a:fld>
            <a:endParaRPr lang="en-GB"/>
          </a:p>
        </p:txBody>
      </p:sp>
    </p:spTree>
    <p:extLst>
      <p:ext uri="{BB962C8B-B14F-4D97-AF65-F5344CB8AC3E}">
        <p14:creationId xmlns:p14="http://schemas.microsoft.com/office/powerpoint/2010/main" val="1623309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47299-B4AD-FA21-9A40-F484D76A81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BBE65E-05A8-0D3E-E729-1E33876D3D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DD1BFE-42DC-CDE5-B3EE-5A7D2A333E5E}"/>
              </a:ext>
            </a:extLst>
          </p:cNvPr>
          <p:cNvSpPr>
            <a:spLocks noGrp="1"/>
          </p:cNvSpPr>
          <p:nvPr>
            <p:ph type="dt" sz="half" idx="10"/>
          </p:nvPr>
        </p:nvSpPr>
        <p:spPr/>
        <p:txBody>
          <a:bodyPr/>
          <a:lstStyle/>
          <a:p>
            <a:fld id="{BBCE260C-5937-4817-85EA-0FFDE5E7CA3B}" type="datetimeFigureOut">
              <a:rPr lang="en-GB" smtClean="0"/>
              <a:t>20/08/2024</a:t>
            </a:fld>
            <a:endParaRPr lang="en-GB"/>
          </a:p>
        </p:txBody>
      </p:sp>
      <p:sp>
        <p:nvSpPr>
          <p:cNvPr id="5" name="Footer Placeholder 4">
            <a:extLst>
              <a:ext uri="{FF2B5EF4-FFF2-40B4-BE49-F238E27FC236}">
                <a16:creationId xmlns:a16="http://schemas.microsoft.com/office/drawing/2014/main" id="{0770D525-4C4A-6278-1416-EEAB9EE19D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28373A-FAFA-1678-E0D8-69245814EADE}"/>
              </a:ext>
            </a:extLst>
          </p:cNvPr>
          <p:cNvSpPr>
            <a:spLocks noGrp="1"/>
          </p:cNvSpPr>
          <p:nvPr>
            <p:ph type="sldNum" sz="quarter" idx="12"/>
          </p:nvPr>
        </p:nvSpPr>
        <p:spPr/>
        <p:txBody>
          <a:bodyPr/>
          <a:lstStyle/>
          <a:p>
            <a:fld id="{055F74D0-0460-4687-BEC2-BE97DAAF131A}" type="slidenum">
              <a:rPr lang="en-GB" smtClean="0"/>
              <a:t>‹#›</a:t>
            </a:fld>
            <a:endParaRPr lang="en-GB"/>
          </a:p>
        </p:txBody>
      </p:sp>
    </p:spTree>
    <p:extLst>
      <p:ext uri="{BB962C8B-B14F-4D97-AF65-F5344CB8AC3E}">
        <p14:creationId xmlns:p14="http://schemas.microsoft.com/office/powerpoint/2010/main" val="651299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95979-BD35-7D42-4D39-4ED15CFF40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CDAC14-4D5C-4E4D-94E6-1B671D90E8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C87834-3B05-082B-DC8C-D334DF76AD41}"/>
              </a:ext>
            </a:extLst>
          </p:cNvPr>
          <p:cNvSpPr>
            <a:spLocks noGrp="1"/>
          </p:cNvSpPr>
          <p:nvPr>
            <p:ph type="dt" sz="half" idx="10"/>
          </p:nvPr>
        </p:nvSpPr>
        <p:spPr/>
        <p:txBody>
          <a:bodyPr/>
          <a:lstStyle/>
          <a:p>
            <a:fld id="{BBCE260C-5937-4817-85EA-0FFDE5E7CA3B}" type="datetimeFigureOut">
              <a:rPr lang="en-GB" smtClean="0"/>
              <a:t>20/08/2024</a:t>
            </a:fld>
            <a:endParaRPr lang="en-GB"/>
          </a:p>
        </p:txBody>
      </p:sp>
      <p:sp>
        <p:nvSpPr>
          <p:cNvPr id="5" name="Footer Placeholder 4">
            <a:extLst>
              <a:ext uri="{FF2B5EF4-FFF2-40B4-BE49-F238E27FC236}">
                <a16:creationId xmlns:a16="http://schemas.microsoft.com/office/drawing/2014/main" id="{C82662F1-2D52-0E81-FA13-9F122D672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56040D-A5D9-35FB-6414-702CAB20C25C}"/>
              </a:ext>
            </a:extLst>
          </p:cNvPr>
          <p:cNvSpPr>
            <a:spLocks noGrp="1"/>
          </p:cNvSpPr>
          <p:nvPr>
            <p:ph type="sldNum" sz="quarter" idx="12"/>
          </p:nvPr>
        </p:nvSpPr>
        <p:spPr/>
        <p:txBody>
          <a:bodyPr/>
          <a:lstStyle/>
          <a:p>
            <a:fld id="{055F74D0-0460-4687-BEC2-BE97DAAF131A}" type="slidenum">
              <a:rPr lang="en-GB" smtClean="0"/>
              <a:t>‹#›</a:t>
            </a:fld>
            <a:endParaRPr lang="en-GB"/>
          </a:p>
        </p:txBody>
      </p:sp>
    </p:spTree>
    <p:extLst>
      <p:ext uri="{BB962C8B-B14F-4D97-AF65-F5344CB8AC3E}">
        <p14:creationId xmlns:p14="http://schemas.microsoft.com/office/powerpoint/2010/main" val="1714874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16" name="bg object 16"/>
          <p:cNvSpPr/>
          <p:nvPr/>
        </p:nvSpPr>
        <p:spPr>
          <a:xfrm>
            <a:off x="9290050" y="0"/>
            <a:ext cx="2902050" cy="3174857"/>
          </a:xfrm>
          <a:custGeom>
            <a:avLst/>
            <a:gdLst/>
            <a:ahLst/>
            <a:cxnLst/>
            <a:rect l="l" t="t" r="r" b="b"/>
            <a:pathLst>
              <a:path w="4785359" h="5235575">
                <a:moveTo>
                  <a:pt x="4785194" y="0"/>
                </a:moveTo>
                <a:lnTo>
                  <a:pt x="358837" y="0"/>
                </a:lnTo>
                <a:lnTo>
                  <a:pt x="337574" y="45024"/>
                </a:lnTo>
                <a:lnTo>
                  <a:pt x="316909" y="90383"/>
                </a:lnTo>
                <a:lnTo>
                  <a:pt x="296846" y="136070"/>
                </a:lnTo>
                <a:lnTo>
                  <a:pt x="277391" y="182080"/>
                </a:lnTo>
                <a:lnTo>
                  <a:pt x="258549" y="228409"/>
                </a:lnTo>
                <a:lnTo>
                  <a:pt x="240324" y="275051"/>
                </a:lnTo>
                <a:lnTo>
                  <a:pt x="222723" y="322001"/>
                </a:lnTo>
                <a:lnTo>
                  <a:pt x="205749" y="369254"/>
                </a:lnTo>
                <a:lnTo>
                  <a:pt x="189409" y="416806"/>
                </a:lnTo>
                <a:lnTo>
                  <a:pt x="173706" y="464651"/>
                </a:lnTo>
                <a:lnTo>
                  <a:pt x="158647" y="512783"/>
                </a:lnTo>
                <a:lnTo>
                  <a:pt x="144236" y="561199"/>
                </a:lnTo>
                <a:lnTo>
                  <a:pt x="130479" y="609892"/>
                </a:lnTo>
                <a:lnTo>
                  <a:pt x="117380" y="658858"/>
                </a:lnTo>
                <a:lnTo>
                  <a:pt x="104945" y="708091"/>
                </a:lnTo>
                <a:lnTo>
                  <a:pt x="93179" y="757588"/>
                </a:lnTo>
                <a:lnTo>
                  <a:pt x="82086" y="807341"/>
                </a:lnTo>
                <a:lnTo>
                  <a:pt x="71672" y="857348"/>
                </a:lnTo>
                <a:lnTo>
                  <a:pt x="61942" y="907601"/>
                </a:lnTo>
                <a:lnTo>
                  <a:pt x="52901" y="958097"/>
                </a:lnTo>
                <a:lnTo>
                  <a:pt x="44554" y="1008830"/>
                </a:lnTo>
                <a:lnTo>
                  <a:pt x="36906" y="1059796"/>
                </a:lnTo>
                <a:lnTo>
                  <a:pt x="29962" y="1110988"/>
                </a:lnTo>
                <a:lnTo>
                  <a:pt x="23728" y="1162403"/>
                </a:lnTo>
                <a:lnTo>
                  <a:pt x="18208" y="1214034"/>
                </a:lnTo>
                <a:lnTo>
                  <a:pt x="13408" y="1265878"/>
                </a:lnTo>
                <a:lnTo>
                  <a:pt x="9332" y="1317928"/>
                </a:lnTo>
                <a:lnTo>
                  <a:pt x="5986" y="1370180"/>
                </a:lnTo>
                <a:lnTo>
                  <a:pt x="3374" y="1422628"/>
                </a:lnTo>
                <a:lnTo>
                  <a:pt x="1503" y="1475268"/>
                </a:lnTo>
                <a:lnTo>
                  <a:pt x="376" y="1528095"/>
                </a:lnTo>
                <a:lnTo>
                  <a:pt x="0" y="1581103"/>
                </a:lnTo>
                <a:lnTo>
                  <a:pt x="313" y="1629467"/>
                </a:lnTo>
                <a:lnTo>
                  <a:pt x="1251" y="1677680"/>
                </a:lnTo>
                <a:lnTo>
                  <a:pt x="2809" y="1725738"/>
                </a:lnTo>
                <a:lnTo>
                  <a:pt x="4985" y="1773638"/>
                </a:lnTo>
                <a:lnTo>
                  <a:pt x="7773" y="1821377"/>
                </a:lnTo>
                <a:lnTo>
                  <a:pt x="11170" y="1868949"/>
                </a:lnTo>
                <a:lnTo>
                  <a:pt x="15172" y="1916351"/>
                </a:lnTo>
                <a:lnTo>
                  <a:pt x="19775" y="1963579"/>
                </a:lnTo>
                <a:lnTo>
                  <a:pt x="24976" y="2010630"/>
                </a:lnTo>
                <a:lnTo>
                  <a:pt x="30771" y="2057500"/>
                </a:lnTo>
                <a:lnTo>
                  <a:pt x="37155" y="2104184"/>
                </a:lnTo>
                <a:lnTo>
                  <a:pt x="44125" y="2150680"/>
                </a:lnTo>
                <a:lnTo>
                  <a:pt x="51677" y="2196982"/>
                </a:lnTo>
                <a:lnTo>
                  <a:pt x="59808" y="2243087"/>
                </a:lnTo>
                <a:lnTo>
                  <a:pt x="68512" y="2288992"/>
                </a:lnTo>
                <a:lnTo>
                  <a:pt x="77788" y="2334692"/>
                </a:lnTo>
                <a:lnTo>
                  <a:pt x="87629" y="2380184"/>
                </a:lnTo>
                <a:lnTo>
                  <a:pt x="98034" y="2425464"/>
                </a:lnTo>
                <a:lnTo>
                  <a:pt x="108998" y="2470527"/>
                </a:lnTo>
                <a:lnTo>
                  <a:pt x="120516" y="2515371"/>
                </a:lnTo>
                <a:lnTo>
                  <a:pt x="132586" y="2559991"/>
                </a:lnTo>
                <a:lnTo>
                  <a:pt x="145203" y="2604383"/>
                </a:lnTo>
                <a:lnTo>
                  <a:pt x="158364" y="2648544"/>
                </a:lnTo>
                <a:lnTo>
                  <a:pt x="172064" y="2692469"/>
                </a:lnTo>
                <a:lnTo>
                  <a:pt x="186301" y="2736155"/>
                </a:lnTo>
                <a:lnTo>
                  <a:pt x="201069" y="2779599"/>
                </a:lnTo>
                <a:lnTo>
                  <a:pt x="216365" y="2822795"/>
                </a:lnTo>
                <a:lnTo>
                  <a:pt x="232185" y="2865740"/>
                </a:lnTo>
                <a:lnTo>
                  <a:pt x="248526" y="2908431"/>
                </a:lnTo>
                <a:lnTo>
                  <a:pt x="265384" y="2950864"/>
                </a:lnTo>
                <a:lnTo>
                  <a:pt x="282754" y="2993034"/>
                </a:lnTo>
                <a:lnTo>
                  <a:pt x="300633" y="3034938"/>
                </a:lnTo>
                <a:lnTo>
                  <a:pt x="319017" y="3076572"/>
                </a:lnTo>
                <a:lnTo>
                  <a:pt x="337902" y="3117932"/>
                </a:lnTo>
                <a:lnTo>
                  <a:pt x="357284" y="3159015"/>
                </a:lnTo>
                <a:lnTo>
                  <a:pt x="377160" y="3199816"/>
                </a:lnTo>
                <a:lnTo>
                  <a:pt x="397526" y="3240331"/>
                </a:lnTo>
                <a:lnTo>
                  <a:pt x="418377" y="3280557"/>
                </a:lnTo>
                <a:lnTo>
                  <a:pt x="439710" y="3320490"/>
                </a:lnTo>
                <a:lnTo>
                  <a:pt x="461521" y="3360127"/>
                </a:lnTo>
                <a:lnTo>
                  <a:pt x="483806" y="3399462"/>
                </a:lnTo>
                <a:lnTo>
                  <a:pt x="506562" y="3438492"/>
                </a:lnTo>
                <a:lnTo>
                  <a:pt x="529784" y="3477214"/>
                </a:lnTo>
                <a:lnTo>
                  <a:pt x="553469" y="3515624"/>
                </a:lnTo>
                <a:lnTo>
                  <a:pt x="577612" y="3553718"/>
                </a:lnTo>
                <a:lnTo>
                  <a:pt x="602211" y="3591491"/>
                </a:lnTo>
                <a:lnTo>
                  <a:pt x="627260" y="3628940"/>
                </a:lnTo>
                <a:lnTo>
                  <a:pt x="652757" y="3666062"/>
                </a:lnTo>
                <a:lnTo>
                  <a:pt x="678697" y="3702852"/>
                </a:lnTo>
                <a:lnTo>
                  <a:pt x="705076" y="3739307"/>
                </a:lnTo>
                <a:lnTo>
                  <a:pt x="731891" y="3775422"/>
                </a:lnTo>
                <a:lnTo>
                  <a:pt x="759138" y="3811194"/>
                </a:lnTo>
                <a:lnTo>
                  <a:pt x="786813" y="3846619"/>
                </a:lnTo>
                <a:lnTo>
                  <a:pt x="814912" y="3881693"/>
                </a:lnTo>
                <a:lnTo>
                  <a:pt x="843431" y="3916412"/>
                </a:lnTo>
                <a:lnTo>
                  <a:pt x="872367" y="3950773"/>
                </a:lnTo>
                <a:lnTo>
                  <a:pt x="901715" y="3984771"/>
                </a:lnTo>
                <a:lnTo>
                  <a:pt x="931472" y="4018403"/>
                </a:lnTo>
                <a:lnTo>
                  <a:pt x="961634" y="4051664"/>
                </a:lnTo>
                <a:lnTo>
                  <a:pt x="992196" y="4084552"/>
                </a:lnTo>
                <a:lnTo>
                  <a:pt x="1023156" y="4117062"/>
                </a:lnTo>
                <a:lnTo>
                  <a:pt x="1054509" y="4149190"/>
                </a:lnTo>
                <a:lnTo>
                  <a:pt x="1086252" y="4180932"/>
                </a:lnTo>
                <a:lnTo>
                  <a:pt x="1118380" y="4212286"/>
                </a:lnTo>
                <a:lnTo>
                  <a:pt x="1150890" y="4243245"/>
                </a:lnTo>
                <a:lnTo>
                  <a:pt x="1183777" y="4273808"/>
                </a:lnTo>
                <a:lnTo>
                  <a:pt x="1217039" y="4303970"/>
                </a:lnTo>
                <a:lnTo>
                  <a:pt x="1250671" y="4333727"/>
                </a:lnTo>
                <a:lnTo>
                  <a:pt x="1284669" y="4363075"/>
                </a:lnTo>
                <a:lnTo>
                  <a:pt x="1319030" y="4392010"/>
                </a:lnTo>
                <a:lnTo>
                  <a:pt x="1353749" y="4420530"/>
                </a:lnTo>
                <a:lnTo>
                  <a:pt x="1388823" y="4448629"/>
                </a:lnTo>
                <a:lnTo>
                  <a:pt x="1424248" y="4476303"/>
                </a:lnTo>
                <a:lnTo>
                  <a:pt x="1460020" y="4503550"/>
                </a:lnTo>
                <a:lnTo>
                  <a:pt x="1496135" y="4530366"/>
                </a:lnTo>
                <a:lnTo>
                  <a:pt x="1532590" y="4556745"/>
                </a:lnTo>
                <a:lnTo>
                  <a:pt x="1569380" y="4582685"/>
                </a:lnTo>
                <a:lnTo>
                  <a:pt x="1606501" y="4608182"/>
                </a:lnTo>
                <a:lnTo>
                  <a:pt x="1643951" y="4633231"/>
                </a:lnTo>
                <a:lnTo>
                  <a:pt x="1681724" y="4657830"/>
                </a:lnTo>
                <a:lnTo>
                  <a:pt x="1719817" y="4681973"/>
                </a:lnTo>
                <a:lnTo>
                  <a:pt x="1758227" y="4705658"/>
                </a:lnTo>
                <a:lnTo>
                  <a:pt x="1796949" y="4728880"/>
                </a:lnTo>
                <a:lnTo>
                  <a:pt x="1835980" y="4751635"/>
                </a:lnTo>
                <a:lnTo>
                  <a:pt x="1875315" y="4773921"/>
                </a:lnTo>
                <a:lnTo>
                  <a:pt x="1914951" y="4795732"/>
                </a:lnTo>
                <a:lnTo>
                  <a:pt x="1954884" y="4817065"/>
                </a:lnTo>
                <a:lnTo>
                  <a:pt x="1995111" y="4837916"/>
                </a:lnTo>
                <a:lnTo>
                  <a:pt x="2035626" y="4858281"/>
                </a:lnTo>
                <a:lnTo>
                  <a:pt x="2076427" y="4878157"/>
                </a:lnTo>
                <a:lnTo>
                  <a:pt x="2117509" y="4897540"/>
                </a:lnTo>
                <a:lnTo>
                  <a:pt x="2158870" y="4916425"/>
                </a:lnTo>
                <a:lnTo>
                  <a:pt x="2200504" y="4934809"/>
                </a:lnTo>
                <a:lnTo>
                  <a:pt x="2242408" y="4952688"/>
                </a:lnTo>
                <a:lnTo>
                  <a:pt x="2284578" y="4970058"/>
                </a:lnTo>
                <a:lnTo>
                  <a:pt x="2327010" y="4986915"/>
                </a:lnTo>
                <a:lnTo>
                  <a:pt x="2369701" y="5003256"/>
                </a:lnTo>
                <a:lnTo>
                  <a:pt x="2412647" y="5019077"/>
                </a:lnTo>
                <a:lnTo>
                  <a:pt x="2455843" y="5034373"/>
                </a:lnTo>
                <a:lnTo>
                  <a:pt x="2499286" y="5049141"/>
                </a:lnTo>
                <a:lnTo>
                  <a:pt x="2542972" y="5063377"/>
                </a:lnTo>
                <a:lnTo>
                  <a:pt x="2586898" y="5077078"/>
                </a:lnTo>
                <a:lnTo>
                  <a:pt x="2631059" y="5090238"/>
                </a:lnTo>
                <a:lnTo>
                  <a:pt x="2675451" y="5102856"/>
                </a:lnTo>
                <a:lnTo>
                  <a:pt x="2720071" y="5114925"/>
                </a:lnTo>
                <a:lnTo>
                  <a:pt x="2764914" y="5126444"/>
                </a:lnTo>
                <a:lnTo>
                  <a:pt x="2809978" y="5137408"/>
                </a:lnTo>
                <a:lnTo>
                  <a:pt x="2855258" y="5147812"/>
                </a:lnTo>
                <a:lnTo>
                  <a:pt x="2900749" y="5157654"/>
                </a:lnTo>
                <a:lnTo>
                  <a:pt x="2946450" y="5166929"/>
                </a:lnTo>
                <a:lnTo>
                  <a:pt x="2992354" y="5175634"/>
                </a:lnTo>
                <a:lnTo>
                  <a:pt x="3038460" y="5183764"/>
                </a:lnTo>
                <a:lnTo>
                  <a:pt x="3084762" y="5191317"/>
                </a:lnTo>
                <a:lnTo>
                  <a:pt x="3131257" y="5198287"/>
                </a:lnTo>
                <a:lnTo>
                  <a:pt x="3177942" y="5204671"/>
                </a:lnTo>
                <a:lnTo>
                  <a:pt x="3224811" y="5210465"/>
                </a:lnTo>
                <a:lnTo>
                  <a:pt x="3271862" y="5215666"/>
                </a:lnTo>
                <a:lnTo>
                  <a:pt x="3319091" y="5220270"/>
                </a:lnTo>
                <a:lnTo>
                  <a:pt x="3366493" y="5224272"/>
                </a:lnTo>
                <a:lnTo>
                  <a:pt x="3414065" y="5227669"/>
                </a:lnTo>
                <a:lnTo>
                  <a:pt x="3461803" y="5230457"/>
                </a:lnTo>
                <a:lnTo>
                  <a:pt x="3509703" y="5232632"/>
                </a:lnTo>
                <a:lnTo>
                  <a:pt x="3557762" y="5234191"/>
                </a:lnTo>
                <a:lnTo>
                  <a:pt x="3605975" y="5235129"/>
                </a:lnTo>
                <a:lnTo>
                  <a:pt x="3654338" y="5235442"/>
                </a:lnTo>
                <a:lnTo>
                  <a:pt x="3706241" y="5235081"/>
                </a:lnTo>
                <a:lnTo>
                  <a:pt x="3757969" y="5234000"/>
                </a:lnTo>
                <a:lnTo>
                  <a:pt x="3809519" y="5232204"/>
                </a:lnTo>
                <a:lnTo>
                  <a:pt x="3860885" y="5229699"/>
                </a:lnTo>
                <a:lnTo>
                  <a:pt x="3912063" y="5226488"/>
                </a:lnTo>
                <a:lnTo>
                  <a:pt x="3963047" y="5222578"/>
                </a:lnTo>
                <a:lnTo>
                  <a:pt x="4013834" y="5217971"/>
                </a:lnTo>
                <a:lnTo>
                  <a:pt x="4064419" y="5212675"/>
                </a:lnTo>
                <a:lnTo>
                  <a:pt x="4114796" y="5206692"/>
                </a:lnTo>
                <a:lnTo>
                  <a:pt x="4164961" y="5200029"/>
                </a:lnTo>
                <a:lnTo>
                  <a:pt x="4214910" y="5192689"/>
                </a:lnTo>
                <a:lnTo>
                  <a:pt x="4264637" y="5184678"/>
                </a:lnTo>
                <a:lnTo>
                  <a:pt x="4314137" y="5176000"/>
                </a:lnTo>
                <a:lnTo>
                  <a:pt x="4363407" y="5166661"/>
                </a:lnTo>
                <a:lnTo>
                  <a:pt x="4412442" y="5156665"/>
                </a:lnTo>
                <a:lnTo>
                  <a:pt x="4461236" y="5146017"/>
                </a:lnTo>
                <a:lnTo>
                  <a:pt x="4509785" y="5134721"/>
                </a:lnTo>
                <a:lnTo>
                  <a:pt x="4558084" y="5122783"/>
                </a:lnTo>
                <a:lnTo>
                  <a:pt x="4606128" y="5110208"/>
                </a:lnTo>
                <a:lnTo>
                  <a:pt x="4653913" y="5096999"/>
                </a:lnTo>
                <a:lnTo>
                  <a:pt x="4701434" y="5083163"/>
                </a:lnTo>
                <a:lnTo>
                  <a:pt x="4748686" y="5068704"/>
                </a:lnTo>
                <a:lnTo>
                  <a:pt x="4785194" y="5056986"/>
                </a:lnTo>
                <a:lnTo>
                  <a:pt x="4785194" y="0"/>
                </a:lnTo>
                <a:close/>
              </a:path>
            </a:pathLst>
          </a:custGeom>
          <a:solidFill>
            <a:srgbClr val="3A61A0"/>
          </a:solidFill>
        </p:spPr>
        <p:txBody>
          <a:bodyPr wrap="square" lIns="0" tIns="0" rIns="0" bIns="0" rtlCol="0"/>
          <a:lstStyle/>
          <a:p>
            <a:endParaRPr sz="1092"/>
          </a:p>
        </p:txBody>
      </p:sp>
      <p:sp>
        <p:nvSpPr>
          <p:cNvPr id="2" name="Holder 2"/>
          <p:cNvSpPr>
            <a:spLocks noGrp="1"/>
          </p:cNvSpPr>
          <p:nvPr>
            <p:ph type="title"/>
          </p:nvPr>
        </p:nvSpPr>
        <p:spPr/>
        <p:txBody>
          <a:bodyPr lIns="0" tIns="0" rIns="0" bIns="0"/>
          <a:lstStyle>
            <a:lvl1pPr>
              <a:defRPr sz="3578" b="1" i="0">
                <a:solidFill>
                  <a:srgbClr val="28426D"/>
                </a:solidFill>
                <a:latin typeface="Tahoma"/>
                <a:cs typeface="Tahoma"/>
              </a:defRPr>
            </a:lvl1pPr>
          </a:lstStyle>
          <a:p>
            <a:r>
              <a:rPr lang="en-US"/>
              <a:t>Click to edit Master title style</a:t>
            </a:r>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5198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61E5-A4BE-0C36-D1AE-B6FCDBD27E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ABE3B8-F75C-F5FA-464A-5342DA66A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8F8279-0891-7A02-D4C2-B940CE69E967}"/>
              </a:ext>
            </a:extLst>
          </p:cNvPr>
          <p:cNvSpPr>
            <a:spLocks noGrp="1"/>
          </p:cNvSpPr>
          <p:nvPr>
            <p:ph type="dt" sz="half" idx="10"/>
          </p:nvPr>
        </p:nvSpPr>
        <p:spPr/>
        <p:txBody>
          <a:bodyPr/>
          <a:lstStyle/>
          <a:p>
            <a:fld id="{0B0C052D-A7F9-474F-9EC0-89793179F7F2}" type="datetimeFigureOut">
              <a:rPr lang="en-GB" smtClean="0"/>
              <a:t>20/08/2024</a:t>
            </a:fld>
            <a:endParaRPr lang="en-GB"/>
          </a:p>
        </p:txBody>
      </p:sp>
      <p:sp>
        <p:nvSpPr>
          <p:cNvPr id="5" name="Footer Placeholder 4">
            <a:extLst>
              <a:ext uri="{FF2B5EF4-FFF2-40B4-BE49-F238E27FC236}">
                <a16:creationId xmlns:a16="http://schemas.microsoft.com/office/drawing/2014/main" id="{D65EA6D2-271D-2C11-7A38-E97960437C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F4B9F4-612D-758C-6F1D-544AA9AE562C}"/>
              </a:ext>
            </a:extLst>
          </p:cNvPr>
          <p:cNvSpPr>
            <a:spLocks noGrp="1"/>
          </p:cNvSpPr>
          <p:nvPr>
            <p:ph type="sldNum" sz="quarter" idx="12"/>
          </p:nvPr>
        </p:nvSpPr>
        <p:spPr/>
        <p:txBody>
          <a:bodyPr/>
          <a:lstStyle/>
          <a:p>
            <a:fld id="{D6D77525-2C16-430E-BEC9-B0AFDBDAB0BF}" type="slidenum">
              <a:rPr lang="en-GB" smtClean="0"/>
              <a:t>‹#›</a:t>
            </a:fld>
            <a:endParaRPr lang="en-GB"/>
          </a:p>
        </p:txBody>
      </p:sp>
    </p:spTree>
    <p:extLst>
      <p:ext uri="{BB962C8B-B14F-4D97-AF65-F5344CB8AC3E}">
        <p14:creationId xmlns:p14="http://schemas.microsoft.com/office/powerpoint/2010/main" val="1371827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8D5B9-3EB2-6401-90C3-016E365E1D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195432-1907-C7CD-B3C7-1BDE332071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7372B7-0EB5-6EF4-AB4A-CB2D69603A48}"/>
              </a:ext>
            </a:extLst>
          </p:cNvPr>
          <p:cNvSpPr>
            <a:spLocks noGrp="1"/>
          </p:cNvSpPr>
          <p:nvPr>
            <p:ph type="dt" sz="half" idx="10"/>
          </p:nvPr>
        </p:nvSpPr>
        <p:spPr/>
        <p:txBody>
          <a:bodyPr/>
          <a:lstStyle/>
          <a:p>
            <a:fld id="{0B0C052D-A7F9-474F-9EC0-89793179F7F2}" type="datetimeFigureOut">
              <a:rPr lang="en-GB" smtClean="0"/>
              <a:t>20/08/2024</a:t>
            </a:fld>
            <a:endParaRPr lang="en-GB"/>
          </a:p>
        </p:txBody>
      </p:sp>
      <p:sp>
        <p:nvSpPr>
          <p:cNvPr id="5" name="Footer Placeholder 4">
            <a:extLst>
              <a:ext uri="{FF2B5EF4-FFF2-40B4-BE49-F238E27FC236}">
                <a16:creationId xmlns:a16="http://schemas.microsoft.com/office/drawing/2014/main" id="{659BB781-0989-D291-BEB3-6CF8E3403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171AFB-1BD8-C332-467E-A6AEEC02456B}"/>
              </a:ext>
            </a:extLst>
          </p:cNvPr>
          <p:cNvSpPr>
            <a:spLocks noGrp="1"/>
          </p:cNvSpPr>
          <p:nvPr>
            <p:ph type="sldNum" sz="quarter" idx="12"/>
          </p:nvPr>
        </p:nvSpPr>
        <p:spPr/>
        <p:txBody>
          <a:bodyPr/>
          <a:lstStyle/>
          <a:p>
            <a:fld id="{D6D77525-2C16-430E-BEC9-B0AFDBDAB0BF}" type="slidenum">
              <a:rPr lang="en-GB" smtClean="0"/>
              <a:t>‹#›</a:t>
            </a:fld>
            <a:endParaRPr lang="en-GB"/>
          </a:p>
        </p:txBody>
      </p:sp>
    </p:spTree>
    <p:extLst>
      <p:ext uri="{BB962C8B-B14F-4D97-AF65-F5344CB8AC3E}">
        <p14:creationId xmlns:p14="http://schemas.microsoft.com/office/powerpoint/2010/main" val="1004059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7763-80DA-834E-6ED6-C03E6D362A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B64255-D6F3-EFC4-38FC-42FFDE2B17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A8FA8C-4377-F030-28E4-0225B57F33DA}"/>
              </a:ext>
            </a:extLst>
          </p:cNvPr>
          <p:cNvSpPr>
            <a:spLocks noGrp="1"/>
          </p:cNvSpPr>
          <p:nvPr>
            <p:ph type="dt" sz="half" idx="10"/>
          </p:nvPr>
        </p:nvSpPr>
        <p:spPr/>
        <p:txBody>
          <a:bodyPr/>
          <a:lstStyle/>
          <a:p>
            <a:fld id="{0B0C052D-A7F9-474F-9EC0-89793179F7F2}" type="datetimeFigureOut">
              <a:rPr lang="en-GB" smtClean="0"/>
              <a:t>20/08/2024</a:t>
            </a:fld>
            <a:endParaRPr lang="en-GB"/>
          </a:p>
        </p:txBody>
      </p:sp>
      <p:sp>
        <p:nvSpPr>
          <p:cNvPr id="5" name="Footer Placeholder 4">
            <a:extLst>
              <a:ext uri="{FF2B5EF4-FFF2-40B4-BE49-F238E27FC236}">
                <a16:creationId xmlns:a16="http://schemas.microsoft.com/office/drawing/2014/main" id="{D9CC0A2E-B516-DC39-4387-90E06E3AD2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85447A-35BF-98C4-CF4D-10AE673B91A2}"/>
              </a:ext>
            </a:extLst>
          </p:cNvPr>
          <p:cNvSpPr>
            <a:spLocks noGrp="1"/>
          </p:cNvSpPr>
          <p:nvPr>
            <p:ph type="sldNum" sz="quarter" idx="12"/>
          </p:nvPr>
        </p:nvSpPr>
        <p:spPr/>
        <p:txBody>
          <a:bodyPr/>
          <a:lstStyle/>
          <a:p>
            <a:fld id="{D6D77525-2C16-430E-BEC9-B0AFDBDAB0BF}" type="slidenum">
              <a:rPr lang="en-GB" smtClean="0"/>
              <a:t>‹#›</a:t>
            </a:fld>
            <a:endParaRPr lang="en-GB"/>
          </a:p>
        </p:txBody>
      </p:sp>
    </p:spTree>
    <p:extLst>
      <p:ext uri="{BB962C8B-B14F-4D97-AF65-F5344CB8AC3E}">
        <p14:creationId xmlns:p14="http://schemas.microsoft.com/office/powerpoint/2010/main" val="289056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11A0-FBFE-E799-3465-216A6350B8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3C7FCF-0071-A1E6-C5B3-68D89148DA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06C38F-CBEB-648C-E0F1-28AC0D427D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1C1E11-C8EB-2A06-ED87-E63C532739ED}"/>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6" name="Footer Placeholder 5">
            <a:extLst>
              <a:ext uri="{FF2B5EF4-FFF2-40B4-BE49-F238E27FC236}">
                <a16:creationId xmlns:a16="http://schemas.microsoft.com/office/drawing/2014/main" id="{53EB3E7F-1AFC-63CB-E4D4-1403B5B157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D6442C-ECD9-D233-D9B8-B76AD1FDF786}"/>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503723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A323-6916-B6A8-3487-739FE60150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4DBE16-0BE2-B45B-E856-A5344ECEAF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7AD603-F59E-9320-ACC9-CB1DFEF4A5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CA69A6-7CF3-8EBD-690C-E3A9C7E1C327}"/>
              </a:ext>
            </a:extLst>
          </p:cNvPr>
          <p:cNvSpPr>
            <a:spLocks noGrp="1"/>
          </p:cNvSpPr>
          <p:nvPr>
            <p:ph type="dt" sz="half" idx="10"/>
          </p:nvPr>
        </p:nvSpPr>
        <p:spPr/>
        <p:txBody>
          <a:bodyPr/>
          <a:lstStyle/>
          <a:p>
            <a:fld id="{0B0C052D-A7F9-474F-9EC0-89793179F7F2}" type="datetimeFigureOut">
              <a:rPr lang="en-GB" smtClean="0"/>
              <a:t>20/08/2024</a:t>
            </a:fld>
            <a:endParaRPr lang="en-GB"/>
          </a:p>
        </p:txBody>
      </p:sp>
      <p:sp>
        <p:nvSpPr>
          <p:cNvPr id="6" name="Footer Placeholder 5">
            <a:extLst>
              <a:ext uri="{FF2B5EF4-FFF2-40B4-BE49-F238E27FC236}">
                <a16:creationId xmlns:a16="http://schemas.microsoft.com/office/drawing/2014/main" id="{EE64DEDC-2A47-AAD1-0435-30B54D24C8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04CF8C-DBD0-9D20-F17A-28AFBB0FDD3B}"/>
              </a:ext>
            </a:extLst>
          </p:cNvPr>
          <p:cNvSpPr>
            <a:spLocks noGrp="1"/>
          </p:cNvSpPr>
          <p:nvPr>
            <p:ph type="sldNum" sz="quarter" idx="12"/>
          </p:nvPr>
        </p:nvSpPr>
        <p:spPr/>
        <p:txBody>
          <a:bodyPr/>
          <a:lstStyle/>
          <a:p>
            <a:fld id="{D6D77525-2C16-430E-BEC9-B0AFDBDAB0BF}" type="slidenum">
              <a:rPr lang="en-GB" smtClean="0"/>
              <a:t>‹#›</a:t>
            </a:fld>
            <a:endParaRPr lang="en-GB"/>
          </a:p>
        </p:txBody>
      </p:sp>
    </p:spTree>
    <p:extLst>
      <p:ext uri="{BB962C8B-B14F-4D97-AF65-F5344CB8AC3E}">
        <p14:creationId xmlns:p14="http://schemas.microsoft.com/office/powerpoint/2010/main" val="224957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D2DD5-DEEA-62F1-DCE3-9701BD283E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C4B1C7-FDC1-66E7-48FE-21335ED57E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8C68DA-E4AA-4223-4883-341085A0A0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8FE9EF-F4AA-1830-6667-819C5719B6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9C3519-A1F5-944B-27D1-54EA839F53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37245B-B807-8491-565F-69698522BDF1}"/>
              </a:ext>
            </a:extLst>
          </p:cNvPr>
          <p:cNvSpPr>
            <a:spLocks noGrp="1"/>
          </p:cNvSpPr>
          <p:nvPr>
            <p:ph type="dt" sz="half" idx="10"/>
          </p:nvPr>
        </p:nvSpPr>
        <p:spPr/>
        <p:txBody>
          <a:bodyPr/>
          <a:lstStyle/>
          <a:p>
            <a:fld id="{0B0C052D-A7F9-474F-9EC0-89793179F7F2}" type="datetimeFigureOut">
              <a:rPr lang="en-GB" smtClean="0"/>
              <a:t>20/08/2024</a:t>
            </a:fld>
            <a:endParaRPr lang="en-GB"/>
          </a:p>
        </p:txBody>
      </p:sp>
      <p:sp>
        <p:nvSpPr>
          <p:cNvPr id="8" name="Footer Placeholder 7">
            <a:extLst>
              <a:ext uri="{FF2B5EF4-FFF2-40B4-BE49-F238E27FC236}">
                <a16:creationId xmlns:a16="http://schemas.microsoft.com/office/drawing/2014/main" id="{57294E09-18D9-4905-81EB-BDD1CE713E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7D6F44-9F68-C37C-201F-5A07A926BD23}"/>
              </a:ext>
            </a:extLst>
          </p:cNvPr>
          <p:cNvSpPr>
            <a:spLocks noGrp="1"/>
          </p:cNvSpPr>
          <p:nvPr>
            <p:ph type="sldNum" sz="quarter" idx="12"/>
          </p:nvPr>
        </p:nvSpPr>
        <p:spPr/>
        <p:txBody>
          <a:bodyPr/>
          <a:lstStyle/>
          <a:p>
            <a:fld id="{D6D77525-2C16-430E-BEC9-B0AFDBDAB0BF}" type="slidenum">
              <a:rPr lang="en-GB" smtClean="0"/>
              <a:t>‹#›</a:t>
            </a:fld>
            <a:endParaRPr lang="en-GB"/>
          </a:p>
        </p:txBody>
      </p:sp>
    </p:spTree>
    <p:extLst>
      <p:ext uri="{BB962C8B-B14F-4D97-AF65-F5344CB8AC3E}">
        <p14:creationId xmlns:p14="http://schemas.microsoft.com/office/powerpoint/2010/main" val="335175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FE1C-6D59-0CEB-1C8A-FCFB5912B7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2014F6-7E61-E829-6995-DC2683443826}"/>
              </a:ext>
            </a:extLst>
          </p:cNvPr>
          <p:cNvSpPr>
            <a:spLocks noGrp="1"/>
          </p:cNvSpPr>
          <p:nvPr>
            <p:ph type="dt" sz="half" idx="10"/>
          </p:nvPr>
        </p:nvSpPr>
        <p:spPr/>
        <p:txBody>
          <a:bodyPr/>
          <a:lstStyle/>
          <a:p>
            <a:fld id="{0B0C052D-A7F9-474F-9EC0-89793179F7F2}" type="datetimeFigureOut">
              <a:rPr lang="en-GB" smtClean="0"/>
              <a:t>20/08/2024</a:t>
            </a:fld>
            <a:endParaRPr lang="en-GB"/>
          </a:p>
        </p:txBody>
      </p:sp>
      <p:sp>
        <p:nvSpPr>
          <p:cNvPr id="4" name="Footer Placeholder 3">
            <a:extLst>
              <a:ext uri="{FF2B5EF4-FFF2-40B4-BE49-F238E27FC236}">
                <a16:creationId xmlns:a16="http://schemas.microsoft.com/office/drawing/2014/main" id="{4480F2D2-C7C2-0347-9204-272102783E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CEC105-B9DE-D675-EDD1-733D2FA1AFBD}"/>
              </a:ext>
            </a:extLst>
          </p:cNvPr>
          <p:cNvSpPr>
            <a:spLocks noGrp="1"/>
          </p:cNvSpPr>
          <p:nvPr>
            <p:ph type="sldNum" sz="quarter" idx="12"/>
          </p:nvPr>
        </p:nvSpPr>
        <p:spPr/>
        <p:txBody>
          <a:bodyPr/>
          <a:lstStyle/>
          <a:p>
            <a:fld id="{D6D77525-2C16-430E-BEC9-B0AFDBDAB0BF}" type="slidenum">
              <a:rPr lang="en-GB" smtClean="0"/>
              <a:t>‹#›</a:t>
            </a:fld>
            <a:endParaRPr lang="en-GB"/>
          </a:p>
        </p:txBody>
      </p:sp>
    </p:spTree>
    <p:extLst>
      <p:ext uri="{BB962C8B-B14F-4D97-AF65-F5344CB8AC3E}">
        <p14:creationId xmlns:p14="http://schemas.microsoft.com/office/powerpoint/2010/main" val="4069430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0EEDD5-6ADC-DC37-AB95-D494B670A2D5}"/>
              </a:ext>
            </a:extLst>
          </p:cNvPr>
          <p:cNvSpPr>
            <a:spLocks noGrp="1"/>
          </p:cNvSpPr>
          <p:nvPr>
            <p:ph type="dt" sz="half" idx="10"/>
          </p:nvPr>
        </p:nvSpPr>
        <p:spPr/>
        <p:txBody>
          <a:bodyPr/>
          <a:lstStyle/>
          <a:p>
            <a:fld id="{0B0C052D-A7F9-474F-9EC0-89793179F7F2}" type="datetimeFigureOut">
              <a:rPr lang="en-GB" smtClean="0"/>
              <a:t>20/08/2024</a:t>
            </a:fld>
            <a:endParaRPr lang="en-GB"/>
          </a:p>
        </p:txBody>
      </p:sp>
      <p:sp>
        <p:nvSpPr>
          <p:cNvPr id="3" name="Footer Placeholder 2">
            <a:extLst>
              <a:ext uri="{FF2B5EF4-FFF2-40B4-BE49-F238E27FC236}">
                <a16:creationId xmlns:a16="http://schemas.microsoft.com/office/drawing/2014/main" id="{286624B4-BCE5-E068-9A1C-1AA0E6262D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B94D85-A63C-0261-FF1C-0480E27707F1}"/>
              </a:ext>
            </a:extLst>
          </p:cNvPr>
          <p:cNvSpPr>
            <a:spLocks noGrp="1"/>
          </p:cNvSpPr>
          <p:nvPr>
            <p:ph type="sldNum" sz="quarter" idx="12"/>
          </p:nvPr>
        </p:nvSpPr>
        <p:spPr/>
        <p:txBody>
          <a:bodyPr/>
          <a:lstStyle/>
          <a:p>
            <a:fld id="{D6D77525-2C16-430E-BEC9-B0AFDBDAB0BF}" type="slidenum">
              <a:rPr lang="en-GB" smtClean="0"/>
              <a:t>‹#›</a:t>
            </a:fld>
            <a:endParaRPr lang="en-GB"/>
          </a:p>
        </p:txBody>
      </p:sp>
    </p:spTree>
    <p:extLst>
      <p:ext uri="{BB962C8B-B14F-4D97-AF65-F5344CB8AC3E}">
        <p14:creationId xmlns:p14="http://schemas.microsoft.com/office/powerpoint/2010/main" val="2120917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EE93-5E61-9CA0-895A-F28491417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56F07A-41BE-9731-C66A-C52364A143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1F54C7-7DEE-1DC1-F822-29E0D79FA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505528-DA66-586B-5414-313D9529729F}"/>
              </a:ext>
            </a:extLst>
          </p:cNvPr>
          <p:cNvSpPr>
            <a:spLocks noGrp="1"/>
          </p:cNvSpPr>
          <p:nvPr>
            <p:ph type="dt" sz="half" idx="10"/>
          </p:nvPr>
        </p:nvSpPr>
        <p:spPr/>
        <p:txBody>
          <a:bodyPr/>
          <a:lstStyle/>
          <a:p>
            <a:fld id="{0B0C052D-A7F9-474F-9EC0-89793179F7F2}" type="datetimeFigureOut">
              <a:rPr lang="en-GB" smtClean="0"/>
              <a:t>20/08/2024</a:t>
            </a:fld>
            <a:endParaRPr lang="en-GB"/>
          </a:p>
        </p:txBody>
      </p:sp>
      <p:sp>
        <p:nvSpPr>
          <p:cNvPr id="6" name="Footer Placeholder 5">
            <a:extLst>
              <a:ext uri="{FF2B5EF4-FFF2-40B4-BE49-F238E27FC236}">
                <a16:creationId xmlns:a16="http://schemas.microsoft.com/office/drawing/2014/main" id="{01A1978E-3910-5E77-A1FA-1C94F20F94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D4863B-1C63-57F3-B35C-51593C782C9D}"/>
              </a:ext>
            </a:extLst>
          </p:cNvPr>
          <p:cNvSpPr>
            <a:spLocks noGrp="1"/>
          </p:cNvSpPr>
          <p:nvPr>
            <p:ph type="sldNum" sz="quarter" idx="12"/>
          </p:nvPr>
        </p:nvSpPr>
        <p:spPr/>
        <p:txBody>
          <a:bodyPr/>
          <a:lstStyle/>
          <a:p>
            <a:fld id="{D6D77525-2C16-430E-BEC9-B0AFDBDAB0BF}" type="slidenum">
              <a:rPr lang="en-GB" smtClean="0"/>
              <a:t>‹#›</a:t>
            </a:fld>
            <a:endParaRPr lang="en-GB"/>
          </a:p>
        </p:txBody>
      </p:sp>
    </p:spTree>
    <p:extLst>
      <p:ext uri="{BB962C8B-B14F-4D97-AF65-F5344CB8AC3E}">
        <p14:creationId xmlns:p14="http://schemas.microsoft.com/office/powerpoint/2010/main" val="12473559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48BF-D1A3-EE29-A3C8-91AFA2322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E37485-6BA9-0EEA-6A91-7C3B76CDE2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E59990-5479-9639-2DC1-BC5A5BCA0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578916-48A7-6B6E-D566-6A925749152C}"/>
              </a:ext>
            </a:extLst>
          </p:cNvPr>
          <p:cNvSpPr>
            <a:spLocks noGrp="1"/>
          </p:cNvSpPr>
          <p:nvPr>
            <p:ph type="dt" sz="half" idx="10"/>
          </p:nvPr>
        </p:nvSpPr>
        <p:spPr/>
        <p:txBody>
          <a:bodyPr/>
          <a:lstStyle/>
          <a:p>
            <a:fld id="{0B0C052D-A7F9-474F-9EC0-89793179F7F2}" type="datetimeFigureOut">
              <a:rPr lang="en-GB" smtClean="0"/>
              <a:t>20/08/2024</a:t>
            </a:fld>
            <a:endParaRPr lang="en-GB"/>
          </a:p>
        </p:txBody>
      </p:sp>
      <p:sp>
        <p:nvSpPr>
          <p:cNvPr id="6" name="Footer Placeholder 5">
            <a:extLst>
              <a:ext uri="{FF2B5EF4-FFF2-40B4-BE49-F238E27FC236}">
                <a16:creationId xmlns:a16="http://schemas.microsoft.com/office/drawing/2014/main" id="{9D757F8B-6F4E-0C62-AC71-000470C2BF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223F81-05BC-3D99-7442-1BA07EB2E843}"/>
              </a:ext>
            </a:extLst>
          </p:cNvPr>
          <p:cNvSpPr>
            <a:spLocks noGrp="1"/>
          </p:cNvSpPr>
          <p:nvPr>
            <p:ph type="sldNum" sz="quarter" idx="12"/>
          </p:nvPr>
        </p:nvSpPr>
        <p:spPr/>
        <p:txBody>
          <a:bodyPr/>
          <a:lstStyle/>
          <a:p>
            <a:fld id="{D6D77525-2C16-430E-BEC9-B0AFDBDAB0BF}" type="slidenum">
              <a:rPr lang="en-GB" smtClean="0"/>
              <a:t>‹#›</a:t>
            </a:fld>
            <a:endParaRPr lang="en-GB"/>
          </a:p>
        </p:txBody>
      </p:sp>
    </p:spTree>
    <p:extLst>
      <p:ext uri="{BB962C8B-B14F-4D97-AF65-F5344CB8AC3E}">
        <p14:creationId xmlns:p14="http://schemas.microsoft.com/office/powerpoint/2010/main" val="5400741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A6A5-081D-B378-C125-64249B0F34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33755D-5F3F-6D49-A53C-2EE20E431C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2CB8FC-1E7C-F3C9-A9E8-01F94F6BBAB7}"/>
              </a:ext>
            </a:extLst>
          </p:cNvPr>
          <p:cNvSpPr>
            <a:spLocks noGrp="1"/>
          </p:cNvSpPr>
          <p:nvPr>
            <p:ph type="dt" sz="half" idx="10"/>
          </p:nvPr>
        </p:nvSpPr>
        <p:spPr/>
        <p:txBody>
          <a:bodyPr/>
          <a:lstStyle/>
          <a:p>
            <a:fld id="{0B0C052D-A7F9-474F-9EC0-89793179F7F2}" type="datetimeFigureOut">
              <a:rPr lang="en-GB" smtClean="0"/>
              <a:t>20/08/2024</a:t>
            </a:fld>
            <a:endParaRPr lang="en-GB"/>
          </a:p>
        </p:txBody>
      </p:sp>
      <p:sp>
        <p:nvSpPr>
          <p:cNvPr id="5" name="Footer Placeholder 4">
            <a:extLst>
              <a:ext uri="{FF2B5EF4-FFF2-40B4-BE49-F238E27FC236}">
                <a16:creationId xmlns:a16="http://schemas.microsoft.com/office/drawing/2014/main" id="{20E842F4-9DA9-B79E-9997-710A6DAA77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0D64F4-EDED-52A4-B432-E5B35618706D}"/>
              </a:ext>
            </a:extLst>
          </p:cNvPr>
          <p:cNvSpPr>
            <a:spLocks noGrp="1"/>
          </p:cNvSpPr>
          <p:nvPr>
            <p:ph type="sldNum" sz="quarter" idx="12"/>
          </p:nvPr>
        </p:nvSpPr>
        <p:spPr/>
        <p:txBody>
          <a:bodyPr/>
          <a:lstStyle/>
          <a:p>
            <a:fld id="{D6D77525-2C16-430E-BEC9-B0AFDBDAB0BF}" type="slidenum">
              <a:rPr lang="en-GB" smtClean="0"/>
              <a:t>‹#›</a:t>
            </a:fld>
            <a:endParaRPr lang="en-GB"/>
          </a:p>
        </p:txBody>
      </p:sp>
    </p:spTree>
    <p:extLst>
      <p:ext uri="{BB962C8B-B14F-4D97-AF65-F5344CB8AC3E}">
        <p14:creationId xmlns:p14="http://schemas.microsoft.com/office/powerpoint/2010/main" val="20056842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FFF681-3471-5408-D096-88672EBB93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28BFD0-0095-2B3C-B4C4-F9EA8CB8DD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616AA6-89E0-98D9-77B2-AE64C0BCC1F0}"/>
              </a:ext>
            </a:extLst>
          </p:cNvPr>
          <p:cNvSpPr>
            <a:spLocks noGrp="1"/>
          </p:cNvSpPr>
          <p:nvPr>
            <p:ph type="dt" sz="half" idx="10"/>
          </p:nvPr>
        </p:nvSpPr>
        <p:spPr/>
        <p:txBody>
          <a:bodyPr/>
          <a:lstStyle/>
          <a:p>
            <a:fld id="{0B0C052D-A7F9-474F-9EC0-89793179F7F2}" type="datetimeFigureOut">
              <a:rPr lang="en-GB" smtClean="0"/>
              <a:t>20/08/2024</a:t>
            </a:fld>
            <a:endParaRPr lang="en-GB"/>
          </a:p>
        </p:txBody>
      </p:sp>
      <p:sp>
        <p:nvSpPr>
          <p:cNvPr id="5" name="Footer Placeholder 4">
            <a:extLst>
              <a:ext uri="{FF2B5EF4-FFF2-40B4-BE49-F238E27FC236}">
                <a16:creationId xmlns:a16="http://schemas.microsoft.com/office/drawing/2014/main" id="{867746BE-5AF4-4A78-3AB5-7AC5BCA969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8E782B-35C0-1613-FF2C-C18B5A33A479}"/>
              </a:ext>
            </a:extLst>
          </p:cNvPr>
          <p:cNvSpPr>
            <a:spLocks noGrp="1"/>
          </p:cNvSpPr>
          <p:nvPr>
            <p:ph type="sldNum" sz="quarter" idx="12"/>
          </p:nvPr>
        </p:nvSpPr>
        <p:spPr/>
        <p:txBody>
          <a:bodyPr/>
          <a:lstStyle/>
          <a:p>
            <a:fld id="{D6D77525-2C16-430E-BEC9-B0AFDBDAB0BF}" type="slidenum">
              <a:rPr lang="en-GB" smtClean="0"/>
              <a:t>‹#›</a:t>
            </a:fld>
            <a:endParaRPr lang="en-GB"/>
          </a:p>
        </p:txBody>
      </p:sp>
    </p:spTree>
    <p:extLst>
      <p:ext uri="{BB962C8B-B14F-4D97-AF65-F5344CB8AC3E}">
        <p14:creationId xmlns:p14="http://schemas.microsoft.com/office/powerpoint/2010/main" val="422861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AD5B-E7D0-C312-5599-C4CDFB8B83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E51ECB-2620-7D3A-074B-F3A2D42B5B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CECDE5-6DF0-8629-DBA9-260E8BDBCE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A14647-C5C0-252B-FD2A-C03C564CF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140A9B-E746-BAD4-2F0B-DE7EEB3E37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BD8A6D-A108-4774-8C4A-417184623FAF}"/>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8" name="Footer Placeholder 7">
            <a:extLst>
              <a:ext uri="{FF2B5EF4-FFF2-40B4-BE49-F238E27FC236}">
                <a16:creationId xmlns:a16="http://schemas.microsoft.com/office/drawing/2014/main" id="{3DCFF55D-F7CD-BB6A-DBF7-B3A33ECCEB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42E1D8-65E4-C64A-645A-3A8E5695912D}"/>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219335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DCED-A0B4-069B-B42E-863F04DA59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55A981-550A-8E45-21C8-9AD05854F41E}"/>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4" name="Footer Placeholder 3">
            <a:extLst>
              <a:ext uri="{FF2B5EF4-FFF2-40B4-BE49-F238E27FC236}">
                <a16:creationId xmlns:a16="http://schemas.microsoft.com/office/drawing/2014/main" id="{F5B3E9A9-E620-DD33-B47D-FE0977BE12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5FC0F6-9C10-214E-B81C-28896AF2E2CC}"/>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197237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62F38-0A96-8776-A08E-D233C6408B54}"/>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3" name="Footer Placeholder 2">
            <a:extLst>
              <a:ext uri="{FF2B5EF4-FFF2-40B4-BE49-F238E27FC236}">
                <a16:creationId xmlns:a16="http://schemas.microsoft.com/office/drawing/2014/main" id="{BC8C02CC-93FE-0046-73EB-9D002B1E49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ADE1B7-3FD6-8B25-9FC9-35807612E3E4}"/>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398463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C31A-EB41-567D-212F-C7776CBB5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6EC644-6088-CDBF-3FAC-C858C61801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13CE59-F8D3-8723-6885-FC4156A6C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1078C-5856-87A7-DB5E-4A901447068F}"/>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6" name="Footer Placeholder 5">
            <a:extLst>
              <a:ext uri="{FF2B5EF4-FFF2-40B4-BE49-F238E27FC236}">
                <a16:creationId xmlns:a16="http://schemas.microsoft.com/office/drawing/2014/main" id="{C20CAA8D-9831-774D-DE87-304A971816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24C4F6-8CF8-73E2-26C7-3243669BFAF6}"/>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248370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97F4-8635-083D-108A-B682EC101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7DE4BB-F941-20AB-6513-41ADED5BE2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4A15C2-1F83-F65A-081B-F1BDAEB24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E6F4A-F0B5-AE05-A63A-B357724B5A0F}"/>
              </a:ext>
            </a:extLst>
          </p:cNvPr>
          <p:cNvSpPr>
            <a:spLocks noGrp="1"/>
          </p:cNvSpPr>
          <p:nvPr>
            <p:ph type="dt" sz="half" idx="10"/>
          </p:nvPr>
        </p:nvSpPr>
        <p:spPr/>
        <p:txBody>
          <a:bodyPr/>
          <a:lstStyle/>
          <a:p>
            <a:fld id="{E105E313-D71D-407D-BAD3-9038EB499AFE}" type="datetimeFigureOut">
              <a:rPr lang="en-GB" smtClean="0"/>
              <a:t>20/08/2024</a:t>
            </a:fld>
            <a:endParaRPr lang="en-GB"/>
          </a:p>
        </p:txBody>
      </p:sp>
      <p:sp>
        <p:nvSpPr>
          <p:cNvPr id="6" name="Footer Placeholder 5">
            <a:extLst>
              <a:ext uri="{FF2B5EF4-FFF2-40B4-BE49-F238E27FC236}">
                <a16:creationId xmlns:a16="http://schemas.microsoft.com/office/drawing/2014/main" id="{84856ADE-AE7D-18CB-94C4-EA993435F0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877CCD-BCFB-3D2C-D698-414A8850A2D5}"/>
              </a:ext>
            </a:extLst>
          </p:cNvPr>
          <p:cNvSpPr>
            <a:spLocks noGrp="1"/>
          </p:cNvSpPr>
          <p:nvPr>
            <p:ph type="sldNum" sz="quarter" idx="12"/>
          </p:nvPr>
        </p:nvSpPr>
        <p:spPr/>
        <p:txBody>
          <a:bodyPr/>
          <a:lstStyle/>
          <a:p>
            <a:fld id="{C78192DA-F2B1-499A-8E63-8BF73DF6E3C5}" type="slidenum">
              <a:rPr lang="en-GB" smtClean="0"/>
              <a:t>‹#›</a:t>
            </a:fld>
            <a:endParaRPr lang="en-GB"/>
          </a:p>
        </p:txBody>
      </p:sp>
    </p:spTree>
    <p:extLst>
      <p:ext uri="{BB962C8B-B14F-4D97-AF65-F5344CB8AC3E}">
        <p14:creationId xmlns:p14="http://schemas.microsoft.com/office/powerpoint/2010/main" val="840726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C9CB6-18B5-03C9-3DA9-CE50C19F9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EFFA42-CE43-FBBB-26E7-475116726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D0A6A5-4126-90F5-8868-9FCE84948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5E313-D71D-407D-BAD3-9038EB499AFE}" type="datetimeFigureOut">
              <a:rPr lang="en-GB" smtClean="0"/>
              <a:t>20/08/2024</a:t>
            </a:fld>
            <a:endParaRPr lang="en-GB"/>
          </a:p>
        </p:txBody>
      </p:sp>
      <p:sp>
        <p:nvSpPr>
          <p:cNvPr id="5" name="Footer Placeholder 4">
            <a:extLst>
              <a:ext uri="{FF2B5EF4-FFF2-40B4-BE49-F238E27FC236}">
                <a16:creationId xmlns:a16="http://schemas.microsoft.com/office/drawing/2014/main" id="{BEC433E5-5B06-1275-AFC1-41D9E55E9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C6EFE2-6B75-B352-D8B0-BE2DE4929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92DA-F2B1-499A-8E63-8BF73DF6E3C5}" type="slidenum">
              <a:rPr lang="en-GB" smtClean="0"/>
              <a:t>‹#›</a:t>
            </a:fld>
            <a:endParaRPr lang="en-GB"/>
          </a:p>
        </p:txBody>
      </p:sp>
    </p:spTree>
    <p:extLst>
      <p:ext uri="{BB962C8B-B14F-4D97-AF65-F5344CB8AC3E}">
        <p14:creationId xmlns:p14="http://schemas.microsoft.com/office/powerpoint/2010/main" val="4166392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C9CB6-18B5-03C9-3DA9-CE50C19F9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EFFA42-CE43-FBBB-26E7-475116726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D0A6A5-4126-90F5-8868-9FCE84948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5E313-D71D-407D-BAD3-9038EB499AFE}" type="datetimeFigureOut">
              <a:rPr lang="en-GB" smtClean="0"/>
              <a:t>20/08/2024</a:t>
            </a:fld>
            <a:endParaRPr lang="en-GB"/>
          </a:p>
        </p:txBody>
      </p:sp>
      <p:sp>
        <p:nvSpPr>
          <p:cNvPr id="5" name="Footer Placeholder 4">
            <a:extLst>
              <a:ext uri="{FF2B5EF4-FFF2-40B4-BE49-F238E27FC236}">
                <a16:creationId xmlns:a16="http://schemas.microsoft.com/office/drawing/2014/main" id="{BEC433E5-5B06-1275-AFC1-41D9E55E9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C6EFE2-6B75-B352-D8B0-BE2DE4929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92DA-F2B1-499A-8E63-8BF73DF6E3C5}" type="slidenum">
              <a:rPr lang="en-GB" smtClean="0"/>
              <a:t>‹#›</a:t>
            </a:fld>
            <a:endParaRPr lang="en-GB"/>
          </a:p>
        </p:txBody>
      </p:sp>
    </p:spTree>
    <p:extLst>
      <p:ext uri="{BB962C8B-B14F-4D97-AF65-F5344CB8AC3E}">
        <p14:creationId xmlns:p14="http://schemas.microsoft.com/office/powerpoint/2010/main" val="2045484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CA3693-4DDD-8E0F-90AF-31CD95BA70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B2AD55-4604-81F0-7DC2-DF10B8EFA9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2BB1EA-9C0D-61E3-324D-C39183B5D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CE260C-5937-4817-85EA-0FFDE5E7CA3B}" type="datetimeFigureOut">
              <a:rPr lang="en-GB" smtClean="0"/>
              <a:t>20/08/2024</a:t>
            </a:fld>
            <a:endParaRPr lang="en-GB"/>
          </a:p>
        </p:txBody>
      </p:sp>
      <p:sp>
        <p:nvSpPr>
          <p:cNvPr id="5" name="Footer Placeholder 4">
            <a:extLst>
              <a:ext uri="{FF2B5EF4-FFF2-40B4-BE49-F238E27FC236}">
                <a16:creationId xmlns:a16="http://schemas.microsoft.com/office/drawing/2014/main" id="{B96F7F9F-66FC-3D87-9F3E-3816A180DA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FB854DC-1D71-2B06-0ECF-D4C68BCAAA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5F74D0-0460-4687-BEC2-BE97DAAF131A}" type="slidenum">
              <a:rPr lang="en-GB" smtClean="0"/>
              <a:t>‹#›</a:t>
            </a:fld>
            <a:endParaRPr lang="en-GB"/>
          </a:p>
        </p:txBody>
      </p:sp>
    </p:spTree>
    <p:extLst>
      <p:ext uri="{BB962C8B-B14F-4D97-AF65-F5344CB8AC3E}">
        <p14:creationId xmlns:p14="http://schemas.microsoft.com/office/powerpoint/2010/main" val="402377678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C42F6B-6311-BEB4-9566-168397F9C9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F3DAE7-18E6-C1B3-EEA9-B8FAFDAB8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8AFF3-9734-5045-7C42-B07DA4403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0C052D-A7F9-474F-9EC0-89793179F7F2}" type="datetimeFigureOut">
              <a:rPr lang="en-GB" smtClean="0"/>
              <a:t>20/08/2024</a:t>
            </a:fld>
            <a:endParaRPr lang="en-GB"/>
          </a:p>
        </p:txBody>
      </p:sp>
      <p:sp>
        <p:nvSpPr>
          <p:cNvPr id="5" name="Footer Placeholder 4">
            <a:extLst>
              <a:ext uri="{FF2B5EF4-FFF2-40B4-BE49-F238E27FC236}">
                <a16:creationId xmlns:a16="http://schemas.microsoft.com/office/drawing/2014/main" id="{F2ADC655-E294-EB4F-D3AE-88C68131C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E5F16FC-D4A3-D252-0260-09BB18A2D9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D77525-2C16-430E-BEC9-B0AFDBDAB0BF}" type="slidenum">
              <a:rPr lang="en-GB" smtClean="0"/>
              <a:t>‹#›</a:t>
            </a:fld>
            <a:endParaRPr lang="en-GB"/>
          </a:p>
        </p:txBody>
      </p:sp>
    </p:spTree>
    <p:extLst>
      <p:ext uri="{BB962C8B-B14F-4D97-AF65-F5344CB8AC3E}">
        <p14:creationId xmlns:p14="http://schemas.microsoft.com/office/powerpoint/2010/main" val="380756483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Layout" Target="../diagrams/layout3.xml"/><Relationship Id="rId3"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diagramData" Target="../diagrams/data3.xml"/><Relationship Id="rId2" Type="http://schemas.openxmlformats.org/officeDocument/2006/relationships/notesSlide" Target="../notesSlides/notesSlide10.xml"/><Relationship Id="rId16" Type="http://schemas.microsoft.com/office/2007/relationships/diagramDrawing" Target="../diagrams/drawing3.xml"/><Relationship Id="rId1" Type="http://schemas.openxmlformats.org/officeDocument/2006/relationships/slideLayout" Target="../slideLayouts/slideLayout36.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diagramColors" Target="../diagrams/colors3.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Layout" Target="../diagrams/layout4.xml"/><Relationship Id="rId3"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diagramData" Target="../diagrams/data4.xml"/><Relationship Id="rId2" Type="http://schemas.openxmlformats.org/officeDocument/2006/relationships/notesSlide" Target="../notesSlides/notesSlide11.xml"/><Relationship Id="rId16" Type="http://schemas.microsoft.com/office/2007/relationships/diagramDrawing" Target="../diagrams/drawing4.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diagramColors" Target="../diagrams/colors4.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Layout" Target="../diagrams/layout5.xml"/><Relationship Id="rId3" Type="http://schemas.microsoft.com/office/2018/10/relationships/comments" Target="../comments/modernComment_20D_CC61A44C.xml"/><Relationship Id="rId7" Type="http://schemas.openxmlformats.org/officeDocument/2006/relationships/image" Target="../media/image6.png"/><Relationship Id="rId12" Type="http://schemas.openxmlformats.org/officeDocument/2006/relationships/diagramData" Target="../diagrams/data5.xml"/><Relationship Id="rId17" Type="http://schemas.openxmlformats.org/officeDocument/2006/relationships/image" Target="../media/image22.png"/><Relationship Id="rId2" Type="http://schemas.openxmlformats.org/officeDocument/2006/relationships/notesSlide" Target="../notesSlides/notesSlide12.xml"/><Relationship Id="rId16" Type="http://schemas.microsoft.com/office/2007/relationships/diagramDrawing" Target="../diagrams/drawing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diagramColors" Target="../diagrams/colors5.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 Id="rId1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Layout" Target="../diagrams/layout6.xml"/><Relationship Id="rId3"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diagramData" Target="../diagrams/data6.xml"/><Relationship Id="rId2" Type="http://schemas.openxmlformats.org/officeDocument/2006/relationships/notesSlide" Target="../notesSlides/notesSlide18.xml"/><Relationship Id="rId16" Type="http://schemas.microsoft.com/office/2007/relationships/diagramDrawing" Target="../diagrams/drawing6.xml"/><Relationship Id="rId1" Type="http://schemas.openxmlformats.org/officeDocument/2006/relationships/slideLayout" Target="../slideLayouts/slideLayout36.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diagramColors" Target="../diagrams/colors6.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Layout" Target="../diagrams/layout1.xml"/><Relationship Id="rId3"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diagramData" Target="../diagrams/data1.xml"/><Relationship Id="rId2" Type="http://schemas.openxmlformats.org/officeDocument/2006/relationships/notesSlide" Target="../notesSlides/notesSlide2.xml"/><Relationship Id="rId16" Type="http://schemas.microsoft.com/office/2007/relationships/diagramDrawing" Target="../diagrams/drawing1.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diagramColors" Target="../diagrams/colors1.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6.xml"/><Relationship Id="rId6" Type="http://schemas.openxmlformats.org/officeDocument/2006/relationships/image" Target="../media/image6.png"/><Relationship Id="rId11" Type="http://schemas.openxmlformats.org/officeDocument/2006/relationships/image" Target="../media/image24.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7.png"/><Relationship Id="rId1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6.png"/><Relationship Id="rId17" Type="http://schemas.openxmlformats.org/officeDocument/2006/relationships/image" Target="../media/image4.jpeg"/><Relationship Id="rId2" Type="http://schemas.openxmlformats.org/officeDocument/2006/relationships/notesSlide" Target="../notesSlides/notesSlide24.xml"/><Relationship Id="rId16"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8.png"/><Relationship Id="rId11" Type="http://schemas.openxmlformats.org/officeDocument/2006/relationships/image" Target="../media/image25.png"/><Relationship Id="rId5" Type="http://schemas.openxmlformats.org/officeDocument/2006/relationships/image" Target="../media/image7.png"/><Relationship Id="rId15" Type="http://schemas.openxmlformats.org/officeDocument/2006/relationships/image" Target="../media/image2.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jpe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hyperlink" Target="https://hwb.gov.wales/curriculum-for-wales" TargetMode="External"/><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diagramColors" Target="../diagrams/colors2.xml"/><Relationship Id="rId12" Type="http://schemas.openxmlformats.org/officeDocument/2006/relationships/image" Target="../media/image6.pn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diagramQuickStyle" Target="../diagrams/quickStyle2.xml"/><Relationship Id="rId11" Type="http://schemas.openxmlformats.org/officeDocument/2006/relationships/image" Target="../media/image5.png"/><Relationship Id="rId5" Type="http://schemas.openxmlformats.org/officeDocument/2006/relationships/diagramLayout" Target="../diagrams/layout2.xml"/><Relationship Id="rId1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diagramData" Target="../diagrams/data2.xml"/><Relationship Id="rId9" Type="http://schemas.openxmlformats.org/officeDocument/2006/relationships/image" Target="../media/image8.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6.png"/><Relationship Id="rId11"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955558-30CE-96EA-C531-396AF56C24B8}"/>
              </a:ext>
            </a:extLst>
          </p:cNvPr>
          <p:cNvSpPr/>
          <p:nvPr/>
        </p:nvSpPr>
        <p:spPr>
          <a:xfrm>
            <a:off x="27073" y="5950796"/>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DC5056A4-C3F8-F6A1-B3C1-9620145A2A62}"/>
              </a:ext>
            </a:extLst>
          </p:cNvPr>
          <p:cNvGrpSpPr/>
          <p:nvPr/>
        </p:nvGrpSpPr>
        <p:grpSpPr>
          <a:xfrm>
            <a:off x="2347250" y="6107945"/>
            <a:ext cx="7496642" cy="613767"/>
            <a:chOff x="1060217" y="4950107"/>
            <a:chExt cx="10000987" cy="818804"/>
          </a:xfrm>
        </p:grpSpPr>
        <p:pic>
          <p:nvPicPr>
            <p:cNvPr id="5" name="Picture 4" descr="Text&#10;&#10;Description automatically generated with low confidence">
              <a:extLst>
                <a:ext uri="{FF2B5EF4-FFF2-40B4-BE49-F238E27FC236}">
                  <a16:creationId xmlns:a16="http://schemas.microsoft.com/office/drawing/2014/main" id="{084EC7D2-DBB7-8FC0-57A4-D2759F442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732" y="4950107"/>
              <a:ext cx="2601884" cy="760615"/>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7A735276-89DF-927C-A8F4-064D8284F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347" y="5039209"/>
              <a:ext cx="2227811" cy="685800"/>
            </a:xfrm>
            <a:prstGeom prst="rect">
              <a:avLst/>
            </a:prstGeom>
          </p:spPr>
        </p:pic>
        <p:pic>
          <p:nvPicPr>
            <p:cNvPr id="7" name="Picture 6" descr="Text&#10;&#10;Description automatically generated">
              <a:extLst>
                <a:ext uri="{FF2B5EF4-FFF2-40B4-BE49-F238E27FC236}">
                  <a16:creationId xmlns:a16="http://schemas.microsoft.com/office/drawing/2014/main" id="{023A0338-134F-A6B8-B8B8-86CA85E699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8079" y="5024922"/>
              <a:ext cx="2143125" cy="714375"/>
            </a:xfrm>
            <a:prstGeom prst="rect">
              <a:avLst/>
            </a:prstGeom>
          </p:spPr>
        </p:pic>
        <p:pic>
          <p:nvPicPr>
            <p:cNvPr id="8" name="Picture 7" descr="A red background with white text&#10;&#10;Description automatically generated with medium confidence">
              <a:extLst>
                <a:ext uri="{FF2B5EF4-FFF2-40B4-BE49-F238E27FC236}">
                  <a16:creationId xmlns:a16="http://schemas.microsoft.com/office/drawing/2014/main" id="{663FFD9F-F301-F87D-41DF-DDB5C201F7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217" y="5024922"/>
              <a:ext cx="1487978" cy="743989"/>
            </a:xfrm>
            <a:prstGeom prst="rect">
              <a:avLst/>
            </a:prstGeom>
          </p:spPr>
        </p:pic>
      </p:grpSp>
      <p:sp>
        <p:nvSpPr>
          <p:cNvPr id="14" name="TextBox 13">
            <a:extLst>
              <a:ext uri="{FF2B5EF4-FFF2-40B4-BE49-F238E27FC236}">
                <a16:creationId xmlns:a16="http://schemas.microsoft.com/office/drawing/2014/main" id="{6A99240A-0107-B037-A3D9-B9E8ECBBD6E1}"/>
              </a:ext>
            </a:extLst>
          </p:cNvPr>
          <p:cNvSpPr txBox="1"/>
          <p:nvPr/>
        </p:nvSpPr>
        <p:spPr>
          <a:xfrm>
            <a:off x="449678" y="1546360"/>
            <a:ext cx="10783377" cy="218264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4000" b="1" i="0" u="none" strike="noStrike" kern="0" cap="none" spc="0" normalizeH="0" baseline="0" noProof="0" dirty="0">
                <a:ln>
                  <a:noFill/>
                </a:ln>
                <a:solidFill>
                  <a:srgbClr val="28436E"/>
                </a:solidFill>
                <a:effectLst/>
                <a:uLnTx/>
                <a:uFillTx/>
                <a:latin typeface="Poppins"/>
                <a:ea typeface="Times New Roman" panose="02020603050405020304" pitchFamily="18" charset="0"/>
                <a:cs typeface="Poppins"/>
              </a:rPr>
              <a:t>Human Rights in Early Education: </a:t>
            </a:r>
            <a:r>
              <a:rPr kumimoji="0" lang="en-US" sz="4000" b="1" i="0" u="none" strike="noStrike" kern="0" cap="none" spc="0" normalizeH="0" baseline="0" noProof="0" dirty="0">
                <a:ln>
                  <a:noFill/>
                </a:ln>
                <a:solidFill>
                  <a:srgbClr val="49B4A9"/>
                </a:solidFill>
                <a:effectLst/>
                <a:uLnTx/>
                <a:uFillTx/>
                <a:latin typeface="Poppins"/>
                <a:ea typeface="Times New Roman" panose="02020603050405020304" pitchFamily="18" charset="0"/>
                <a:cs typeface="Poppins"/>
              </a:rPr>
              <a:t>Teachers’ Perceptions on Embedding Participation into their Classrooms </a:t>
            </a:r>
            <a:endParaRPr kumimoji="0" lang="en-GB" sz="4000" b="1" i="0" u="none" strike="noStrike" kern="0" cap="none" spc="0" normalizeH="0" baseline="0" noProof="0" dirty="0">
              <a:ln>
                <a:noFill/>
              </a:ln>
              <a:solidFill>
                <a:srgbClr val="49B4A9"/>
              </a:solidFill>
              <a:effectLst/>
              <a:uLnTx/>
              <a:uFillTx/>
              <a:latin typeface="Poppins"/>
              <a:ea typeface="Times New Roman" panose="02020603050405020304" pitchFamily="18" charset="0"/>
              <a:cs typeface="Poppins"/>
            </a:endParaRPr>
          </a:p>
        </p:txBody>
      </p:sp>
      <p:sp>
        <p:nvSpPr>
          <p:cNvPr id="9" name="Rectangle 8">
            <a:extLst>
              <a:ext uri="{FF2B5EF4-FFF2-40B4-BE49-F238E27FC236}">
                <a16:creationId xmlns:a16="http://schemas.microsoft.com/office/drawing/2014/main" id="{A53CB7FF-448C-B33D-01DB-CE958DBC15B3}"/>
              </a:ext>
            </a:extLst>
          </p:cNvPr>
          <p:cNvSpPr/>
          <p:nvPr/>
        </p:nvSpPr>
        <p:spPr>
          <a:xfrm>
            <a:off x="10211" y="10739"/>
            <a:ext cx="12164498" cy="12942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0" name="object 5">
            <a:extLst>
              <a:ext uri="{FF2B5EF4-FFF2-40B4-BE49-F238E27FC236}">
                <a16:creationId xmlns:a16="http://schemas.microsoft.com/office/drawing/2014/main" id="{6FF64EF7-EFC0-C538-16A1-A64CBA860EC9}"/>
              </a:ext>
            </a:extLst>
          </p:cNvPr>
          <p:cNvGrpSpPr/>
          <p:nvPr/>
        </p:nvGrpSpPr>
        <p:grpSpPr>
          <a:xfrm>
            <a:off x="326101" y="651895"/>
            <a:ext cx="608787" cy="315753"/>
            <a:chOff x="618228" y="1016286"/>
            <a:chExt cx="1003935" cy="520700"/>
          </a:xfrm>
        </p:grpSpPr>
        <p:sp>
          <p:nvSpPr>
            <p:cNvPr id="11" name="object 6">
              <a:extLst>
                <a:ext uri="{FF2B5EF4-FFF2-40B4-BE49-F238E27FC236}">
                  <a16:creationId xmlns:a16="http://schemas.microsoft.com/office/drawing/2014/main" id="{5034F0A2-F8F2-E9F7-6A1E-7C2A943DAFFD}"/>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object 7">
              <a:extLst>
                <a:ext uri="{FF2B5EF4-FFF2-40B4-BE49-F238E27FC236}">
                  <a16:creationId xmlns:a16="http://schemas.microsoft.com/office/drawing/2014/main" id="{79C9A3DA-F13A-FB40-AEE2-4C39620BA6AE}"/>
                </a:ext>
              </a:extLst>
            </p:cNvPr>
            <p:cNvPicPr/>
            <p:nvPr/>
          </p:nvPicPr>
          <p:blipFill>
            <a:blip r:embed="rId7" cstate="print"/>
            <a:stretch>
              <a:fillRect/>
            </a:stretch>
          </p:blipFill>
          <p:spPr>
            <a:xfrm>
              <a:off x="635262" y="1151026"/>
              <a:ext cx="147806" cy="147809"/>
            </a:xfrm>
            <a:prstGeom prst="rect">
              <a:avLst/>
            </a:prstGeom>
          </p:spPr>
        </p:pic>
        <p:sp>
          <p:nvSpPr>
            <p:cNvPr id="13" name="object 8">
              <a:extLst>
                <a:ext uri="{FF2B5EF4-FFF2-40B4-BE49-F238E27FC236}">
                  <a16:creationId xmlns:a16="http://schemas.microsoft.com/office/drawing/2014/main" id="{DFCA8500-2AF2-E55E-DD3E-9E1536D2B85C}"/>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object 9">
              <a:extLst>
                <a:ext uri="{FF2B5EF4-FFF2-40B4-BE49-F238E27FC236}">
                  <a16:creationId xmlns:a16="http://schemas.microsoft.com/office/drawing/2014/main" id="{A1B890DB-5F38-0F88-BA33-F3B185196395}"/>
                </a:ext>
              </a:extLst>
            </p:cNvPr>
            <p:cNvPicPr/>
            <p:nvPr/>
          </p:nvPicPr>
          <p:blipFill>
            <a:blip r:embed="rId8" cstate="print"/>
            <a:stretch>
              <a:fillRect/>
            </a:stretch>
          </p:blipFill>
          <p:spPr>
            <a:xfrm>
              <a:off x="1045558" y="1387673"/>
              <a:ext cx="148906" cy="148916"/>
            </a:xfrm>
            <a:prstGeom prst="rect">
              <a:avLst/>
            </a:prstGeom>
          </p:spPr>
        </p:pic>
        <p:sp>
          <p:nvSpPr>
            <p:cNvPr id="16" name="object 10">
              <a:extLst>
                <a:ext uri="{FF2B5EF4-FFF2-40B4-BE49-F238E27FC236}">
                  <a16:creationId xmlns:a16="http://schemas.microsoft.com/office/drawing/2014/main" id="{C7E1C73B-69E5-94E0-593D-8370BFB2D8DD}"/>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object 11">
              <a:extLst>
                <a:ext uri="{FF2B5EF4-FFF2-40B4-BE49-F238E27FC236}">
                  <a16:creationId xmlns:a16="http://schemas.microsoft.com/office/drawing/2014/main" id="{A08CF4BF-13A0-E361-BC86-D66A67DD17FE}"/>
                </a:ext>
              </a:extLst>
            </p:cNvPr>
            <p:cNvPicPr/>
            <p:nvPr/>
          </p:nvPicPr>
          <p:blipFill>
            <a:blip r:embed="rId9" cstate="print"/>
            <a:stretch>
              <a:fillRect/>
            </a:stretch>
          </p:blipFill>
          <p:spPr>
            <a:xfrm>
              <a:off x="1456951" y="1151026"/>
              <a:ext cx="147806" cy="147809"/>
            </a:xfrm>
            <a:prstGeom prst="rect">
              <a:avLst/>
            </a:prstGeom>
          </p:spPr>
        </p:pic>
      </p:grpSp>
      <p:grpSp>
        <p:nvGrpSpPr>
          <p:cNvPr id="18" name="object 12">
            <a:extLst>
              <a:ext uri="{FF2B5EF4-FFF2-40B4-BE49-F238E27FC236}">
                <a16:creationId xmlns:a16="http://schemas.microsoft.com/office/drawing/2014/main" id="{B7749FC3-F793-F64E-97F7-D6AC565E8C52}"/>
              </a:ext>
            </a:extLst>
          </p:cNvPr>
          <p:cNvGrpSpPr/>
          <p:nvPr/>
        </p:nvGrpSpPr>
        <p:grpSpPr>
          <a:xfrm>
            <a:off x="326101" y="301748"/>
            <a:ext cx="608787" cy="315753"/>
            <a:chOff x="618228" y="438868"/>
            <a:chExt cx="1003935" cy="520700"/>
          </a:xfrm>
        </p:grpSpPr>
        <p:sp>
          <p:nvSpPr>
            <p:cNvPr id="19" name="object 13">
              <a:extLst>
                <a:ext uri="{FF2B5EF4-FFF2-40B4-BE49-F238E27FC236}">
                  <a16:creationId xmlns:a16="http://schemas.microsoft.com/office/drawing/2014/main" id="{79E4F1D1-6CF7-0FBA-CE94-BC6954DD8F2B}"/>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object 14">
              <a:extLst>
                <a:ext uri="{FF2B5EF4-FFF2-40B4-BE49-F238E27FC236}">
                  <a16:creationId xmlns:a16="http://schemas.microsoft.com/office/drawing/2014/main" id="{FF64C470-0253-483A-D1E7-F71F49119CF7}"/>
                </a:ext>
              </a:extLst>
            </p:cNvPr>
            <p:cNvPicPr/>
            <p:nvPr/>
          </p:nvPicPr>
          <p:blipFill>
            <a:blip r:embed="rId10" cstate="print"/>
            <a:stretch>
              <a:fillRect/>
            </a:stretch>
          </p:blipFill>
          <p:spPr>
            <a:xfrm>
              <a:off x="1045555" y="438868"/>
              <a:ext cx="148906" cy="146676"/>
            </a:xfrm>
            <a:prstGeom prst="rect">
              <a:avLst/>
            </a:prstGeom>
          </p:spPr>
        </p:pic>
        <p:sp>
          <p:nvSpPr>
            <p:cNvPr id="44" name="object 15">
              <a:extLst>
                <a:ext uri="{FF2B5EF4-FFF2-40B4-BE49-F238E27FC236}">
                  <a16:creationId xmlns:a16="http://schemas.microsoft.com/office/drawing/2014/main" id="{843C01F7-9592-2D0B-3386-226C95E8DCAE}"/>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5" name="object 16">
              <a:extLst>
                <a:ext uri="{FF2B5EF4-FFF2-40B4-BE49-F238E27FC236}">
                  <a16:creationId xmlns:a16="http://schemas.microsoft.com/office/drawing/2014/main" id="{72943F5D-8A9A-3D2B-B9F6-FA54816D568F}"/>
                </a:ext>
              </a:extLst>
            </p:cNvPr>
            <p:cNvPicPr/>
            <p:nvPr/>
          </p:nvPicPr>
          <p:blipFill>
            <a:blip r:embed="rId11" cstate="print"/>
            <a:stretch>
              <a:fillRect/>
            </a:stretch>
          </p:blipFill>
          <p:spPr>
            <a:xfrm>
              <a:off x="635261" y="676623"/>
              <a:ext cx="147806" cy="147809"/>
            </a:xfrm>
            <a:prstGeom prst="rect">
              <a:avLst/>
            </a:prstGeom>
          </p:spPr>
        </p:pic>
        <p:sp>
          <p:nvSpPr>
            <p:cNvPr id="46" name="object 17">
              <a:extLst>
                <a:ext uri="{FF2B5EF4-FFF2-40B4-BE49-F238E27FC236}">
                  <a16:creationId xmlns:a16="http://schemas.microsoft.com/office/drawing/2014/main" id="{3FDCE55F-A860-E11C-E6D3-AB4B11A45A26}"/>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7" name="object 18">
              <a:extLst>
                <a:ext uri="{FF2B5EF4-FFF2-40B4-BE49-F238E27FC236}">
                  <a16:creationId xmlns:a16="http://schemas.microsoft.com/office/drawing/2014/main" id="{4BD36CB8-6642-4F00-16E6-827563678AC9}"/>
                </a:ext>
              </a:extLst>
            </p:cNvPr>
            <p:cNvPicPr/>
            <p:nvPr/>
          </p:nvPicPr>
          <p:blipFill>
            <a:blip r:embed="rId12" cstate="print"/>
            <a:stretch>
              <a:fillRect/>
            </a:stretch>
          </p:blipFill>
          <p:spPr>
            <a:xfrm>
              <a:off x="1456951" y="676624"/>
              <a:ext cx="147806" cy="147809"/>
            </a:xfrm>
            <a:prstGeom prst="rect">
              <a:avLst/>
            </a:prstGeom>
          </p:spPr>
        </p:pic>
      </p:grpSp>
      <p:pic>
        <p:nvPicPr>
          <p:cNvPr id="48" name="object 19">
            <a:extLst>
              <a:ext uri="{FF2B5EF4-FFF2-40B4-BE49-F238E27FC236}">
                <a16:creationId xmlns:a16="http://schemas.microsoft.com/office/drawing/2014/main" id="{7B13E724-D2AE-CB8E-6495-041E5C9548DE}"/>
              </a:ext>
            </a:extLst>
          </p:cNvPr>
          <p:cNvPicPr/>
          <p:nvPr/>
        </p:nvPicPr>
        <p:blipFill>
          <a:blip r:embed="rId13" cstate="print"/>
          <a:stretch>
            <a:fillRect/>
          </a:stretch>
        </p:blipFill>
        <p:spPr>
          <a:xfrm>
            <a:off x="1040443" y="378009"/>
            <a:ext cx="812386" cy="128650"/>
          </a:xfrm>
          <a:prstGeom prst="rect">
            <a:avLst/>
          </a:prstGeom>
        </p:spPr>
      </p:pic>
      <p:pic>
        <p:nvPicPr>
          <p:cNvPr id="49" name="object 20">
            <a:extLst>
              <a:ext uri="{FF2B5EF4-FFF2-40B4-BE49-F238E27FC236}">
                <a16:creationId xmlns:a16="http://schemas.microsoft.com/office/drawing/2014/main" id="{82C97C78-7370-E83E-8C20-28C59419E256}"/>
              </a:ext>
            </a:extLst>
          </p:cNvPr>
          <p:cNvPicPr/>
          <p:nvPr/>
        </p:nvPicPr>
        <p:blipFill>
          <a:blip r:embed="rId14" cstate="print"/>
          <a:stretch>
            <a:fillRect/>
          </a:stretch>
        </p:blipFill>
        <p:spPr>
          <a:xfrm>
            <a:off x="1044046" y="572180"/>
            <a:ext cx="1059656" cy="318966"/>
          </a:xfrm>
          <a:prstGeom prst="rect">
            <a:avLst/>
          </a:prstGeom>
        </p:spPr>
      </p:pic>
      <p:pic>
        <p:nvPicPr>
          <p:cNvPr id="50" name="Picture 49" descr="Text&#10;&#10;Description automatically generated">
            <a:extLst>
              <a:ext uri="{FF2B5EF4-FFF2-40B4-BE49-F238E27FC236}">
                <a16:creationId xmlns:a16="http://schemas.microsoft.com/office/drawing/2014/main" id="{E3A54B0D-D009-178F-FAF1-90AEF65A0495}"/>
              </a:ext>
            </a:extLst>
          </p:cNvPr>
          <p:cNvPicPr>
            <a:picLocks noChangeAspect="1"/>
          </p:cNvPicPr>
          <p:nvPr/>
        </p:nvPicPr>
        <p:blipFill rotWithShape="1">
          <a:blip r:embed="rId15">
            <a:extLst>
              <a:ext uri="{28A0092B-C50C-407E-A947-70E740481C1C}">
                <a14:useLocalDpi xmlns:a14="http://schemas.microsoft.com/office/drawing/2010/main" val="0"/>
              </a:ext>
            </a:extLst>
          </a:blip>
          <a:srcRect r="74305" b="-10532"/>
          <a:stretch/>
        </p:blipFill>
        <p:spPr>
          <a:xfrm>
            <a:off x="10152665" y="100343"/>
            <a:ext cx="2018491" cy="1181520"/>
          </a:xfrm>
          <a:prstGeom prst="rect">
            <a:avLst/>
          </a:prstGeom>
        </p:spPr>
      </p:pic>
      <p:sp>
        <p:nvSpPr>
          <p:cNvPr id="51" name="TextBox 50">
            <a:extLst>
              <a:ext uri="{FF2B5EF4-FFF2-40B4-BE49-F238E27FC236}">
                <a16:creationId xmlns:a16="http://schemas.microsoft.com/office/drawing/2014/main" id="{4574EC1C-4E84-03F9-E327-CD3596BDED48}"/>
              </a:ext>
            </a:extLst>
          </p:cNvPr>
          <p:cNvSpPr txBox="1"/>
          <p:nvPr/>
        </p:nvSpPr>
        <p:spPr>
          <a:xfrm>
            <a:off x="6659" y="3732210"/>
            <a:ext cx="12164497" cy="2073388"/>
          </a:xfrm>
          <a:prstGeom prst="rect">
            <a:avLst/>
          </a:prstGeom>
          <a:noFill/>
        </p:spPr>
        <p:txBody>
          <a:bodyPr wrap="square">
            <a:spAutoFit/>
          </a:bodyPr>
          <a:lstStyle/>
          <a:p>
            <a:pPr algn="ctr">
              <a:lnSpc>
                <a:spcPct val="115000"/>
              </a:lnSpc>
              <a:spcAft>
                <a:spcPts val="600"/>
              </a:spcAft>
              <a:defRPr/>
            </a:pPr>
            <a:r>
              <a:rPr lang="en-GB" sz="1800" kern="100" dirty="0">
                <a:solidFill>
                  <a:srgbClr val="28426D"/>
                </a:solidFill>
                <a:effectLst/>
                <a:latin typeface="Poppins" panose="00000500000000000000" pitchFamily="2" charset="0"/>
                <a:ea typeface="Calibri Light" panose="020F0302020204030204" pitchFamily="34" charset="0"/>
                <a:cs typeface="Poppins" panose="00000500000000000000" pitchFamily="2" charset="0"/>
              </a:rPr>
              <a:t>European Conference on Educational Research </a:t>
            </a:r>
            <a:endParaRPr lang="en-US" sz="1800" kern="100" dirty="0">
              <a:solidFill>
                <a:srgbClr val="28426D"/>
              </a:solidFill>
              <a:effectLst/>
              <a:latin typeface="Poppins" panose="00000500000000000000" pitchFamily="2" charset="0"/>
              <a:ea typeface="Yu Gothic Light" panose="020B0300000000000000" pitchFamily="34" charset="-128"/>
              <a:cs typeface="Poppins" panose="00000500000000000000" pitchFamily="2" charset="0"/>
            </a:endParaRPr>
          </a:p>
          <a:p>
            <a:pPr marL="0" marR="0" lvl="0" indent="0" algn="ctr" defTabSz="914400" rtl="0" eaLnBrk="1" fontAlgn="auto" latinLnBrk="0" hangingPunct="1">
              <a:lnSpc>
                <a:spcPct val="115000"/>
              </a:lnSpc>
              <a:spcBef>
                <a:spcPts val="0"/>
              </a:spcBef>
              <a:spcAft>
                <a:spcPts val="600"/>
              </a:spcAft>
              <a:buClrTx/>
              <a:buSzTx/>
              <a:buFontTx/>
              <a:buNone/>
              <a:tabLst/>
              <a:defRPr/>
            </a:pPr>
            <a:r>
              <a:rPr lang="en-GB" sz="3000" kern="0" dirty="0">
                <a:solidFill>
                  <a:srgbClr val="28426D"/>
                </a:solidFill>
                <a:latin typeface="Poppins" panose="00000500000000000000" pitchFamily="2" charset="0"/>
                <a:ea typeface="Aptos" panose="020B0004020202020204" pitchFamily="34" charset="0"/>
                <a:cs typeface="Poppins" panose="00000500000000000000" pitchFamily="2" charset="0"/>
              </a:rPr>
              <a:t>August</a:t>
            </a:r>
            <a:r>
              <a:rPr kumimoji="0" lang="en-GB" sz="3000" i="0" u="none" strike="noStrike" kern="0" cap="none" spc="0" normalizeH="0" baseline="0" noProof="0" dirty="0">
                <a:ln>
                  <a:noFill/>
                </a:ln>
                <a:solidFill>
                  <a:srgbClr val="28426D"/>
                </a:solidFill>
                <a:effectLst/>
                <a:uLnTx/>
                <a:uFillTx/>
                <a:latin typeface="Poppins" panose="00000500000000000000" pitchFamily="2" charset="0"/>
                <a:ea typeface="Aptos" panose="020B0004020202020204" pitchFamily="34" charset="0"/>
                <a:cs typeface="Poppins" panose="00000500000000000000" pitchFamily="2" charset="0"/>
              </a:rPr>
              <a:t> 2024</a:t>
            </a:r>
            <a:endParaRPr kumimoji="0" lang="en-GB" sz="3000" i="0" u="none" strike="noStrike" kern="100" cap="none" spc="0" normalizeH="0" baseline="0" noProof="0" dirty="0">
              <a:ln>
                <a:noFill/>
              </a:ln>
              <a:solidFill>
                <a:srgbClr val="28426D"/>
              </a:solidFill>
              <a:effectLst/>
              <a:uLnTx/>
              <a:uFillTx/>
              <a:latin typeface="Poppins" panose="00000500000000000000" pitchFamily="2" charset="0"/>
              <a:ea typeface="Aptos" panose="020B0004020202020204" pitchFamily="34" charset="0"/>
              <a:cs typeface="Poppins" panose="00000500000000000000" pitchFamily="2" charset="0"/>
            </a:endParaRPr>
          </a:p>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2600" i="0" u="none" strike="noStrike" kern="1200" cap="none" spc="0" normalizeH="0" baseline="0" noProof="0" dirty="0">
                <a:ln>
                  <a:noFill/>
                </a:ln>
                <a:solidFill>
                  <a:srgbClr val="28426D"/>
                </a:solidFill>
                <a:effectLst/>
                <a:uLnTx/>
                <a:uFillTx/>
                <a:latin typeface="Poppins" panose="00000500000000000000" pitchFamily="2" charset="0"/>
                <a:cs typeface="Poppins" panose="00000500000000000000" pitchFamily="2" charset="0"/>
              </a:rPr>
              <a:t>Presenter: </a:t>
            </a:r>
            <a:r>
              <a:rPr kumimoji="0" lang="en-US" sz="2800" i="0" u="none" strike="noStrike" kern="1200" cap="none" spc="0" normalizeH="0" baseline="0" noProof="0" dirty="0">
                <a:ln>
                  <a:noFill/>
                </a:ln>
                <a:solidFill>
                  <a:srgbClr val="28426D"/>
                </a:solidFill>
                <a:effectLst/>
                <a:uLnTx/>
                <a:uFillTx/>
                <a:latin typeface="Poppins" panose="00000500000000000000" pitchFamily="2" charset="0"/>
                <a:cs typeface="Poppins" panose="00000500000000000000" pitchFamily="2" charset="0"/>
              </a:rPr>
              <a:t>Dr Jacky Tyrie (Swansea University) </a:t>
            </a:r>
          </a:p>
          <a:p>
            <a:pPr marL="0" marR="0" lvl="0" indent="0" algn="ctr" defTabSz="914400" rtl="0" eaLnBrk="1" fontAlgn="auto" latinLnBrk="0" hangingPunct="1">
              <a:lnSpc>
                <a:spcPct val="120000"/>
              </a:lnSpc>
              <a:spcBef>
                <a:spcPts val="0"/>
              </a:spcBef>
              <a:spcAft>
                <a:spcPts val="600"/>
              </a:spcAft>
              <a:buClrTx/>
              <a:buSzTx/>
              <a:buFontTx/>
              <a:buNone/>
              <a:tabLst/>
              <a:defRPr/>
            </a:pPr>
            <a:r>
              <a:rPr lang="en-US" sz="2000" dirty="0">
                <a:solidFill>
                  <a:srgbClr val="28426D"/>
                </a:solidFill>
                <a:latin typeface="Poppins" panose="00000500000000000000" pitchFamily="2" charset="0"/>
                <a:cs typeface="Poppins" panose="00000500000000000000" pitchFamily="2" charset="0"/>
              </a:rPr>
              <a:t>Team: </a:t>
            </a:r>
            <a:r>
              <a:rPr kumimoji="0" lang="en-US" sz="2000" b="0" i="0" u="none" strike="noStrike" kern="1200" cap="none" spc="0" normalizeH="0" baseline="0" noProof="0" dirty="0">
                <a:ln>
                  <a:noFill/>
                </a:ln>
                <a:solidFill>
                  <a:srgbClr val="28426D"/>
                </a:solidFill>
                <a:effectLst/>
                <a:uLnTx/>
                <a:uFillTx/>
                <a:latin typeface="Poppins" panose="00000500000000000000" pitchFamily="2" charset="0"/>
                <a:cs typeface="Poppins" panose="00000500000000000000" pitchFamily="2" charset="0"/>
              </a:rPr>
              <a:t>Dr Sarah Chicken, Dr Patrizio De Rossi, Jacqui Lewis, Louisa Roberts</a:t>
            </a:r>
            <a:endParaRPr kumimoji="0" lang="en-GB" sz="2000" b="0" i="0" u="none" strike="noStrike" kern="1200" cap="none" spc="0" normalizeH="0" baseline="0" noProof="0" dirty="0">
              <a:ln>
                <a:noFill/>
              </a:ln>
              <a:solidFill>
                <a:srgbClr val="28426D"/>
              </a:solidFill>
              <a:effectLst/>
              <a:uLnTx/>
              <a:uFillTx/>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08563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300730"/>
            <a:ext cx="6757414" cy="626052"/>
          </a:xfrm>
          <a:prstGeom prst="rect">
            <a:avLst/>
          </a:prstGeom>
        </p:spPr>
        <p:txBody>
          <a:bodyPr vert="horz" wrap="square" lIns="0" tIns="10397" rIns="0" bIns="0" rtlCol="0" anchor="ctr">
            <a:spAutoFit/>
          </a:bodyPr>
          <a:lstStyle/>
          <a:p>
            <a:pPr marL="7620">
              <a:lnSpc>
                <a:spcPct val="100000"/>
              </a:lnSpc>
              <a:spcBef>
                <a:spcPts val="82"/>
              </a:spcBef>
            </a:pPr>
            <a:r>
              <a:rPr lang="en-GB" sz="4000" spc="112" dirty="0">
                <a:latin typeface="Poppins" panose="00000500000000000000" pitchFamily="2" charset="0"/>
                <a:cs typeface="Poppins" panose="00000500000000000000" pitchFamily="2" charset="0"/>
              </a:rPr>
              <a:t>Findings</a:t>
            </a: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graphicFrame>
        <p:nvGraphicFramePr>
          <p:cNvPr id="38" name="Diagram 37">
            <a:extLst>
              <a:ext uri="{FF2B5EF4-FFF2-40B4-BE49-F238E27FC236}">
                <a16:creationId xmlns:a16="http://schemas.microsoft.com/office/drawing/2014/main" id="{D9F9CF39-B138-458A-D201-AE16F15B18C2}"/>
              </a:ext>
            </a:extLst>
          </p:cNvPr>
          <p:cNvGraphicFramePr/>
          <p:nvPr>
            <p:extLst>
              <p:ext uri="{D42A27DB-BD31-4B8C-83A1-F6EECF244321}">
                <p14:modId xmlns:p14="http://schemas.microsoft.com/office/powerpoint/2010/main" val="1773033433"/>
              </p:ext>
            </p:extLst>
          </p:nvPr>
        </p:nvGraphicFramePr>
        <p:xfrm>
          <a:off x="349277" y="1568846"/>
          <a:ext cx="10769600" cy="47494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702671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graphicFrame>
        <p:nvGraphicFramePr>
          <p:cNvPr id="38" name="Diagram 37">
            <a:extLst>
              <a:ext uri="{FF2B5EF4-FFF2-40B4-BE49-F238E27FC236}">
                <a16:creationId xmlns:a16="http://schemas.microsoft.com/office/drawing/2014/main" id="{D9F9CF39-B138-458A-D201-AE16F15B18C2}"/>
              </a:ext>
            </a:extLst>
          </p:cNvPr>
          <p:cNvGraphicFramePr/>
          <p:nvPr>
            <p:extLst>
              <p:ext uri="{D42A27DB-BD31-4B8C-83A1-F6EECF244321}">
                <p14:modId xmlns:p14="http://schemas.microsoft.com/office/powerpoint/2010/main" val="4014378229"/>
              </p:ext>
            </p:extLst>
          </p:nvPr>
        </p:nvGraphicFramePr>
        <p:xfrm>
          <a:off x="349277" y="1568846"/>
          <a:ext cx="10769600" cy="47494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898983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27" name="object 2">
            <a:extLst>
              <a:ext uri="{FF2B5EF4-FFF2-40B4-BE49-F238E27FC236}">
                <a16:creationId xmlns:a16="http://schemas.microsoft.com/office/drawing/2014/main" id="{E47F3042-AF7A-6B4A-945C-F1B601E29DDF}"/>
              </a:ext>
            </a:extLst>
          </p:cNvPr>
          <p:cNvGrpSpPr/>
          <p:nvPr/>
        </p:nvGrpSpPr>
        <p:grpSpPr>
          <a:xfrm>
            <a:off x="-2722" y="0"/>
            <a:ext cx="12188064" cy="1139791"/>
            <a:chOff x="54396" y="554203"/>
            <a:chExt cx="20099020" cy="1879600"/>
          </a:xfrm>
        </p:grpSpPr>
        <p:sp>
          <p:nvSpPr>
            <p:cNvPr id="28" name="object 3">
              <a:extLst>
                <a:ext uri="{FF2B5EF4-FFF2-40B4-BE49-F238E27FC236}">
                  <a16:creationId xmlns:a16="http://schemas.microsoft.com/office/drawing/2014/main" id="{5EC01038-57D5-A12A-FFAB-BF56BB8DBFC5}"/>
                </a:ext>
              </a:extLst>
            </p:cNvPr>
            <p:cNvSpPr>
              <a:spLocks noGrp="1" noRot="1" noMove="1" noResize="1" noEditPoints="1" noAdjustHandles="1" noChangeArrowheads="1" noChangeShapeType="1"/>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object 4">
              <a:extLst>
                <a:ext uri="{FF2B5EF4-FFF2-40B4-BE49-F238E27FC236}">
                  <a16:creationId xmlns:a16="http://schemas.microsoft.com/office/drawing/2014/main" id="{F3C5F2F4-4C27-5656-EB74-F0183E3C3A38}"/>
                </a:ext>
              </a:extLst>
            </p:cNvPr>
            <p:cNvSpPr/>
            <p:nvPr/>
          </p:nvSpPr>
          <p:spPr>
            <a:xfrm>
              <a:off x="54396" y="554203"/>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object 5">
              <a:extLst>
                <a:ext uri="{FF2B5EF4-FFF2-40B4-BE49-F238E27FC236}">
                  <a16:creationId xmlns:a16="http://schemas.microsoft.com/office/drawing/2014/main" id="{FFDAA8F6-DC0D-55EA-A8C1-A4FA9BD4FAC0}"/>
                </a:ext>
              </a:extLst>
            </p:cNvPr>
            <p:cNvSpPr/>
            <p:nvPr/>
          </p:nvSpPr>
          <p:spPr>
            <a:xfrm>
              <a:off x="957773" y="1073101"/>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6">
              <a:extLst>
                <a:ext uri="{FF2B5EF4-FFF2-40B4-BE49-F238E27FC236}">
                  <a16:creationId xmlns:a16="http://schemas.microsoft.com/office/drawing/2014/main" id="{E7D818AF-2957-4E92-CC33-99EAFA24D560}"/>
                </a:ext>
              </a:extLst>
            </p:cNvPr>
            <p:cNvPicPr/>
            <p:nvPr/>
          </p:nvPicPr>
          <p:blipFill>
            <a:blip r:embed="rId4" cstate="print"/>
            <a:stretch>
              <a:fillRect/>
            </a:stretch>
          </p:blipFill>
          <p:spPr>
            <a:xfrm>
              <a:off x="1094716" y="993071"/>
              <a:ext cx="148906" cy="146676"/>
            </a:xfrm>
            <a:prstGeom prst="rect">
              <a:avLst/>
            </a:prstGeom>
          </p:spPr>
        </p:pic>
        <p:sp>
          <p:nvSpPr>
            <p:cNvPr id="32" name="object 7">
              <a:extLst>
                <a:ext uri="{FF2B5EF4-FFF2-40B4-BE49-F238E27FC236}">
                  <a16:creationId xmlns:a16="http://schemas.microsoft.com/office/drawing/2014/main" id="{E0D38834-CCF9-8778-3982-D84686BC044F}"/>
                </a:ext>
              </a:extLst>
            </p:cNvPr>
            <p:cNvSpPr/>
            <p:nvPr/>
          </p:nvSpPr>
          <p:spPr>
            <a:xfrm>
              <a:off x="667389" y="1133748"/>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8">
              <a:extLst>
                <a:ext uri="{FF2B5EF4-FFF2-40B4-BE49-F238E27FC236}">
                  <a16:creationId xmlns:a16="http://schemas.microsoft.com/office/drawing/2014/main" id="{E306F280-1CDB-A022-F8B9-43ACE0C75364}"/>
                </a:ext>
              </a:extLst>
            </p:cNvPr>
            <p:cNvPicPr/>
            <p:nvPr/>
          </p:nvPicPr>
          <p:blipFill>
            <a:blip r:embed="rId5" cstate="print"/>
            <a:stretch>
              <a:fillRect/>
            </a:stretch>
          </p:blipFill>
          <p:spPr>
            <a:xfrm>
              <a:off x="684422" y="1230826"/>
              <a:ext cx="147806" cy="147809"/>
            </a:xfrm>
            <a:prstGeom prst="rect">
              <a:avLst/>
            </a:prstGeom>
          </p:spPr>
        </p:pic>
        <p:sp>
          <p:nvSpPr>
            <p:cNvPr id="34" name="object 9">
              <a:extLst>
                <a:ext uri="{FF2B5EF4-FFF2-40B4-BE49-F238E27FC236}">
                  <a16:creationId xmlns:a16="http://schemas.microsoft.com/office/drawing/2014/main" id="{4ADA8FDD-B4C5-2E2D-35B1-B8ECEFE2E801}"/>
                </a:ext>
              </a:extLst>
            </p:cNvPr>
            <p:cNvSpPr/>
            <p:nvPr/>
          </p:nvSpPr>
          <p:spPr>
            <a:xfrm>
              <a:off x="667389" y="1570489"/>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0">
              <a:extLst>
                <a:ext uri="{FF2B5EF4-FFF2-40B4-BE49-F238E27FC236}">
                  <a16:creationId xmlns:a16="http://schemas.microsoft.com/office/drawing/2014/main" id="{E9CF6933-9E28-2197-F12B-1BD09D21904C}"/>
                </a:ext>
              </a:extLst>
            </p:cNvPr>
            <p:cNvPicPr/>
            <p:nvPr/>
          </p:nvPicPr>
          <p:blipFill>
            <a:blip r:embed="rId6" cstate="print"/>
            <a:stretch>
              <a:fillRect/>
            </a:stretch>
          </p:blipFill>
          <p:spPr>
            <a:xfrm>
              <a:off x="684423" y="1705229"/>
              <a:ext cx="147806" cy="147809"/>
            </a:xfrm>
            <a:prstGeom prst="rect">
              <a:avLst/>
            </a:prstGeom>
          </p:spPr>
        </p:pic>
        <p:sp>
          <p:nvSpPr>
            <p:cNvPr id="36" name="object 11">
              <a:extLst>
                <a:ext uri="{FF2B5EF4-FFF2-40B4-BE49-F238E27FC236}">
                  <a16:creationId xmlns:a16="http://schemas.microsoft.com/office/drawing/2014/main" id="{87E7ADDD-848D-9F78-F951-7FA5C3A5FA35}"/>
                </a:ext>
              </a:extLst>
            </p:cNvPr>
            <p:cNvSpPr/>
            <p:nvPr/>
          </p:nvSpPr>
          <p:spPr>
            <a:xfrm>
              <a:off x="957773" y="1619212"/>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7" name="object 12">
              <a:extLst>
                <a:ext uri="{FF2B5EF4-FFF2-40B4-BE49-F238E27FC236}">
                  <a16:creationId xmlns:a16="http://schemas.microsoft.com/office/drawing/2014/main" id="{0691C0C2-1CC6-972F-B871-6934559D3723}"/>
                </a:ext>
              </a:extLst>
            </p:cNvPr>
            <p:cNvPicPr/>
            <p:nvPr/>
          </p:nvPicPr>
          <p:blipFill>
            <a:blip r:embed="rId7" cstate="print"/>
            <a:stretch>
              <a:fillRect/>
            </a:stretch>
          </p:blipFill>
          <p:spPr>
            <a:xfrm>
              <a:off x="1094719" y="1941876"/>
              <a:ext cx="148906" cy="148916"/>
            </a:xfrm>
            <a:prstGeom prst="rect">
              <a:avLst/>
            </a:prstGeom>
          </p:spPr>
        </p:pic>
        <p:sp>
          <p:nvSpPr>
            <p:cNvPr id="38" name="object 13">
              <a:extLst>
                <a:ext uri="{FF2B5EF4-FFF2-40B4-BE49-F238E27FC236}">
                  <a16:creationId xmlns:a16="http://schemas.microsoft.com/office/drawing/2014/main" id="{43281999-7B10-73A0-6013-D03155F57680}"/>
                </a:ext>
              </a:extLst>
            </p:cNvPr>
            <p:cNvSpPr/>
            <p:nvPr/>
          </p:nvSpPr>
          <p:spPr>
            <a:xfrm>
              <a:off x="1236098" y="1570489"/>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9" name="object 14">
              <a:extLst>
                <a:ext uri="{FF2B5EF4-FFF2-40B4-BE49-F238E27FC236}">
                  <a16:creationId xmlns:a16="http://schemas.microsoft.com/office/drawing/2014/main" id="{64D929FE-1BB0-4273-28DB-4EB8DBF53987}"/>
                </a:ext>
              </a:extLst>
            </p:cNvPr>
            <p:cNvPicPr/>
            <p:nvPr/>
          </p:nvPicPr>
          <p:blipFill>
            <a:blip r:embed="rId8" cstate="print"/>
            <a:stretch>
              <a:fillRect/>
            </a:stretch>
          </p:blipFill>
          <p:spPr>
            <a:xfrm>
              <a:off x="1506112" y="1705229"/>
              <a:ext cx="147806" cy="147809"/>
            </a:xfrm>
            <a:prstGeom prst="rect">
              <a:avLst/>
            </a:prstGeom>
          </p:spPr>
        </p:pic>
        <p:sp>
          <p:nvSpPr>
            <p:cNvPr id="40" name="object 15">
              <a:extLst>
                <a:ext uri="{FF2B5EF4-FFF2-40B4-BE49-F238E27FC236}">
                  <a16:creationId xmlns:a16="http://schemas.microsoft.com/office/drawing/2014/main" id="{A5267F70-46FA-1D61-5066-9A453E63CA34}"/>
                </a:ext>
              </a:extLst>
            </p:cNvPr>
            <p:cNvSpPr/>
            <p:nvPr/>
          </p:nvSpPr>
          <p:spPr>
            <a:xfrm>
              <a:off x="1236098" y="1133748"/>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1" name="object 16">
              <a:extLst>
                <a:ext uri="{FF2B5EF4-FFF2-40B4-BE49-F238E27FC236}">
                  <a16:creationId xmlns:a16="http://schemas.microsoft.com/office/drawing/2014/main" id="{22E9B8F2-1CA5-2A39-8713-77E1E6B7B6C4}"/>
                </a:ext>
              </a:extLst>
            </p:cNvPr>
            <p:cNvPicPr/>
            <p:nvPr/>
          </p:nvPicPr>
          <p:blipFill>
            <a:blip r:embed="rId9" cstate="print"/>
            <a:stretch>
              <a:fillRect/>
            </a:stretch>
          </p:blipFill>
          <p:spPr>
            <a:xfrm>
              <a:off x="1506112" y="1230827"/>
              <a:ext cx="147806" cy="147809"/>
            </a:xfrm>
            <a:prstGeom prst="rect">
              <a:avLst/>
            </a:prstGeom>
          </p:spPr>
        </p:pic>
        <p:pic>
          <p:nvPicPr>
            <p:cNvPr id="42" name="object 17">
              <a:extLst>
                <a:ext uri="{FF2B5EF4-FFF2-40B4-BE49-F238E27FC236}">
                  <a16:creationId xmlns:a16="http://schemas.microsoft.com/office/drawing/2014/main" id="{2A3BA49F-78AE-ED7D-EC1E-F4268F8C852F}"/>
                </a:ext>
              </a:extLst>
            </p:cNvPr>
            <p:cNvPicPr/>
            <p:nvPr/>
          </p:nvPicPr>
          <p:blipFill>
            <a:blip r:embed="rId10" cstate="print"/>
            <a:stretch>
              <a:fillRect/>
            </a:stretch>
          </p:blipFill>
          <p:spPr>
            <a:xfrm>
              <a:off x="1845392" y="1118830"/>
              <a:ext cx="1339684" cy="212153"/>
            </a:xfrm>
            <a:prstGeom prst="rect">
              <a:avLst/>
            </a:prstGeom>
          </p:spPr>
        </p:pic>
        <p:pic>
          <p:nvPicPr>
            <p:cNvPr id="43" name="object 18">
              <a:extLst>
                <a:ext uri="{FF2B5EF4-FFF2-40B4-BE49-F238E27FC236}">
                  <a16:creationId xmlns:a16="http://schemas.microsoft.com/office/drawing/2014/main" id="{8DF79444-049D-BA7A-787A-97B840FCB215}"/>
                </a:ext>
              </a:extLst>
            </p:cNvPr>
            <p:cNvPicPr/>
            <p:nvPr/>
          </p:nvPicPr>
          <p:blipFill>
            <a:blip r:embed="rId11" cstate="print"/>
            <a:stretch>
              <a:fillRect/>
            </a:stretch>
          </p:blipFill>
          <p:spPr>
            <a:xfrm>
              <a:off x="1851333" y="1439033"/>
              <a:ext cx="1747452" cy="525998"/>
            </a:xfrm>
            <a:prstGeom prst="rect">
              <a:avLst/>
            </a:prstGeom>
          </p:spPr>
        </p:pic>
      </p:grpSp>
      <p:sp>
        <p:nvSpPr>
          <p:cNvPr id="15" name="TextBox 14">
            <a:extLst>
              <a:ext uri="{FF2B5EF4-FFF2-40B4-BE49-F238E27FC236}">
                <a16:creationId xmlns:a16="http://schemas.microsoft.com/office/drawing/2014/main" id="{E8078518-66E9-F933-D839-E4623DC312F6}"/>
              </a:ext>
            </a:extLst>
          </p:cNvPr>
          <p:cNvSpPr txBox="1"/>
          <p:nvPr/>
        </p:nvSpPr>
        <p:spPr>
          <a:xfrm>
            <a:off x="2293939" y="46890"/>
            <a:ext cx="9929434"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112" normalizeH="0" baseline="0" noProof="0" dirty="0">
                <a:ln>
                  <a:noFill/>
                </a:ln>
                <a:solidFill>
                  <a:srgbClr val="28426E"/>
                </a:solidFill>
                <a:effectLst/>
                <a:uLnTx/>
                <a:uFillTx/>
                <a:latin typeface="Poppins"/>
                <a:ea typeface="+mn-ea"/>
                <a:cs typeface="Poppins"/>
              </a:rPr>
              <a:t>Findings – conceptualising and supporting Participation </a:t>
            </a:r>
            <a:endParaRPr kumimoji="0" lang="en-GB"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4" name="Diagram 13">
            <a:extLst>
              <a:ext uri="{FF2B5EF4-FFF2-40B4-BE49-F238E27FC236}">
                <a16:creationId xmlns:a16="http://schemas.microsoft.com/office/drawing/2014/main" id="{EC1AF339-D376-B4FB-EF48-E413158C7C81}"/>
              </a:ext>
            </a:extLst>
          </p:cNvPr>
          <p:cNvGraphicFramePr/>
          <p:nvPr>
            <p:extLst>
              <p:ext uri="{D42A27DB-BD31-4B8C-83A1-F6EECF244321}">
                <p14:modId xmlns:p14="http://schemas.microsoft.com/office/powerpoint/2010/main" val="3892894828"/>
              </p:ext>
            </p:extLst>
          </p:nvPr>
        </p:nvGraphicFramePr>
        <p:xfrm>
          <a:off x="713863" y="1392090"/>
          <a:ext cx="9353171" cy="50719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46" name="Picture 45">
            <a:extLst>
              <a:ext uri="{FF2B5EF4-FFF2-40B4-BE49-F238E27FC236}">
                <a16:creationId xmlns:a16="http://schemas.microsoft.com/office/drawing/2014/main" id="{B13A3CB0-A92E-2DB9-3CEC-256050CB29FE}"/>
              </a:ext>
            </a:extLst>
          </p:cNvPr>
          <p:cNvPicPr>
            <a:picLocks noChangeAspect="1"/>
          </p:cNvPicPr>
          <p:nvPr/>
        </p:nvPicPr>
        <p:blipFill rotWithShape="1">
          <a:blip r:embed="rId17"/>
          <a:srcRect t="9071"/>
          <a:stretch/>
        </p:blipFill>
        <p:spPr>
          <a:xfrm>
            <a:off x="10408007" y="5631366"/>
            <a:ext cx="1606121" cy="1123405"/>
          </a:xfrm>
          <a:prstGeom prst="rect">
            <a:avLst/>
          </a:prstGeom>
        </p:spPr>
      </p:pic>
    </p:spTree>
    <p:extLst>
      <p:ext uri="{BB962C8B-B14F-4D97-AF65-F5344CB8AC3E}">
        <p14:creationId xmlns:p14="http://schemas.microsoft.com/office/powerpoint/2010/main" val="342895111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07254" y="-15766"/>
            <a:ext cx="10515600" cy="1325563"/>
          </a:xfrm>
        </p:spPr>
        <p:txBody>
          <a:bodyPr>
            <a:noAutofit/>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28426D"/>
                </a:solidFill>
                <a:effectLst/>
                <a:uLnTx/>
                <a:uFillTx/>
                <a:latin typeface="Poppins"/>
                <a:ea typeface="+mn-ea"/>
                <a:cs typeface="Poppins"/>
              </a:rPr>
              <a:t>1. Listening to children as humans (with rights)</a:t>
            </a: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369372" y="1429227"/>
            <a:ext cx="719978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28426D"/>
              </a:solidFill>
              <a:effectLst/>
              <a:uLnTx/>
              <a:uFillTx/>
              <a:latin typeface="Poppins"/>
              <a:ea typeface="+mn-ea"/>
              <a:cs typeface="Poppins"/>
            </a:endParaRPr>
          </a:p>
        </p:txBody>
      </p:sp>
      <p:sp>
        <p:nvSpPr>
          <p:cNvPr id="9" name="Content Placeholder 2">
            <a:extLst>
              <a:ext uri="{FF2B5EF4-FFF2-40B4-BE49-F238E27FC236}">
                <a16:creationId xmlns:a16="http://schemas.microsoft.com/office/drawing/2014/main" id="{04E2BD8D-9B10-100F-999E-FF4E1054FF28}"/>
              </a:ext>
            </a:extLst>
          </p:cNvPr>
          <p:cNvSpPr txBox="1">
            <a:spLocks/>
          </p:cNvSpPr>
          <p:nvPr/>
        </p:nvSpPr>
        <p:spPr>
          <a:xfrm>
            <a:off x="241876" y="1594553"/>
            <a:ext cx="10407437" cy="9546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Poppins"/>
                <a:ea typeface="+mn-ea"/>
                <a:cs typeface="Poppins"/>
              </a:rPr>
              <a:t>Personal value base</a:t>
            </a:r>
          </a:p>
          <a:p>
            <a:pPr marL="22860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Poppins"/>
                <a:ea typeface="+mn-ea"/>
                <a:cs typeface="Poppins"/>
              </a:rPr>
              <a:t>All encompassing ethos of respect for the child as a human</a:t>
            </a:r>
          </a:p>
          <a:p>
            <a:pPr marL="22860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8426D"/>
              </a:solidFill>
              <a:effectLst/>
              <a:uLnTx/>
              <a:uFillTx/>
              <a:latin typeface="Poppins"/>
              <a:ea typeface="+mn-ea"/>
              <a:cs typeface="Poppins"/>
            </a:endParaRPr>
          </a:p>
          <a:p>
            <a:pPr marL="228600" marR="0" lvl="0"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8426D"/>
              </a:solidFill>
              <a:effectLst/>
              <a:uLnTx/>
              <a:uFillTx/>
              <a:latin typeface="Poppins"/>
              <a:ea typeface="+mn-ea"/>
              <a:cs typeface="Poppins"/>
            </a:endParaRPr>
          </a:p>
        </p:txBody>
      </p:sp>
      <p:sp>
        <p:nvSpPr>
          <p:cNvPr id="12" name="Speech Bubble: Rectangle 11">
            <a:extLst>
              <a:ext uri="{FF2B5EF4-FFF2-40B4-BE49-F238E27FC236}">
                <a16:creationId xmlns:a16="http://schemas.microsoft.com/office/drawing/2014/main" id="{48C76715-13EB-32D8-77AF-D3CD89B99EC3}"/>
              </a:ext>
            </a:extLst>
          </p:cNvPr>
          <p:cNvSpPr/>
          <p:nvPr/>
        </p:nvSpPr>
        <p:spPr>
          <a:xfrm>
            <a:off x="8427339" y="1309796"/>
            <a:ext cx="3507873" cy="1908221"/>
          </a:xfrm>
          <a:prstGeom prst="wedgeRectCallout">
            <a:avLst/>
          </a:prstGeom>
          <a:solidFill>
            <a:srgbClr val="F8A141"/>
          </a:solidFill>
          <a:ln>
            <a:solidFill>
              <a:srgbClr val="F79F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Content Placeholder 2">
            <a:extLst>
              <a:ext uri="{FF2B5EF4-FFF2-40B4-BE49-F238E27FC236}">
                <a16:creationId xmlns:a16="http://schemas.microsoft.com/office/drawing/2014/main" id="{96FE08FF-F605-099A-2ECE-FC536D493F22}"/>
              </a:ext>
            </a:extLst>
          </p:cNvPr>
          <p:cNvSpPr txBox="1">
            <a:spLocks/>
          </p:cNvSpPr>
          <p:nvPr/>
        </p:nvSpPr>
        <p:spPr>
          <a:xfrm>
            <a:off x="8599172" y="1360023"/>
            <a:ext cx="3183864" cy="18878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1" u="none" strike="noStrike" kern="1200" cap="none" spc="0" normalizeH="0" baseline="0" noProof="0" dirty="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“in a broad sense, it means children are able to feel that they can be listened to, heard, respected. They feel they can come to you, be taken seriously.”</a:t>
            </a:r>
          </a:p>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1" u="none" strike="noStrike" kern="100" cap="none" spc="0" normalizeH="0" baseline="0" noProof="0" dirty="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(Shelly, children aged 5-6)</a:t>
            </a:r>
            <a:endParaRPr kumimoji="0" lang="en-US" sz="1800" b="0" i="0" u="none" strike="noStrike" kern="1200" cap="none" spc="0" normalizeH="0" baseline="0" noProof="0" dirty="0">
              <a:ln>
                <a:noFill/>
              </a:ln>
              <a:solidFill>
                <a:prstClr val="black"/>
              </a:solidFill>
              <a:effectLst/>
              <a:uLnTx/>
              <a:uFillTx/>
              <a:latin typeface="Poppins"/>
              <a:ea typeface="+mn-ea"/>
              <a:cs typeface="Poppins"/>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8426D"/>
              </a:solidFill>
              <a:effectLst/>
              <a:uLnTx/>
              <a:uFillTx/>
              <a:latin typeface="Poppins"/>
              <a:ea typeface="+mn-ea"/>
              <a:cs typeface="Poppins"/>
            </a:endParaRPr>
          </a:p>
        </p:txBody>
      </p:sp>
      <p:sp>
        <p:nvSpPr>
          <p:cNvPr id="13" name="Speech Bubble: Rectangle with Corners Rounded 12">
            <a:extLst>
              <a:ext uri="{FF2B5EF4-FFF2-40B4-BE49-F238E27FC236}">
                <a16:creationId xmlns:a16="http://schemas.microsoft.com/office/drawing/2014/main" id="{4C783E7E-29A8-8E1C-E41F-FDDCD98C1D76}"/>
              </a:ext>
            </a:extLst>
          </p:cNvPr>
          <p:cNvSpPr/>
          <p:nvPr/>
        </p:nvSpPr>
        <p:spPr>
          <a:xfrm>
            <a:off x="148856" y="3437645"/>
            <a:ext cx="4423144" cy="2480617"/>
          </a:xfrm>
          <a:prstGeom prst="wedgeRoundRectCallout">
            <a:avLst>
              <a:gd name="adj1" fmla="val -18815"/>
              <a:gd name="adj2" fmla="val 70440"/>
              <a:gd name="adj3" fmla="val 16667"/>
            </a:avLst>
          </a:prstGeom>
          <a:solidFill>
            <a:srgbClr val="F9C88F"/>
          </a:solidFill>
          <a:ln>
            <a:solidFill>
              <a:srgbClr val="F9C8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372284" y="3578925"/>
            <a:ext cx="4054749" cy="2036922"/>
          </a:xfrm>
        </p:spPr>
        <p:txBody>
          <a:bodyPr vert="horz" lIns="91440" tIns="45720" rIns="91440" bIns="45720" rtlCol="0" anchor="t">
            <a:noAutofit/>
          </a:bodyPr>
          <a:lstStyle/>
          <a:p>
            <a:pPr marL="0" indent="0">
              <a:lnSpc>
                <a:spcPct val="100000"/>
              </a:lnSpc>
              <a:spcBef>
                <a:spcPts val="0"/>
              </a:spcBef>
              <a:spcAft>
                <a:spcPts val="600"/>
              </a:spcAft>
              <a:buNone/>
            </a:pPr>
            <a:r>
              <a:rPr lang="en-GB" sz="2000" i="1" kern="100" dirty="0">
                <a:effectLst/>
                <a:latin typeface="Poppins" panose="00000500000000000000" pitchFamily="2" charset="0"/>
                <a:ea typeface="Aptos" panose="020B0004020202020204" pitchFamily="34" charset="0"/>
                <a:cs typeface="Poppins" panose="00000500000000000000" pitchFamily="2" charset="0"/>
              </a:rPr>
              <a:t>“respecting the children's views and their thoughts and their feelings, and recognising that they are little humans too.”</a:t>
            </a:r>
          </a:p>
          <a:p>
            <a:pPr marL="0" indent="0" algn="r">
              <a:lnSpc>
                <a:spcPct val="100000"/>
              </a:lnSpc>
              <a:spcBef>
                <a:spcPts val="0"/>
              </a:spcBef>
              <a:spcAft>
                <a:spcPts val="600"/>
              </a:spcAft>
              <a:buNone/>
            </a:pPr>
            <a:r>
              <a:rPr lang="en-GB" sz="2000" i="1" kern="100" dirty="0">
                <a:effectLst/>
                <a:latin typeface="Poppins" panose="00000500000000000000" pitchFamily="2" charset="0"/>
                <a:ea typeface="Aptos" panose="020B0004020202020204" pitchFamily="34" charset="0"/>
                <a:cs typeface="Poppins" panose="00000500000000000000" pitchFamily="2" charset="0"/>
              </a:rPr>
              <a:t>(Rebecca, children aged 3-4)</a:t>
            </a:r>
            <a:endParaRPr lang="en-GB" sz="2000" kern="100" dirty="0">
              <a:effectLst/>
              <a:latin typeface="Poppins" panose="00000500000000000000" pitchFamily="2" charset="0"/>
              <a:ea typeface="Aptos" panose="020B0004020202020204" pitchFamily="34" charset="0"/>
              <a:cs typeface="Poppins" panose="00000500000000000000" pitchFamily="2" charset="0"/>
            </a:endParaRPr>
          </a:p>
          <a:p>
            <a:pPr marL="0" indent="0">
              <a:lnSpc>
                <a:spcPct val="100000"/>
              </a:lnSpc>
              <a:spcBef>
                <a:spcPts val="0"/>
              </a:spcBef>
              <a:spcAft>
                <a:spcPts val="600"/>
              </a:spcAft>
              <a:buNone/>
            </a:pPr>
            <a:endParaRPr lang="en-US" sz="2000" dirty="0">
              <a:latin typeface="Poppins"/>
              <a:cs typeface="Poppins"/>
            </a:endParaRPr>
          </a:p>
          <a:p>
            <a:pPr>
              <a:lnSpc>
                <a:spcPct val="100000"/>
              </a:lnSpc>
              <a:spcBef>
                <a:spcPts val="0"/>
              </a:spcBef>
              <a:spcAft>
                <a:spcPts val="600"/>
              </a:spcAft>
            </a:pPr>
            <a:endParaRPr lang="en-US" sz="2000" dirty="0">
              <a:solidFill>
                <a:srgbClr val="28426D"/>
              </a:solidFill>
              <a:latin typeface="Poppins"/>
              <a:cs typeface="Poppins"/>
            </a:endParaRPr>
          </a:p>
        </p:txBody>
      </p:sp>
      <p:sp>
        <p:nvSpPr>
          <p:cNvPr id="14" name="Speech Bubble: Oval 13">
            <a:extLst>
              <a:ext uri="{FF2B5EF4-FFF2-40B4-BE49-F238E27FC236}">
                <a16:creationId xmlns:a16="http://schemas.microsoft.com/office/drawing/2014/main" id="{F6B2E254-5411-62DE-41AD-7A967DFCC6EF}"/>
              </a:ext>
            </a:extLst>
          </p:cNvPr>
          <p:cNvSpPr/>
          <p:nvPr/>
        </p:nvSpPr>
        <p:spPr>
          <a:xfrm>
            <a:off x="5310962" y="3079080"/>
            <a:ext cx="3507873" cy="3001438"/>
          </a:xfrm>
          <a:prstGeom prst="wedgeEllipseCallout">
            <a:avLst>
              <a:gd name="adj1" fmla="val 65249"/>
              <a:gd name="adj2" fmla="val 39474"/>
            </a:avLst>
          </a:prstGeom>
          <a:solidFill>
            <a:srgbClr val="4AB5AA"/>
          </a:solidFill>
          <a:ln>
            <a:solidFill>
              <a:srgbClr val="4AB5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Content Placeholder 2">
            <a:extLst>
              <a:ext uri="{FF2B5EF4-FFF2-40B4-BE49-F238E27FC236}">
                <a16:creationId xmlns:a16="http://schemas.microsoft.com/office/drawing/2014/main" id="{11F0EB48-B079-497A-8C5A-663CD482509E}"/>
              </a:ext>
            </a:extLst>
          </p:cNvPr>
          <p:cNvSpPr txBox="1">
            <a:spLocks/>
          </p:cNvSpPr>
          <p:nvPr/>
        </p:nvSpPr>
        <p:spPr>
          <a:xfrm>
            <a:off x="5510268" y="3660152"/>
            <a:ext cx="3109259" cy="209116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1" u="none" strike="noStrike" kern="1200" cap="none" spc="0" normalizeH="0" baseline="0" noProof="0" dirty="0">
                <a:ln>
                  <a:noFill/>
                </a:ln>
                <a:solidFill>
                  <a:srgbClr val="49B4A9"/>
                </a:solidFill>
                <a:effectLst/>
                <a:uLnTx/>
                <a:uFillTx/>
                <a:latin typeface="Poppins" panose="00000500000000000000" pitchFamily="2" charset="0"/>
                <a:ea typeface="Aptos" panose="020B0004020202020204" pitchFamily="34" charset="0"/>
                <a:cs typeface="Poppins" panose="00000500000000000000" pitchFamily="2" charset="0"/>
              </a:rPr>
              <a:t>“</a:t>
            </a:r>
            <a:r>
              <a:rPr lang="en-GB" sz="1600" i="1" dirty="0">
                <a:solidFill>
                  <a:prstClr val="black"/>
                </a:solidFill>
                <a:latin typeface="Poppins" panose="00000500000000000000" pitchFamily="2" charset="0"/>
                <a:ea typeface="Aptos" panose="020B0004020202020204" pitchFamily="34" charset="0"/>
                <a:cs typeface="Poppins" panose="00000500000000000000" pitchFamily="2" charset="0"/>
              </a:rPr>
              <a:t>C</a:t>
            </a:r>
            <a:r>
              <a:rPr kumimoji="0" lang="en-GB" sz="1600" b="0" i="1" u="none" strike="noStrike" kern="1200" cap="none" spc="0" normalizeH="0" baseline="0" noProof="0" dirty="0" err="1">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hildren</a:t>
            </a:r>
            <a:r>
              <a:rPr kumimoji="0" lang="en-GB" sz="1600" b="0" i="1" u="none" strike="noStrike" kern="1200" cap="none" spc="0" normalizeH="0" baseline="0" noProof="0" dirty="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 need to be heard. They need to be listened to. They need to be treated with kindness and I think that should just be a norm”</a:t>
            </a:r>
          </a:p>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1" u="none" strike="noStrike" kern="100" cap="none" spc="0" normalizeH="0" baseline="0" noProof="0" dirty="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(Alison, children age 5-7)</a:t>
            </a:r>
            <a:endParaRPr kumimoji="0" lang="en-GB" sz="16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Poppins"/>
              <a:ea typeface="+mn-ea"/>
              <a:cs typeface="Poppins"/>
            </a:endParaRP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8426D"/>
              </a:solidFill>
              <a:effectLst/>
              <a:uLnTx/>
              <a:uFillTx/>
              <a:latin typeface="Poppins"/>
              <a:ea typeface="+mn-ea"/>
              <a:cs typeface="Poppins"/>
            </a:endParaRPr>
          </a:p>
        </p:txBody>
      </p:sp>
      <p:pic>
        <p:nvPicPr>
          <p:cNvPr id="15" name="Picture 14">
            <a:extLst>
              <a:ext uri="{FF2B5EF4-FFF2-40B4-BE49-F238E27FC236}">
                <a16:creationId xmlns:a16="http://schemas.microsoft.com/office/drawing/2014/main" id="{FB37DE1A-69FF-11BC-8077-EC355AC33034}"/>
              </a:ext>
            </a:extLst>
          </p:cNvPr>
          <p:cNvPicPr>
            <a:picLocks noChangeAspect="1"/>
          </p:cNvPicPr>
          <p:nvPr/>
        </p:nvPicPr>
        <p:blipFill>
          <a:blip r:embed="rId3"/>
          <a:stretch>
            <a:fillRect/>
          </a:stretch>
        </p:blipFill>
        <p:spPr>
          <a:xfrm>
            <a:off x="10168612" y="5263447"/>
            <a:ext cx="1833406" cy="1410312"/>
          </a:xfrm>
          <a:prstGeom prst="rect">
            <a:avLst/>
          </a:prstGeom>
        </p:spPr>
      </p:pic>
      <p:sp>
        <p:nvSpPr>
          <p:cNvPr id="33" name="object 3">
            <a:extLst>
              <a:ext uri="{FF2B5EF4-FFF2-40B4-BE49-F238E27FC236}">
                <a16:creationId xmlns:a16="http://schemas.microsoft.com/office/drawing/2014/main" id="{40F47D21-B607-D532-A821-1B5E093CAC36}"/>
              </a:ext>
            </a:extLst>
          </p:cNvPr>
          <p:cNvSpPr/>
          <p:nvPr/>
        </p:nvSpPr>
        <p:spPr>
          <a:xfrm>
            <a:off x="3936" y="2173"/>
            <a:ext cx="12188064" cy="1139791"/>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a:ln>
            <a:solidFill>
              <a:srgbClr val="2842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86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87C603FA-A264-78C6-CB5F-7E1138183C86}"/>
              </a:ext>
            </a:extLst>
          </p:cNvPr>
          <p:cNvSpPr/>
          <p:nvPr/>
        </p:nvSpPr>
        <p:spPr>
          <a:xfrm>
            <a:off x="3936" y="2173"/>
            <a:ext cx="12188064" cy="1139791"/>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a:ln>
            <a:solidFill>
              <a:srgbClr val="2842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420889" y="1539920"/>
            <a:ext cx="7823664" cy="1622296"/>
          </a:xfrm>
        </p:spPr>
        <p:txBody>
          <a:bodyPr vert="horz" lIns="91440" tIns="45720" rIns="91440" bIns="45720" rtlCol="0" anchor="t">
            <a:noAutofit/>
          </a:bodyPr>
          <a:lstStyle/>
          <a:p>
            <a:pPr>
              <a:lnSpc>
                <a:spcPct val="100000"/>
              </a:lnSpc>
              <a:spcBef>
                <a:spcPts val="1200"/>
              </a:spcBef>
            </a:pPr>
            <a:r>
              <a:rPr lang="en-US" sz="2000" dirty="0">
                <a:solidFill>
                  <a:srgbClr val="28426D"/>
                </a:solidFill>
                <a:latin typeface="Poppins"/>
                <a:cs typeface="Poppins"/>
              </a:rPr>
              <a:t>All 14 teachers</a:t>
            </a:r>
          </a:p>
          <a:p>
            <a:pPr>
              <a:lnSpc>
                <a:spcPct val="100000"/>
              </a:lnSpc>
              <a:spcBef>
                <a:spcPts val="1200"/>
              </a:spcBef>
            </a:pPr>
            <a:r>
              <a:rPr lang="en-US" sz="2000" dirty="0">
                <a:solidFill>
                  <a:srgbClr val="28426D"/>
                </a:solidFill>
                <a:latin typeface="Poppins"/>
                <a:cs typeface="Poppins"/>
              </a:rPr>
              <a:t>Central to ‘child voice’, participation, and children’s rights</a:t>
            </a:r>
          </a:p>
          <a:p>
            <a:pPr>
              <a:lnSpc>
                <a:spcPct val="100000"/>
              </a:lnSpc>
              <a:spcBef>
                <a:spcPts val="1200"/>
              </a:spcBef>
            </a:pPr>
            <a:r>
              <a:rPr lang="en-US" sz="2000" dirty="0">
                <a:solidFill>
                  <a:srgbClr val="28426D"/>
                </a:solidFill>
                <a:latin typeface="Poppins"/>
                <a:cs typeface="Poppins"/>
              </a:rPr>
              <a:t>What they learn, where they learn, but not </a:t>
            </a:r>
            <a:r>
              <a:rPr lang="en-US" sz="2000" i="1" dirty="0">
                <a:solidFill>
                  <a:srgbClr val="28426D"/>
                </a:solidFill>
                <a:latin typeface="Poppins"/>
                <a:cs typeface="Poppins"/>
              </a:rPr>
              <a:t>how</a:t>
            </a:r>
            <a:r>
              <a:rPr lang="en-US" sz="2000" dirty="0">
                <a:solidFill>
                  <a:srgbClr val="28426D"/>
                </a:solidFill>
                <a:latin typeface="Poppins"/>
                <a:cs typeface="Poppins"/>
              </a:rPr>
              <a:t> they learn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gn="just">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6039293" y="385699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420889" y="300236"/>
            <a:ext cx="11178565"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28426D"/>
                </a:solidFill>
                <a:effectLst/>
                <a:uLnTx/>
                <a:uFillTx/>
                <a:latin typeface="Poppins"/>
                <a:ea typeface="+mn-ea"/>
                <a:cs typeface="Poppins"/>
              </a:rPr>
              <a:t>2. Following children’s interests</a:t>
            </a:r>
          </a:p>
        </p:txBody>
      </p:sp>
      <p:sp>
        <p:nvSpPr>
          <p:cNvPr id="12" name="Speech Bubble: Rectangle 11">
            <a:extLst>
              <a:ext uri="{FF2B5EF4-FFF2-40B4-BE49-F238E27FC236}">
                <a16:creationId xmlns:a16="http://schemas.microsoft.com/office/drawing/2014/main" id="{5B13081D-215F-0C89-8A7B-286F3B43BA3F}"/>
              </a:ext>
            </a:extLst>
          </p:cNvPr>
          <p:cNvSpPr/>
          <p:nvPr/>
        </p:nvSpPr>
        <p:spPr>
          <a:xfrm>
            <a:off x="420889" y="3919565"/>
            <a:ext cx="3330743" cy="2132328"/>
          </a:xfrm>
          <a:prstGeom prst="wedgeRectCallout">
            <a:avLst/>
          </a:prstGeom>
          <a:solidFill>
            <a:srgbClr val="F8A141"/>
          </a:solidFill>
          <a:ln>
            <a:solidFill>
              <a:srgbClr val="F8A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BA165ED2-1AAE-CF39-B459-66A79B21BC58}"/>
              </a:ext>
            </a:extLst>
          </p:cNvPr>
          <p:cNvSpPr txBox="1"/>
          <p:nvPr/>
        </p:nvSpPr>
        <p:spPr>
          <a:xfrm>
            <a:off x="189122" y="4046729"/>
            <a:ext cx="3372011" cy="2005164"/>
          </a:xfrm>
          <a:prstGeom prst="rect">
            <a:avLst/>
          </a:prstGeom>
          <a:noFill/>
        </p:spPr>
        <p:txBody>
          <a:bodyPr wrap="square" rtlCol="0">
            <a:spAutoFit/>
          </a:bodyPr>
          <a:lstStyle/>
          <a:p>
            <a:pPr marL="457200" marR="0" lvl="0" indent="0" algn="l"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”It's all I do, follow what the children's interests are ... it's just from little chats on the carpet in the morning, something will crop up.”</a:t>
            </a:r>
            <a:endParaRPr kumimoji="0" lang="en-US" sz="16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endParaRPr>
          </a:p>
          <a:p>
            <a:pPr marL="457200" marR="0" lvl="0" indent="0" algn="r"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100" cap="none" spc="0" normalizeH="0" baseline="0" noProof="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(Barbara, Year 1 &amp; 2, Age 5-7)</a:t>
            </a:r>
          </a:p>
        </p:txBody>
      </p:sp>
      <p:sp>
        <p:nvSpPr>
          <p:cNvPr id="14" name="Speech Bubble: Oval 13">
            <a:extLst>
              <a:ext uri="{FF2B5EF4-FFF2-40B4-BE49-F238E27FC236}">
                <a16:creationId xmlns:a16="http://schemas.microsoft.com/office/drawing/2014/main" id="{0C13B08D-86C6-4F64-78E2-CD2756A3B6A0}"/>
              </a:ext>
            </a:extLst>
          </p:cNvPr>
          <p:cNvSpPr/>
          <p:nvPr/>
        </p:nvSpPr>
        <p:spPr>
          <a:xfrm>
            <a:off x="4725774" y="3250456"/>
            <a:ext cx="3650392" cy="2836884"/>
          </a:xfrm>
          <a:prstGeom prst="wedgeEllipseCallout">
            <a:avLst/>
          </a:prstGeom>
          <a:solidFill>
            <a:srgbClr val="E5E7EC"/>
          </a:solidFill>
          <a:ln>
            <a:solidFill>
              <a:srgbClr val="E5E7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8490F5C2-4150-2A26-33B2-0A813D8FA389}"/>
              </a:ext>
            </a:extLst>
          </p:cNvPr>
          <p:cNvSpPr txBox="1"/>
          <p:nvPr/>
        </p:nvSpPr>
        <p:spPr>
          <a:xfrm>
            <a:off x="4746354" y="3856991"/>
            <a:ext cx="3330742" cy="1641668"/>
          </a:xfrm>
          <a:prstGeom prst="rect">
            <a:avLst/>
          </a:prstGeom>
          <a:noFill/>
        </p:spPr>
        <p:txBody>
          <a:bodyPr wrap="square" rtlCol="0">
            <a:spAutoFit/>
          </a:bodyPr>
          <a:lstStyle/>
          <a:p>
            <a:pPr marL="457200" marR="0" lvl="0" indent="0" algn="l" defTabSz="914400" rtl="0" eaLnBrk="1" fontAlgn="auto" latinLnBrk="0" hangingPunct="1">
              <a:lnSpc>
                <a:spcPct val="107000"/>
              </a:lnSpc>
              <a:spcBef>
                <a:spcPts val="0"/>
              </a:spcBef>
              <a:spcAft>
                <a:spcPts val="600"/>
              </a:spcAft>
              <a:buClrTx/>
              <a:buSzTx/>
              <a:buFontTx/>
              <a:buNone/>
              <a:tabLst/>
              <a:defRPr/>
            </a:pPr>
            <a:r>
              <a:rPr kumimoji="0" lang="en-GB" b="0" i="1" u="none" strike="noStrike" kern="100" cap="none" spc="0" normalizeH="0" baseline="0" noProof="0" dirty="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“I give them a spark … then they go off and do what they want...” </a:t>
            </a:r>
          </a:p>
          <a:p>
            <a:pPr marL="457200" marR="0" lvl="0" indent="0" algn="r" defTabSz="914400" rtl="0" eaLnBrk="1" fontAlgn="auto" latinLnBrk="0" hangingPunct="1">
              <a:lnSpc>
                <a:spcPct val="107000"/>
              </a:lnSpc>
              <a:spcBef>
                <a:spcPts val="0"/>
              </a:spcBef>
              <a:spcAft>
                <a:spcPts val="600"/>
              </a:spcAft>
              <a:buClrTx/>
              <a:buSzTx/>
              <a:buFontTx/>
              <a:buNone/>
              <a:tabLst/>
              <a:defRPr/>
            </a:pPr>
            <a:r>
              <a:rPr kumimoji="0" lang="en-GB" b="0" i="1" u="none" strike="noStrike" kern="100" cap="none" spc="0" normalizeH="0" baseline="0" noProof="0" dirty="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(Barbara, Year 1 &amp; 2, Age 5-7)</a:t>
            </a:r>
          </a:p>
        </p:txBody>
      </p:sp>
      <p:sp>
        <p:nvSpPr>
          <p:cNvPr id="16" name="Speech Bubble: Rectangle with Corners Rounded 15">
            <a:extLst>
              <a:ext uri="{FF2B5EF4-FFF2-40B4-BE49-F238E27FC236}">
                <a16:creationId xmlns:a16="http://schemas.microsoft.com/office/drawing/2014/main" id="{023F22B0-6342-3FF9-D84C-F588BF24FB56}"/>
              </a:ext>
            </a:extLst>
          </p:cNvPr>
          <p:cNvSpPr/>
          <p:nvPr/>
        </p:nvSpPr>
        <p:spPr>
          <a:xfrm>
            <a:off x="8566665" y="1539920"/>
            <a:ext cx="3436213" cy="2836884"/>
          </a:xfrm>
          <a:prstGeom prst="wedgeRoundRectCallout">
            <a:avLst>
              <a:gd name="adj1" fmla="val 13073"/>
              <a:gd name="adj2" fmla="val 81514"/>
              <a:gd name="adj3" fmla="val 16667"/>
            </a:avLst>
          </a:prstGeom>
          <a:solidFill>
            <a:srgbClr val="4AB5AA"/>
          </a:solidFill>
          <a:ln>
            <a:solidFill>
              <a:srgbClr val="4AB5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marR="0" lvl="0" indent="0" defTabSz="914400" rtl="0" eaLnBrk="1" fontAlgn="auto" latinLnBrk="0" hangingPunct="1">
              <a:lnSpc>
                <a:spcPct val="107000"/>
              </a:lnSpc>
              <a:spcBef>
                <a:spcPts val="0"/>
              </a:spcBef>
              <a:spcAft>
                <a:spcPts val="600"/>
              </a:spcAft>
              <a:buClrTx/>
              <a:buSzTx/>
              <a:buFontTx/>
              <a:buNone/>
              <a:tabLst/>
              <a:defRPr/>
            </a:pPr>
            <a:r>
              <a:rPr kumimoji="0" lang="en-GB" b="0" i="1" u="none" strike="noStrike" kern="100" cap="none" spc="0" normalizeH="0" baseline="0" noProof="0" dirty="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“in the early years … isn't just about them speaking and communicating. It's about us observing as well.”</a:t>
            </a:r>
          </a:p>
          <a:p>
            <a:pPr marL="108000" marR="0" lvl="0" indent="0" defTabSz="914400" rtl="0" eaLnBrk="1" fontAlgn="auto" latinLnBrk="0" hangingPunct="1">
              <a:lnSpc>
                <a:spcPct val="107000"/>
              </a:lnSpc>
              <a:spcBef>
                <a:spcPts val="0"/>
              </a:spcBef>
              <a:spcAft>
                <a:spcPts val="600"/>
              </a:spcAft>
              <a:buClrTx/>
              <a:buSzTx/>
              <a:buFontTx/>
              <a:buNone/>
              <a:tabLst/>
              <a:defRPr/>
            </a:pPr>
            <a:r>
              <a:rPr kumimoji="0" lang="en-US" b="0" i="1" u="none" strike="noStrike" kern="100" cap="none" spc="0" normalizeH="0" baseline="0" noProof="0" dirty="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a:t>
            </a:r>
            <a:r>
              <a:rPr kumimoji="0" lang="en-US" b="0" i="1" u="none" strike="noStrike" kern="100" cap="none" spc="0" normalizeH="0" baseline="0" noProof="0" dirty="0" err="1">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Eleri</a:t>
            </a:r>
            <a:r>
              <a:rPr kumimoji="0" lang="en-US" b="0" i="1" u="none" strike="noStrike" kern="100" cap="none" spc="0" normalizeH="0" baseline="0" noProof="0" dirty="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 children aged 4-5)</a:t>
            </a:r>
            <a:endParaRPr kumimoji="0" lang="en-GB" b="0" i="1" u="none" strike="noStrike" kern="100" cap="none" spc="0" normalizeH="0" baseline="0" noProof="0" dirty="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endParaRPr>
          </a:p>
        </p:txBody>
      </p:sp>
      <p:pic>
        <p:nvPicPr>
          <p:cNvPr id="4" name="Picture 3">
            <a:extLst>
              <a:ext uri="{FF2B5EF4-FFF2-40B4-BE49-F238E27FC236}">
                <a16:creationId xmlns:a16="http://schemas.microsoft.com/office/drawing/2014/main" id="{B69516A8-3AA5-5598-B2F7-E4760DC477B3}"/>
              </a:ext>
            </a:extLst>
          </p:cNvPr>
          <p:cNvPicPr>
            <a:picLocks noChangeAspect="1"/>
          </p:cNvPicPr>
          <p:nvPr/>
        </p:nvPicPr>
        <p:blipFill>
          <a:blip r:embed="rId3"/>
          <a:stretch>
            <a:fillRect/>
          </a:stretch>
        </p:blipFill>
        <p:spPr>
          <a:xfrm>
            <a:off x="10493298" y="5584902"/>
            <a:ext cx="1520830" cy="1169869"/>
          </a:xfrm>
          <a:prstGeom prst="rect">
            <a:avLst/>
          </a:prstGeom>
        </p:spPr>
      </p:pic>
    </p:spTree>
    <p:extLst>
      <p:ext uri="{BB962C8B-B14F-4D97-AF65-F5344CB8AC3E}">
        <p14:creationId xmlns:p14="http://schemas.microsoft.com/office/powerpoint/2010/main" val="2226249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631416" y="1998857"/>
            <a:ext cx="10407437" cy="1115068"/>
          </a:xfrm>
        </p:spPr>
        <p:txBody>
          <a:bodyPr vert="horz" lIns="91440" tIns="45720" rIns="91440" bIns="45720" rtlCol="0" anchor="t">
            <a:noAutofit/>
          </a:bodyPr>
          <a:lstStyle/>
          <a:p>
            <a:pPr>
              <a:lnSpc>
                <a:spcPct val="100000"/>
              </a:lnSpc>
              <a:spcBef>
                <a:spcPts val="1200"/>
              </a:spcBef>
            </a:pPr>
            <a:r>
              <a:rPr lang="en-US" sz="2000">
                <a:solidFill>
                  <a:srgbClr val="28426D"/>
                </a:solidFill>
                <a:latin typeface="Poppins"/>
                <a:cs typeface="Poppins"/>
              </a:rPr>
              <a:t>More about knowing than building relationships</a:t>
            </a:r>
          </a:p>
          <a:p>
            <a:pPr>
              <a:lnSpc>
                <a:spcPct val="100000"/>
              </a:lnSpc>
              <a:spcBef>
                <a:spcPts val="1200"/>
              </a:spcBef>
            </a:pPr>
            <a:r>
              <a:rPr lang="en-US" sz="2000">
                <a:solidFill>
                  <a:srgbClr val="28426D"/>
                </a:solidFill>
                <a:latin typeface="Poppins"/>
                <a:cs typeface="Poppins"/>
              </a:rPr>
              <a:t>Central to ‘child voice’, participation, and children’s rights</a:t>
            </a:r>
          </a:p>
          <a:p>
            <a:pPr marL="457200" algn="just">
              <a:lnSpc>
                <a:spcPct val="107000"/>
              </a:lnSpc>
              <a:spcAft>
                <a:spcPts val="800"/>
              </a:spcAft>
            </a:pPr>
            <a:endParaRPr lang="en-GB" sz="1600" i="1" kern="0">
              <a:solidFill>
                <a:srgbClr val="002060"/>
              </a:solidFill>
              <a:effectLst/>
              <a:latin typeface="Poppins" panose="00000500000000000000" pitchFamily="2" charset="0"/>
              <a:ea typeface="Aptos" panose="020B0004020202020204" pitchFamily="34" charset="0"/>
              <a:cs typeface="Poppins" panose="00000500000000000000" pitchFamily="2" charset="0"/>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271530" y="413128"/>
            <a:ext cx="1040743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28426D"/>
                </a:solidFill>
                <a:effectLst/>
                <a:uLnTx/>
                <a:uFillTx/>
                <a:latin typeface="Poppins"/>
                <a:ea typeface="+mn-ea"/>
                <a:cs typeface="Poppins"/>
              </a:rPr>
              <a:t>3. Knowing your children</a:t>
            </a:r>
          </a:p>
        </p:txBody>
      </p:sp>
      <p:sp>
        <p:nvSpPr>
          <p:cNvPr id="10" name="TextBox 9">
            <a:extLst>
              <a:ext uri="{FF2B5EF4-FFF2-40B4-BE49-F238E27FC236}">
                <a16:creationId xmlns:a16="http://schemas.microsoft.com/office/drawing/2014/main" id="{C2869E15-2F15-6779-3FD3-2C56BA4C969B}"/>
              </a:ext>
            </a:extLst>
          </p:cNvPr>
          <p:cNvSpPr txBox="1"/>
          <p:nvPr/>
        </p:nvSpPr>
        <p:spPr>
          <a:xfrm>
            <a:off x="1811468" y="4805338"/>
            <a:ext cx="6890080" cy="347403"/>
          </a:xfrm>
          <a:prstGeom prst="rect">
            <a:avLst/>
          </a:prstGeom>
          <a:noFill/>
        </p:spPr>
        <p:txBody>
          <a:bodyPr wrap="square" rtlCol="0">
            <a:spAutoFit/>
          </a:bodyPr>
          <a:lstStyle/>
          <a:p>
            <a:pPr marL="457200" marR="0" lvl="0" indent="0" algn="just"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0" cap="none" spc="0" normalizeH="0" baseline="0" noProof="0">
                <a:ln>
                  <a:noFill/>
                </a:ln>
                <a:solidFill>
                  <a:srgbClr val="49B4A9"/>
                </a:solidFill>
                <a:effectLst/>
                <a:uLnTx/>
                <a:uFillTx/>
                <a:latin typeface="Poppins" panose="00000500000000000000" pitchFamily="2" charset="0"/>
                <a:ea typeface="Aptos" panose="020B0004020202020204" pitchFamily="34" charset="0"/>
                <a:cs typeface="Poppins" panose="00000500000000000000" pitchFamily="2" charset="0"/>
              </a:rPr>
              <a:t>)</a:t>
            </a:r>
          </a:p>
        </p:txBody>
      </p:sp>
      <p:sp>
        <p:nvSpPr>
          <p:cNvPr id="12" name="Speech Bubble: Rectangle with Corners Rounded 11">
            <a:extLst>
              <a:ext uri="{FF2B5EF4-FFF2-40B4-BE49-F238E27FC236}">
                <a16:creationId xmlns:a16="http://schemas.microsoft.com/office/drawing/2014/main" id="{DBE303C1-F78E-BA8C-BF64-DE195047775F}"/>
              </a:ext>
            </a:extLst>
          </p:cNvPr>
          <p:cNvSpPr/>
          <p:nvPr/>
        </p:nvSpPr>
        <p:spPr>
          <a:xfrm>
            <a:off x="100056" y="3592290"/>
            <a:ext cx="3422823" cy="2207280"/>
          </a:xfrm>
          <a:prstGeom prst="wedgeRoundRectCallout">
            <a:avLst/>
          </a:prstGeom>
          <a:solidFill>
            <a:srgbClr val="F9C88F"/>
          </a:solidFill>
          <a:ln>
            <a:solidFill>
              <a:srgbClr val="F9C8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5FC04EAD-FFE6-DE7F-A0B8-FC610B84F2E1}"/>
              </a:ext>
            </a:extLst>
          </p:cNvPr>
          <p:cNvSpPr txBox="1"/>
          <p:nvPr/>
        </p:nvSpPr>
        <p:spPr>
          <a:xfrm>
            <a:off x="-241806" y="3832924"/>
            <a:ext cx="3723726" cy="1741695"/>
          </a:xfrm>
          <a:prstGeom prst="rect">
            <a:avLst/>
          </a:prstGeom>
          <a:noFill/>
        </p:spPr>
        <p:txBody>
          <a:bodyPr wrap="square" rtlCol="0">
            <a:spAutoFit/>
          </a:bodyPr>
          <a:lstStyle/>
          <a:p>
            <a:pPr marL="457200" marR="0" lvl="0" indent="0" algn="l"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0" cap="none" spc="0" normalizeH="0" baseline="0" noProof="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“it's how you know your children ... You know whether you're experience enough, or you know the families well enough”</a:t>
            </a:r>
          </a:p>
          <a:p>
            <a:pPr marL="457200" marR="0" lvl="0" indent="0" algn="r"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0" cap="none" spc="0" normalizeH="0" baseline="0" noProof="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a:t>
            </a:r>
            <a:r>
              <a:rPr kumimoji="0" lang="en-GB" sz="1600" b="0" i="1" u="none" strike="noStrike" kern="100" cap="none" spc="0" normalizeH="0" baseline="0" noProof="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Alison, Year 1 &amp; 2, Age 5-7)</a:t>
            </a:r>
            <a:endParaRPr kumimoji="0" lang="en-GB" sz="1600" b="0" i="1" u="none" strike="noStrike" kern="0" cap="none" spc="0" normalizeH="0" baseline="0" noProof="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endParaRPr>
          </a:p>
        </p:txBody>
      </p:sp>
      <p:sp>
        <p:nvSpPr>
          <p:cNvPr id="14" name="Speech Bubble: Oval 13">
            <a:extLst>
              <a:ext uri="{FF2B5EF4-FFF2-40B4-BE49-F238E27FC236}">
                <a16:creationId xmlns:a16="http://schemas.microsoft.com/office/drawing/2014/main" id="{9BF02082-295C-7D20-63BE-95E98A576B22}"/>
              </a:ext>
            </a:extLst>
          </p:cNvPr>
          <p:cNvSpPr/>
          <p:nvPr/>
        </p:nvSpPr>
        <p:spPr>
          <a:xfrm>
            <a:off x="8218443" y="1320094"/>
            <a:ext cx="3599044" cy="3105064"/>
          </a:xfrm>
          <a:prstGeom prst="wedgeEllipseCallout">
            <a:avLst/>
          </a:prstGeom>
          <a:solidFill>
            <a:srgbClr val="4AB5AA"/>
          </a:solidFill>
          <a:ln>
            <a:solidFill>
              <a:srgbClr val="4AB5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9024B08A-8D85-426E-7955-EA173C00A528}"/>
              </a:ext>
            </a:extLst>
          </p:cNvPr>
          <p:cNvSpPr txBox="1"/>
          <p:nvPr/>
        </p:nvSpPr>
        <p:spPr>
          <a:xfrm>
            <a:off x="8419279" y="1639686"/>
            <a:ext cx="2836504" cy="2532103"/>
          </a:xfrm>
          <a:prstGeom prst="rect">
            <a:avLst/>
          </a:prstGeom>
          <a:noFill/>
        </p:spPr>
        <p:txBody>
          <a:bodyPr wrap="square" rtlCol="0">
            <a:spAutoFit/>
          </a:bodyPr>
          <a:lstStyle/>
          <a:p>
            <a:pPr marL="457200" marR="0" lvl="0" indent="0" algn="l"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100" cap="none" spc="0" normalizeH="0" baseline="0" noProof="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“to understand their rights and for them to know their rights, a lot of that just comes with dialogue, especially with the little ones.</a:t>
            </a:r>
            <a:r>
              <a:rPr kumimoji="0" lang="en-US" sz="1600" b="0" i="1" u="none" strike="noStrike" kern="100" cap="none" spc="0" normalizeH="0" baseline="0" noProof="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a:t>
            </a:r>
          </a:p>
          <a:p>
            <a:pPr marL="457200" marR="0" lvl="0" indent="0" algn="r"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100" cap="none" spc="0" normalizeH="0" baseline="0" noProof="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(Florence, Reception, Age 4-5)</a:t>
            </a:r>
            <a:endParaRPr kumimoji="0" lang="en-GB" sz="1600" b="0" i="0" u="none" strike="noStrike" kern="100" cap="none" spc="0" normalizeH="0" baseline="0" noProof="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endParaRPr>
          </a:p>
        </p:txBody>
      </p:sp>
      <p:sp>
        <p:nvSpPr>
          <p:cNvPr id="15" name="Speech Bubble: Rectangle 14">
            <a:extLst>
              <a:ext uri="{FF2B5EF4-FFF2-40B4-BE49-F238E27FC236}">
                <a16:creationId xmlns:a16="http://schemas.microsoft.com/office/drawing/2014/main" id="{D1E2F6DB-62FC-EAF0-51F6-B779E8624400}"/>
              </a:ext>
            </a:extLst>
          </p:cNvPr>
          <p:cNvSpPr/>
          <p:nvPr/>
        </p:nvSpPr>
        <p:spPr>
          <a:xfrm>
            <a:off x="3989693" y="3367339"/>
            <a:ext cx="4028034" cy="2207280"/>
          </a:xfrm>
          <a:prstGeom prst="wedgeRectCallout">
            <a:avLst/>
          </a:prstGeom>
          <a:solidFill>
            <a:srgbClr val="92D2CC"/>
          </a:solidFill>
          <a:ln>
            <a:solidFill>
              <a:srgbClr val="92D2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0"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0" cap="none" spc="0" normalizeH="0" baseline="0" noProof="0" dirty="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“visuals is huge for us … They might not be able to tell you, why they're upset or what the other child is upset for, but be able to show you. So it's about kind of knowing your children”</a:t>
            </a:r>
          </a:p>
          <a:p>
            <a:pPr marL="457200" marR="0" lvl="0" indent="0"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0" cap="none" spc="0" normalizeH="0" baseline="0" noProof="0" dirty="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a:t>
            </a:r>
            <a:r>
              <a:rPr kumimoji="0" lang="en-US" sz="1600" b="0" i="1" u="none" strike="noStrike" kern="100" cap="none" spc="0" normalizeH="0" baseline="0" noProof="0" dirty="0" err="1">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Eleri</a:t>
            </a:r>
            <a:r>
              <a:rPr kumimoji="0" lang="en-US" sz="1600" b="0" i="1" u="none" strike="noStrike" kern="100" cap="none" spc="0" normalizeH="0" baseline="0" noProof="0" dirty="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 Reception, Age 4-5</a:t>
            </a:r>
            <a:endParaRPr kumimoji="0" lang="en-GB" sz="1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9" name="Picture 8">
            <a:extLst>
              <a:ext uri="{FF2B5EF4-FFF2-40B4-BE49-F238E27FC236}">
                <a16:creationId xmlns:a16="http://schemas.microsoft.com/office/drawing/2014/main" id="{B0ED041D-891B-3924-F752-7EF0FD34792A}"/>
              </a:ext>
            </a:extLst>
          </p:cNvPr>
          <p:cNvPicPr>
            <a:picLocks noChangeAspect="1"/>
          </p:cNvPicPr>
          <p:nvPr/>
        </p:nvPicPr>
        <p:blipFill>
          <a:blip r:embed="rId3"/>
          <a:stretch>
            <a:fillRect/>
          </a:stretch>
        </p:blipFill>
        <p:spPr>
          <a:xfrm>
            <a:off x="10493298" y="5584902"/>
            <a:ext cx="1520830" cy="1169869"/>
          </a:xfrm>
          <a:prstGeom prst="rect">
            <a:avLst/>
          </a:prstGeom>
        </p:spPr>
      </p:pic>
      <p:sp>
        <p:nvSpPr>
          <p:cNvPr id="19" name="object 3">
            <a:extLst>
              <a:ext uri="{FF2B5EF4-FFF2-40B4-BE49-F238E27FC236}">
                <a16:creationId xmlns:a16="http://schemas.microsoft.com/office/drawing/2014/main" id="{5FDA9FC3-FF46-0603-3012-8576169B700E}"/>
              </a:ext>
            </a:extLst>
          </p:cNvPr>
          <p:cNvSpPr/>
          <p:nvPr/>
        </p:nvSpPr>
        <p:spPr>
          <a:xfrm>
            <a:off x="3936" y="-8978"/>
            <a:ext cx="12188064" cy="1139791"/>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a:ln>
            <a:solidFill>
              <a:srgbClr val="2842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706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B2016EC2-C9E4-63B4-3163-6CC415C2C6B4}"/>
              </a:ext>
            </a:extLst>
          </p:cNvPr>
          <p:cNvSpPr/>
          <p:nvPr/>
        </p:nvSpPr>
        <p:spPr>
          <a:xfrm>
            <a:off x="3936" y="2173"/>
            <a:ext cx="12188064" cy="1139791"/>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a:ln>
            <a:solidFill>
              <a:srgbClr val="2842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356839" y="1472972"/>
            <a:ext cx="8284481" cy="2392923"/>
          </a:xfrm>
        </p:spPr>
        <p:txBody>
          <a:bodyPr vert="horz" lIns="91440" tIns="45720" rIns="91440" bIns="45720" rtlCol="0" anchor="t">
            <a:noAutofit/>
          </a:bodyPr>
          <a:lstStyle/>
          <a:p>
            <a:pPr>
              <a:lnSpc>
                <a:spcPct val="100000"/>
              </a:lnSpc>
              <a:spcBef>
                <a:spcPts val="1200"/>
              </a:spcBef>
            </a:pPr>
            <a:r>
              <a:rPr lang="en-US" sz="2000" kern="100" dirty="0">
                <a:solidFill>
                  <a:srgbClr val="28426D"/>
                </a:solidFill>
                <a:effectLst/>
                <a:latin typeface="Poppins"/>
                <a:ea typeface="Aptos" panose="020B0004020202020204" pitchFamily="34" charset="0"/>
                <a:cs typeface="Poppins"/>
              </a:rPr>
              <a:t>Classroom environment was felt to be central to teaching and learning, but also as enabler of participation</a:t>
            </a:r>
          </a:p>
          <a:p>
            <a:pPr>
              <a:lnSpc>
                <a:spcPct val="100000"/>
              </a:lnSpc>
              <a:spcBef>
                <a:spcPts val="1200"/>
              </a:spcBef>
            </a:pPr>
            <a:r>
              <a:rPr lang="en-US" sz="2000" kern="100" dirty="0">
                <a:solidFill>
                  <a:srgbClr val="28426D"/>
                </a:solidFill>
                <a:latin typeface="Poppins"/>
                <a:ea typeface="Aptos" panose="020B0004020202020204" pitchFamily="34" charset="0"/>
                <a:cs typeface="Poppins"/>
              </a:rPr>
              <a:t>Teachers used observation and communication to create engaging and flexible environments</a:t>
            </a:r>
          </a:p>
          <a:p>
            <a:pPr>
              <a:lnSpc>
                <a:spcPct val="100000"/>
              </a:lnSpc>
              <a:spcBef>
                <a:spcPts val="1200"/>
              </a:spcBef>
            </a:pPr>
            <a:r>
              <a:rPr lang="en-US" sz="2000" kern="100" dirty="0">
                <a:solidFill>
                  <a:srgbClr val="28426D"/>
                </a:solidFill>
                <a:effectLst/>
                <a:latin typeface="Poppins"/>
                <a:ea typeface="Aptos" panose="020B0004020202020204" pitchFamily="34" charset="0"/>
                <a:cs typeface="Poppins"/>
              </a:rPr>
              <a:t>Planning resources</a:t>
            </a:r>
          </a:p>
          <a:p>
            <a:pPr>
              <a:lnSpc>
                <a:spcPct val="100000"/>
              </a:lnSpc>
              <a:spcBef>
                <a:spcPts val="1200"/>
              </a:spcBef>
            </a:pPr>
            <a:r>
              <a:rPr lang="en-US" sz="2000" kern="100" dirty="0">
                <a:solidFill>
                  <a:srgbClr val="28426D"/>
                </a:solidFill>
                <a:latin typeface="Poppins"/>
                <a:ea typeface="Aptos" panose="020B0004020202020204" pitchFamily="34" charset="0"/>
                <a:cs typeface="Poppins"/>
              </a:rPr>
              <a:t>Time allowed in different spaces through the day</a:t>
            </a: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356839" y="342690"/>
            <a:ext cx="1040743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3000" b="1" dirty="0">
                <a:solidFill>
                  <a:srgbClr val="28426D"/>
                </a:solidFill>
                <a:latin typeface="Poppins"/>
                <a:cs typeface="Poppins"/>
              </a:rPr>
              <a:t>4. </a:t>
            </a:r>
            <a:r>
              <a:rPr kumimoji="0" lang="en-US" sz="3000" b="1" i="0" u="none" strike="noStrike" kern="1200" cap="none" spc="0" normalizeH="0" baseline="0" noProof="0" dirty="0">
                <a:ln>
                  <a:noFill/>
                </a:ln>
                <a:solidFill>
                  <a:srgbClr val="28426D"/>
                </a:solidFill>
                <a:effectLst/>
                <a:uLnTx/>
                <a:uFillTx/>
                <a:latin typeface="Poppins"/>
                <a:ea typeface="+mn-ea"/>
                <a:cs typeface="Poppins"/>
              </a:rPr>
              <a:t>Classroom environment</a:t>
            </a:r>
          </a:p>
        </p:txBody>
      </p:sp>
      <p:sp>
        <p:nvSpPr>
          <p:cNvPr id="12" name="Speech Bubble: Rectangle 11">
            <a:extLst>
              <a:ext uri="{FF2B5EF4-FFF2-40B4-BE49-F238E27FC236}">
                <a16:creationId xmlns:a16="http://schemas.microsoft.com/office/drawing/2014/main" id="{AF601690-E301-48F3-1D4C-6E4D56D40C6E}"/>
              </a:ext>
            </a:extLst>
          </p:cNvPr>
          <p:cNvSpPr/>
          <p:nvPr/>
        </p:nvSpPr>
        <p:spPr>
          <a:xfrm>
            <a:off x="970516" y="4404334"/>
            <a:ext cx="4973083" cy="2306817"/>
          </a:xfrm>
          <a:prstGeom prst="wedgeRectCallout">
            <a:avLst>
              <a:gd name="adj1" fmla="val -66146"/>
              <a:gd name="adj2" fmla="val -48993"/>
            </a:avLst>
          </a:prstGeom>
          <a:solidFill>
            <a:srgbClr val="F8A141"/>
          </a:solidFill>
          <a:ln>
            <a:solidFill>
              <a:srgbClr val="F8A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Content Placeholder 2">
            <a:extLst>
              <a:ext uri="{FF2B5EF4-FFF2-40B4-BE49-F238E27FC236}">
                <a16:creationId xmlns:a16="http://schemas.microsoft.com/office/drawing/2014/main" id="{DB1C902E-DC75-7461-C417-EE294CB4BD97}"/>
              </a:ext>
            </a:extLst>
          </p:cNvPr>
          <p:cNvSpPr txBox="1">
            <a:spLocks/>
          </p:cNvSpPr>
          <p:nvPr/>
        </p:nvSpPr>
        <p:spPr>
          <a:xfrm>
            <a:off x="788747" y="4480735"/>
            <a:ext cx="5103787" cy="20538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just"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kumimoji="0" lang="en-GB" sz="1700" b="0" i="0" u="none" strike="noStrike" kern="100" cap="none" spc="0" normalizeH="0" baseline="0" noProof="0" dirty="0">
                <a:ln>
                  <a:noFill/>
                </a:ln>
                <a:solidFill>
                  <a:prstClr val="black"/>
                </a:solidFill>
                <a:effectLst/>
                <a:uLnTx/>
                <a:uFillTx/>
                <a:latin typeface="Poppins" panose="00000500000000000000" pitchFamily="2" charset="0"/>
                <a:ea typeface="Calibri Light" panose="020F0302020204030204" pitchFamily="34" charset="0"/>
                <a:cs typeface="Poppins" panose="00000500000000000000" pitchFamily="2" charset="0"/>
              </a:rPr>
              <a:t>“</a:t>
            </a:r>
            <a:r>
              <a:rPr kumimoji="0" lang="en-GB" sz="1700" b="0" i="1" u="none" strike="noStrike" kern="100" cap="none" spc="0" normalizeH="0" baseline="0" noProof="0" dirty="0">
                <a:ln>
                  <a:noFill/>
                </a:ln>
                <a:solidFill>
                  <a:prstClr val="black"/>
                </a:solidFill>
                <a:effectLst/>
                <a:uLnTx/>
                <a:uFillTx/>
                <a:latin typeface="Poppins" panose="00000500000000000000" pitchFamily="2" charset="0"/>
                <a:ea typeface="Calibri Light" panose="020F0302020204030204" pitchFamily="34" charset="0"/>
                <a:cs typeface="Poppins" panose="00000500000000000000" pitchFamily="2" charset="0"/>
              </a:rPr>
              <a:t>I plan for the skills and I plan for progression and my learning environment is enabling and progressive. The content, so their voice, the content of what is learned is their choice. It's all child participation.</a:t>
            </a:r>
            <a:r>
              <a:rPr kumimoji="0" lang="en-GB" sz="1700" b="0" i="0" u="none" strike="noStrike" kern="100" cap="none" spc="0" normalizeH="0" baseline="0" noProof="0" dirty="0">
                <a:ln>
                  <a:noFill/>
                </a:ln>
                <a:solidFill>
                  <a:prstClr val="black"/>
                </a:solidFill>
                <a:effectLst/>
                <a:uLnTx/>
                <a:uFillTx/>
                <a:latin typeface="Poppins" panose="00000500000000000000" pitchFamily="2" charset="0"/>
                <a:ea typeface="Calibri Light" panose="020F0302020204030204" pitchFamily="34" charset="0"/>
                <a:cs typeface="Poppins" panose="00000500000000000000" pitchFamily="2" charset="0"/>
              </a:rPr>
              <a:t>”</a:t>
            </a:r>
          </a:p>
          <a:p>
            <a:pPr marL="228600" marR="0" lvl="0" indent="0" algn="r"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kumimoji="0" lang="en-GB" sz="1700" b="0" i="0" u="none" strike="noStrike" kern="100" cap="none" spc="0" normalizeH="0" baseline="0" noProof="0" dirty="0">
                <a:ln>
                  <a:noFill/>
                </a:ln>
                <a:solidFill>
                  <a:prstClr val="black"/>
                </a:solidFill>
                <a:effectLst/>
                <a:uLnTx/>
                <a:uFillTx/>
                <a:latin typeface="Poppins" panose="00000500000000000000" pitchFamily="2" charset="0"/>
                <a:ea typeface="Calibri Light" panose="020F0302020204030204" pitchFamily="34" charset="0"/>
                <a:cs typeface="Poppins" panose="00000500000000000000" pitchFamily="2" charset="0"/>
              </a:rPr>
              <a:t>(Alison, Year 1 &amp; 2, Age 5-7)</a:t>
            </a:r>
            <a:endParaRPr kumimoji="0" lang="en-GB" sz="1700" b="0" i="0" u="none" strike="noStrike" kern="100" cap="none" spc="0" normalizeH="0" baseline="0" noProof="0" dirty="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endParaRPr>
          </a:p>
        </p:txBody>
      </p:sp>
      <p:sp>
        <p:nvSpPr>
          <p:cNvPr id="13" name="Speech Bubble: Oval 12">
            <a:extLst>
              <a:ext uri="{FF2B5EF4-FFF2-40B4-BE49-F238E27FC236}">
                <a16:creationId xmlns:a16="http://schemas.microsoft.com/office/drawing/2014/main" id="{4461A7C5-03D6-6E4A-2716-424B54A5C619}"/>
              </a:ext>
            </a:extLst>
          </p:cNvPr>
          <p:cNvSpPr/>
          <p:nvPr/>
        </p:nvSpPr>
        <p:spPr>
          <a:xfrm>
            <a:off x="7610988" y="2371643"/>
            <a:ext cx="4553414" cy="3269752"/>
          </a:xfrm>
          <a:prstGeom prst="wedgeEllipseCallout">
            <a:avLst>
              <a:gd name="adj1" fmla="val 15688"/>
              <a:gd name="adj2" fmla="val 75008"/>
            </a:avLst>
          </a:prstGeom>
          <a:solidFill>
            <a:srgbClr val="92D2CC"/>
          </a:solidFill>
          <a:ln>
            <a:solidFill>
              <a:srgbClr val="92D2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Content Placeholder 2">
            <a:extLst>
              <a:ext uri="{FF2B5EF4-FFF2-40B4-BE49-F238E27FC236}">
                <a16:creationId xmlns:a16="http://schemas.microsoft.com/office/drawing/2014/main" id="{33938B49-BD9E-0785-8B09-924C1A933C1D}"/>
              </a:ext>
            </a:extLst>
          </p:cNvPr>
          <p:cNvSpPr txBox="1">
            <a:spLocks/>
          </p:cNvSpPr>
          <p:nvPr/>
        </p:nvSpPr>
        <p:spPr>
          <a:xfrm>
            <a:off x="8053528" y="2936301"/>
            <a:ext cx="3668334" cy="11853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0" i="1" u="none" strike="noStrike" kern="100" cap="none" spc="0" normalizeH="0" baseline="0" noProof="0" dirty="0">
                <a:ln>
                  <a:noFill/>
                </a:ln>
                <a:solidFill>
                  <a:srgbClr val="49B4A9"/>
                </a:solidFill>
                <a:effectLst/>
                <a:uLnTx/>
                <a:uFillTx/>
                <a:latin typeface="Poppins" panose="00000500000000000000" pitchFamily="2" charset="0"/>
                <a:ea typeface="Aptos" panose="020B0004020202020204" pitchFamily="34" charset="0"/>
                <a:cs typeface="Poppins" panose="00000500000000000000" pitchFamily="2" charset="0"/>
              </a:rPr>
              <a:t>“</a:t>
            </a:r>
            <a:r>
              <a:rPr kumimoji="0" lang="en-GB" sz="1800" b="0" i="1" u="none" strike="noStrike" kern="100" cap="none" spc="0" normalizeH="0" baseline="0" noProof="0" dirty="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the classroom itself is a way that they can show their own voice, their expression of what they want to do, when they have their choosing time in the, in the classroom.</a:t>
            </a:r>
            <a:r>
              <a:rPr kumimoji="0" lang="en-US" sz="1800" b="0" i="1" u="none" strike="noStrike" kern="100" cap="none" spc="0" normalizeH="0" baseline="0" noProof="0" dirty="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a:t>
            </a:r>
          </a:p>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1" u="none" strike="noStrike" kern="100" cap="none" spc="0" normalizeH="0" baseline="0" noProof="0" dirty="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(Karan, Reception, Age 4-5)</a:t>
            </a:r>
            <a:r>
              <a:rPr kumimoji="0" lang="en-GB" sz="1800" b="0" i="1" u="none" strike="noStrike" kern="100" cap="none" spc="0" normalizeH="0" baseline="0" noProof="0" dirty="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rPr>
              <a:t> </a:t>
            </a:r>
            <a:endParaRPr kumimoji="0" lang="en-GB" sz="1800" b="0" i="0" u="none" strike="noStrike" kern="100" cap="none" spc="0" normalizeH="0" baseline="0" noProof="0" dirty="0">
              <a:ln>
                <a:noFill/>
              </a:ln>
              <a:solidFill>
                <a:prstClr val="black"/>
              </a:solidFill>
              <a:effectLst/>
              <a:uLnTx/>
              <a:uFillTx/>
              <a:latin typeface="Poppins" panose="00000500000000000000" pitchFamily="2" charset="0"/>
              <a:ea typeface="Aptos" panose="020B0004020202020204" pitchFamily="34" charset="0"/>
              <a:cs typeface="Poppins" panose="00000500000000000000" pitchFamily="2" charset="0"/>
            </a:endParaRPr>
          </a:p>
        </p:txBody>
      </p:sp>
    </p:spTree>
    <p:extLst>
      <p:ext uri="{BB962C8B-B14F-4D97-AF65-F5344CB8AC3E}">
        <p14:creationId xmlns:p14="http://schemas.microsoft.com/office/powerpoint/2010/main" val="2527489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04F16141-B3E1-B48A-8B85-1C0AF852853E}"/>
              </a:ext>
            </a:extLst>
          </p:cNvPr>
          <p:cNvSpPr/>
          <p:nvPr/>
        </p:nvSpPr>
        <p:spPr>
          <a:xfrm>
            <a:off x="3936" y="2173"/>
            <a:ext cx="12188064" cy="1139791"/>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a:ln>
            <a:solidFill>
              <a:srgbClr val="28426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382613" y="-61678"/>
            <a:ext cx="12746125" cy="1325563"/>
          </a:xfrm>
        </p:spPr>
        <p:txBody>
          <a:bodyPr>
            <a:noAutofit/>
          </a:bodyPr>
          <a:lstStyle/>
          <a:p>
            <a:r>
              <a:rPr kumimoji="0" lang="en-US" sz="3000" b="1" i="0" u="none" strike="noStrike" kern="1200" cap="none" spc="0" normalizeH="0" baseline="0" noProof="0" dirty="0">
                <a:ln>
                  <a:noFill/>
                </a:ln>
                <a:solidFill>
                  <a:srgbClr val="28426D"/>
                </a:solidFill>
                <a:effectLst/>
                <a:uLnTx/>
                <a:uFillTx/>
                <a:latin typeface="Poppins"/>
                <a:ea typeface="+mn-ea"/>
                <a:cs typeface="Poppins"/>
              </a:rPr>
              <a:t>5. Understanding Participation: ‘</a:t>
            </a:r>
            <a:r>
              <a:rPr kumimoji="0" lang="en-US" sz="3000" b="1" i="0" u="none" strike="noStrike" kern="1200" cap="none" spc="0" normalizeH="0" baseline="0" noProof="0" dirty="0" err="1">
                <a:ln>
                  <a:noFill/>
                </a:ln>
                <a:solidFill>
                  <a:srgbClr val="28426D"/>
                </a:solidFill>
                <a:effectLst/>
                <a:uLnTx/>
                <a:uFillTx/>
                <a:latin typeface="Poppins"/>
                <a:ea typeface="+mn-ea"/>
                <a:cs typeface="Poppins"/>
              </a:rPr>
              <a:t>Boundaried</a:t>
            </a:r>
            <a:r>
              <a:rPr kumimoji="0" lang="en-US" sz="3000" b="1" i="0" u="none" strike="noStrike" kern="1200" cap="none" spc="0" normalizeH="0" baseline="0" noProof="0" dirty="0">
                <a:ln>
                  <a:noFill/>
                </a:ln>
                <a:solidFill>
                  <a:srgbClr val="28426D"/>
                </a:solidFill>
                <a:effectLst/>
                <a:uLnTx/>
                <a:uFillTx/>
                <a:latin typeface="Poppins"/>
                <a:ea typeface="+mn-ea"/>
                <a:cs typeface="Poppins"/>
              </a:rPr>
              <a:t>’ participation</a:t>
            </a:r>
            <a:endParaRPr lang="en-GB" sz="3000" b="1" dirty="0">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505359" y="1534084"/>
            <a:ext cx="10407437" cy="3870138"/>
          </a:xfrm>
        </p:spPr>
        <p:txBody>
          <a:bodyPr vert="horz" lIns="91440" tIns="45720" rIns="91440" bIns="45720" rtlCol="0" anchor="t">
            <a:noAutofit/>
          </a:bodyPr>
          <a:lstStyle/>
          <a:p>
            <a:pPr>
              <a:lnSpc>
                <a:spcPct val="100000"/>
              </a:lnSpc>
              <a:spcBef>
                <a:spcPts val="1200"/>
              </a:spcBef>
            </a:pPr>
            <a:r>
              <a:rPr lang="en-US" sz="2000" dirty="0">
                <a:solidFill>
                  <a:srgbClr val="002060"/>
                </a:solidFill>
                <a:effectLst/>
                <a:latin typeface="Poppins"/>
                <a:ea typeface="Aptos" panose="020B0004020202020204" pitchFamily="34" charset="0"/>
                <a:cs typeface="Poppins"/>
              </a:rPr>
              <a:t>Implicit and explicit</a:t>
            </a:r>
          </a:p>
          <a:p>
            <a:pPr>
              <a:lnSpc>
                <a:spcPct val="100000"/>
              </a:lnSpc>
              <a:spcBef>
                <a:spcPts val="1200"/>
              </a:spcBef>
            </a:pPr>
            <a:r>
              <a:rPr lang="en-US" sz="2000" dirty="0">
                <a:solidFill>
                  <a:srgbClr val="002060"/>
                </a:solidFill>
                <a:effectLst/>
                <a:latin typeface="Poppins"/>
                <a:ea typeface="Aptos" panose="020B0004020202020204" pitchFamily="34" charset="0"/>
                <a:cs typeface="Poppins"/>
              </a:rPr>
              <a:t>Tokenism or modelling participation?</a:t>
            </a:r>
          </a:p>
          <a:p>
            <a:pPr>
              <a:lnSpc>
                <a:spcPct val="100000"/>
              </a:lnSpc>
              <a:spcBef>
                <a:spcPts val="1200"/>
              </a:spcBef>
            </a:pPr>
            <a:r>
              <a:rPr lang="en-GB" sz="2000" dirty="0">
                <a:solidFill>
                  <a:srgbClr val="002060"/>
                </a:solidFill>
                <a:latin typeface="Poppins" panose="00000500000000000000" pitchFamily="2" charset="0"/>
                <a:ea typeface="Aptos" panose="020B0004020202020204" pitchFamily="34" charset="0"/>
                <a:cs typeface="Poppins" panose="00000500000000000000" pitchFamily="2" charset="0"/>
              </a:rPr>
              <a:t>Level of teacher control</a:t>
            </a:r>
          </a:p>
          <a:p>
            <a:pPr>
              <a:lnSpc>
                <a:spcPct val="100000"/>
              </a:lnSpc>
              <a:spcBef>
                <a:spcPts val="1200"/>
              </a:spcBef>
            </a:pPr>
            <a:r>
              <a:rPr lang="en-GB" sz="2000" dirty="0">
                <a:solidFill>
                  <a:srgbClr val="002060"/>
                </a:solidFill>
                <a:effectLst/>
                <a:latin typeface="Poppins" panose="00000500000000000000" pitchFamily="2" charset="0"/>
                <a:ea typeface="Aptos" panose="020B0004020202020204" pitchFamily="34" charset="0"/>
                <a:cs typeface="Poppins" panose="00000500000000000000" pitchFamily="2" charset="0"/>
              </a:rPr>
              <a:t>Time, space and curriculum</a:t>
            </a:r>
          </a:p>
          <a:p>
            <a:pPr>
              <a:lnSpc>
                <a:spcPct val="100000"/>
              </a:lnSpc>
              <a:spcBef>
                <a:spcPts val="1200"/>
              </a:spcBef>
            </a:pPr>
            <a:endParaRPr lang="en-GB" sz="1600" kern="100" dirty="0">
              <a:effectLst/>
              <a:latin typeface="Poppins" panose="00000500000000000000" pitchFamily="2" charset="0"/>
              <a:ea typeface="Aptos" panose="020B0004020202020204" pitchFamily="34" charset="0"/>
              <a:cs typeface="Poppins" panose="00000500000000000000" pitchFamily="2" charset="0"/>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739881" y="1506792"/>
            <a:ext cx="1040743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28426D"/>
              </a:solidFill>
              <a:effectLst/>
              <a:uLnTx/>
              <a:uFillTx/>
              <a:latin typeface="Poppins"/>
              <a:ea typeface="+mn-ea"/>
              <a:cs typeface="Poppins"/>
            </a:endParaRPr>
          </a:p>
        </p:txBody>
      </p:sp>
      <p:sp>
        <p:nvSpPr>
          <p:cNvPr id="10" name="Speech Bubble: Rectangle 9">
            <a:extLst>
              <a:ext uri="{FF2B5EF4-FFF2-40B4-BE49-F238E27FC236}">
                <a16:creationId xmlns:a16="http://schemas.microsoft.com/office/drawing/2014/main" id="{8A43E50D-93FB-4954-48C9-D0DBB568A176}"/>
              </a:ext>
            </a:extLst>
          </p:cNvPr>
          <p:cNvSpPr/>
          <p:nvPr/>
        </p:nvSpPr>
        <p:spPr>
          <a:xfrm>
            <a:off x="7693945" y="1291177"/>
            <a:ext cx="4108434" cy="2354039"/>
          </a:xfrm>
          <a:prstGeom prst="wedgeRectCallout">
            <a:avLst>
              <a:gd name="adj1" fmla="val 37522"/>
              <a:gd name="adj2" fmla="val 73395"/>
            </a:avLst>
          </a:prstGeom>
          <a:solidFill>
            <a:srgbClr val="F8A141"/>
          </a:solidFill>
          <a:ln>
            <a:solidFill>
              <a:srgbClr val="F8A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A6B596B-3F59-2D8F-6A3B-060B901ADB7A}"/>
              </a:ext>
            </a:extLst>
          </p:cNvPr>
          <p:cNvSpPr txBox="1"/>
          <p:nvPr/>
        </p:nvSpPr>
        <p:spPr>
          <a:xfrm>
            <a:off x="7788951" y="1449566"/>
            <a:ext cx="3918421" cy="2026760"/>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100" cap="none" spc="0" normalizeH="0" baseline="0" noProof="0" dirty="0">
                <a:ln>
                  <a:noFill/>
                </a:ln>
                <a:solidFill>
                  <a:srgbClr val="28426D"/>
                </a:solidFill>
                <a:effectLst/>
                <a:uLnTx/>
                <a:uFillTx/>
                <a:latin typeface="Poppins" panose="00000500000000000000" pitchFamily="2" charset="0"/>
                <a:ea typeface="Aptos" panose="020B0004020202020204" pitchFamily="34" charset="0"/>
                <a:cs typeface="Poppins" panose="00000500000000000000" pitchFamily="2" charset="0"/>
              </a:rPr>
              <a:t>“... letting them think they've got that control. Whereas obviously as the teacher... that's where we were going to go anyway. But you've just let them think that they've come up with a suggestion.”</a:t>
            </a:r>
          </a:p>
          <a:p>
            <a:pPr marL="0" marR="0" lvl="0" indent="0" algn="r" defTabSz="914400" rtl="0" eaLnBrk="1" fontAlgn="auto" latinLnBrk="0" hangingPunct="1">
              <a:lnSpc>
                <a:spcPct val="107000"/>
              </a:lnSpc>
              <a:spcBef>
                <a:spcPts val="0"/>
              </a:spcBef>
              <a:spcAft>
                <a:spcPts val="600"/>
              </a:spcAft>
              <a:buClrTx/>
              <a:buSzTx/>
              <a:buFontTx/>
              <a:buNone/>
              <a:tabLst/>
              <a:defRPr/>
            </a:pPr>
            <a:r>
              <a:rPr kumimoji="0" lang="en-GB" sz="1600" b="0" i="1" u="none" strike="noStrike" kern="100" cap="none" spc="0" normalizeH="0" baseline="0" noProof="0" dirty="0">
                <a:ln>
                  <a:noFill/>
                </a:ln>
                <a:solidFill>
                  <a:srgbClr val="28426D"/>
                </a:solidFill>
                <a:effectLst/>
                <a:uLnTx/>
                <a:uFillTx/>
                <a:latin typeface="Poppins" panose="00000500000000000000" pitchFamily="2" charset="0"/>
                <a:ea typeface="Aptos" panose="020B0004020202020204" pitchFamily="34" charset="0"/>
                <a:cs typeface="Poppins" panose="00000500000000000000" pitchFamily="2" charset="0"/>
              </a:rPr>
              <a:t>(Lizzie, Year 1 &amp; 2, Age 5-7)</a:t>
            </a:r>
            <a:endParaRPr kumimoji="0" lang="en-GB" sz="1600" b="0" i="0" u="none" strike="noStrike" kern="100" cap="none" spc="0" normalizeH="0" baseline="0" noProof="0" dirty="0">
              <a:ln>
                <a:noFill/>
              </a:ln>
              <a:solidFill>
                <a:srgbClr val="28426D"/>
              </a:solidFill>
              <a:effectLst/>
              <a:uLnTx/>
              <a:uFillTx/>
              <a:latin typeface="Poppins" panose="00000500000000000000" pitchFamily="2" charset="0"/>
              <a:ea typeface="Aptos" panose="020B0004020202020204" pitchFamily="34" charset="0"/>
              <a:cs typeface="Poppins" panose="00000500000000000000" pitchFamily="2" charset="0"/>
            </a:endParaRPr>
          </a:p>
        </p:txBody>
      </p:sp>
      <p:sp>
        <p:nvSpPr>
          <p:cNvPr id="11" name="Speech Bubble: Oval 10">
            <a:extLst>
              <a:ext uri="{FF2B5EF4-FFF2-40B4-BE49-F238E27FC236}">
                <a16:creationId xmlns:a16="http://schemas.microsoft.com/office/drawing/2014/main" id="{D34F7590-F30D-CE73-9D87-F640D5BA7FE0}"/>
              </a:ext>
            </a:extLst>
          </p:cNvPr>
          <p:cNvSpPr/>
          <p:nvPr/>
        </p:nvSpPr>
        <p:spPr>
          <a:xfrm>
            <a:off x="4916392" y="3870761"/>
            <a:ext cx="4595598" cy="2534324"/>
          </a:xfrm>
          <a:prstGeom prst="wedgeEllipseCallout">
            <a:avLst>
              <a:gd name="adj1" fmla="val -46069"/>
              <a:gd name="adj2" fmla="val 61180"/>
            </a:avLst>
          </a:prstGeom>
          <a:solidFill>
            <a:srgbClr val="92D2CC"/>
          </a:solidFill>
          <a:ln>
            <a:solidFill>
              <a:srgbClr val="92D2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C201685-5DF7-A1D4-F018-860B87DA764B}"/>
              </a:ext>
            </a:extLst>
          </p:cNvPr>
          <p:cNvSpPr txBox="1"/>
          <p:nvPr/>
        </p:nvSpPr>
        <p:spPr>
          <a:xfrm>
            <a:off x="5320141" y="4333515"/>
            <a:ext cx="3657954"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b="0" i="1" u="none" strike="noStrike" kern="100" cap="none" spc="0" normalizeH="0" baseline="0" noProof="0" dirty="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“they think they’ve got a choice but obviously we’ve narrowed it down… we would limit their choice.”</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b="0" i="1" u="none" strike="noStrike" kern="100" cap="none" spc="0" normalizeH="0" baseline="0" noProof="0" dirty="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rPr>
              <a:t>(Freya, Year 2, Age 6-7)</a:t>
            </a:r>
            <a:endParaRPr kumimoji="0" lang="en-GB" b="0" i="0" u="none" strike="noStrike" kern="100" cap="none" spc="0" normalizeH="0" baseline="0" noProof="0" dirty="0">
              <a:ln>
                <a:noFill/>
              </a:ln>
              <a:solidFill>
                <a:srgbClr val="28436E"/>
              </a:solidFill>
              <a:effectLst/>
              <a:uLnTx/>
              <a:uFillTx/>
              <a:latin typeface="Poppins" panose="00000500000000000000" pitchFamily="2" charset="0"/>
              <a:ea typeface="Aptos" panose="020B0004020202020204" pitchFamily="34" charset="0"/>
              <a:cs typeface="Poppins" panose="00000500000000000000" pitchFamily="2" charset="0"/>
            </a:endParaRPr>
          </a:p>
        </p:txBody>
      </p:sp>
      <p:pic>
        <p:nvPicPr>
          <p:cNvPr id="4" name="Picture 3">
            <a:extLst>
              <a:ext uri="{FF2B5EF4-FFF2-40B4-BE49-F238E27FC236}">
                <a16:creationId xmlns:a16="http://schemas.microsoft.com/office/drawing/2014/main" id="{FA01DB6F-FA17-B43D-3DEC-390BB3FB5E10}"/>
              </a:ext>
            </a:extLst>
          </p:cNvPr>
          <p:cNvPicPr>
            <a:picLocks noChangeAspect="1"/>
          </p:cNvPicPr>
          <p:nvPr/>
        </p:nvPicPr>
        <p:blipFill>
          <a:blip r:embed="rId3"/>
          <a:stretch>
            <a:fillRect/>
          </a:stretch>
        </p:blipFill>
        <p:spPr>
          <a:xfrm>
            <a:off x="10493298" y="5584902"/>
            <a:ext cx="1520830" cy="1169869"/>
          </a:xfrm>
          <a:prstGeom prst="rect">
            <a:avLst/>
          </a:prstGeom>
        </p:spPr>
      </p:pic>
      <p:sp>
        <p:nvSpPr>
          <p:cNvPr id="12" name="Speech Bubble: Rectangle with Corners Rounded 11">
            <a:extLst>
              <a:ext uri="{FF2B5EF4-FFF2-40B4-BE49-F238E27FC236}">
                <a16:creationId xmlns:a16="http://schemas.microsoft.com/office/drawing/2014/main" id="{BF3A17A5-9840-380C-2DFC-D38E2C56473B}"/>
              </a:ext>
            </a:extLst>
          </p:cNvPr>
          <p:cNvSpPr/>
          <p:nvPr/>
        </p:nvSpPr>
        <p:spPr>
          <a:xfrm>
            <a:off x="382613" y="3871872"/>
            <a:ext cx="3797418" cy="2549738"/>
          </a:xfrm>
          <a:prstGeom prst="wedgeRoundRectCallout">
            <a:avLst>
              <a:gd name="adj1" fmla="val 59295"/>
              <a:gd name="adj2" fmla="val 48841"/>
              <a:gd name="adj3" fmla="val 16667"/>
            </a:avLst>
          </a:prstGeom>
          <a:solidFill>
            <a:srgbClr val="F9C88F"/>
          </a:solidFill>
          <a:ln>
            <a:solidFill>
              <a:srgbClr val="F9C8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Content Placeholder 2">
            <a:extLst>
              <a:ext uri="{FF2B5EF4-FFF2-40B4-BE49-F238E27FC236}">
                <a16:creationId xmlns:a16="http://schemas.microsoft.com/office/drawing/2014/main" id="{8E889479-C09B-2188-C394-29024360D615}"/>
              </a:ext>
            </a:extLst>
          </p:cNvPr>
          <p:cNvSpPr txBox="1">
            <a:spLocks/>
          </p:cNvSpPr>
          <p:nvPr/>
        </p:nvSpPr>
        <p:spPr>
          <a:xfrm>
            <a:off x="384577" y="4081147"/>
            <a:ext cx="3613685" cy="215978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0" i="1" u="none" strike="noStrike" kern="100" cap="none" spc="0" normalizeH="0" baseline="0" noProof="0" dirty="0">
                <a:ln>
                  <a:noFill/>
                </a:ln>
                <a:solidFill>
                  <a:srgbClr val="28426D"/>
                </a:solidFill>
                <a:effectLst/>
                <a:uLnTx/>
                <a:uFillTx/>
                <a:latin typeface="Poppins" panose="00000500000000000000" pitchFamily="2" charset="0"/>
                <a:ea typeface="Aptos" panose="020B0004020202020204" pitchFamily="34" charset="0"/>
                <a:cs typeface="Poppins" panose="00000500000000000000" pitchFamily="2" charset="0"/>
              </a:rPr>
              <a:t>“whatever interest they have, they get to do that in their choosing time. And that's a large amount of our day.</a:t>
            </a:r>
            <a:r>
              <a:rPr kumimoji="0" lang="en-US" sz="2000" b="0" i="1" u="none" strike="noStrike" kern="100" cap="none" spc="0" normalizeH="0" baseline="0" noProof="0" dirty="0">
                <a:ln>
                  <a:noFill/>
                </a:ln>
                <a:solidFill>
                  <a:srgbClr val="28426D"/>
                </a:solidFill>
                <a:effectLst/>
                <a:uLnTx/>
                <a:uFillTx/>
                <a:latin typeface="Poppins" panose="00000500000000000000" pitchFamily="2" charset="0"/>
                <a:ea typeface="Aptos" panose="020B0004020202020204" pitchFamily="34" charset="0"/>
                <a:cs typeface="Poppins" panose="00000500000000000000" pitchFamily="2" charset="0"/>
              </a:rPr>
              <a:t>”</a:t>
            </a:r>
            <a:endParaRPr kumimoji="0" lang="en-GB" sz="2000" b="0" i="1" u="none" strike="noStrike" kern="100" cap="none" spc="0" normalizeH="0" baseline="0" noProof="0" dirty="0">
              <a:ln>
                <a:noFill/>
              </a:ln>
              <a:solidFill>
                <a:srgbClr val="28426D"/>
              </a:solidFill>
              <a:effectLst/>
              <a:uLnTx/>
              <a:uFillTx/>
              <a:latin typeface="Poppins" panose="00000500000000000000" pitchFamily="2" charset="0"/>
              <a:ea typeface="Aptos" panose="020B0004020202020204" pitchFamily="34"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0" i="1" u="none" strike="noStrike" kern="100" cap="none" spc="0" normalizeH="0" baseline="0" noProof="0" dirty="0">
                <a:ln>
                  <a:noFill/>
                </a:ln>
                <a:solidFill>
                  <a:srgbClr val="28426D"/>
                </a:solidFill>
                <a:effectLst/>
                <a:uLnTx/>
                <a:uFillTx/>
                <a:latin typeface="Poppins" panose="00000500000000000000" pitchFamily="2" charset="0"/>
                <a:ea typeface="Aptos" panose="020B0004020202020204" pitchFamily="34" charset="0"/>
                <a:cs typeface="Poppins" panose="00000500000000000000" pitchFamily="2" charset="0"/>
              </a:rPr>
              <a:t>(Karan, Reception, Age 4-5)</a:t>
            </a:r>
            <a:endParaRPr kumimoji="0" lang="en-GB" sz="2000" b="0" i="0" u="none" strike="noStrike" kern="100" cap="none" spc="0" normalizeH="0" baseline="0" noProof="0" dirty="0">
              <a:ln>
                <a:noFill/>
              </a:ln>
              <a:solidFill>
                <a:srgbClr val="28426D"/>
              </a:solidFill>
              <a:effectLst/>
              <a:uLnTx/>
              <a:uFillTx/>
              <a:latin typeface="Poppins" panose="00000500000000000000" pitchFamily="2" charset="0"/>
              <a:ea typeface="Aptos" panose="020B0004020202020204" pitchFamily="34" charset="0"/>
              <a:cs typeface="Poppins" panose="00000500000000000000" pitchFamily="2" charset="0"/>
            </a:endParaRPr>
          </a:p>
        </p:txBody>
      </p:sp>
    </p:spTree>
    <p:extLst>
      <p:ext uri="{BB962C8B-B14F-4D97-AF65-F5344CB8AC3E}">
        <p14:creationId xmlns:p14="http://schemas.microsoft.com/office/powerpoint/2010/main" val="303396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graphicFrame>
        <p:nvGraphicFramePr>
          <p:cNvPr id="38" name="Diagram 37">
            <a:extLst>
              <a:ext uri="{FF2B5EF4-FFF2-40B4-BE49-F238E27FC236}">
                <a16:creationId xmlns:a16="http://schemas.microsoft.com/office/drawing/2014/main" id="{D9F9CF39-B138-458A-D201-AE16F15B18C2}"/>
              </a:ext>
            </a:extLst>
          </p:cNvPr>
          <p:cNvGraphicFramePr/>
          <p:nvPr>
            <p:extLst>
              <p:ext uri="{D42A27DB-BD31-4B8C-83A1-F6EECF244321}">
                <p14:modId xmlns:p14="http://schemas.microsoft.com/office/powerpoint/2010/main" val="1541385043"/>
              </p:ext>
            </p:extLst>
          </p:nvPr>
        </p:nvGraphicFramePr>
        <p:xfrm>
          <a:off x="349277" y="1568846"/>
          <a:ext cx="10769600" cy="47494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76607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5E082C9D-7837-E9FF-BC21-AA48F0F94335}"/>
              </a:ext>
            </a:extLst>
          </p:cNvPr>
          <p:cNvGraphicFramePr/>
          <p:nvPr>
            <p:extLst>
              <p:ext uri="{D42A27DB-BD31-4B8C-83A1-F6EECF244321}">
                <p14:modId xmlns:p14="http://schemas.microsoft.com/office/powerpoint/2010/main" val="3357828861"/>
              </p:ext>
            </p:extLst>
          </p:nvPr>
        </p:nvGraphicFramePr>
        <p:xfrm>
          <a:off x="3100040" y="260708"/>
          <a:ext cx="8263053" cy="6532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Rounded Corners 1">
            <a:extLst>
              <a:ext uri="{FF2B5EF4-FFF2-40B4-BE49-F238E27FC236}">
                <a16:creationId xmlns:a16="http://schemas.microsoft.com/office/drawing/2014/main" id="{DCE03C35-0181-0E42-EE6C-1C73C7E7DFB0}"/>
              </a:ext>
            </a:extLst>
          </p:cNvPr>
          <p:cNvSpPr>
            <a:spLocks noChangeArrowheads="1"/>
          </p:cNvSpPr>
          <p:nvPr/>
        </p:nvSpPr>
        <p:spPr bwMode="auto">
          <a:xfrm>
            <a:off x="523598" y="348899"/>
            <a:ext cx="3779128" cy="2229987"/>
          </a:xfrm>
          <a:prstGeom prst="roundRect">
            <a:avLst>
              <a:gd name="adj" fmla="val 25597"/>
            </a:avLst>
          </a:prstGeom>
          <a:solidFill>
            <a:srgbClr val="28426D"/>
          </a:solidFill>
          <a:ln w="12700">
            <a:solidFill>
              <a:srgbClr val="28426D"/>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Barriers and </a:t>
            </a:r>
            <a:r>
              <a:rPr lang="en-US" altLang="en-US" sz="3000" b="1" dirty="0">
                <a:solidFill>
                  <a:schemeClr val="bg1"/>
                </a:solidFill>
                <a:latin typeface="Arial" panose="020B0604020202020204" pitchFamily="34" charset="0"/>
              </a:rPr>
              <a:t>Enablers: </a:t>
            </a:r>
            <a:br>
              <a:rPr kumimoji="0" lang="en-US" altLang="en-US" sz="25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br>
            <a:r>
              <a:rPr kumimoji="0" lang="en-US" altLang="en-US" sz="25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for the enactment of participation Rights </a:t>
            </a:r>
          </a:p>
        </p:txBody>
      </p:sp>
    </p:spTree>
    <p:extLst>
      <p:ext uri="{BB962C8B-B14F-4D97-AF65-F5344CB8AC3E}">
        <p14:creationId xmlns:p14="http://schemas.microsoft.com/office/powerpoint/2010/main" val="99338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300730"/>
            <a:ext cx="6757414" cy="626052"/>
          </a:xfrm>
          <a:prstGeom prst="rect">
            <a:avLst/>
          </a:prstGeom>
        </p:spPr>
        <p:txBody>
          <a:bodyPr vert="horz" wrap="square" lIns="0" tIns="10397" rIns="0" bIns="0" rtlCol="0" anchor="ctr">
            <a:spAutoFit/>
          </a:bodyPr>
          <a:lstStyle/>
          <a:p>
            <a:pPr marL="7620">
              <a:lnSpc>
                <a:spcPct val="100000"/>
              </a:lnSpc>
              <a:spcBef>
                <a:spcPts val="82"/>
              </a:spcBef>
            </a:pPr>
            <a:r>
              <a:rPr lang="en-GB" sz="4000" spc="112" dirty="0">
                <a:latin typeface="Poppins" panose="00000500000000000000" pitchFamily="2" charset="0"/>
                <a:cs typeface="Poppins" panose="00000500000000000000" pitchFamily="2" charset="0"/>
              </a:rPr>
              <a:t>Today</a:t>
            </a: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graphicFrame>
        <p:nvGraphicFramePr>
          <p:cNvPr id="38" name="Diagram 37">
            <a:extLst>
              <a:ext uri="{FF2B5EF4-FFF2-40B4-BE49-F238E27FC236}">
                <a16:creationId xmlns:a16="http://schemas.microsoft.com/office/drawing/2014/main" id="{D9F9CF39-B138-458A-D201-AE16F15B18C2}"/>
              </a:ext>
            </a:extLst>
          </p:cNvPr>
          <p:cNvGraphicFramePr/>
          <p:nvPr>
            <p:extLst>
              <p:ext uri="{D42A27DB-BD31-4B8C-83A1-F6EECF244321}">
                <p14:modId xmlns:p14="http://schemas.microsoft.com/office/powerpoint/2010/main" val="460248405"/>
              </p:ext>
            </p:extLst>
          </p:nvPr>
        </p:nvGraphicFramePr>
        <p:xfrm>
          <a:off x="474853" y="1949403"/>
          <a:ext cx="10769600" cy="47494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420669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217467" y="-2832"/>
            <a:ext cx="10515600" cy="1325563"/>
          </a:xfrm>
        </p:spPr>
        <p:txBody>
          <a:bodyPr>
            <a:noAutofit/>
          </a:bodyPr>
          <a:lstStyle/>
          <a:p>
            <a:r>
              <a:rPr lang="en-GB" sz="3000" b="1" spc="-30" dirty="0">
                <a:solidFill>
                  <a:srgbClr val="28426D"/>
                </a:solidFill>
                <a:latin typeface="Poppins" panose="00000500000000000000" pitchFamily="2" charset="0"/>
                <a:cs typeface="Poppins" panose="00000500000000000000" pitchFamily="2" charset="0"/>
              </a:rPr>
              <a:t>Barriers and enablers:</a:t>
            </a:r>
            <a:br>
              <a:rPr lang="en-GB" sz="3000" b="1" spc="-30" dirty="0">
                <a:solidFill>
                  <a:srgbClr val="28426D"/>
                </a:solidFill>
                <a:latin typeface="Poppins" panose="00000500000000000000" pitchFamily="2" charset="0"/>
                <a:cs typeface="Poppins" panose="00000500000000000000" pitchFamily="2" charset="0"/>
              </a:rPr>
            </a:br>
            <a:r>
              <a:rPr lang="en-GB" sz="3000" b="1" spc="-30" dirty="0">
                <a:solidFill>
                  <a:srgbClr val="F79F41"/>
                </a:solidFill>
                <a:latin typeface="Poppins" panose="00000500000000000000" pitchFamily="2" charset="0"/>
                <a:cs typeface="Poppins" panose="00000500000000000000" pitchFamily="2" charset="0"/>
              </a:rPr>
              <a:t>The overarching cultural environment</a:t>
            </a: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257696" y="1516799"/>
            <a:ext cx="7046698" cy="4619800"/>
          </a:xfrm>
        </p:spPr>
        <p:txBody>
          <a:bodyPr vert="horz" lIns="91440" tIns="45720" rIns="91440" bIns="45720" rtlCol="0" anchor="t">
            <a:noAutofit/>
          </a:bodyPr>
          <a:lstStyle/>
          <a:p>
            <a:pPr>
              <a:lnSpc>
                <a:spcPct val="100000"/>
              </a:lnSpc>
              <a:spcBef>
                <a:spcPts val="1200"/>
              </a:spcBef>
            </a:pPr>
            <a:r>
              <a:rPr lang="en-US" dirty="0">
                <a:solidFill>
                  <a:srgbClr val="314F83"/>
                </a:solidFill>
                <a:latin typeface="Poppins"/>
                <a:ea typeface="Aptos" panose="020B0004020202020204" pitchFamily="34" charset="0"/>
                <a:cs typeface="Poppins"/>
              </a:rPr>
              <a:t>V</a:t>
            </a:r>
            <a:r>
              <a:rPr lang="en-US" dirty="0">
                <a:solidFill>
                  <a:srgbClr val="314F83"/>
                </a:solidFill>
                <a:effectLst/>
                <a:latin typeface="Poppins"/>
                <a:ea typeface="Aptos" panose="020B0004020202020204" pitchFamily="34" charset="0"/>
                <a:cs typeface="Poppins"/>
              </a:rPr>
              <a:t>alues across the school</a:t>
            </a:r>
            <a:r>
              <a:rPr lang="en-US" dirty="0">
                <a:solidFill>
                  <a:srgbClr val="314F83"/>
                </a:solidFill>
                <a:latin typeface="Poppins"/>
                <a:ea typeface="Aptos" panose="020B0004020202020204" pitchFamily="34" charset="0"/>
                <a:cs typeface="Poppins"/>
              </a:rPr>
              <a:t> </a:t>
            </a:r>
            <a:r>
              <a:rPr lang="en-US" dirty="0">
                <a:solidFill>
                  <a:srgbClr val="314F83"/>
                </a:solidFill>
                <a:effectLst/>
                <a:latin typeface="Poppins"/>
                <a:ea typeface="Aptos" panose="020B0004020202020204" pitchFamily="34" charset="0"/>
                <a:cs typeface="Poppins"/>
              </a:rPr>
              <a:t> (shared /  disjointed?)</a:t>
            </a:r>
            <a:r>
              <a:rPr lang="en-US" dirty="0">
                <a:solidFill>
                  <a:srgbClr val="314F83"/>
                </a:solidFill>
                <a:latin typeface="Poppins"/>
                <a:ea typeface="Aptos" panose="020B0004020202020204" pitchFamily="34" charset="0"/>
                <a:cs typeface="Poppins"/>
              </a:rPr>
              <a:t> </a:t>
            </a:r>
            <a:endParaRPr lang="en-US" dirty="0">
              <a:solidFill>
                <a:srgbClr val="314F83"/>
              </a:solidFill>
              <a:effectLst/>
              <a:latin typeface="Poppins"/>
              <a:ea typeface="Aptos" panose="020B0004020202020204" pitchFamily="34" charset="0"/>
              <a:cs typeface="Poppins"/>
            </a:endParaRPr>
          </a:p>
          <a:p>
            <a:pPr>
              <a:lnSpc>
                <a:spcPct val="100000"/>
              </a:lnSpc>
              <a:spcBef>
                <a:spcPts val="1200"/>
              </a:spcBef>
            </a:pPr>
            <a:r>
              <a:rPr lang="en-US" dirty="0">
                <a:solidFill>
                  <a:srgbClr val="314F83"/>
                </a:solidFill>
                <a:latin typeface="Poppins"/>
                <a:ea typeface="Aptos" panose="020B0004020202020204" pitchFamily="34" charset="0"/>
                <a:cs typeface="Poppins"/>
              </a:rPr>
              <a:t>Leadership who are knowledgeable (or not) about EYs and PRs</a:t>
            </a:r>
            <a:endParaRPr lang="en-US" dirty="0">
              <a:solidFill>
                <a:srgbClr val="314F83"/>
              </a:solidFill>
              <a:effectLst/>
              <a:latin typeface="Poppins"/>
              <a:ea typeface="Aptos" panose="020B0004020202020204" pitchFamily="34" charset="0"/>
              <a:cs typeface="Poppins"/>
            </a:endParaRPr>
          </a:p>
          <a:p>
            <a:pPr>
              <a:lnSpc>
                <a:spcPct val="100000"/>
              </a:lnSpc>
              <a:spcBef>
                <a:spcPts val="1200"/>
              </a:spcBef>
            </a:pPr>
            <a:r>
              <a:rPr lang="en-US" dirty="0">
                <a:solidFill>
                  <a:srgbClr val="314F83"/>
                </a:solidFill>
                <a:effectLst/>
                <a:latin typeface="Poppins"/>
                <a:ea typeface="Aptos" panose="020B0004020202020204" pitchFamily="34" charset="0"/>
                <a:cs typeface="Poppins"/>
              </a:rPr>
              <a:t>Staff feeling valued and listened to</a:t>
            </a:r>
            <a:r>
              <a:rPr lang="en-US" dirty="0">
                <a:solidFill>
                  <a:srgbClr val="314F83"/>
                </a:solidFill>
                <a:latin typeface="Poppins"/>
                <a:ea typeface="Aptos" panose="020B0004020202020204" pitchFamily="34" charset="0"/>
                <a:cs typeface="Poppins"/>
              </a:rPr>
              <a:t> </a:t>
            </a:r>
            <a:endParaRPr lang="en-US" dirty="0">
              <a:solidFill>
                <a:srgbClr val="314F83"/>
              </a:solidFill>
              <a:effectLst/>
              <a:latin typeface="Poppins"/>
              <a:ea typeface="Aptos" panose="020B0004020202020204" pitchFamily="34" charset="0"/>
              <a:cs typeface="Poppins"/>
            </a:endParaRPr>
          </a:p>
          <a:p>
            <a:pPr>
              <a:lnSpc>
                <a:spcPct val="100000"/>
              </a:lnSpc>
              <a:spcBef>
                <a:spcPts val="1200"/>
              </a:spcBef>
            </a:pPr>
            <a:r>
              <a:rPr lang="en-US" dirty="0">
                <a:solidFill>
                  <a:srgbClr val="314F83"/>
                </a:solidFill>
                <a:effectLst/>
                <a:latin typeface="Poppins"/>
                <a:ea typeface="Aptos" panose="020B0004020202020204" pitchFamily="34" charset="0"/>
                <a:cs typeface="Poppins"/>
              </a:rPr>
              <a:t>Relevant CPD </a:t>
            </a:r>
            <a:r>
              <a:rPr lang="en-US" dirty="0">
                <a:solidFill>
                  <a:srgbClr val="314F83"/>
                </a:solidFill>
                <a:latin typeface="Poppins"/>
                <a:ea typeface="Aptos" panose="020B0004020202020204" pitchFamily="34" charset="0"/>
                <a:cs typeface="Poppins"/>
              </a:rPr>
              <a:t>opportunities</a:t>
            </a:r>
            <a:endParaRPr lang="en-US" dirty="0">
              <a:solidFill>
                <a:srgbClr val="314F83"/>
              </a:solidFill>
              <a:effectLst/>
              <a:latin typeface="Poppins"/>
              <a:ea typeface="Aptos" panose="020B0004020202020204" pitchFamily="34" charset="0"/>
              <a:cs typeface="Poppins"/>
            </a:endParaRPr>
          </a:p>
          <a:p>
            <a:pPr>
              <a:lnSpc>
                <a:spcPct val="100000"/>
              </a:lnSpc>
              <a:spcBef>
                <a:spcPts val="1200"/>
              </a:spcBef>
            </a:pPr>
            <a:endParaRPr lang="en-GB" sz="1600" kern="100" dirty="0">
              <a:effectLst/>
              <a:latin typeface="Poppins" panose="00000500000000000000" pitchFamily="2" charset="0"/>
              <a:ea typeface="Aptos" panose="020B0004020202020204" pitchFamily="34" charset="0"/>
              <a:cs typeface="Poppins" panose="00000500000000000000" pitchFamily="2" charset="0"/>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CD28DF56-1C03-20F4-C701-A15EE5D355F0}"/>
              </a:ext>
            </a:extLst>
          </p:cNvPr>
          <p:cNvSpPr/>
          <p:nvPr/>
        </p:nvSpPr>
        <p:spPr>
          <a:xfrm>
            <a:off x="0" y="5935439"/>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739881" y="1506792"/>
            <a:ext cx="1040743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2200" b="1" i="0" u="none" strike="noStrike" kern="1200" cap="none" spc="0" normalizeH="0" baseline="0" noProof="0">
              <a:ln>
                <a:noFill/>
              </a:ln>
              <a:solidFill>
                <a:srgbClr val="28426D"/>
              </a:solidFill>
              <a:effectLst/>
              <a:uLnTx/>
              <a:uFillTx/>
              <a:latin typeface="Poppins"/>
              <a:ea typeface="+mn-ea"/>
              <a:cs typeface="Poppins"/>
            </a:endParaRPr>
          </a:p>
        </p:txBody>
      </p:sp>
      <p:pic>
        <p:nvPicPr>
          <p:cNvPr id="9" name="Picture 8">
            <a:extLst>
              <a:ext uri="{FF2B5EF4-FFF2-40B4-BE49-F238E27FC236}">
                <a16:creationId xmlns:a16="http://schemas.microsoft.com/office/drawing/2014/main" id="{223C476E-5CDB-924B-8B6A-7CF08F163055}"/>
              </a:ext>
            </a:extLst>
          </p:cNvPr>
          <p:cNvPicPr>
            <a:picLocks noChangeAspect="1"/>
          </p:cNvPicPr>
          <p:nvPr/>
        </p:nvPicPr>
        <p:blipFill>
          <a:blip r:embed="rId11"/>
          <a:stretch>
            <a:fillRect/>
          </a:stretch>
        </p:blipFill>
        <p:spPr>
          <a:xfrm>
            <a:off x="10483515" y="5435235"/>
            <a:ext cx="1609988" cy="1208777"/>
          </a:xfrm>
          <a:prstGeom prst="rect">
            <a:avLst/>
          </a:prstGeom>
        </p:spPr>
      </p:pic>
      <p:sp>
        <p:nvSpPr>
          <p:cNvPr id="10" name="Speech Bubble: Rectangle with Corners Rounded 9">
            <a:extLst>
              <a:ext uri="{FF2B5EF4-FFF2-40B4-BE49-F238E27FC236}">
                <a16:creationId xmlns:a16="http://schemas.microsoft.com/office/drawing/2014/main" id="{95F8D532-1C47-8006-68D3-A5F30FADE149}"/>
              </a:ext>
            </a:extLst>
          </p:cNvPr>
          <p:cNvSpPr/>
          <p:nvPr/>
        </p:nvSpPr>
        <p:spPr>
          <a:xfrm>
            <a:off x="717150" y="4777054"/>
            <a:ext cx="5531250" cy="1678931"/>
          </a:xfrm>
          <a:prstGeom prst="wedgeRoundRectCallout">
            <a:avLst>
              <a:gd name="adj1" fmla="val 46827"/>
              <a:gd name="adj2" fmla="val 71949"/>
              <a:gd name="adj3" fmla="val 16667"/>
            </a:avLst>
          </a:prstGeom>
          <a:solidFill>
            <a:srgbClr val="E5E7EC"/>
          </a:solidFill>
          <a:ln>
            <a:solidFill>
              <a:srgbClr val="E5E7E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spcAft>
                <a:spcPts val="0"/>
              </a:spcAft>
              <a:buClrTx/>
              <a:buSzTx/>
              <a:buFontTx/>
              <a:buNone/>
              <a:tabLst/>
              <a:defRPr/>
            </a:pPr>
            <a:r>
              <a:rPr kumimoji="0" lang="en-GB" sz="2000" b="0" i="1" u="none" strike="noStrike" kern="100" cap="none" spc="0" normalizeH="0" baseline="0" noProof="0" dirty="0">
                <a:ln>
                  <a:noFill/>
                </a:ln>
                <a:solidFill>
                  <a:srgbClr val="28426D"/>
                </a:solidFill>
                <a:effectLst/>
                <a:uLnTx/>
                <a:uFillTx/>
                <a:latin typeface="Poppins"/>
                <a:ea typeface="+mn-lt"/>
                <a:cs typeface="Arial"/>
              </a:rPr>
              <a:t>“We are very trusted in our planning of where we go and it’s constantly following the children” </a:t>
            </a:r>
            <a:r>
              <a:rPr kumimoji="0" lang="en-GB" sz="2000" b="0" i="0" u="none" strike="noStrike" kern="100" cap="none" spc="0" normalizeH="0" baseline="0" noProof="0" dirty="0">
                <a:ln>
                  <a:noFill/>
                </a:ln>
                <a:solidFill>
                  <a:srgbClr val="28426D"/>
                </a:solidFill>
                <a:effectLst/>
                <a:uLnTx/>
                <a:uFillTx/>
                <a:latin typeface="Poppins"/>
                <a:ea typeface="+mn-lt"/>
                <a:cs typeface="Arial"/>
              </a:rPr>
              <a:t>Barbara, (Year 1&amp;2 Teacher, aged 5-7</a:t>
            </a:r>
            <a:r>
              <a:rPr kumimoji="0" lang="en-GB" sz="2000" b="0" i="0" u="none" strike="noStrike" kern="100" cap="none" spc="0" normalizeH="0" baseline="0" noProof="0" dirty="0">
                <a:ln>
                  <a:noFill/>
                </a:ln>
                <a:solidFill>
                  <a:srgbClr val="28426D"/>
                </a:solidFill>
                <a:effectLst/>
                <a:uLnTx/>
                <a:uFillTx/>
                <a:latin typeface="Poppins"/>
                <a:ea typeface="+mn-lt"/>
                <a:cs typeface="+mn-lt"/>
              </a:rPr>
              <a:t>)</a:t>
            </a:r>
            <a:endParaRPr kumimoji="0" lang="en-GB" sz="2000" b="0" i="0" u="none" strike="noStrike" kern="100" cap="none" spc="0" normalizeH="0" baseline="0" noProof="0" dirty="0">
              <a:ln>
                <a:noFill/>
              </a:ln>
              <a:solidFill>
                <a:srgbClr val="28426D"/>
              </a:solidFill>
              <a:effectLst/>
              <a:uLnTx/>
              <a:uFillTx/>
              <a:latin typeface="Poppins"/>
              <a:ea typeface="+mn-lt"/>
              <a:cs typeface="Arial"/>
            </a:endParaRPr>
          </a:p>
        </p:txBody>
      </p:sp>
      <p:sp>
        <p:nvSpPr>
          <p:cNvPr id="13" name="Speech Bubble: Rectangle with Corners Rounded 12">
            <a:extLst>
              <a:ext uri="{FF2B5EF4-FFF2-40B4-BE49-F238E27FC236}">
                <a16:creationId xmlns:a16="http://schemas.microsoft.com/office/drawing/2014/main" id="{C6DED754-465A-6429-780A-64AFBD247989}"/>
              </a:ext>
            </a:extLst>
          </p:cNvPr>
          <p:cNvSpPr/>
          <p:nvPr/>
        </p:nvSpPr>
        <p:spPr>
          <a:xfrm>
            <a:off x="7304394" y="1301169"/>
            <a:ext cx="4538201" cy="3912869"/>
          </a:xfrm>
          <a:prstGeom prst="wedgeRoundRectCallout">
            <a:avLst/>
          </a:prstGeom>
          <a:solidFill>
            <a:srgbClr val="C3E7E4"/>
          </a:solidFill>
          <a:ln>
            <a:solidFill>
              <a:srgbClr val="28426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000" b="0" i="1" u="none" strike="noStrike" kern="100" cap="none" spc="0" normalizeH="0" baseline="0" noProof="0" dirty="0">
              <a:ln>
                <a:noFill/>
              </a:ln>
              <a:solidFill>
                <a:srgbClr val="28426D"/>
              </a:solidFill>
              <a:effectLst/>
              <a:uLnTx/>
              <a:uFillTx/>
              <a:latin typeface="Poppins" panose="00000500000000000000" pitchFamily="2" charset="0"/>
              <a:ea typeface="Aptos" panose="020B0004020202020204"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00" cap="none" spc="0" normalizeH="0" baseline="0" noProof="0" dirty="0">
                <a:ln>
                  <a:noFill/>
                </a:ln>
                <a:solidFill>
                  <a:srgbClr val="28426D"/>
                </a:solidFill>
                <a:effectLst/>
                <a:uLnTx/>
                <a:uFillTx/>
                <a:latin typeface="Poppins"/>
                <a:ea typeface="+mn-lt"/>
                <a:cs typeface="Poppins"/>
              </a:rPr>
              <a:t>(There is ) a lack of understanding….. We quite often get they can't play all day, but I don't think you know if you've taught in year six all your life. I don't think you understand what exactly the play is and how much the children are gaining from that.’</a:t>
            </a:r>
            <a:r>
              <a:rPr kumimoji="0" lang="en-GB" sz="2000" b="0" i="0" u="none" strike="noStrike" kern="100" cap="none" spc="0" normalizeH="0" baseline="0" noProof="0" dirty="0">
                <a:ln>
                  <a:noFill/>
                </a:ln>
                <a:solidFill>
                  <a:srgbClr val="28426D"/>
                </a:solidFill>
                <a:effectLst/>
                <a:uLnTx/>
                <a:uFillTx/>
                <a:latin typeface="Poppins"/>
                <a:ea typeface="+mn-lt"/>
                <a:cs typeface="Poppins"/>
              </a:rPr>
              <a:t> Julie (Year1 &amp;2 Teacher, aged 5-7)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8426D"/>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337552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217467" y="46706"/>
            <a:ext cx="10515600" cy="1325563"/>
          </a:xfrm>
        </p:spPr>
        <p:txBody>
          <a:bodyPr>
            <a:noAutofit/>
          </a:bodyPr>
          <a:lstStyle/>
          <a:p>
            <a:r>
              <a:rPr lang="en-GB" sz="3000" b="1" spc="-30" dirty="0">
                <a:solidFill>
                  <a:srgbClr val="28426D"/>
                </a:solidFill>
                <a:latin typeface="Poppins" panose="00000500000000000000" pitchFamily="2" charset="0"/>
                <a:cs typeface="Poppins" panose="00000500000000000000" pitchFamily="2" charset="0"/>
              </a:rPr>
              <a:t>Barriers and enablers: </a:t>
            </a:r>
            <a:r>
              <a:rPr lang="en-GB" sz="3000" b="1" spc="-30" dirty="0">
                <a:solidFill>
                  <a:srgbClr val="F79F41"/>
                </a:solidFill>
                <a:latin typeface="Poppins" panose="00000500000000000000" pitchFamily="2" charset="0"/>
                <a:cs typeface="Poppins" panose="00000500000000000000" pitchFamily="2" charset="0"/>
              </a:rPr>
              <a:t>Within the class</a:t>
            </a:r>
            <a:br>
              <a:rPr lang="en-GB" sz="5000" b="1" dirty="0">
                <a:solidFill>
                  <a:srgbClr val="F79F41"/>
                </a:solidFill>
                <a:latin typeface="Poppins" panose="00000500000000000000" pitchFamily="2" charset="0"/>
                <a:cs typeface="Poppins" panose="00000500000000000000" pitchFamily="2" charset="0"/>
              </a:rPr>
            </a:br>
            <a:r>
              <a:rPr lang="en-GB" sz="2000" b="1" dirty="0">
                <a:solidFill>
                  <a:srgbClr val="F79F41"/>
                </a:solidFill>
                <a:latin typeface="Poppins"/>
                <a:cs typeface="Poppins"/>
              </a:rPr>
              <a:t> </a:t>
            </a:r>
            <a:endParaRPr lang="en-GB" sz="5000" b="1" dirty="0">
              <a:solidFill>
                <a:srgbClr val="F79F41"/>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422822" y="1630213"/>
            <a:ext cx="6633759" cy="4619800"/>
          </a:xfrm>
        </p:spPr>
        <p:txBody>
          <a:bodyPr vert="horz" lIns="91440" tIns="45720" rIns="91440" bIns="45720" rtlCol="0" anchor="t">
            <a:noAutofit/>
          </a:bodyPr>
          <a:lstStyle/>
          <a:p>
            <a:pPr lvl="0">
              <a:buFont typeface="Symbol" panose="05050102010706020507" pitchFamily="18" charset="2"/>
              <a:buChar char=""/>
            </a:pPr>
            <a:r>
              <a:rPr lang="en-GB" dirty="0">
                <a:solidFill>
                  <a:srgbClr val="314F83"/>
                </a:solidFill>
                <a:latin typeface="Poppins" panose="00000500000000000000" pitchFamily="2" charset="0"/>
                <a:cs typeface="Poppins" panose="00000500000000000000" pitchFamily="2" charset="0"/>
              </a:rPr>
              <a:t>Relationships </a:t>
            </a:r>
          </a:p>
          <a:p>
            <a:pPr>
              <a:buFont typeface="Symbol" panose="05050102010706020507" pitchFamily="18" charset="2"/>
              <a:buChar char=""/>
            </a:pPr>
            <a:r>
              <a:rPr lang="en-GB" dirty="0">
                <a:solidFill>
                  <a:srgbClr val="314F83"/>
                </a:solidFill>
                <a:latin typeface="Poppins" panose="00000500000000000000" pitchFamily="2" charset="0"/>
                <a:cs typeface="Poppins" panose="00000500000000000000" pitchFamily="2" charset="0"/>
              </a:rPr>
              <a:t>Teamwork including TA support</a:t>
            </a:r>
          </a:p>
          <a:p>
            <a:pPr lvl="0">
              <a:buFont typeface="Symbol" panose="05050102010706020507" pitchFamily="18" charset="2"/>
              <a:buChar char=""/>
            </a:pPr>
            <a:r>
              <a:rPr lang="en-GB" dirty="0">
                <a:solidFill>
                  <a:srgbClr val="314F83"/>
                </a:solidFill>
                <a:latin typeface="Poppins" panose="00000500000000000000" pitchFamily="2" charset="0"/>
                <a:cs typeface="Poppins" panose="00000500000000000000" pitchFamily="2" charset="0"/>
              </a:rPr>
              <a:t>Flexible classroom environment and resourcing</a:t>
            </a:r>
          </a:p>
          <a:p>
            <a:pPr>
              <a:lnSpc>
                <a:spcPct val="100000"/>
              </a:lnSpc>
              <a:spcBef>
                <a:spcPts val="1200"/>
              </a:spcBef>
            </a:pPr>
            <a:endParaRPr lang="en-GB" sz="1600" kern="100" dirty="0">
              <a:effectLst/>
              <a:latin typeface="Poppins" panose="00000500000000000000" pitchFamily="2" charset="0"/>
              <a:ea typeface="Aptos" panose="020B0004020202020204" pitchFamily="34" charset="0"/>
              <a:cs typeface="Poppins" panose="00000500000000000000" pitchFamily="2" charset="0"/>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739881" y="1506792"/>
            <a:ext cx="1040743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2200" b="1" i="0" u="none" strike="noStrike" kern="1200" cap="none" spc="0" normalizeH="0" baseline="0" noProof="0">
              <a:ln>
                <a:noFill/>
              </a:ln>
              <a:solidFill>
                <a:srgbClr val="28426D"/>
              </a:solidFill>
              <a:effectLst/>
              <a:uLnTx/>
              <a:uFillTx/>
              <a:latin typeface="Poppins"/>
              <a:ea typeface="+mn-ea"/>
              <a:cs typeface="Poppins"/>
            </a:endParaRPr>
          </a:p>
        </p:txBody>
      </p:sp>
      <p:pic>
        <p:nvPicPr>
          <p:cNvPr id="9" name="Picture 8">
            <a:extLst>
              <a:ext uri="{FF2B5EF4-FFF2-40B4-BE49-F238E27FC236}">
                <a16:creationId xmlns:a16="http://schemas.microsoft.com/office/drawing/2014/main" id="{C36CB9C1-79AA-251D-7E24-DAECB04BC210}"/>
              </a:ext>
            </a:extLst>
          </p:cNvPr>
          <p:cNvPicPr>
            <a:picLocks noChangeAspect="1"/>
          </p:cNvPicPr>
          <p:nvPr/>
        </p:nvPicPr>
        <p:blipFill rotWithShape="1">
          <a:blip r:embed="rId11"/>
          <a:srcRect t="12388"/>
          <a:stretch/>
        </p:blipFill>
        <p:spPr>
          <a:xfrm>
            <a:off x="10455492" y="32091"/>
            <a:ext cx="1609988" cy="1059028"/>
          </a:xfrm>
          <a:prstGeom prst="rect">
            <a:avLst/>
          </a:prstGeom>
        </p:spPr>
      </p:pic>
      <p:sp>
        <p:nvSpPr>
          <p:cNvPr id="13" name="Speech Bubble: Rectangle with Corners Rounded 12">
            <a:extLst>
              <a:ext uri="{FF2B5EF4-FFF2-40B4-BE49-F238E27FC236}">
                <a16:creationId xmlns:a16="http://schemas.microsoft.com/office/drawing/2014/main" id="{212519C1-FE29-416A-229F-20CDF0822FCE}"/>
              </a:ext>
            </a:extLst>
          </p:cNvPr>
          <p:cNvSpPr/>
          <p:nvPr/>
        </p:nvSpPr>
        <p:spPr>
          <a:xfrm>
            <a:off x="925702" y="3940113"/>
            <a:ext cx="4568562" cy="1954422"/>
          </a:xfrm>
          <a:prstGeom prst="wedgeRoundRectCallout">
            <a:avLst>
              <a:gd name="adj1" fmla="val 60868"/>
              <a:gd name="adj2" fmla="val 69403"/>
              <a:gd name="adj3" fmla="val 16667"/>
            </a:avLst>
          </a:prstGeom>
          <a:solidFill>
            <a:srgbClr val="F9C88F"/>
          </a:solidFill>
          <a:ln>
            <a:solidFill>
              <a:srgbClr val="28426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28426D"/>
                </a:solidFill>
                <a:effectLst/>
                <a:uLnTx/>
                <a:uFillTx/>
                <a:latin typeface="calibri light"/>
                <a:ea typeface="calibri light"/>
                <a:cs typeface="calibri light"/>
              </a:rPr>
              <a:t>‘</a:t>
            </a:r>
            <a:r>
              <a:rPr kumimoji="0" lang="en-GB" sz="1800" b="0" i="1" u="none" strike="noStrike" kern="0" cap="none" spc="0" normalizeH="0" baseline="0" noProof="0" dirty="0">
                <a:ln>
                  <a:noFill/>
                </a:ln>
                <a:solidFill>
                  <a:srgbClr val="28426D"/>
                </a:solidFill>
                <a:effectLst/>
                <a:uLnTx/>
                <a:uFillTx/>
                <a:latin typeface="Poppins"/>
                <a:ea typeface="calibri light"/>
                <a:cs typeface="calibri light"/>
              </a:rPr>
              <a:t>I think there's a bit of a conflict between trying to fit everything into timetable, but also trying to listen to the pupils as well</a:t>
            </a:r>
            <a:r>
              <a:rPr kumimoji="0" lang="en-GB" sz="1800" b="0" i="1" u="none" strike="noStrike" kern="0" cap="none" spc="0" normalizeH="0" baseline="0" noProof="0" dirty="0">
                <a:ln>
                  <a:noFill/>
                </a:ln>
                <a:solidFill>
                  <a:srgbClr val="28426D"/>
                </a:solidFill>
                <a:effectLst/>
                <a:uLnTx/>
                <a:uFillTx/>
                <a:latin typeface="calibri light"/>
                <a:ea typeface="calibri light"/>
                <a:cs typeface="calibri light"/>
              </a:rPr>
              <a:t>’</a:t>
            </a:r>
            <a:r>
              <a:rPr kumimoji="0" lang="en-GB" sz="1800" b="0" i="0" u="none" strike="noStrike" kern="0" cap="none" spc="0" normalizeH="0" baseline="0" noProof="0" dirty="0">
                <a:ln>
                  <a:noFill/>
                </a:ln>
                <a:solidFill>
                  <a:srgbClr val="28426D"/>
                </a:solidFill>
                <a:effectLst/>
                <a:uLnTx/>
                <a:uFillTx/>
                <a:latin typeface="calibri light"/>
                <a:ea typeface="calibri light"/>
                <a:cs typeface="calibri light"/>
              </a:rPr>
              <a:t> </a:t>
            </a:r>
            <a:endParaRPr lang="en-GB" kern="0" dirty="0">
              <a:solidFill>
                <a:srgbClr val="28426D"/>
              </a:solidFill>
              <a:latin typeface="calibri light"/>
              <a:ea typeface="calibri light"/>
              <a:cs typeface="calibri ligh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28426D"/>
              </a:solidFill>
              <a:effectLst/>
              <a:uLnTx/>
              <a:uFillTx/>
              <a:latin typeface="calibri light"/>
              <a:ea typeface="calibri light"/>
              <a:cs typeface="calibri ligh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28426D"/>
                </a:solidFill>
                <a:effectLst/>
                <a:uLnTx/>
                <a:uFillTx/>
                <a:latin typeface="calibri light"/>
                <a:ea typeface="calibri light"/>
                <a:cs typeface="calibri light"/>
              </a:rPr>
              <a:t>(</a:t>
            </a:r>
            <a:r>
              <a:rPr kumimoji="0" lang="en-GB" sz="1800" b="0" i="0" u="none" strike="noStrike" kern="0" cap="none" spc="0" normalizeH="0" baseline="0" noProof="0" dirty="0">
                <a:ln>
                  <a:noFill/>
                </a:ln>
                <a:solidFill>
                  <a:srgbClr val="28426D"/>
                </a:solidFill>
                <a:effectLst/>
                <a:uLnTx/>
                <a:uFillTx/>
                <a:latin typeface="Poppins"/>
                <a:ea typeface="calibri light"/>
                <a:cs typeface="calibri light"/>
              </a:rPr>
              <a:t>Lizzie, Year 1&amp;2 Teacher, aged 5-7)</a:t>
            </a:r>
            <a:r>
              <a:rPr kumimoji="0" lang="en-GB" sz="1800" b="0" i="0" u="none" strike="noStrike" kern="0" cap="none" spc="0" normalizeH="0" baseline="0" noProof="0" dirty="0">
                <a:ln>
                  <a:noFill/>
                </a:ln>
                <a:solidFill>
                  <a:srgbClr val="28426D"/>
                </a:solidFill>
                <a:effectLst/>
                <a:uLnTx/>
                <a:uFillTx/>
                <a:latin typeface="calibri light"/>
                <a:ea typeface="calibri light"/>
                <a:cs typeface="calibri light"/>
              </a:rPr>
              <a:t>.</a:t>
            </a:r>
            <a:r>
              <a:rPr kumimoji="0" lang="en-GB" sz="1600" b="0" i="0" u="none" strike="noStrike" kern="0" cap="none" spc="0" normalizeH="0" baseline="0" noProof="0" dirty="0">
                <a:ln>
                  <a:noFill/>
                </a:ln>
                <a:solidFill>
                  <a:srgbClr val="28426D"/>
                </a:solidFill>
                <a:effectLst/>
                <a:uLnTx/>
                <a:uFillTx/>
                <a:latin typeface="calibri light"/>
                <a:ea typeface="calibri light"/>
                <a:cs typeface="calibri light"/>
              </a:rPr>
              <a:t> </a:t>
            </a:r>
            <a:endParaRPr kumimoji="0" lang="en-US" sz="1600" b="0" i="0" u="none" strike="noStrike" kern="1200" cap="none" spc="0" normalizeH="0" baseline="0" noProof="0" dirty="0">
              <a:ln>
                <a:noFill/>
              </a:ln>
              <a:solidFill>
                <a:srgbClr val="28426D"/>
              </a:solidFill>
              <a:effectLst/>
              <a:uLnTx/>
              <a:uFillTx/>
              <a:latin typeface="Aptos" panose="02110004020202020204"/>
              <a:ea typeface="+mn-ea"/>
              <a:cs typeface="+mn-cs"/>
            </a:endParaRPr>
          </a:p>
          <a:p>
            <a:pPr marL="457200" marR="0" lvl="0" indent="0" algn="l" defTabSz="914400" rtl="0" eaLnBrk="1" fontAlgn="auto" latinLnBrk="0" hangingPunct="1">
              <a:lnSpc>
                <a:spcPct val="107000"/>
              </a:lnSpc>
              <a:spcBef>
                <a:spcPts val="0"/>
              </a:spcBef>
              <a:spcAft>
                <a:spcPts val="600"/>
              </a:spcAft>
              <a:buClrTx/>
              <a:buSzTx/>
              <a:buFontTx/>
              <a:buNone/>
              <a:tabLst/>
              <a:defRPr/>
            </a:pPr>
            <a:endParaRPr kumimoji="0" lang="en-GB" sz="1800" b="0" i="0" u="none" strike="noStrike" kern="0" cap="none" spc="0" normalizeH="0" baseline="0" noProof="0" dirty="0">
              <a:ln>
                <a:noFill/>
              </a:ln>
              <a:solidFill>
                <a:srgbClr val="28426D"/>
              </a:solidFill>
              <a:effectLst/>
              <a:uLnTx/>
              <a:uFillTx/>
              <a:latin typeface="Poppins"/>
              <a:ea typeface="Aptos" panose="020B0004020202020204" pitchFamily="34" charset="0"/>
              <a:cs typeface="Poppins"/>
            </a:endParaRPr>
          </a:p>
        </p:txBody>
      </p:sp>
      <p:sp>
        <p:nvSpPr>
          <p:cNvPr id="14" name="Speech Bubble: Oval 13">
            <a:extLst>
              <a:ext uri="{FF2B5EF4-FFF2-40B4-BE49-F238E27FC236}">
                <a16:creationId xmlns:a16="http://schemas.microsoft.com/office/drawing/2014/main" id="{933C848A-BF06-F994-D0E1-BFBFAEAEDDB8}"/>
              </a:ext>
            </a:extLst>
          </p:cNvPr>
          <p:cNvSpPr/>
          <p:nvPr/>
        </p:nvSpPr>
        <p:spPr>
          <a:xfrm>
            <a:off x="7612586" y="1528997"/>
            <a:ext cx="4037612" cy="4222269"/>
          </a:xfrm>
          <a:prstGeom prst="wedgeEllipseCallout">
            <a:avLst>
              <a:gd name="adj1" fmla="val -86510"/>
              <a:gd name="adj2" fmla="val 43034"/>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kern="1200" cap="none" spc="0" normalizeH="0" baseline="0" noProof="0" dirty="0">
                <a:ln>
                  <a:noFill/>
                </a:ln>
                <a:solidFill>
                  <a:srgbClr val="28426D"/>
                </a:solidFill>
                <a:effectLst/>
                <a:uLnTx/>
                <a:uFillTx/>
                <a:latin typeface="Poppins"/>
                <a:ea typeface="Calibri Light"/>
                <a:cs typeface="Calibri Light"/>
              </a:rPr>
              <a:t> ‘I'm not saying that it all comes down to finances, but having an extra person is a huge benefit, and that is a financial challenge’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u="none" strike="noStrike" kern="1200" cap="none" spc="0" normalizeH="0" baseline="0" noProof="0" dirty="0">
              <a:ln>
                <a:noFill/>
              </a:ln>
              <a:solidFill>
                <a:srgbClr val="28426D"/>
              </a:solidFill>
              <a:effectLst/>
              <a:uLnTx/>
              <a:uFillTx/>
              <a:latin typeface="Poppins"/>
              <a:ea typeface="Calibri Light"/>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u="none" strike="noStrike" kern="1200" cap="none" spc="0" normalizeH="0" baseline="0" noProof="0" dirty="0">
                <a:ln>
                  <a:noFill/>
                </a:ln>
                <a:solidFill>
                  <a:srgbClr val="28426D"/>
                </a:solidFill>
                <a:effectLst/>
                <a:uLnTx/>
                <a:uFillTx/>
                <a:latin typeface="Poppins"/>
                <a:ea typeface="Calibri Light"/>
                <a:cs typeface="Calibri Light"/>
              </a:rPr>
              <a:t> Seren (teacher of children aged 5-6 ).</a:t>
            </a:r>
            <a:endParaRPr kumimoji="0" lang="en-US" sz="2000" b="0" u="none" strike="noStrike" kern="1200" cap="none" spc="0" normalizeH="0" baseline="0" noProof="0" dirty="0">
              <a:ln>
                <a:noFill/>
              </a:ln>
              <a:solidFill>
                <a:srgbClr val="28426D"/>
              </a:solidFill>
              <a:effectLst/>
              <a:uLnTx/>
              <a:uFillTx/>
              <a:latin typeface="Poppins"/>
              <a:ea typeface="+mn-ea"/>
              <a:cs typeface="Poppins"/>
            </a:endParaRPr>
          </a:p>
        </p:txBody>
      </p:sp>
    </p:spTree>
    <p:extLst>
      <p:ext uri="{BB962C8B-B14F-4D97-AF65-F5344CB8AC3E}">
        <p14:creationId xmlns:p14="http://schemas.microsoft.com/office/powerpoint/2010/main" val="398540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353188" y="142706"/>
            <a:ext cx="10515600" cy="1325563"/>
          </a:xfrm>
        </p:spPr>
        <p:txBody>
          <a:bodyPr>
            <a:noAutofit/>
          </a:bodyPr>
          <a:lstStyle/>
          <a:p>
            <a:r>
              <a:rPr lang="en-GB" sz="3000" b="1" spc="-30" dirty="0">
                <a:solidFill>
                  <a:srgbClr val="28426D"/>
                </a:solidFill>
                <a:latin typeface="Poppins" panose="00000500000000000000" pitchFamily="2" charset="0"/>
                <a:cs typeface="Poppins" panose="00000500000000000000" pitchFamily="2" charset="0"/>
              </a:rPr>
              <a:t>Barriers and enablers:</a:t>
            </a:r>
            <a:br>
              <a:rPr lang="en-GB" sz="3000" b="1" spc="-30" dirty="0">
                <a:solidFill>
                  <a:srgbClr val="28426D"/>
                </a:solidFill>
                <a:latin typeface="Poppins" panose="00000500000000000000" pitchFamily="2" charset="0"/>
                <a:cs typeface="Poppins" panose="00000500000000000000" pitchFamily="2" charset="0"/>
              </a:rPr>
            </a:br>
            <a:r>
              <a:rPr lang="en-GB" sz="3000" b="1" spc="-30" dirty="0">
                <a:solidFill>
                  <a:srgbClr val="F79F41"/>
                </a:solidFill>
                <a:latin typeface="Poppins" panose="00000500000000000000" pitchFamily="2" charset="0"/>
                <a:cs typeface="Poppins" panose="00000500000000000000" pitchFamily="2" charset="0"/>
              </a:rPr>
              <a:t>External expectations</a:t>
            </a:r>
            <a:br>
              <a:rPr lang="en-GB" sz="5000" b="1" dirty="0">
                <a:latin typeface="Poppins" panose="00000500000000000000" pitchFamily="2" charset="0"/>
                <a:cs typeface="Poppins" panose="00000500000000000000" pitchFamily="2" charset="0"/>
              </a:rPr>
            </a:br>
            <a:r>
              <a:rPr lang="en-GB" sz="2000" b="1" dirty="0">
                <a:solidFill>
                  <a:srgbClr val="28426D"/>
                </a:solidFill>
                <a:latin typeface="Poppins"/>
                <a:cs typeface="Poppins"/>
              </a:rPr>
              <a:t> </a:t>
            </a:r>
            <a:endParaRPr lang="en-GB" sz="5000" b="1" dirty="0">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AD89320D-35EC-9E81-C9FA-A2DD2BD8781E}"/>
              </a:ext>
            </a:extLst>
          </p:cNvPr>
          <p:cNvSpPr>
            <a:spLocks noGrp="1"/>
          </p:cNvSpPr>
          <p:nvPr>
            <p:ph idx="1"/>
          </p:nvPr>
        </p:nvSpPr>
        <p:spPr>
          <a:xfrm>
            <a:off x="257695" y="1516799"/>
            <a:ext cx="6405553" cy="4619800"/>
          </a:xfrm>
        </p:spPr>
        <p:txBody>
          <a:bodyPr vert="horz" lIns="91440" tIns="45720" rIns="91440" bIns="45720" rtlCol="0" anchor="t">
            <a:noAutofit/>
          </a:bodyPr>
          <a:lstStyle/>
          <a:p>
            <a:pPr marL="342900" indent="-342900">
              <a:lnSpc>
                <a:spcPct val="115000"/>
              </a:lnSpc>
              <a:buFont typeface="Symbol" panose="05050102010706020507" pitchFamily="18" charset="2"/>
              <a:buChar char=""/>
            </a:pPr>
            <a:r>
              <a:rPr lang="en-GB" sz="2000" kern="100" dirty="0">
                <a:solidFill>
                  <a:srgbClr val="314F83"/>
                </a:solidFill>
                <a:latin typeface="Poppins"/>
                <a:ea typeface="Calibri"/>
                <a:cs typeface="Poppins"/>
              </a:rPr>
              <a:t>Children </a:t>
            </a:r>
            <a:endParaRPr lang="en-GB" sz="2000" kern="100" dirty="0">
              <a:solidFill>
                <a:srgbClr val="314F83"/>
              </a:solidFill>
              <a:latin typeface="Poppins" panose="00000500000000000000" pitchFamily="2" charset="0"/>
              <a:ea typeface="Calibri" panose="020F0502020204030204" pitchFamily="34" charset="0"/>
              <a:cs typeface="Poppins" panose="00000500000000000000" pitchFamily="2" charset="0"/>
            </a:endParaRPr>
          </a:p>
          <a:p>
            <a:pPr marL="342900" indent="-342900">
              <a:lnSpc>
                <a:spcPct val="115000"/>
              </a:lnSpc>
              <a:buFont typeface="Symbol" panose="05050102010706020507" pitchFamily="18" charset="2"/>
              <a:buChar char=""/>
            </a:pPr>
            <a:r>
              <a:rPr lang="en-GB" sz="2000" kern="100" dirty="0">
                <a:solidFill>
                  <a:srgbClr val="314F83"/>
                </a:solidFill>
                <a:latin typeface="Poppins"/>
                <a:ea typeface="Calibri"/>
                <a:cs typeface="Poppins"/>
              </a:rPr>
              <a:t>The teacher themselves</a:t>
            </a:r>
          </a:p>
          <a:p>
            <a:pPr marL="342900" indent="-342900">
              <a:lnSpc>
                <a:spcPct val="115000"/>
              </a:lnSpc>
              <a:buFont typeface="Symbol" panose="05050102010706020507" pitchFamily="18" charset="2"/>
              <a:buChar char=""/>
            </a:pPr>
            <a:r>
              <a:rPr lang="en-GB" sz="2000" kern="100" dirty="0">
                <a:solidFill>
                  <a:srgbClr val="314F83"/>
                </a:solidFill>
                <a:effectLst/>
                <a:latin typeface="Poppins"/>
                <a:ea typeface="Calibri"/>
                <a:cs typeface="Poppins"/>
              </a:rPr>
              <a:t>Expectations of other teachers</a:t>
            </a:r>
            <a:r>
              <a:rPr lang="en-GB" sz="2000" kern="100" dirty="0">
                <a:solidFill>
                  <a:srgbClr val="314F83"/>
                </a:solidFill>
                <a:latin typeface="Poppins"/>
                <a:ea typeface="Calibri"/>
                <a:cs typeface="Poppins"/>
              </a:rPr>
              <a:t> </a:t>
            </a:r>
            <a:endParaRPr lang="en-GB" sz="2000" kern="100" dirty="0">
              <a:solidFill>
                <a:srgbClr val="314F83"/>
              </a:solidFill>
              <a:effectLst/>
              <a:latin typeface="Poppins" panose="00000500000000000000" pitchFamily="2" charset="0"/>
              <a:ea typeface="Calibri" panose="020F0502020204030204" pitchFamily="34" charset="0"/>
              <a:cs typeface="Poppins" panose="00000500000000000000" pitchFamily="2" charset="0"/>
            </a:endParaRPr>
          </a:p>
          <a:p>
            <a:pPr marL="342900" lvl="0" indent="-342900">
              <a:lnSpc>
                <a:spcPct val="115000"/>
              </a:lnSpc>
              <a:buFont typeface="Symbol" panose="05050102010706020507" pitchFamily="18" charset="2"/>
              <a:buChar char=""/>
            </a:pPr>
            <a:r>
              <a:rPr lang="en-GB" sz="2000" kern="100" dirty="0">
                <a:solidFill>
                  <a:srgbClr val="314F83"/>
                </a:solidFill>
                <a:effectLst/>
                <a:latin typeface="Poppins"/>
                <a:ea typeface="Calibri"/>
                <a:cs typeface="Poppins"/>
              </a:rPr>
              <a:t>Support staff</a:t>
            </a:r>
          </a:p>
          <a:p>
            <a:pPr marL="342900" indent="-342900">
              <a:lnSpc>
                <a:spcPct val="115000"/>
              </a:lnSpc>
              <a:buFont typeface="Symbol" panose="05050102010706020507" pitchFamily="18" charset="2"/>
              <a:buChar char=""/>
            </a:pPr>
            <a:r>
              <a:rPr lang="en-GB" sz="2000" kern="100" dirty="0">
                <a:solidFill>
                  <a:srgbClr val="314F83"/>
                </a:solidFill>
                <a:effectLst/>
                <a:latin typeface="Poppins"/>
                <a:ea typeface="Calibri"/>
                <a:cs typeface="Poppins"/>
              </a:rPr>
              <a:t>School management teams</a:t>
            </a:r>
          </a:p>
          <a:p>
            <a:pPr marL="342900" lvl="0" indent="-342900">
              <a:lnSpc>
                <a:spcPct val="115000"/>
              </a:lnSpc>
              <a:buFont typeface="Symbol" panose="05050102010706020507" pitchFamily="18" charset="2"/>
              <a:buChar char=""/>
            </a:pPr>
            <a:r>
              <a:rPr lang="en-GB" sz="2000" kern="100" dirty="0">
                <a:solidFill>
                  <a:srgbClr val="314F83"/>
                </a:solidFill>
                <a:effectLst/>
                <a:latin typeface="Poppins"/>
                <a:ea typeface="Calibri"/>
                <a:cs typeface="Poppins"/>
              </a:rPr>
              <a:t>Parents</a:t>
            </a:r>
          </a:p>
          <a:p>
            <a:pPr marL="342900" lvl="0" indent="-342900">
              <a:lnSpc>
                <a:spcPct val="115000"/>
              </a:lnSpc>
              <a:buFont typeface="Symbol" panose="05050102010706020507" pitchFamily="18" charset="2"/>
              <a:buChar char=""/>
            </a:pPr>
            <a:r>
              <a:rPr lang="en-GB" sz="2000" kern="100" dirty="0">
                <a:solidFill>
                  <a:srgbClr val="314F83"/>
                </a:solidFill>
                <a:effectLst/>
                <a:latin typeface="Poppins"/>
                <a:ea typeface="Calibri"/>
                <a:cs typeface="Poppins"/>
              </a:rPr>
              <a:t>Internal and external inspection mechanisms</a:t>
            </a:r>
          </a:p>
          <a:p>
            <a:pPr marL="0" indent="0">
              <a:buNone/>
            </a:pPr>
            <a:r>
              <a:rPr lang="en-GB" sz="2000" dirty="0">
                <a:solidFill>
                  <a:srgbClr val="314F83"/>
                </a:solidFill>
                <a:effectLst/>
                <a:latin typeface="Poppins"/>
                <a:ea typeface="Calibri"/>
                <a:cs typeface="Poppins"/>
              </a:rPr>
              <a:t>Wider societal views?</a:t>
            </a:r>
            <a:r>
              <a:rPr lang="en-GB" sz="2000" dirty="0">
                <a:solidFill>
                  <a:srgbClr val="314F83"/>
                </a:solidFill>
                <a:latin typeface="Poppins"/>
                <a:ea typeface="Calibri"/>
                <a:cs typeface="Poppins"/>
              </a:rPr>
              <a:t> </a:t>
            </a:r>
            <a:r>
              <a:rPr lang="en-GB" sz="2000" b="1" i="1" dirty="0">
                <a:solidFill>
                  <a:srgbClr val="314F83"/>
                </a:solidFill>
                <a:latin typeface="Poppins"/>
                <a:ea typeface="Calibri"/>
                <a:cs typeface="Poppins"/>
              </a:rPr>
              <a:t>This is not explicitly in the data, but it is something we are reflecting as team</a:t>
            </a:r>
            <a:endParaRPr lang="en-GB" sz="2000" b="1" i="1" kern="100" dirty="0">
              <a:solidFill>
                <a:srgbClr val="314F83"/>
              </a:solidFill>
              <a:effectLst/>
              <a:latin typeface="Poppins" panose="00000500000000000000" pitchFamily="2" charset="0"/>
              <a:ea typeface="Aptos" panose="020B0004020202020204" pitchFamily="34" charset="0"/>
              <a:cs typeface="Poppins" panose="00000500000000000000" pitchFamily="2" charset="0"/>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CD28DF56-1C03-20F4-C701-A15EE5D355F0}"/>
              </a:ext>
            </a:extLst>
          </p:cNvPr>
          <p:cNvSpPr/>
          <p:nvPr/>
        </p:nvSpPr>
        <p:spPr>
          <a:xfrm>
            <a:off x="0" y="5935439"/>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Content Placeholder 2">
            <a:extLst>
              <a:ext uri="{FF2B5EF4-FFF2-40B4-BE49-F238E27FC236}">
                <a16:creationId xmlns:a16="http://schemas.microsoft.com/office/drawing/2014/main" id="{101CC4F0-6FC1-2240-2F7F-F0D2286DE717}"/>
              </a:ext>
            </a:extLst>
          </p:cNvPr>
          <p:cNvSpPr txBox="1">
            <a:spLocks/>
          </p:cNvSpPr>
          <p:nvPr/>
        </p:nvSpPr>
        <p:spPr>
          <a:xfrm>
            <a:off x="739881" y="1506792"/>
            <a:ext cx="10407437" cy="6145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US" sz="2200" b="1" i="0" u="none" strike="noStrike" kern="1200" cap="none" spc="0" normalizeH="0" baseline="0" noProof="0">
              <a:ln>
                <a:noFill/>
              </a:ln>
              <a:solidFill>
                <a:srgbClr val="28426D"/>
              </a:solidFill>
              <a:effectLst/>
              <a:uLnTx/>
              <a:uFillTx/>
              <a:latin typeface="Poppins"/>
              <a:ea typeface="+mn-ea"/>
              <a:cs typeface="Poppins"/>
            </a:endParaRPr>
          </a:p>
        </p:txBody>
      </p:sp>
      <p:sp>
        <p:nvSpPr>
          <p:cNvPr id="14" name="Speech Bubble: Rectangle with Corners Rounded 13">
            <a:extLst>
              <a:ext uri="{FF2B5EF4-FFF2-40B4-BE49-F238E27FC236}">
                <a16:creationId xmlns:a16="http://schemas.microsoft.com/office/drawing/2014/main" id="{767E27D1-0AB3-36EF-BC04-0B362B5860C7}"/>
              </a:ext>
            </a:extLst>
          </p:cNvPr>
          <p:cNvSpPr/>
          <p:nvPr/>
        </p:nvSpPr>
        <p:spPr>
          <a:xfrm>
            <a:off x="7117423" y="1447358"/>
            <a:ext cx="4864432" cy="2775748"/>
          </a:xfrm>
          <a:prstGeom prst="wedgeRoundRectCallout">
            <a:avLst>
              <a:gd name="adj1" fmla="val 47939"/>
              <a:gd name="adj2" fmla="val 62098"/>
              <a:gd name="adj3" fmla="val 16667"/>
            </a:avLst>
          </a:prstGeom>
          <a:solidFill>
            <a:srgbClr val="92D2CC"/>
          </a:solidFill>
          <a:ln>
            <a:solidFill>
              <a:srgbClr val="92D2C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323130"/>
                </a:solidFill>
                <a:effectLst/>
                <a:uLnTx/>
                <a:uFillTx/>
                <a:latin typeface="Poppins"/>
                <a:ea typeface="Calibri"/>
                <a:cs typeface="Calibri"/>
              </a:rPr>
              <a:t>“In our school parents are quite demanding in what they expect, so I think it's teaching everybody that they might not be lots of working books. By showing the proof, ... of what you're doing and how effective it is. I think that would break down the barriers</a:t>
            </a:r>
            <a:r>
              <a:rPr kumimoji="0" lang="en-GB" sz="1800" b="0" i="1" u="none" strike="noStrike" kern="0" cap="none" spc="0" normalizeH="0" baseline="0" noProof="0" dirty="0">
                <a:ln>
                  <a:noFill/>
                </a:ln>
                <a:solidFill>
                  <a:srgbClr val="323130"/>
                </a:solidFill>
                <a:effectLst/>
                <a:uLnTx/>
                <a:uFillTx/>
                <a:latin typeface="Poppins"/>
                <a:ea typeface="+mn-lt"/>
                <a:cs typeface="+mn-lt"/>
              </a:rPr>
              <a:t>.</a:t>
            </a:r>
            <a:r>
              <a:rPr kumimoji="0" lang="en-GB" sz="1800" b="0" i="0" u="none" strike="noStrike" kern="0" cap="none" spc="0" normalizeH="0" baseline="0" noProof="0" dirty="0">
                <a:ln>
                  <a:noFill/>
                </a:ln>
                <a:solidFill>
                  <a:srgbClr val="323130"/>
                </a:solidFill>
                <a:effectLst/>
                <a:uLnTx/>
                <a:uFillTx/>
                <a:latin typeface="Poppins"/>
                <a:ea typeface="Calibri"/>
                <a:cs typeface="Calibri"/>
              </a:rPr>
              <a:t>” </a:t>
            </a:r>
            <a:br>
              <a:rPr kumimoji="0" lang="en-GB" sz="1800" b="0" i="0" u="none" strike="noStrike" kern="0" cap="none" spc="0" normalizeH="0" baseline="0" noProof="0" dirty="0">
                <a:ln>
                  <a:noFill/>
                </a:ln>
                <a:solidFill>
                  <a:srgbClr val="323130"/>
                </a:solidFill>
                <a:effectLst/>
                <a:uLnTx/>
                <a:uFillTx/>
                <a:latin typeface="Poppins"/>
                <a:ea typeface="Calibri"/>
                <a:cs typeface="Calibri"/>
              </a:rPr>
            </a:br>
            <a:r>
              <a:rPr kumimoji="0" lang="en-GB" sz="1800" b="0" i="0" u="none" strike="noStrike" kern="0" cap="none" spc="0" normalizeH="0" baseline="0" noProof="0" dirty="0">
                <a:ln>
                  <a:noFill/>
                </a:ln>
                <a:solidFill>
                  <a:srgbClr val="323130"/>
                </a:solidFill>
                <a:effectLst/>
                <a:uLnTx/>
                <a:uFillTx/>
                <a:latin typeface="Poppins"/>
                <a:ea typeface="Calibri"/>
                <a:cs typeface="Calibri"/>
              </a:rPr>
              <a:t>(Julie </a:t>
            </a:r>
            <a:r>
              <a:rPr kumimoji="0" lang="en-GB" sz="1800" b="0" i="0" u="none" strike="noStrike" kern="0" cap="none" spc="0" normalizeH="0" baseline="0" noProof="0" dirty="0">
                <a:ln>
                  <a:noFill/>
                </a:ln>
                <a:solidFill>
                  <a:srgbClr val="323130"/>
                </a:solidFill>
                <a:effectLst/>
                <a:uLnTx/>
                <a:uFillTx/>
                <a:latin typeface="Poppins"/>
                <a:ea typeface="+mn-lt"/>
                <a:cs typeface="+mn-lt"/>
              </a:rPr>
              <a:t> Year 1&amp;2 Teacher, aged 5-7)</a:t>
            </a:r>
            <a:endParaRPr kumimoji="0" lang="en-GB" sz="1800" b="0" i="0" u="none" strike="noStrike" kern="0" cap="none" spc="0" normalizeH="0" baseline="0" noProof="0" dirty="0">
              <a:ln>
                <a:noFill/>
              </a:ln>
              <a:solidFill>
                <a:srgbClr val="000000"/>
              </a:solidFill>
              <a:effectLst/>
              <a:uLnTx/>
              <a:uFillTx/>
              <a:latin typeface="Poppins"/>
              <a:ea typeface="+mn-lt"/>
              <a:cs typeface="+mn-lt"/>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23130"/>
              </a:solidFill>
              <a:effectLst/>
              <a:uLnTx/>
              <a:uFillTx/>
              <a:latin typeface="Poppins"/>
              <a:ea typeface="Calibri"/>
              <a:cs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1" u="none" strike="noStrike" kern="0" cap="none" spc="0" normalizeH="0" baseline="0" noProof="0" dirty="0">
              <a:ln>
                <a:noFill/>
              </a:ln>
              <a:solidFill>
                <a:prstClr val="black"/>
              </a:solidFill>
              <a:effectLst/>
              <a:uLnTx/>
              <a:uFillTx/>
              <a:latin typeface="Poppins"/>
              <a:ea typeface="+mn-ea"/>
              <a:cs typeface="Poppins"/>
            </a:endParaRPr>
          </a:p>
        </p:txBody>
      </p:sp>
      <p:pic>
        <p:nvPicPr>
          <p:cNvPr id="9" name="Picture 8">
            <a:extLst>
              <a:ext uri="{FF2B5EF4-FFF2-40B4-BE49-F238E27FC236}">
                <a16:creationId xmlns:a16="http://schemas.microsoft.com/office/drawing/2014/main" id="{B05F05C4-0731-F3A9-EF18-7B77B8B4FC9F}"/>
              </a:ext>
            </a:extLst>
          </p:cNvPr>
          <p:cNvPicPr>
            <a:picLocks noChangeAspect="1"/>
          </p:cNvPicPr>
          <p:nvPr/>
        </p:nvPicPr>
        <p:blipFill rotWithShape="1">
          <a:blip r:embed="rId11"/>
          <a:srcRect t="12388"/>
          <a:stretch/>
        </p:blipFill>
        <p:spPr>
          <a:xfrm>
            <a:off x="10296777" y="10205"/>
            <a:ext cx="1609988" cy="1059028"/>
          </a:xfrm>
          <a:prstGeom prst="rect">
            <a:avLst/>
          </a:prstGeom>
        </p:spPr>
      </p:pic>
      <p:sp>
        <p:nvSpPr>
          <p:cNvPr id="10" name="Speech Bubble: Rectangle with Corners Rounded 9">
            <a:extLst>
              <a:ext uri="{FF2B5EF4-FFF2-40B4-BE49-F238E27FC236}">
                <a16:creationId xmlns:a16="http://schemas.microsoft.com/office/drawing/2014/main" id="{B0DF5FA5-5AF1-18D6-40B5-9DA4CACEB252}"/>
              </a:ext>
            </a:extLst>
          </p:cNvPr>
          <p:cNvSpPr/>
          <p:nvPr/>
        </p:nvSpPr>
        <p:spPr>
          <a:xfrm>
            <a:off x="7200132" y="4542698"/>
            <a:ext cx="4798399" cy="1987409"/>
          </a:xfrm>
          <a:prstGeom prst="wedgeRoundRectCallout">
            <a:avLst>
              <a:gd name="adj1" fmla="val -74981"/>
              <a:gd name="adj2" fmla="val 32762"/>
              <a:gd name="adj3" fmla="val 16667"/>
            </a:avLst>
          </a:prstGeom>
          <a:solidFill>
            <a:srgbClr val="F79F41"/>
          </a:solidFill>
          <a:ln>
            <a:solidFill>
              <a:srgbClr val="F79F4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323130"/>
                </a:solidFill>
                <a:effectLst/>
                <a:uLnTx/>
                <a:uFillTx/>
                <a:latin typeface="Poppins"/>
                <a:ea typeface="+mn-lt"/>
                <a:cs typeface="+mn-lt"/>
              </a:rPr>
              <a:t>"They [inspectors] don't come and see the listening that they might be going on. They want that end result“ </a:t>
            </a:r>
            <a:r>
              <a:rPr kumimoji="0" lang="en-GB" sz="2000" b="0" i="0" u="none" strike="noStrike" kern="1200" cap="none" spc="0" normalizeH="0" baseline="0" noProof="0" dirty="0">
                <a:ln>
                  <a:noFill/>
                </a:ln>
                <a:solidFill>
                  <a:srgbClr val="323130"/>
                </a:solidFill>
                <a:effectLst/>
                <a:uLnTx/>
                <a:uFillTx/>
                <a:latin typeface="Poppins"/>
                <a:ea typeface="+mn-lt"/>
                <a:cs typeface="+mn-lt"/>
              </a:rPr>
              <a:t>(Lizzie, Year 1&amp;2 Teacher, aged 5-7)</a:t>
            </a:r>
            <a:endParaRPr kumimoji="0" lang="en-GB" sz="1800" b="0" i="0" u="none" strike="noStrike" kern="1200" cap="none" spc="0" normalizeH="0" baseline="0" noProof="0" dirty="0">
              <a:ln>
                <a:noFill/>
              </a:ln>
              <a:solidFill>
                <a:prstClr val="black"/>
              </a:solidFill>
              <a:effectLst/>
              <a:uLnTx/>
              <a:uFillTx/>
              <a:latin typeface="Poppins"/>
              <a:ea typeface="Aptos" panose="020B0004020202020204" pitchFamily="34" charset="0"/>
              <a:cs typeface="Poppins"/>
            </a:endParaRPr>
          </a:p>
        </p:txBody>
      </p:sp>
    </p:spTree>
    <p:extLst>
      <p:ext uri="{BB962C8B-B14F-4D97-AF65-F5344CB8AC3E}">
        <p14:creationId xmlns:p14="http://schemas.microsoft.com/office/powerpoint/2010/main" val="3769020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5DFCAAA-BBC4-08E7-9EB1-BF88B424F0A2}"/>
              </a:ext>
            </a:extLst>
          </p:cNvPr>
          <p:cNvGrpSpPr>
            <a:grpSpLocks noGrp="1" noUngrp="1" noRot="1" noMove="1" noResize="1"/>
          </p:cNvGrpSpPr>
          <p:nvPr/>
        </p:nvGrpSpPr>
        <p:grpSpPr>
          <a:xfrm>
            <a:off x="0" y="0"/>
            <a:ext cx="12194610" cy="1146337"/>
            <a:chOff x="0" y="-5235"/>
            <a:chExt cx="20109815" cy="1890395"/>
          </a:xfrm>
        </p:grpSpPr>
        <p:sp>
          <p:nvSpPr>
            <p:cNvPr id="24" name="object 3">
              <a:extLst>
                <a:ext uri="{FF2B5EF4-FFF2-40B4-BE49-F238E27FC236}">
                  <a16:creationId xmlns:a16="http://schemas.microsoft.com/office/drawing/2014/main" id="{A98C9F3D-1F2C-AACF-8A72-3F93BC55C983}"/>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object 4">
              <a:extLst>
                <a:ext uri="{FF2B5EF4-FFF2-40B4-BE49-F238E27FC236}">
                  <a16:creationId xmlns:a16="http://schemas.microsoft.com/office/drawing/2014/main" id="{E0DEC63E-0759-FE54-4381-8CCF97A51A7F}"/>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object 5">
              <a:extLst>
                <a:ext uri="{FF2B5EF4-FFF2-40B4-BE49-F238E27FC236}">
                  <a16:creationId xmlns:a16="http://schemas.microsoft.com/office/drawing/2014/main" id="{FCA21E5E-7DBB-0DA0-4CCB-E3BB831636CD}"/>
                </a:ext>
              </a:extLst>
            </p:cNvPr>
            <p:cNvSpPr>
              <a:spLocks noGrp="1" noRot="1" noMove="1" noResize="1" noEditPoints="1" noAdjustHandles="1" noChangeArrowheads="1" noChangeShapeType="1"/>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object 6">
              <a:extLst>
                <a:ext uri="{FF2B5EF4-FFF2-40B4-BE49-F238E27FC236}">
                  <a16:creationId xmlns:a16="http://schemas.microsoft.com/office/drawing/2014/main" id="{C0CB888F-3025-F026-3BF8-83D907B924F9}"/>
                </a:ext>
              </a:extLst>
            </p:cNvPr>
            <p:cNvPicPr>
              <a:picLocks noGrp="1" noRot="1" noMove="1" noResize="1" noEditPoints="1" noAdjustHandles="1" noChangeArrowheads="1" noChangeShapeType="1" noCrop="1"/>
            </p:cNvPicPr>
            <p:nvPr/>
          </p:nvPicPr>
          <p:blipFill>
            <a:blip r:embed="rId3" cstate="print"/>
            <a:stretch>
              <a:fillRect/>
            </a:stretch>
          </p:blipFill>
          <p:spPr>
            <a:xfrm>
              <a:off x="1045555" y="438868"/>
              <a:ext cx="148906" cy="146676"/>
            </a:xfrm>
            <a:prstGeom prst="rect">
              <a:avLst/>
            </a:prstGeom>
          </p:spPr>
        </p:pic>
        <p:sp>
          <p:nvSpPr>
            <p:cNvPr id="28" name="object 7">
              <a:extLst>
                <a:ext uri="{FF2B5EF4-FFF2-40B4-BE49-F238E27FC236}">
                  <a16:creationId xmlns:a16="http://schemas.microsoft.com/office/drawing/2014/main" id="{A1FD2B1B-9096-0A90-B873-A85058D8D0EC}"/>
                </a:ext>
              </a:extLst>
            </p:cNvPr>
            <p:cNvSpPr>
              <a:spLocks noGrp="1" noRot="1" noMove="1" noResize="1" noEditPoints="1" noAdjustHandles="1" noChangeArrowheads="1" noChangeShapeType="1"/>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object 8">
              <a:extLst>
                <a:ext uri="{FF2B5EF4-FFF2-40B4-BE49-F238E27FC236}">
                  <a16:creationId xmlns:a16="http://schemas.microsoft.com/office/drawing/2014/main" id="{D2BF3725-DD50-AF60-75D6-0DBF386A8039}"/>
                </a:ext>
              </a:extLst>
            </p:cNvPr>
            <p:cNvPicPr>
              <a:picLocks noGrp="1" noRot="1" noMove="1" noResize="1" noEditPoints="1" noAdjustHandles="1" noChangeArrowheads="1" noChangeShapeType="1" noCrop="1"/>
            </p:cNvPicPr>
            <p:nvPr/>
          </p:nvPicPr>
          <p:blipFill>
            <a:blip r:embed="rId4" cstate="print"/>
            <a:stretch>
              <a:fillRect/>
            </a:stretch>
          </p:blipFill>
          <p:spPr>
            <a:xfrm>
              <a:off x="635261" y="676623"/>
              <a:ext cx="147806" cy="147809"/>
            </a:xfrm>
            <a:prstGeom prst="rect">
              <a:avLst/>
            </a:prstGeom>
          </p:spPr>
        </p:pic>
        <p:sp>
          <p:nvSpPr>
            <p:cNvPr id="30" name="object 9">
              <a:extLst>
                <a:ext uri="{FF2B5EF4-FFF2-40B4-BE49-F238E27FC236}">
                  <a16:creationId xmlns:a16="http://schemas.microsoft.com/office/drawing/2014/main" id="{FA5CF0DD-3094-9D9C-6D9D-A25345436B81}"/>
                </a:ext>
              </a:extLst>
            </p:cNvPr>
            <p:cNvSpPr>
              <a:spLocks noGrp="1" noRot="1" noMove="1" noResize="1" noEditPoints="1" noAdjustHandles="1" noChangeArrowheads="1" noChangeShapeType="1"/>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0">
              <a:extLst>
                <a:ext uri="{FF2B5EF4-FFF2-40B4-BE49-F238E27FC236}">
                  <a16:creationId xmlns:a16="http://schemas.microsoft.com/office/drawing/2014/main" id="{1099784B-B67D-C5E2-52DD-E2B4B893F57C}"/>
                </a:ext>
              </a:extLst>
            </p:cNvPr>
            <p:cNvPicPr>
              <a:picLocks noGrp="1" noRot="1" noMove="1" noResize="1" noEditPoints="1" noAdjustHandles="1" noChangeArrowheads="1" noChangeShapeType="1" noCrop="1"/>
            </p:cNvPicPr>
            <p:nvPr/>
          </p:nvPicPr>
          <p:blipFill>
            <a:blip r:embed="rId5" cstate="print"/>
            <a:stretch>
              <a:fillRect/>
            </a:stretch>
          </p:blipFill>
          <p:spPr>
            <a:xfrm>
              <a:off x="635262" y="1151026"/>
              <a:ext cx="147806" cy="147809"/>
            </a:xfrm>
            <a:prstGeom prst="rect">
              <a:avLst/>
            </a:prstGeom>
          </p:spPr>
        </p:pic>
        <p:sp>
          <p:nvSpPr>
            <p:cNvPr id="32" name="object 11">
              <a:extLst>
                <a:ext uri="{FF2B5EF4-FFF2-40B4-BE49-F238E27FC236}">
                  <a16:creationId xmlns:a16="http://schemas.microsoft.com/office/drawing/2014/main" id="{CD0BB251-E4B0-35EB-E05B-66AF29BA1566}"/>
                </a:ext>
              </a:extLst>
            </p:cNvPr>
            <p:cNvSpPr>
              <a:spLocks noGrp="1" noRot="1" noMove="1" noResize="1" noEditPoints="1" noAdjustHandles="1" noChangeArrowheads="1" noChangeShapeType="1"/>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2">
              <a:extLst>
                <a:ext uri="{FF2B5EF4-FFF2-40B4-BE49-F238E27FC236}">
                  <a16:creationId xmlns:a16="http://schemas.microsoft.com/office/drawing/2014/main" id="{D0DF838C-450C-B725-7684-B0C52014DB5C}"/>
                </a:ext>
              </a:extLst>
            </p:cNvPr>
            <p:cNvPicPr>
              <a:picLocks noGrp="1" noRot="1" noMove="1" noResize="1" noEditPoints="1" noAdjustHandles="1" noChangeArrowheads="1" noChangeShapeType="1" noCrop="1"/>
            </p:cNvPicPr>
            <p:nvPr/>
          </p:nvPicPr>
          <p:blipFill>
            <a:blip r:embed="rId6" cstate="print"/>
            <a:stretch>
              <a:fillRect/>
            </a:stretch>
          </p:blipFill>
          <p:spPr>
            <a:xfrm>
              <a:off x="1045558" y="1387673"/>
              <a:ext cx="148906" cy="148916"/>
            </a:xfrm>
            <a:prstGeom prst="rect">
              <a:avLst/>
            </a:prstGeom>
          </p:spPr>
        </p:pic>
        <p:sp>
          <p:nvSpPr>
            <p:cNvPr id="34" name="object 13">
              <a:extLst>
                <a:ext uri="{FF2B5EF4-FFF2-40B4-BE49-F238E27FC236}">
                  <a16:creationId xmlns:a16="http://schemas.microsoft.com/office/drawing/2014/main" id="{41F4312B-DC58-5485-CD0D-36CD9A194316}"/>
                </a:ext>
              </a:extLst>
            </p:cNvPr>
            <p:cNvSpPr>
              <a:spLocks noGrp="1" noRot="1" noMove="1" noResize="1" noEditPoints="1" noAdjustHandles="1" noChangeArrowheads="1" noChangeShapeType="1"/>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4">
              <a:extLst>
                <a:ext uri="{FF2B5EF4-FFF2-40B4-BE49-F238E27FC236}">
                  <a16:creationId xmlns:a16="http://schemas.microsoft.com/office/drawing/2014/main" id="{B9B2B4A1-74F5-B5E7-EEBF-8FBB1F9D1CBC}"/>
                </a:ext>
              </a:extLst>
            </p:cNvPr>
            <p:cNvPicPr>
              <a:picLocks noGrp="1" noRot="1" noMove="1" noResize="1" noEditPoints="1" noAdjustHandles="1" noChangeArrowheads="1" noChangeShapeType="1" noCrop="1"/>
            </p:cNvPicPr>
            <p:nvPr/>
          </p:nvPicPr>
          <p:blipFill>
            <a:blip r:embed="rId7" cstate="print"/>
            <a:stretch>
              <a:fillRect/>
            </a:stretch>
          </p:blipFill>
          <p:spPr>
            <a:xfrm>
              <a:off x="1456951" y="1151026"/>
              <a:ext cx="147806" cy="147809"/>
            </a:xfrm>
            <a:prstGeom prst="rect">
              <a:avLst/>
            </a:prstGeom>
          </p:spPr>
        </p:pic>
        <p:sp>
          <p:nvSpPr>
            <p:cNvPr id="36" name="object 15">
              <a:extLst>
                <a:ext uri="{FF2B5EF4-FFF2-40B4-BE49-F238E27FC236}">
                  <a16:creationId xmlns:a16="http://schemas.microsoft.com/office/drawing/2014/main" id="{B8A153B5-39F0-CF7F-407A-5789DA170AE7}"/>
                </a:ext>
              </a:extLst>
            </p:cNvPr>
            <p:cNvSpPr>
              <a:spLocks noGrp="1" noRot="1" noMove="1" noResize="1" noEditPoints="1" noAdjustHandles="1" noChangeArrowheads="1" noChangeShapeType="1"/>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7" name="object 16">
              <a:extLst>
                <a:ext uri="{FF2B5EF4-FFF2-40B4-BE49-F238E27FC236}">
                  <a16:creationId xmlns:a16="http://schemas.microsoft.com/office/drawing/2014/main" id="{1DC0E71C-9E2D-732D-B838-0B85507BCCF0}"/>
                </a:ext>
              </a:extLst>
            </p:cNvPr>
            <p:cNvPicPr>
              <a:picLocks noGrp="1" noRot="1" noMove="1" noResize="1" noEditPoints="1" noAdjustHandles="1" noChangeArrowheads="1" noChangeShapeType="1" noCrop="1"/>
            </p:cNvPicPr>
            <p:nvPr/>
          </p:nvPicPr>
          <p:blipFill>
            <a:blip r:embed="rId8" cstate="print"/>
            <a:stretch>
              <a:fillRect/>
            </a:stretch>
          </p:blipFill>
          <p:spPr>
            <a:xfrm>
              <a:off x="1456951" y="676624"/>
              <a:ext cx="147806" cy="147809"/>
            </a:xfrm>
            <a:prstGeom prst="rect">
              <a:avLst/>
            </a:prstGeom>
          </p:spPr>
        </p:pic>
        <p:pic>
          <p:nvPicPr>
            <p:cNvPr id="38" name="object 17">
              <a:extLst>
                <a:ext uri="{FF2B5EF4-FFF2-40B4-BE49-F238E27FC236}">
                  <a16:creationId xmlns:a16="http://schemas.microsoft.com/office/drawing/2014/main" id="{7B4F97DB-604A-7D8A-FF79-19DC07D5CFA6}"/>
                </a:ext>
              </a:extLst>
            </p:cNvPr>
            <p:cNvPicPr>
              <a:picLocks noGrp="1" noRot="1" noMove="1" noResize="1" noEditPoints="1" noAdjustHandles="1" noChangeArrowheads="1" noChangeShapeType="1" noCrop="1"/>
            </p:cNvPicPr>
            <p:nvPr/>
          </p:nvPicPr>
          <p:blipFill>
            <a:blip r:embed="rId9" cstate="print"/>
            <a:stretch>
              <a:fillRect/>
            </a:stretch>
          </p:blipFill>
          <p:spPr>
            <a:xfrm>
              <a:off x="1796231" y="564627"/>
              <a:ext cx="1339684" cy="212153"/>
            </a:xfrm>
            <a:prstGeom prst="rect">
              <a:avLst/>
            </a:prstGeom>
          </p:spPr>
        </p:pic>
        <p:pic>
          <p:nvPicPr>
            <p:cNvPr id="39" name="object 18">
              <a:extLst>
                <a:ext uri="{FF2B5EF4-FFF2-40B4-BE49-F238E27FC236}">
                  <a16:creationId xmlns:a16="http://schemas.microsoft.com/office/drawing/2014/main" id="{A4AF8784-D80C-FCCA-98EC-346DC0ACAE91}"/>
                </a:ext>
              </a:extLst>
            </p:cNvPr>
            <p:cNvPicPr>
              <a:picLocks noGrp="1" noRot="1" noMove="1" noResize="1" noEditPoints="1" noAdjustHandles="1" noChangeArrowheads="1" noChangeShapeType="1" noCrop="1"/>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379390"/>
            <a:ext cx="7241097" cy="502941"/>
          </a:xfrm>
          <a:prstGeom prst="rect">
            <a:avLst/>
          </a:prstGeom>
        </p:spPr>
        <p:txBody>
          <a:bodyPr vert="horz" wrap="square" lIns="0" tIns="10397" rIns="0" bIns="0" rtlCol="0" anchor="ctr">
            <a:spAutoFit/>
          </a:bodyPr>
          <a:lstStyle/>
          <a:p>
            <a:pPr marL="7701">
              <a:lnSpc>
                <a:spcPct val="100000"/>
              </a:lnSpc>
              <a:spcBef>
                <a:spcPts val="82"/>
              </a:spcBef>
            </a:pPr>
            <a:r>
              <a:rPr lang="en-GB" sz="3200" spc="185" dirty="0">
                <a:solidFill>
                  <a:srgbClr val="28426E"/>
                </a:solidFill>
                <a:latin typeface="Poppins" panose="00000500000000000000" pitchFamily="2" charset="0"/>
                <a:cs typeface="Poppins" panose="00000500000000000000" pitchFamily="2" charset="0"/>
              </a:rPr>
              <a:t>Conclusions and next steps</a:t>
            </a: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41" name="object 7">
            <a:extLst>
              <a:ext uri="{FF2B5EF4-FFF2-40B4-BE49-F238E27FC236}">
                <a16:creationId xmlns:a16="http://schemas.microsoft.com/office/drawing/2014/main" id="{FD1241DE-7836-5533-1241-0F4E9B388386}"/>
              </a:ext>
            </a:extLst>
          </p:cNvPr>
          <p:cNvPicPr/>
          <p:nvPr/>
        </p:nvPicPr>
        <p:blipFill>
          <a:blip r:embed="rId11" cstate="print"/>
          <a:stretch>
            <a:fillRect/>
          </a:stretch>
        </p:blipFill>
        <p:spPr>
          <a:xfrm>
            <a:off x="9596898" y="0"/>
            <a:ext cx="2604242" cy="2904565"/>
          </a:xfrm>
          <a:prstGeom prst="rect">
            <a:avLst/>
          </a:prstGeom>
        </p:spPr>
      </p:pic>
      <p:sp>
        <p:nvSpPr>
          <p:cNvPr id="21" name="Content Placeholder 3">
            <a:extLst>
              <a:ext uri="{FF2B5EF4-FFF2-40B4-BE49-F238E27FC236}">
                <a16:creationId xmlns:a16="http://schemas.microsoft.com/office/drawing/2014/main" id="{5946F94A-6372-0631-C661-69C28A9A295C}"/>
              </a:ext>
            </a:extLst>
          </p:cNvPr>
          <p:cNvSpPr txBox="1">
            <a:spLocks/>
          </p:cNvSpPr>
          <p:nvPr/>
        </p:nvSpPr>
        <p:spPr>
          <a:xfrm>
            <a:off x="94613" y="1710822"/>
            <a:ext cx="9790006" cy="430251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
        <p:nvSpPr>
          <p:cNvPr id="44" name="Content Placeholder 2">
            <a:extLst>
              <a:ext uri="{FF2B5EF4-FFF2-40B4-BE49-F238E27FC236}">
                <a16:creationId xmlns:a16="http://schemas.microsoft.com/office/drawing/2014/main" id="{D44759E5-CEAD-BE4B-D823-3D6FA3D1529E}"/>
              </a:ext>
            </a:extLst>
          </p:cNvPr>
          <p:cNvSpPr txBox="1">
            <a:spLocks/>
          </p:cNvSpPr>
          <p:nvPr/>
        </p:nvSpPr>
        <p:spPr>
          <a:xfrm>
            <a:off x="374894" y="1287525"/>
            <a:ext cx="9509725" cy="23700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GB" sz="2000" b="1" kern="100" dirty="0">
                <a:solidFill>
                  <a:srgbClr val="28426D"/>
                </a:solidFill>
                <a:latin typeface="Poppins" panose="00000500000000000000" pitchFamily="2" charset="0"/>
                <a:ea typeface="Aptos" panose="020B0004020202020204" pitchFamily="34" charset="0"/>
                <a:cs typeface="Poppins" panose="00000500000000000000" pitchFamily="2" charset="0"/>
              </a:rPr>
              <a:t>Conceptualising participation </a:t>
            </a:r>
          </a:p>
          <a:p>
            <a:pPr>
              <a:lnSpc>
                <a:spcPct val="100000"/>
              </a:lnSpc>
              <a:spcBef>
                <a:spcPts val="1200"/>
              </a:spcBef>
            </a:pPr>
            <a:r>
              <a:rPr lang="en-GB" sz="2000" kern="100" dirty="0">
                <a:solidFill>
                  <a:srgbClr val="28426D"/>
                </a:solidFill>
                <a:latin typeface="Poppins" panose="00000500000000000000" pitchFamily="2" charset="0"/>
                <a:ea typeface="Aptos" panose="020B0004020202020204" pitchFamily="34" charset="0"/>
                <a:cs typeface="Poppins" panose="00000500000000000000" pitchFamily="2" charset="0"/>
              </a:rPr>
              <a:t>Teachers of 5–7-year-olds felt that participative rights were about, knowing their children, ‘listening’ in multiple ways, and taking their interests forward. </a:t>
            </a:r>
          </a:p>
          <a:p>
            <a:pPr>
              <a:lnSpc>
                <a:spcPct val="100000"/>
              </a:lnSpc>
              <a:spcBef>
                <a:spcPts val="1200"/>
              </a:spcBef>
            </a:pPr>
            <a:r>
              <a:rPr lang="en-GB" sz="2000" kern="100" dirty="0">
                <a:solidFill>
                  <a:srgbClr val="28426D"/>
                </a:solidFill>
                <a:latin typeface="Poppins" panose="00000500000000000000" pitchFamily="2" charset="0"/>
                <a:ea typeface="Aptos" panose="020B0004020202020204" pitchFamily="34" charset="0"/>
                <a:cs typeface="Poppins" panose="00000500000000000000" pitchFamily="2" charset="0"/>
              </a:rPr>
              <a:t>But this participation of children was limited and ‘</a:t>
            </a:r>
            <a:r>
              <a:rPr lang="en-GB" sz="2000" kern="100" dirty="0" err="1">
                <a:solidFill>
                  <a:srgbClr val="28426D"/>
                </a:solidFill>
                <a:latin typeface="Poppins" panose="00000500000000000000" pitchFamily="2" charset="0"/>
                <a:ea typeface="Aptos" panose="020B0004020202020204" pitchFamily="34" charset="0"/>
                <a:cs typeface="Poppins" panose="00000500000000000000" pitchFamily="2" charset="0"/>
              </a:rPr>
              <a:t>boundried</a:t>
            </a:r>
            <a:r>
              <a:rPr lang="en-GB" sz="2000" kern="100" dirty="0">
                <a:solidFill>
                  <a:srgbClr val="28426D"/>
                </a:solidFill>
                <a:latin typeface="Poppins" panose="00000500000000000000" pitchFamily="2" charset="0"/>
                <a:ea typeface="Aptos" panose="020B0004020202020204" pitchFamily="34" charset="0"/>
                <a:cs typeface="Poppins" panose="00000500000000000000" pitchFamily="2" charset="0"/>
              </a:rPr>
              <a:t>’ by time and space (for most teachers)</a:t>
            </a:r>
          </a:p>
          <a:p>
            <a:pPr marL="0" indent="0">
              <a:lnSpc>
                <a:spcPct val="100000"/>
              </a:lnSpc>
              <a:spcBef>
                <a:spcPts val="1200"/>
              </a:spcBef>
              <a:buNone/>
            </a:pPr>
            <a:endParaRPr lang="en-GB" sz="2000" kern="100" dirty="0">
              <a:solidFill>
                <a:srgbClr val="28426D"/>
              </a:solidFill>
              <a:latin typeface="Poppins" panose="00000500000000000000" pitchFamily="2" charset="0"/>
              <a:ea typeface="Aptos" panose="020B0004020202020204" pitchFamily="34" charset="0"/>
              <a:cs typeface="Poppins" panose="00000500000000000000" pitchFamily="2" charset="0"/>
            </a:endParaRPr>
          </a:p>
        </p:txBody>
      </p:sp>
      <p:sp>
        <p:nvSpPr>
          <p:cNvPr id="45" name="Content Placeholder 2">
            <a:extLst>
              <a:ext uri="{FF2B5EF4-FFF2-40B4-BE49-F238E27FC236}">
                <a16:creationId xmlns:a16="http://schemas.microsoft.com/office/drawing/2014/main" id="{603E0A9D-977B-2D3A-34B8-BDE917A5FDC4}"/>
              </a:ext>
            </a:extLst>
          </p:cNvPr>
          <p:cNvSpPr txBox="1">
            <a:spLocks/>
          </p:cNvSpPr>
          <p:nvPr/>
        </p:nvSpPr>
        <p:spPr>
          <a:xfrm>
            <a:off x="430038" y="3528769"/>
            <a:ext cx="11289812" cy="24845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pPr>
            <a:endParaRPr lang="en-GB" sz="2000" kern="100" dirty="0">
              <a:solidFill>
                <a:srgbClr val="28426D"/>
              </a:solidFill>
              <a:latin typeface="Poppins" panose="00000500000000000000" pitchFamily="2" charset="0"/>
              <a:ea typeface="Aptos" panose="020B0004020202020204" pitchFamily="34" charset="0"/>
              <a:cs typeface="Poppins" panose="00000500000000000000" pitchFamily="2" charset="0"/>
            </a:endParaRPr>
          </a:p>
          <a:p>
            <a:pPr marL="0" indent="0">
              <a:lnSpc>
                <a:spcPct val="100000"/>
              </a:lnSpc>
              <a:spcBef>
                <a:spcPts val="1200"/>
              </a:spcBef>
              <a:buNone/>
            </a:pPr>
            <a:r>
              <a:rPr lang="en-GB" sz="2000" b="1" kern="100" dirty="0">
                <a:solidFill>
                  <a:srgbClr val="28426D"/>
                </a:solidFill>
                <a:latin typeface="Poppins" panose="00000500000000000000" pitchFamily="2" charset="0"/>
                <a:ea typeface="Aptos" panose="020B0004020202020204" pitchFamily="34" charset="0"/>
                <a:cs typeface="Poppins" panose="00000500000000000000" pitchFamily="2" charset="0"/>
              </a:rPr>
              <a:t>Supporting participation and removing barriers to participative rights </a:t>
            </a:r>
          </a:p>
          <a:p>
            <a:pPr marL="342900" indent="-342900">
              <a:lnSpc>
                <a:spcPct val="100000"/>
              </a:lnSpc>
              <a:spcBef>
                <a:spcPts val="1200"/>
              </a:spcBef>
              <a:buFont typeface="+mj-lt"/>
              <a:buAutoNum type="arabicPeriod"/>
            </a:pPr>
            <a:r>
              <a:rPr lang="en-GB" sz="2000" kern="100" dirty="0">
                <a:solidFill>
                  <a:srgbClr val="28426D"/>
                </a:solidFill>
                <a:latin typeface="Poppins" panose="00000500000000000000" pitchFamily="2" charset="0"/>
                <a:ea typeface="Aptos" panose="020B0004020202020204" pitchFamily="34" charset="0"/>
                <a:cs typeface="Poppins" panose="00000500000000000000" pitchFamily="2" charset="0"/>
              </a:rPr>
              <a:t>Within the classroom having teaching assistants and pedagogues in the class to enable children to be ‘listened to.</a:t>
            </a:r>
          </a:p>
          <a:p>
            <a:pPr marL="342900" indent="-342900">
              <a:lnSpc>
                <a:spcPct val="100000"/>
              </a:lnSpc>
              <a:spcBef>
                <a:spcPts val="1200"/>
              </a:spcBef>
              <a:buFont typeface="+mj-lt"/>
              <a:buAutoNum type="arabicPeriod"/>
            </a:pPr>
            <a:r>
              <a:rPr lang="en-GB" sz="2000" kern="100" dirty="0">
                <a:solidFill>
                  <a:srgbClr val="28426D"/>
                </a:solidFill>
                <a:latin typeface="Poppins" panose="00000500000000000000" pitchFamily="2" charset="0"/>
                <a:ea typeface="Aptos" panose="020B0004020202020204" pitchFamily="34" charset="0"/>
                <a:cs typeface="Poppins" panose="00000500000000000000" pitchFamily="2" charset="0"/>
              </a:rPr>
              <a:t>A trusting environment from leadership where teachers are trusted and are not pressured to focus on ‘outcomes’ but where listing to </a:t>
            </a:r>
            <a:r>
              <a:rPr lang="en-GB" sz="2000" i="1" kern="100" dirty="0">
                <a:solidFill>
                  <a:srgbClr val="28426D"/>
                </a:solidFill>
                <a:latin typeface="Poppins" panose="00000500000000000000" pitchFamily="2" charset="0"/>
                <a:ea typeface="Aptos" panose="020B0004020202020204" pitchFamily="34" charset="0"/>
                <a:cs typeface="Poppins" panose="00000500000000000000" pitchFamily="2" charset="0"/>
              </a:rPr>
              <a:t>young </a:t>
            </a:r>
            <a:r>
              <a:rPr lang="en-GB" sz="2000" kern="100" dirty="0">
                <a:solidFill>
                  <a:srgbClr val="28426D"/>
                </a:solidFill>
                <a:latin typeface="Poppins" panose="00000500000000000000" pitchFamily="2" charset="0"/>
                <a:ea typeface="Aptos" panose="020B0004020202020204" pitchFamily="34" charset="0"/>
                <a:cs typeface="Poppins" panose="00000500000000000000" pitchFamily="2" charset="0"/>
              </a:rPr>
              <a:t>children is valued. </a:t>
            </a:r>
          </a:p>
          <a:p>
            <a:pPr marL="342900" indent="-342900">
              <a:lnSpc>
                <a:spcPct val="100000"/>
              </a:lnSpc>
              <a:spcBef>
                <a:spcPts val="1200"/>
              </a:spcBef>
              <a:buFont typeface="+mj-lt"/>
              <a:buAutoNum type="arabicPeriod"/>
            </a:pPr>
            <a:r>
              <a:rPr lang="en-GB" sz="2000" kern="100" dirty="0">
                <a:solidFill>
                  <a:srgbClr val="28426D"/>
                </a:solidFill>
                <a:latin typeface="Poppins" panose="00000500000000000000" pitchFamily="2" charset="0"/>
                <a:ea typeface="Aptos" panose="020B0004020202020204" pitchFamily="34" charset="0"/>
                <a:cs typeface="Poppins" panose="00000500000000000000" pitchFamily="2" charset="0"/>
              </a:rPr>
              <a:t>More educational support for parents about the pedagogy of early years education. </a:t>
            </a:r>
          </a:p>
        </p:txBody>
      </p:sp>
    </p:spTree>
    <p:extLst>
      <p:ext uri="{BB962C8B-B14F-4D97-AF65-F5344CB8AC3E}">
        <p14:creationId xmlns:p14="http://schemas.microsoft.com/office/powerpoint/2010/main" val="196201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7ECF4"/>
        </a:solidFill>
        <a:effectLst/>
      </p:bgPr>
    </p:bg>
    <p:spTree>
      <p:nvGrpSpPr>
        <p:cNvPr id="1" name="">
          <a:extLst>
            <a:ext uri="{FF2B5EF4-FFF2-40B4-BE49-F238E27FC236}">
              <a16:creationId xmlns:a16="http://schemas.microsoft.com/office/drawing/2014/main" id="{1F95A3BA-A67C-614C-E963-46E51661D77F}"/>
            </a:ext>
          </a:extLst>
        </p:cNvPr>
        <p:cNvGrpSpPr/>
        <p:nvPr/>
      </p:nvGrpSpPr>
      <p:grpSpPr>
        <a:xfrm>
          <a:off x="0" y="0"/>
          <a:ext cx="0" cy="0"/>
          <a:chOff x="0" y="0"/>
          <a:chExt cx="0" cy="0"/>
        </a:xfrm>
      </p:grpSpPr>
      <p:sp>
        <p:nvSpPr>
          <p:cNvPr id="74" name="Rectangle 73">
            <a:extLst>
              <a:ext uri="{FF2B5EF4-FFF2-40B4-BE49-F238E27FC236}">
                <a16:creationId xmlns:a16="http://schemas.microsoft.com/office/drawing/2014/main" id="{0F3C8426-A3A8-E7D9-7960-6DCAEC4848B9}"/>
              </a:ext>
            </a:extLst>
          </p:cNvPr>
          <p:cNvSpPr/>
          <p:nvPr/>
        </p:nvSpPr>
        <p:spPr>
          <a:xfrm>
            <a:off x="10792" y="-12431"/>
            <a:ext cx="12192000" cy="12942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object 5">
            <a:extLst>
              <a:ext uri="{FF2B5EF4-FFF2-40B4-BE49-F238E27FC236}">
                <a16:creationId xmlns:a16="http://schemas.microsoft.com/office/drawing/2014/main" id="{E5C22256-35CD-E8C2-5018-2BEE64C7C30E}"/>
              </a:ext>
            </a:extLst>
          </p:cNvPr>
          <p:cNvGrpSpPr/>
          <p:nvPr/>
        </p:nvGrpSpPr>
        <p:grpSpPr>
          <a:xfrm>
            <a:off x="326101" y="651895"/>
            <a:ext cx="608787" cy="315753"/>
            <a:chOff x="618228" y="1016286"/>
            <a:chExt cx="1003935" cy="520700"/>
          </a:xfrm>
        </p:grpSpPr>
        <p:sp>
          <p:nvSpPr>
            <p:cNvPr id="6" name="object 6">
              <a:extLst>
                <a:ext uri="{FF2B5EF4-FFF2-40B4-BE49-F238E27FC236}">
                  <a16:creationId xmlns:a16="http://schemas.microsoft.com/office/drawing/2014/main" id="{678A53BC-E89A-F935-B6DF-6D06EF1051A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a:extLst>
                <a:ext uri="{FF2B5EF4-FFF2-40B4-BE49-F238E27FC236}">
                  <a16:creationId xmlns:a16="http://schemas.microsoft.com/office/drawing/2014/main" id="{6EEADE96-85AB-2D6C-64C2-7A5FBDF71021}"/>
                </a:ext>
              </a:extLst>
            </p:cNvPr>
            <p:cNvPicPr/>
            <p:nvPr/>
          </p:nvPicPr>
          <p:blipFill>
            <a:blip r:embed="rId3" cstate="print"/>
            <a:stretch>
              <a:fillRect/>
            </a:stretch>
          </p:blipFill>
          <p:spPr>
            <a:xfrm>
              <a:off x="635262" y="1151026"/>
              <a:ext cx="147806" cy="147809"/>
            </a:xfrm>
            <a:prstGeom prst="rect">
              <a:avLst/>
            </a:prstGeom>
          </p:spPr>
        </p:pic>
        <p:sp>
          <p:nvSpPr>
            <p:cNvPr id="8" name="object 8">
              <a:extLst>
                <a:ext uri="{FF2B5EF4-FFF2-40B4-BE49-F238E27FC236}">
                  <a16:creationId xmlns:a16="http://schemas.microsoft.com/office/drawing/2014/main" id="{5DD9B57C-FEBB-3B01-8690-B74F66A330AE}"/>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a:extLst>
                <a:ext uri="{FF2B5EF4-FFF2-40B4-BE49-F238E27FC236}">
                  <a16:creationId xmlns:a16="http://schemas.microsoft.com/office/drawing/2014/main" id="{88C88502-B8F7-F7C2-5747-CE7FE61FEF44}"/>
                </a:ext>
              </a:extLst>
            </p:cNvPr>
            <p:cNvPicPr/>
            <p:nvPr/>
          </p:nvPicPr>
          <p:blipFill>
            <a:blip r:embed="rId4" cstate="print"/>
            <a:stretch>
              <a:fillRect/>
            </a:stretch>
          </p:blipFill>
          <p:spPr>
            <a:xfrm>
              <a:off x="1045558" y="1387673"/>
              <a:ext cx="148906" cy="148916"/>
            </a:xfrm>
            <a:prstGeom prst="rect">
              <a:avLst/>
            </a:prstGeom>
          </p:spPr>
        </p:pic>
        <p:sp>
          <p:nvSpPr>
            <p:cNvPr id="10" name="object 10">
              <a:extLst>
                <a:ext uri="{FF2B5EF4-FFF2-40B4-BE49-F238E27FC236}">
                  <a16:creationId xmlns:a16="http://schemas.microsoft.com/office/drawing/2014/main" id="{CBF0E4D9-D056-A21D-7393-D1EBB4A83540}"/>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a:extLst>
                <a:ext uri="{FF2B5EF4-FFF2-40B4-BE49-F238E27FC236}">
                  <a16:creationId xmlns:a16="http://schemas.microsoft.com/office/drawing/2014/main" id="{F2F915F4-33F1-0425-8E75-15297C861EFA}"/>
                </a:ext>
              </a:extLst>
            </p:cNvPr>
            <p:cNvPicPr/>
            <p:nvPr/>
          </p:nvPicPr>
          <p:blipFill>
            <a:blip r:embed="rId5" cstate="print"/>
            <a:stretch>
              <a:fillRect/>
            </a:stretch>
          </p:blipFill>
          <p:spPr>
            <a:xfrm>
              <a:off x="1456951" y="1151026"/>
              <a:ext cx="147806" cy="147809"/>
            </a:xfrm>
            <a:prstGeom prst="rect">
              <a:avLst/>
            </a:prstGeom>
          </p:spPr>
        </p:pic>
      </p:grpSp>
      <p:grpSp>
        <p:nvGrpSpPr>
          <p:cNvPr id="12" name="object 12">
            <a:extLst>
              <a:ext uri="{FF2B5EF4-FFF2-40B4-BE49-F238E27FC236}">
                <a16:creationId xmlns:a16="http://schemas.microsoft.com/office/drawing/2014/main" id="{84FAA2DB-5B42-E0AE-32E2-E2D0E14F768D}"/>
              </a:ext>
            </a:extLst>
          </p:cNvPr>
          <p:cNvGrpSpPr/>
          <p:nvPr/>
        </p:nvGrpSpPr>
        <p:grpSpPr>
          <a:xfrm>
            <a:off x="326101" y="301748"/>
            <a:ext cx="608787" cy="315753"/>
            <a:chOff x="618228" y="438868"/>
            <a:chExt cx="1003935" cy="520700"/>
          </a:xfrm>
        </p:grpSpPr>
        <p:sp>
          <p:nvSpPr>
            <p:cNvPr id="13" name="object 13">
              <a:extLst>
                <a:ext uri="{FF2B5EF4-FFF2-40B4-BE49-F238E27FC236}">
                  <a16:creationId xmlns:a16="http://schemas.microsoft.com/office/drawing/2014/main" id="{18F75A91-2695-5706-91B6-89C9F249AA69}"/>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a:extLst>
                <a:ext uri="{FF2B5EF4-FFF2-40B4-BE49-F238E27FC236}">
                  <a16:creationId xmlns:a16="http://schemas.microsoft.com/office/drawing/2014/main" id="{17045BBF-6DC2-2866-7E6D-C69F08EE3E4A}"/>
                </a:ext>
              </a:extLst>
            </p:cNvPr>
            <p:cNvPicPr/>
            <p:nvPr/>
          </p:nvPicPr>
          <p:blipFill>
            <a:blip r:embed="rId6" cstate="print"/>
            <a:stretch>
              <a:fillRect/>
            </a:stretch>
          </p:blipFill>
          <p:spPr>
            <a:xfrm>
              <a:off x="1045555" y="438868"/>
              <a:ext cx="148906" cy="146676"/>
            </a:xfrm>
            <a:prstGeom prst="rect">
              <a:avLst/>
            </a:prstGeom>
          </p:spPr>
        </p:pic>
        <p:sp>
          <p:nvSpPr>
            <p:cNvPr id="15" name="object 15">
              <a:extLst>
                <a:ext uri="{FF2B5EF4-FFF2-40B4-BE49-F238E27FC236}">
                  <a16:creationId xmlns:a16="http://schemas.microsoft.com/office/drawing/2014/main" id="{C2DE0C86-471D-9062-A9DD-45B2ED7C1704}"/>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a:extLst>
                <a:ext uri="{FF2B5EF4-FFF2-40B4-BE49-F238E27FC236}">
                  <a16:creationId xmlns:a16="http://schemas.microsoft.com/office/drawing/2014/main" id="{EB290AB8-B66D-B1DE-89BD-ECB6C68B4E56}"/>
                </a:ext>
              </a:extLst>
            </p:cNvPr>
            <p:cNvPicPr/>
            <p:nvPr/>
          </p:nvPicPr>
          <p:blipFill>
            <a:blip r:embed="rId7" cstate="print"/>
            <a:stretch>
              <a:fillRect/>
            </a:stretch>
          </p:blipFill>
          <p:spPr>
            <a:xfrm>
              <a:off x="635261" y="676623"/>
              <a:ext cx="147806" cy="147809"/>
            </a:xfrm>
            <a:prstGeom prst="rect">
              <a:avLst/>
            </a:prstGeom>
          </p:spPr>
        </p:pic>
        <p:sp>
          <p:nvSpPr>
            <p:cNvPr id="17" name="object 17">
              <a:extLst>
                <a:ext uri="{FF2B5EF4-FFF2-40B4-BE49-F238E27FC236}">
                  <a16:creationId xmlns:a16="http://schemas.microsoft.com/office/drawing/2014/main" id="{761BE218-F5BB-0960-2998-AA494D8B85AF}"/>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a:extLst>
                <a:ext uri="{FF2B5EF4-FFF2-40B4-BE49-F238E27FC236}">
                  <a16:creationId xmlns:a16="http://schemas.microsoft.com/office/drawing/2014/main" id="{5D23AA12-E24E-DDDD-CB62-DCD59A9AA620}"/>
                </a:ext>
              </a:extLst>
            </p:cNvPr>
            <p:cNvPicPr/>
            <p:nvPr/>
          </p:nvPicPr>
          <p:blipFill>
            <a:blip r:embed="rId8" cstate="print"/>
            <a:stretch>
              <a:fillRect/>
            </a:stretch>
          </p:blipFill>
          <p:spPr>
            <a:xfrm>
              <a:off x="1456951" y="676624"/>
              <a:ext cx="147806" cy="147809"/>
            </a:xfrm>
            <a:prstGeom prst="rect">
              <a:avLst/>
            </a:prstGeom>
          </p:spPr>
        </p:pic>
      </p:grpSp>
      <p:pic>
        <p:nvPicPr>
          <p:cNvPr id="19" name="object 19">
            <a:extLst>
              <a:ext uri="{FF2B5EF4-FFF2-40B4-BE49-F238E27FC236}">
                <a16:creationId xmlns:a16="http://schemas.microsoft.com/office/drawing/2014/main" id="{1DA680CC-6A92-4A12-B53F-F865AE1B1A51}"/>
              </a:ext>
            </a:extLst>
          </p:cNvPr>
          <p:cNvPicPr/>
          <p:nvPr/>
        </p:nvPicPr>
        <p:blipFill>
          <a:blip r:embed="rId9" cstate="print"/>
          <a:stretch>
            <a:fillRect/>
          </a:stretch>
        </p:blipFill>
        <p:spPr>
          <a:xfrm>
            <a:off x="1040443" y="378009"/>
            <a:ext cx="812386" cy="128650"/>
          </a:xfrm>
          <a:prstGeom prst="rect">
            <a:avLst/>
          </a:prstGeom>
        </p:spPr>
      </p:pic>
      <p:pic>
        <p:nvPicPr>
          <p:cNvPr id="20" name="object 20">
            <a:extLst>
              <a:ext uri="{FF2B5EF4-FFF2-40B4-BE49-F238E27FC236}">
                <a16:creationId xmlns:a16="http://schemas.microsoft.com/office/drawing/2014/main" id="{8AD02BEB-0E77-3C98-C7B2-49955E63CFC2}"/>
              </a:ext>
            </a:extLst>
          </p:cNvPr>
          <p:cNvPicPr/>
          <p:nvPr/>
        </p:nvPicPr>
        <p:blipFill>
          <a:blip r:embed="rId10" cstate="print"/>
          <a:stretch>
            <a:fillRect/>
          </a:stretch>
        </p:blipFill>
        <p:spPr>
          <a:xfrm>
            <a:off x="1044046" y="572180"/>
            <a:ext cx="1059656" cy="318966"/>
          </a:xfrm>
          <a:prstGeom prst="rect">
            <a:avLst/>
          </a:prstGeom>
        </p:spPr>
      </p:pic>
      <p:sp>
        <p:nvSpPr>
          <p:cNvPr id="55" name="object 20">
            <a:extLst>
              <a:ext uri="{FF2B5EF4-FFF2-40B4-BE49-F238E27FC236}">
                <a16:creationId xmlns:a16="http://schemas.microsoft.com/office/drawing/2014/main" id="{A3A8DD5B-3503-7E5A-71F1-2EA2306BBA3A}"/>
              </a:ext>
            </a:extLst>
          </p:cNvPr>
          <p:cNvSpPr txBox="1">
            <a:spLocks/>
          </p:cNvSpPr>
          <p:nvPr/>
        </p:nvSpPr>
        <p:spPr>
          <a:xfrm>
            <a:off x="3863447" y="4870405"/>
            <a:ext cx="2100260" cy="231038"/>
          </a:xfrm>
          <a:prstGeom prst="rect">
            <a:avLst/>
          </a:prstGeom>
        </p:spPr>
        <p:txBody>
          <a:bodyPr vert="horz" wrap="square" lIns="0" tIns="7316"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314F83"/>
                </a:solidFill>
                <a:effectLst/>
                <a:uLnTx/>
                <a:uFillTx/>
                <a:latin typeface="Poppins"/>
                <a:ea typeface="Segoe UI"/>
                <a:cs typeface="Segoe UI"/>
              </a:rPr>
              <a:t>@child.participation</a:t>
            </a:r>
            <a:endParaRPr kumimoji="0" lang="en-US" sz="1600" b="0" i="0" u="none" strike="noStrike" kern="1200" cap="none" spc="0" normalizeH="0" baseline="0" noProof="0">
              <a:ln>
                <a:noFill/>
              </a:ln>
              <a:solidFill>
                <a:srgbClr val="314F83"/>
              </a:solidFill>
              <a:effectLst/>
              <a:uLnTx/>
              <a:uFillTx/>
              <a:latin typeface="Poppins"/>
              <a:ea typeface="+mn-ea"/>
              <a:cs typeface="Calibri" panose="020F0502020204030204"/>
            </a:endParaRPr>
          </a:p>
        </p:txBody>
      </p:sp>
      <p:pic>
        <p:nvPicPr>
          <p:cNvPr id="56" name="Picture 21" descr="Twitter/X Logo">
            <a:extLst>
              <a:ext uri="{FF2B5EF4-FFF2-40B4-BE49-F238E27FC236}">
                <a16:creationId xmlns:a16="http://schemas.microsoft.com/office/drawing/2014/main" id="{44F49DDD-4029-2B8B-DD54-77CF799C9623}"/>
              </a:ext>
            </a:extLst>
          </p:cNvPr>
          <p:cNvPicPr>
            <a:picLocks noChangeAspect="1"/>
          </p:cNvPicPr>
          <p:nvPr/>
        </p:nvPicPr>
        <p:blipFill>
          <a:blip r:embed="rId11"/>
          <a:stretch>
            <a:fillRect/>
          </a:stretch>
        </p:blipFill>
        <p:spPr>
          <a:xfrm>
            <a:off x="1287733" y="4715535"/>
            <a:ext cx="579362" cy="545497"/>
          </a:xfrm>
          <a:prstGeom prst="rect">
            <a:avLst/>
          </a:prstGeom>
        </p:spPr>
      </p:pic>
      <p:sp>
        <p:nvSpPr>
          <p:cNvPr id="57" name="TextBox 56">
            <a:extLst>
              <a:ext uri="{FF2B5EF4-FFF2-40B4-BE49-F238E27FC236}">
                <a16:creationId xmlns:a16="http://schemas.microsoft.com/office/drawing/2014/main" id="{417D39BB-D995-E591-11BF-BDA62C91AB33}"/>
              </a:ext>
            </a:extLst>
          </p:cNvPr>
          <p:cNvSpPr txBox="1"/>
          <p:nvPr/>
        </p:nvSpPr>
        <p:spPr>
          <a:xfrm>
            <a:off x="1826635" y="4845250"/>
            <a:ext cx="18257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14F83"/>
                </a:solidFill>
                <a:effectLst/>
                <a:uLnTx/>
                <a:uFillTx/>
                <a:latin typeface="Poppins"/>
                <a:ea typeface="+mn-ea"/>
                <a:cs typeface="Calibri"/>
              </a:rPr>
              <a:t>@ChildPart</a:t>
            </a:r>
            <a:endParaRPr kumimoji="0" lang="en-US" sz="1600" b="0" i="0" u="none" strike="noStrike" kern="1200" cap="none" spc="0" normalizeH="0" baseline="0" noProof="0">
              <a:ln>
                <a:noFill/>
              </a:ln>
              <a:solidFill>
                <a:srgbClr val="314F83"/>
              </a:solidFill>
              <a:effectLst/>
              <a:uLnTx/>
              <a:uFillTx/>
              <a:latin typeface="Poppins"/>
              <a:ea typeface="+mn-ea"/>
              <a:cs typeface="+mn-cs"/>
            </a:endParaRPr>
          </a:p>
        </p:txBody>
      </p:sp>
      <p:pic>
        <p:nvPicPr>
          <p:cNvPr id="58" name="Picture 23" descr="Instagram Logo">
            <a:extLst>
              <a:ext uri="{FF2B5EF4-FFF2-40B4-BE49-F238E27FC236}">
                <a16:creationId xmlns:a16="http://schemas.microsoft.com/office/drawing/2014/main" id="{B37DDA19-50D1-D386-58B1-C428B96F4C67}"/>
              </a:ext>
            </a:extLst>
          </p:cNvPr>
          <p:cNvPicPr>
            <a:picLocks noChangeAspect="1"/>
          </p:cNvPicPr>
          <p:nvPr/>
        </p:nvPicPr>
        <p:blipFill>
          <a:blip r:embed="rId12"/>
          <a:stretch>
            <a:fillRect/>
          </a:stretch>
        </p:blipFill>
        <p:spPr>
          <a:xfrm>
            <a:off x="3265949" y="4714322"/>
            <a:ext cx="568479" cy="546710"/>
          </a:xfrm>
          <a:prstGeom prst="rect">
            <a:avLst/>
          </a:prstGeom>
        </p:spPr>
      </p:pic>
      <p:pic>
        <p:nvPicPr>
          <p:cNvPr id="59" name="Picture 26" descr="Outlook email logo">
            <a:extLst>
              <a:ext uri="{FF2B5EF4-FFF2-40B4-BE49-F238E27FC236}">
                <a16:creationId xmlns:a16="http://schemas.microsoft.com/office/drawing/2014/main" id="{5148FE1E-8A0A-457A-5F42-EF65FAD7E2DC}"/>
              </a:ext>
            </a:extLst>
          </p:cNvPr>
          <p:cNvPicPr>
            <a:picLocks noChangeAspect="1"/>
          </p:cNvPicPr>
          <p:nvPr/>
        </p:nvPicPr>
        <p:blipFill>
          <a:blip r:embed="rId13"/>
          <a:stretch>
            <a:fillRect/>
          </a:stretch>
        </p:blipFill>
        <p:spPr>
          <a:xfrm>
            <a:off x="6050728" y="4715884"/>
            <a:ext cx="569570" cy="550215"/>
          </a:xfrm>
          <a:prstGeom prst="rect">
            <a:avLst/>
          </a:prstGeom>
        </p:spPr>
      </p:pic>
      <p:sp>
        <p:nvSpPr>
          <p:cNvPr id="60" name="TextBox 59">
            <a:extLst>
              <a:ext uri="{FF2B5EF4-FFF2-40B4-BE49-F238E27FC236}">
                <a16:creationId xmlns:a16="http://schemas.microsoft.com/office/drawing/2014/main" id="{6A954F84-3593-9A9D-1803-13235579B0F0}"/>
              </a:ext>
            </a:extLst>
          </p:cNvPr>
          <p:cNvSpPr txBox="1"/>
          <p:nvPr/>
        </p:nvSpPr>
        <p:spPr>
          <a:xfrm>
            <a:off x="6591315" y="4789081"/>
            <a:ext cx="401787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14F83"/>
                </a:solidFill>
                <a:effectLst/>
                <a:uLnTx/>
                <a:uFillTx/>
                <a:latin typeface="Poppins"/>
                <a:ea typeface="+mn-ea"/>
                <a:cs typeface="Poppins"/>
              </a:rPr>
              <a:t>child.participation@uwe.ac.uk</a:t>
            </a:r>
          </a:p>
        </p:txBody>
      </p:sp>
      <p:sp>
        <p:nvSpPr>
          <p:cNvPr id="61" name="TextBox 60">
            <a:extLst>
              <a:ext uri="{FF2B5EF4-FFF2-40B4-BE49-F238E27FC236}">
                <a16:creationId xmlns:a16="http://schemas.microsoft.com/office/drawing/2014/main" id="{D2F64612-25E7-03C7-9DEA-AC3E5D6CBFD8}"/>
              </a:ext>
            </a:extLst>
          </p:cNvPr>
          <p:cNvSpPr txBox="1"/>
          <p:nvPr/>
        </p:nvSpPr>
        <p:spPr>
          <a:xfrm>
            <a:off x="834703" y="3586952"/>
            <a:ext cx="5999525"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9B4A9"/>
                </a:solidFill>
                <a:effectLst/>
                <a:uLnTx/>
                <a:uFillTx/>
                <a:latin typeface="Poppins"/>
                <a:ea typeface="+mn-ea"/>
                <a:cs typeface="Calibri"/>
              </a:rPr>
              <a:t>Follow us on Social Media…</a:t>
            </a:r>
            <a:endParaRPr kumimoji="0" lang="en-US" sz="2400" b="1" i="0" u="none" strike="noStrike" kern="1200" cap="none" spc="0" normalizeH="0" baseline="0" noProof="0">
              <a:ln>
                <a:noFill/>
              </a:ln>
              <a:solidFill>
                <a:srgbClr val="49B4A9"/>
              </a:solidFill>
              <a:effectLst/>
              <a:uLnTx/>
              <a:uFillTx/>
              <a:latin typeface="Poppins"/>
              <a:ea typeface="+mn-ea"/>
              <a:cs typeface="Poppins"/>
            </a:endParaRPr>
          </a:p>
        </p:txBody>
      </p:sp>
      <p:sp>
        <p:nvSpPr>
          <p:cNvPr id="62" name="TextBox 61">
            <a:extLst>
              <a:ext uri="{FF2B5EF4-FFF2-40B4-BE49-F238E27FC236}">
                <a16:creationId xmlns:a16="http://schemas.microsoft.com/office/drawing/2014/main" id="{E0E715B5-DC47-2BCD-42A4-6058CEA52069}"/>
              </a:ext>
            </a:extLst>
          </p:cNvPr>
          <p:cNvSpPr txBox="1"/>
          <p:nvPr/>
        </p:nvSpPr>
        <p:spPr>
          <a:xfrm>
            <a:off x="1294472" y="2401750"/>
            <a:ext cx="11750834"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9B4A9"/>
                </a:solidFill>
                <a:effectLst/>
                <a:uLnTx/>
                <a:uFillTx/>
                <a:latin typeface="Poppins"/>
                <a:ea typeface="Calibri" panose="020F0502020204030204"/>
                <a:cs typeface="Calibri" panose="020F0502020204030204"/>
              </a:rPr>
              <a:t>Learn more by visiting our webpage…</a:t>
            </a:r>
            <a:endParaRPr kumimoji="0" lang="en-US" sz="1700" b="1" i="0" u="none" strike="noStrike" kern="1200" cap="none" spc="0" normalizeH="0" baseline="0" noProof="0">
              <a:ln>
                <a:noFill/>
              </a:ln>
              <a:solidFill>
                <a:srgbClr val="49B4A9"/>
              </a:solidFill>
              <a:effectLst/>
              <a:uLnTx/>
              <a:uFillTx/>
              <a:latin typeface="Poppins"/>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314F83"/>
                </a:solidFill>
                <a:effectLst/>
                <a:uLnTx/>
                <a:uFillTx/>
                <a:latin typeface="Poppins"/>
                <a:ea typeface="Calibri" panose="020F0502020204030204"/>
                <a:cs typeface="Calibri" panose="020F0502020204030204"/>
              </a:rPr>
              <a:t>Latest news and events - upcoming training sessions, conferences and webinars.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srgbClr val="314F83"/>
                </a:solidFill>
                <a:effectLst/>
                <a:uLnTx/>
                <a:uFillTx/>
                <a:latin typeface="Poppins"/>
                <a:ea typeface="Calibri" panose="020F0502020204030204"/>
                <a:cs typeface="Calibri" panose="020F0502020204030204"/>
              </a:rPr>
              <a:t>Become a Network Member - receive a monthly newsletter and invitation to our events</a:t>
            </a:r>
          </a:p>
        </p:txBody>
      </p:sp>
      <p:sp>
        <p:nvSpPr>
          <p:cNvPr id="66" name="Rectangle 65">
            <a:extLst>
              <a:ext uri="{FF2B5EF4-FFF2-40B4-BE49-F238E27FC236}">
                <a16:creationId xmlns:a16="http://schemas.microsoft.com/office/drawing/2014/main" id="{86756C54-F6F8-F66F-E03E-0D03128AC6DB}"/>
              </a:ext>
            </a:extLst>
          </p:cNvPr>
          <p:cNvSpPr/>
          <p:nvPr/>
        </p:nvSpPr>
        <p:spPr>
          <a:xfrm>
            <a:off x="0" y="5943470"/>
            <a:ext cx="12192000" cy="9225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5F529F63-0CF7-D731-2271-0A888E5A29B5}"/>
              </a:ext>
            </a:extLst>
          </p:cNvPr>
          <p:cNvGrpSpPr/>
          <p:nvPr/>
        </p:nvGrpSpPr>
        <p:grpSpPr>
          <a:xfrm>
            <a:off x="2347678" y="6091566"/>
            <a:ext cx="7496643" cy="613765"/>
            <a:chOff x="1060217" y="4950107"/>
            <a:chExt cx="10000987" cy="818804"/>
          </a:xfrm>
        </p:grpSpPr>
        <p:pic>
          <p:nvPicPr>
            <p:cNvPr id="68" name="Picture 67" descr="Text&#10;&#10;Description automatically generated with low confidence">
              <a:extLst>
                <a:ext uri="{FF2B5EF4-FFF2-40B4-BE49-F238E27FC236}">
                  <a16:creationId xmlns:a16="http://schemas.microsoft.com/office/drawing/2014/main" id="{AFBA691E-C5BB-642C-77CF-AB660BB9D8F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73732" y="4950107"/>
              <a:ext cx="2601884" cy="760615"/>
            </a:xfrm>
            <a:prstGeom prst="rect">
              <a:avLst/>
            </a:prstGeom>
          </p:spPr>
        </p:pic>
        <p:pic>
          <p:nvPicPr>
            <p:cNvPr id="69" name="Picture 68" descr="Text&#10;&#10;Description automatically generated with medium confidence">
              <a:extLst>
                <a:ext uri="{FF2B5EF4-FFF2-40B4-BE49-F238E27FC236}">
                  <a16:creationId xmlns:a16="http://schemas.microsoft.com/office/drawing/2014/main" id="{415F040D-8091-795E-BF65-214BEC59FE0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82347" y="5039209"/>
              <a:ext cx="2227811" cy="685800"/>
            </a:xfrm>
            <a:prstGeom prst="rect">
              <a:avLst/>
            </a:prstGeom>
          </p:spPr>
        </p:pic>
        <p:pic>
          <p:nvPicPr>
            <p:cNvPr id="70" name="Picture 69" descr="Text&#10;&#10;Description automatically generated">
              <a:extLst>
                <a:ext uri="{FF2B5EF4-FFF2-40B4-BE49-F238E27FC236}">
                  <a16:creationId xmlns:a16="http://schemas.microsoft.com/office/drawing/2014/main" id="{0A6B14A0-A8F9-597E-5F47-31E0B8A24CD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918079" y="5024922"/>
              <a:ext cx="2143125" cy="714375"/>
            </a:xfrm>
            <a:prstGeom prst="rect">
              <a:avLst/>
            </a:prstGeom>
          </p:spPr>
        </p:pic>
        <p:pic>
          <p:nvPicPr>
            <p:cNvPr id="71" name="Picture 70" descr="A red background with white text&#10;&#10;Description automatically generated with medium confidence">
              <a:extLst>
                <a:ext uri="{FF2B5EF4-FFF2-40B4-BE49-F238E27FC236}">
                  <a16:creationId xmlns:a16="http://schemas.microsoft.com/office/drawing/2014/main" id="{DC0DDDBC-A87C-43CA-C4AD-C4FBAE49EFA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60217" y="5024922"/>
              <a:ext cx="1487978" cy="743989"/>
            </a:xfrm>
            <a:prstGeom prst="rect">
              <a:avLst/>
            </a:prstGeom>
          </p:spPr>
        </p:pic>
      </p:grpSp>
      <p:pic>
        <p:nvPicPr>
          <p:cNvPr id="72" name="Picture 71" descr="Text&#10;&#10;Description automatically generated">
            <a:extLst>
              <a:ext uri="{FF2B5EF4-FFF2-40B4-BE49-F238E27FC236}">
                <a16:creationId xmlns:a16="http://schemas.microsoft.com/office/drawing/2014/main" id="{D09B0922-CEEA-92DF-F038-18DD94A27565}"/>
              </a:ext>
            </a:extLst>
          </p:cNvPr>
          <p:cNvPicPr>
            <a:picLocks noChangeAspect="1"/>
          </p:cNvPicPr>
          <p:nvPr/>
        </p:nvPicPr>
        <p:blipFill rotWithShape="1">
          <a:blip r:embed="rId18">
            <a:extLst>
              <a:ext uri="{28A0092B-C50C-407E-A947-70E740481C1C}">
                <a14:useLocalDpi xmlns:a14="http://schemas.microsoft.com/office/drawing/2010/main" val="0"/>
              </a:ext>
            </a:extLst>
          </a:blip>
          <a:srcRect r="74305" b="-10532"/>
          <a:stretch/>
        </p:blipFill>
        <p:spPr>
          <a:xfrm>
            <a:off x="10152665" y="100343"/>
            <a:ext cx="2018491" cy="1181520"/>
          </a:xfrm>
          <a:prstGeom prst="rect">
            <a:avLst/>
          </a:prstGeom>
        </p:spPr>
      </p:pic>
    </p:spTree>
    <p:extLst>
      <p:ext uri="{BB962C8B-B14F-4D97-AF65-F5344CB8AC3E}">
        <p14:creationId xmlns:p14="http://schemas.microsoft.com/office/powerpoint/2010/main" val="2014386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8E8350A5-3A4C-FCAA-E643-DA21860BE873}"/>
              </a:ext>
            </a:extLst>
          </p:cNvPr>
          <p:cNvSpPr/>
          <p:nvPr/>
        </p:nvSpPr>
        <p:spPr>
          <a:xfrm>
            <a:off x="10347183" y="922306"/>
            <a:ext cx="399786" cy="428454"/>
          </a:xfrm>
          <a:prstGeom prst="ellipse">
            <a:avLst/>
          </a:prstGeom>
          <a:solidFill>
            <a:srgbClr val="EC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object 2">
            <a:extLst>
              <a:ext uri="{FF2B5EF4-FFF2-40B4-BE49-F238E27FC236}">
                <a16:creationId xmlns:a16="http://schemas.microsoft.com/office/drawing/2014/main" id="{3AC5FE5B-9869-9E92-055B-29D8244F09D8}"/>
              </a:ext>
            </a:extLst>
          </p:cNvPr>
          <p:cNvGrpSpPr/>
          <p:nvPr/>
        </p:nvGrpSpPr>
        <p:grpSpPr>
          <a:xfrm>
            <a:off x="0" y="0"/>
            <a:ext cx="12194610" cy="1146337"/>
            <a:chOff x="0" y="-5235"/>
            <a:chExt cx="20109815" cy="1890395"/>
          </a:xfrm>
        </p:grpSpPr>
        <p:sp>
          <p:nvSpPr>
            <p:cNvPr id="8" name="object 3">
              <a:extLst>
                <a:ext uri="{FF2B5EF4-FFF2-40B4-BE49-F238E27FC236}">
                  <a16:creationId xmlns:a16="http://schemas.microsoft.com/office/drawing/2014/main" id="{C7B6A540-3A9E-3D07-4D87-FE66CD72AB88}"/>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4">
              <a:extLst>
                <a:ext uri="{FF2B5EF4-FFF2-40B4-BE49-F238E27FC236}">
                  <a16:creationId xmlns:a16="http://schemas.microsoft.com/office/drawing/2014/main" id="{58FF414F-8881-0810-5435-A8BA98944034}"/>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5">
              <a:extLst>
                <a:ext uri="{FF2B5EF4-FFF2-40B4-BE49-F238E27FC236}">
                  <a16:creationId xmlns:a16="http://schemas.microsoft.com/office/drawing/2014/main" id="{2AAD0E9F-1792-EAC8-5292-3BC0EE7F0C21}"/>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6">
              <a:extLst>
                <a:ext uri="{FF2B5EF4-FFF2-40B4-BE49-F238E27FC236}">
                  <a16:creationId xmlns:a16="http://schemas.microsoft.com/office/drawing/2014/main" id="{77AABF28-AE89-D9AC-6540-87454E29E2FA}"/>
                </a:ext>
              </a:extLst>
            </p:cNvPr>
            <p:cNvPicPr/>
            <p:nvPr/>
          </p:nvPicPr>
          <p:blipFill>
            <a:blip r:embed="rId3" cstate="print"/>
            <a:stretch>
              <a:fillRect/>
            </a:stretch>
          </p:blipFill>
          <p:spPr>
            <a:xfrm>
              <a:off x="1045555" y="438868"/>
              <a:ext cx="148906" cy="146676"/>
            </a:xfrm>
            <a:prstGeom prst="rect">
              <a:avLst/>
            </a:prstGeom>
          </p:spPr>
        </p:pic>
        <p:sp>
          <p:nvSpPr>
            <p:cNvPr id="12" name="object 7">
              <a:extLst>
                <a:ext uri="{FF2B5EF4-FFF2-40B4-BE49-F238E27FC236}">
                  <a16:creationId xmlns:a16="http://schemas.microsoft.com/office/drawing/2014/main" id="{5F1FDFBD-1DB9-8458-54A1-46C8F3645EA6}"/>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object 8">
              <a:extLst>
                <a:ext uri="{FF2B5EF4-FFF2-40B4-BE49-F238E27FC236}">
                  <a16:creationId xmlns:a16="http://schemas.microsoft.com/office/drawing/2014/main" id="{C3B0A96F-6F0B-C8AA-5BC3-DC7D7200CB61}"/>
                </a:ext>
              </a:extLst>
            </p:cNvPr>
            <p:cNvPicPr/>
            <p:nvPr/>
          </p:nvPicPr>
          <p:blipFill>
            <a:blip r:embed="rId4" cstate="print"/>
            <a:stretch>
              <a:fillRect/>
            </a:stretch>
          </p:blipFill>
          <p:spPr>
            <a:xfrm>
              <a:off x="635261" y="676623"/>
              <a:ext cx="147806" cy="147809"/>
            </a:xfrm>
            <a:prstGeom prst="rect">
              <a:avLst/>
            </a:prstGeom>
          </p:spPr>
        </p:pic>
        <p:sp>
          <p:nvSpPr>
            <p:cNvPr id="14" name="object 9">
              <a:extLst>
                <a:ext uri="{FF2B5EF4-FFF2-40B4-BE49-F238E27FC236}">
                  <a16:creationId xmlns:a16="http://schemas.microsoft.com/office/drawing/2014/main" id="{6C07E83E-12C6-DD34-08D4-806EA10A9F2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object 10">
              <a:extLst>
                <a:ext uri="{FF2B5EF4-FFF2-40B4-BE49-F238E27FC236}">
                  <a16:creationId xmlns:a16="http://schemas.microsoft.com/office/drawing/2014/main" id="{566EECBC-D113-86C2-56A9-C9BF97A7F961}"/>
                </a:ext>
              </a:extLst>
            </p:cNvPr>
            <p:cNvPicPr/>
            <p:nvPr/>
          </p:nvPicPr>
          <p:blipFill>
            <a:blip r:embed="rId5" cstate="print"/>
            <a:stretch>
              <a:fillRect/>
            </a:stretch>
          </p:blipFill>
          <p:spPr>
            <a:xfrm>
              <a:off x="635262" y="1151026"/>
              <a:ext cx="147806" cy="147809"/>
            </a:xfrm>
            <a:prstGeom prst="rect">
              <a:avLst/>
            </a:prstGeom>
          </p:spPr>
        </p:pic>
        <p:sp>
          <p:nvSpPr>
            <p:cNvPr id="16" name="object 11">
              <a:extLst>
                <a:ext uri="{FF2B5EF4-FFF2-40B4-BE49-F238E27FC236}">
                  <a16:creationId xmlns:a16="http://schemas.microsoft.com/office/drawing/2014/main" id="{1B611ED2-7313-5814-EBC6-AEAE501F7DC7}"/>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object 12">
              <a:extLst>
                <a:ext uri="{FF2B5EF4-FFF2-40B4-BE49-F238E27FC236}">
                  <a16:creationId xmlns:a16="http://schemas.microsoft.com/office/drawing/2014/main" id="{E7293269-0C38-1BAC-B947-C0AFB28F9519}"/>
                </a:ext>
              </a:extLst>
            </p:cNvPr>
            <p:cNvPicPr/>
            <p:nvPr/>
          </p:nvPicPr>
          <p:blipFill>
            <a:blip r:embed="rId6" cstate="print"/>
            <a:stretch>
              <a:fillRect/>
            </a:stretch>
          </p:blipFill>
          <p:spPr>
            <a:xfrm>
              <a:off x="1045558" y="1387673"/>
              <a:ext cx="148906" cy="148916"/>
            </a:xfrm>
            <a:prstGeom prst="rect">
              <a:avLst/>
            </a:prstGeom>
          </p:spPr>
        </p:pic>
        <p:sp>
          <p:nvSpPr>
            <p:cNvPr id="18" name="object 13">
              <a:extLst>
                <a:ext uri="{FF2B5EF4-FFF2-40B4-BE49-F238E27FC236}">
                  <a16:creationId xmlns:a16="http://schemas.microsoft.com/office/drawing/2014/main" id="{DB8C0E7F-29CD-4AA4-6429-9EB7AE338040}"/>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object 14">
              <a:extLst>
                <a:ext uri="{FF2B5EF4-FFF2-40B4-BE49-F238E27FC236}">
                  <a16:creationId xmlns:a16="http://schemas.microsoft.com/office/drawing/2014/main" id="{27F39C3C-C3B6-23CB-2DE6-77DBA9FA092B}"/>
                </a:ext>
              </a:extLst>
            </p:cNvPr>
            <p:cNvPicPr/>
            <p:nvPr/>
          </p:nvPicPr>
          <p:blipFill>
            <a:blip r:embed="rId7" cstate="print"/>
            <a:stretch>
              <a:fillRect/>
            </a:stretch>
          </p:blipFill>
          <p:spPr>
            <a:xfrm>
              <a:off x="1456951" y="1151026"/>
              <a:ext cx="147806" cy="147809"/>
            </a:xfrm>
            <a:prstGeom prst="rect">
              <a:avLst/>
            </a:prstGeom>
          </p:spPr>
        </p:pic>
        <p:sp>
          <p:nvSpPr>
            <p:cNvPr id="20" name="object 15">
              <a:extLst>
                <a:ext uri="{FF2B5EF4-FFF2-40B4-BE49-F238E27FC236}">
                  <a16:creationId xmlns:a16="http://schemas.microsoft.com/office/drawing/2014/main" id="{C1F0D2F6-66D8-C58A-187D-A9255630523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16">
              <a:extLst>
                <a:ext uri="{FF2B5EF4-FFF2-40B4-BE49-F238E27FC236}">
                  <a16:creationId xmlns:a16="http://schemas.microsoft.com/office/drawing/2014/main" id="{1C8E61EC-1869-B9D7-EBAA-74536FB2B7D3}"/>
                </a:ext>
              </a:extLst>
            </p:cNvPr>
            <p:cNvPicPr/>
            <p:nvPr/>
          </p:nvPicPr>
          <p:blipFill>
            <a:blip r:embed="rId8" cstate="print"/>
            <a:stretch>
              <a:fillRect/>
            </a:stretch>
          </p:blipFill>
          <p:spPr>
            <a:xfrm>
              <a:off x="1456951" y="676624"/>
              <a:ext cx="147806" cy="147809"/>
            </a:xfrm>
            <a:prstGeom prst="rect">
              <a:avLst/>
            </a:prstGeom>
          </p:spPr>
        </p:pic>
        <p:pic>
          <p:nvPicPr>
            <p:cNvPr id="22" name="object 17">
              <a:extLst>
                <a:ext uri="{FF2B5EF4-FFF2-40B4-BE49-F238E27FC236}">
                  <a16:creationId xmlns:a16="http://schemas.microsoft.com/office/drawing/2014/main" id="{9FE02EF5-F7DC-9103-BFB3-790205C29724}"/>
                </a:ext>
              </a:extLst>
            </p:cNvPr>
            <p:cNvPicPr/>
            <p:nvPr/>
          </p:nvPicPr>
          <p:blipFill>
            <a:blip r:embed="rId9" cstate="print"/>
            <a:stretch>
              <a:fillRect/>
            </a:stretch>
          </p:blipFill>
          <p:spPr>
            <a:xfrm>
              <a:off x="1796231" y="564627"/>
              <a:ext cx="1339684" cy="212153"/>
            </a:xfrm>
            <a:prstGeom prst="rect">
              <a:avLst/>
            </a:prstGeom>
          </p:spPr>
        </p:pic>
        <p:pic>
          <p:nvPicPr>
            <p:cNvPr id="23" name="object 18">
              <a:extLst>
                <a:ext uri="{FF2B5EF4-FFF2-40B4-BE49-F238E27FC236}">
                  <a16:creationId xmlns:a16="http://schemas.microsoft.com/office/drawing/2014/main" id="{D7FB4535-1971-F0ED-47F6-AA6BB3A9767D}"/>
                </a:ext>
              </a:extLst>
            </p:cNvPr>
            <p:cNvPicPr/>
            <p:nvPr/>
          </p:nvPicPr>
          <p:blipFill>
            <a:blip r:embed="rId10" cstate="print"/>
            <a:stretch>
              <a:fillRect/>
            </a:stretch>
          </p:blipFill>
          <p:spPr>
            <a:xfrm>
              <a:off x="1802172" y="884830"/>
              <a:ext cx="1747452" cy="525998"/>
            </a:xfrm>
            <a:prstGeom prst="rect">
              <a:avLst/>
            </a:prstGeom>
          </p:spPr>
        </p:pic>
      </p:grpSp>
      <p:sp>
        <p:nvSpPr>
          <p:cNvPr id="3" name="object 2"/>
          <p:cNvSpPr txBox="1">
            <a:spLocks/>
          </p:cNvSpPr>
          <p:nvPr/>
        </p:nvSpPr>
        <p:spPr>
          <a:xfrm>
            <a:off x="2261377" y="301411"/>
            <a:ext cx="9545400" cy="626052"/>
          </a:xfrm>
          <a:prstGeom prst="rect">
            <a:avLst/>
          </a:prstGeom>
        </p:spPr>
        <p:txBody>
          <a:bodyPr vert="horz" wrap="square" lIns="0" tIns="10397"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620" marR="0" lvl="0" indent="0" algn="l" defTabSz="914400" rtl="0" eaLnBrk="1" fontAlgn="auto" latinLnBrk="0" hangingPunct="1">
              <a:lnSpc>
                <a:spcPct val="100000"/>
              </a:lnSpc>
              <a:spcBef>
                <a:spcPts val="82"/>
              </a:spcBef>
              <a:spcAft>
                <a:spcPts val="0"/>
              </a:spcAft>
              <a:buClrTx/>
              <a:buSzTx/>
              <a:buFontTx/>
              <a:buNone/>
              <a:tabLst/>
              <a:defRPr/>
            </a:pPr>
            <a:r>
              <a:rPr kumimoji="0" lang="en-GB" sz="4000" b="1" i="0" u="none" strike="noStrike" kern="1200" cap="none" spc="112" normalizeH="0" baseline="0" noProof="0">
                <a:ln>
                  <a:noFill/>
                </a:ln>
                <a:solidFill>
                  <a:srgbClr val="28426E"/>
                </a:solidFill>
                <a:effectLst/>
                <a:uLnTx/>
                <a:uFillTx/>
                <a:latin typeface="Poppins"/>
                <a:ea typeface="+mj-ea"/>
                <a:cs typeface="Poppins"/>
              </a:rPr>
              <a:t>References</a:t>
            </a:r>
            <a:endParaRPr kumimoji="0" lang="en-GB" sz="4000" b="1" i="0" u="none" strike="noStrike" kern="1200" cap="none" spc="112" normalizeH="0" baseline="0" noProof="0">
              <a:ln>
                <a:noFill/>
              </a:ln>
              <a:solidFill>
                <a:srgbClr val="28426E"/>
              </a:solidFill>
              <a:effectLst/>
              <a:uLnTx/>
              <a:uFillTx/>
              <a:latin typeface="Poppins" panose="00000500000000000000" pitchFamily="2" charset="0"/>
              <a:ea typeface="+mj-ea"/>
              <a:cs typeface="Poppins" panose="00000500000000000000" pitchFamily="2" charset="0"/>
            </a:endParaRPr>
          </a:p>
        </p:txBody>
      </p:sp>
      <p:sp>
        <p:nvSpPr>
          <p:cNvPr id="5" name="TextBox 4">
            <a:extLst>
              <a:ext uri="{FF2B5EF4-FFF2-40B4-BE49-F238E27FC236}">
                <a16:creationId xmlns:a16="http://schemas.microsoft.com/office/drawing/2014/main" id="{7B2D5A10-398E-8966-5F90-6BAAE80D078C}"/>
              </a:ext>
            </a:extLst>
          </p:cNvPr>
          <p:cNvSpPr txBox="1"/>
          <p:nvPr/>
        </p:nvSpPr>
        <p:spPr>
          <a:xfrm>
            <a:off x="154368" y="1679527"/>
            <a:ext cx="12188064" cy="415498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28436E"/>
                </a:solidFill>
                <a:effectLst/>
                <a:uLnTx/>
                <a:uFillTx/>
                <a:latin typeface="Poppins"/>
                <a:ea typeface="+mn-ea"/>
                <a:cs typeface="Poppins"/>
              </a:rPr>
              <a:t>Berge, P. &amp; </a:t>
            </a:r>
            <a:r>
              <a:rPr kumimoji="0" lang="en-GB" sz="1400" b="0" i="0" u="none" strike="noStrike" kern="1200" cap="none" spc="0" normalizeH="0" baseline="0" noProof="0" err="1">
                <a:ln>
                  <a:noFill/>
                </a:ln>
                <a:solidFill>
                  <a:srgbClr val="28436E"/>
                </a:solidFill>
                <a:effectLst/>
                <a:uLnTx/>
                <a:uFillTx/>
                <a:latin typeface="Poppins"/>
                <a:ea typeface="+mn-ea"/>
                <a:cs typeface="Poppins"/>
              </a:rPr>
              <a:t>Luckmann</a:t>
            </a:r>
            <a:r>
              <a:rPr kumimoji="0" lang="en-GB" sz="1400" b="0" i="0" u="none" strike="noStrike" kern="1200" cap="none" spc="0" normalizeH="0" baseline="0" noProof="0">
                <a:ln>
                  <a:noFill/>
                </a:ln>
                <a:solidFill>
                  <a:srgbClr val="28436E"/>
                </a:solidFill>
                <a:effectLst/>
                <a:uLnTx/>
                <a:uFillTx/>
                <a:latin typeface="Poppins"/>
                <a:ea typeface="+mn-ea"/>
                <a:cs typeface="Poppins"/>
              </a:rPr>
              <a:t>, T. (1991) </a:t>
            </a:r>
            <a:r>
              <a:rPr kumimoji="0" lang="en-GB" sz="1400" b="0" i="1" u="none" strike="noStrike" kern="1200" cap="none" spc="0" normalizeH="0" baseline="0" noProof="0">
                <a:ln>
                  <a:noFill/>
                </a:ln>
                <a:solidFill>
                  <a:srgbClr val="28436E"/>
                </a:solidFill>
                <a:effectLst/>
                <a:uLnTx/>
                <a:uFillTx/>
                <a:latin typeface="Poppins"/>
                <a:ea typeface="+mn-ea"/>
                <a:cs typeface="Poppins"/>
              </a:rPr>
              <a:t>The social construction of reality</a:t>
            </a:r>
            <a:r>
              <a:rPr kumimoji="0" lang="en-GB" sz="1400" b="0" i="0" u="none" strike="noStrike" kern="1200" cap="none" spc="0" normalizeH="0" baseline="0" noProof="0">
                <a:ln>
                  <a:noFill/>
                </a:ln>
                <a:solidFill>
                  <a:srgbClr val="28436E"/>
                </a:solidFill>
                <a:effectLst/>
                <a:uLnTx/>
                <a:uFillTx/>
                <a:latin typeface="Poppins"/>
                <a:ea typeface="+mn-ea"/>
                <a:cs typeface="Poppins"/>
              </a:rPr>
              <a:t>. Penguin Books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err="1">
                <a:ln>
                  <a:noFill/>
                </a:ln>
                <a:solidFill>
                  <a:srgbClr val="28436E"/>
                </a:solidFill>
                <a:effectLst/>
                <a:uLnTx/>
                <a:uFillTx/>
                <a:latin typeface="Poppins"/>
                <a:ea typeface="+mn-ea"/>
                <a:cs typeface="Poppins"/>
              </a:rPr>
              <a:t>Bessell</a:t>
            </a:r>
            <a:r>
              <a:rPr kumimoji="0" lang="en-GB" sz="1400" b="0" i="0" u="none" strike="noStrike" kern="1200" cap="none" spc="0" normalizeH="0" baseline="0" noProof="0">
                <a:ln>
                  <a:noFill/>
                </a:ln>
                <a:solidFill>
                  <a:srgbClr val="28436E"/>
                </a:solidFill>
                <a:effectLst/>
                <a:uLnTx/>
                <a:uFillTx/>
                <a:latin typeface="Poppins"/>
                <a:ea typeface="+mn-ea"/>
                <a:cs typeface="Poppins"/>
              </a:rPr>
              <a:t>, S., 2017. Rights-based research with children: Principles and practice. </a:t>
            </a:r>
            <a:r>
              <a:rPr kumimoji="0" lang="en-GB" sz="1400" b="0" i="1" u="none" strike="noStrike" kern="1200" cap="none" spc="0" normalizeH="0" baseline="0" noProof="0">
                <a:ln>
                  <a:noFill/>
                </a:ln>
                <a:solidFill>
                  <a:srgbClr val="28436E"/>
                </a:solidFill>
                <a:effectLst/>
                <a:uLnTx/>
                <a:uFillTx/>
                <a:latin typeface="Poppins"/>
                <a:ea typeface="+mn-ea"/>
                <a:cs typeface="Poppins"/>
              </a:rPr>
              <a:t>Methodological Approaches Geographies of Children and Young People</a:t>
            </a:r>
            <a:r>
              <a:rPr kumimoji="0" lang="en-GB" sz="1400" b="0" i="0" u="none" strike="noStrike" kern="1200" cap="none" spc="0" normalizeH="0" baseline="0" noProof="0">
                <a:ln>
                  <a:noFill/>
                </a:ln>
                <a:solidFill>
                  <a:srgbClr val="28436E"/>
                </a:solidFill>
                <a:effectLst/>
                <a:uLnTx/>
                <a:uFillTx/>
                <a:latin typeface="Poppins"/>
                <a:ea typeface="+mn-ea"/>
                <a:cs typeface="Poppins"/>
              </a:rPr>
              <a:t>, </a:t>
            </a:r>
            <a:r>
              <a:rPr kumimoji="0" lang="en-GB" sz="1400" b="0" i="1" u="none" strike="noStrike" kern="1200" cap="none" spc="0" normalizeH="0" baseline="0" noProof="0">
                <a:ln>
                  <a:noFill/>
                </a:ln>
                <a:solidFill>
                  <a:srgbClr val="28436E"/>
                </a:solidFill>
                <a:effectLst/>
                <a:uLnTx/>
                <a:uFillTx/>
                <a:latin typeface="Poppins"/>
                <a:ea typeface="+mn-ea"/>
                <a:cs typeface="Poppins"/>
              </a:rPr>
              <a:t>2</a:t>
            </a:r>
            <a:r>
              <a:rPr kumimoji="0" lang="en-GB" sz="1400" b="0" i="0" u="none" strike="noStrike" kern="1200" cap="none" spc="0" normalizeH="0" baseline="0" noProof="0">
                <a:ln>
                  <a:noFill/>
                </a:ln>
                <a:solidFill>
                  <a:srgbClr val="28436E"/>
                </a:solidFill>
                <a:effectLst/>
                <a:uLnTx/>
                <a:uFillTx/>
                <a:latin typeface="Poppins"/>
                <a:ea typeface="+mn-ea"/>
                <a:cs typeface="Poppins"/>
              </a:rPr>
              <a:t>, pp.223-240.</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28436E"/>
                </a:solidFill>
                <a:effectLst/>
                <a:uLnTx/>
                <a:uFillTx/>
                <a:latin typeface="Poppins"/>
                <a:ea typeface="+mn-ea"/>
                <a:cs typeface="Poppins"/>
              </a:rPr>
              <a:t>Chicken, S. (2023). ‘Doing Reggio?’ Exploring the complexity of ‘curriculum’ migration through a comparison of Reggio Emilia, Italy and the EYFS, England. Global Studies of Childhood, 13(4), 322-340</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28436E"/>
                </a:solidFill>
                <a:effectLst/>
                <a:uLnTx/>
                <a:uFillTx/>
                <a:latin typeface="Poppins"/>
                <a:ea typeface="+mn-ea"/>
                <a:cs typeface="Poppins"/>
              </a:rPr>
              <a:t>Chicken, S. and Tyrie, J., 2023. Can you Hear me? Problematising the Enactment of </a:t>
            </a:r>
            <a:r>
              <a:rPr kumimoji="0" lang="en-GB" sz="1400" b="0" i="0" u="none" strike="noStrike" kern="1200" cap="none" spc="0" normalizeH="0" baseline="0" noProof="0" err="1">
                <a:ln>
                  <a:noFill/>
                </a:ln>
                <a:solidFill>
                  <a:srgbClr val="28436E"/>
                </a:solidFill>
                <a:effectLst/>
                <a:uLnTx/>
                <a:uFillTx/>
                <a:latin typeface="Poppins"/>
                <a:ea typeface="+mn-ea"/>
                <a:cs typeface="Poppins"/>
              </a:rPr>
              <a:t>uncrc</a:t>
            </a:r>
            <a:r>
              <a:rPr kumimoji="0" lang="en-GB" sz="1400" b="0" i="0" u="none" strike="noStrike" kern="1200" cap="none" spc="0" normalizeH="0" baseline="0" noProof="0">
                <a:ln>
                  <a:noFill/>
                </a:ln>
                <a:solidFill>
                  <a:srgbClr val="28436E"/>
                </a:solidFill>
                <a:effectLst/>
                <a:uLnTx/>
                <a:uFillTx/>
                <a:latin typeface="Poppins"/>
                <a:ea typeface="+mn-ea"/>
                <a:cs typeface="Poppins"/>
              </a:rPr>
              <a:t> Article 12 in Welsh Early Years Classrooms: Exploring the Challenges of “Children’s Voice”. </a:t>
            </a:r>
            <a:r>
              <a:rPr kumimoji="0" lang="en-GB" sz="1400" b="0" i="1" u="none" strike="noStrike" kern="1200" cap="none" spc="0" normalizeH="0" baseline="0" noProof="0">
                <a:ln>
                  <a:noFill/>
                </a:ln>
                <a:solidFill>
                  <a:srgbClr val="28436E"/>
                </a:solidFill>
                <a:effectLst/>
                <a:uLnTx/>
                <a:uFillTx/>
                <a:latin typeface="Poppins"/>
                <a:ea typeface="+mn-ea"/>
                <a:cs typeface="Poppins"/>
              </a:rPr>
              <a:t>The International Journal of Children's Rights</a:t>
            </a:r>
            <a:r>
              <a:rPr kumimoji="0" lang="en-GB" sz="1400" b="0" i="0" u="none" strike="noStrike" kern="1200" cap="none" spc="0" normalizeH="0" baseline="0" noProof="0">
                <a:ln>
                  <a:noFill/>
                </a:ln>
                <a:solidFill>
                  <a:srgbClr val="28436E"/>
                </a:solidFill>
                <a:effectLst/>
                <a:uLnTx/>
                <a:uFillTx/>
                <a:latin typeface="Poppins"/>
                <a:ea typeface="+mn-ea"/>
                <a:cs typeface="Poppins"/>
              </a:rPr>
              <a:t>, </a:t>
            </a:r>
            <a:r>
              <a:rPr kumimoji="0" lang="en-GB" sz="1400" b="0" i="1" u="none" strike="noStrike" kern="1200" cap="none" spc="0" normalizeH="0" baseline="0" noProof="0">
                <a:ln>
                  <a:noFill/>
                </a:ln>
                <a:solidFill>
                  <a:srgbClr val="28436E"/>
                </a:solidFill>
                <a:effectLst/>
                <a:uLnTx/>
                <a:uFillTx/>
                <a:latin typeface="Poppins"/>
                <a:ea typeface="+mn-ea"/>
                <a:cs typeface="Poppins"/>
              </a:rPr>
              <a:t>31</a:t>
            </a:r>
            <a:r>
              <a:rPr kumimoji="0" lang="en-GB" sz="1400" b="0" i="0" u="none" strike="noStrike" kern="1200" cap="none" spc="0" normalizeH="0" baseline="0" noProof="0">
                <a:ln>
                  <a:noFill/>
                </a:ln>
                <a:solidFill>
                  <a:srgbClr val="28436E"/>
                </a:solidFill>
                <a:effectLst/>
                <a:uLnTx/>
                <a:uFillTx/>
                <a:latin typeface="Poppins"/>
                <a:ea typeface="+mn-ea"/>
                <a:cs typeface="Poppins"/>
              </a:rPr>
              <a:t>(2), pp.301-325.</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28436E"/>
                </a:solidFill>
                <a:effectLst/>
                <a:uLnTx/>
                <a:uFillTx/>
                <a:latin typeface="Poppins"/>
                <a:ea typeface="+mn-ea"/>
                <a:cs typeface="Poppins"/>
              </a:rPr>
              <a:t>Correia, N., Camilo, C., Aguiar, C. and Amaro, F., 2019. Children's right to participate in early childhood education settings: A systematic review. </a:t>
            </a:r>
            <a:r>
              <a:rPr kumimoji="0" lang="en-GB" sz="1400" b="0" i="1" u="none" strike="noStrike" kern="1200" cap="none" spc="0" normalizeH="0" baseline="0" noProof="0">
                <a:ln>
                  <a:noFill/>
                </a:ln>
                <a:solidFill>
                  <a:srgbClr val="28436E"/>
                </a:solidFill>
                <a:effectLst/>
                <a:uLnTx/>
                <a:uFillTx/>
                <a:latin typeface="Poppins"/>
                <a:ea typeface="+mn-ea"/>
                <a:cs typeface="Poppins"/>
              </a:rPr>
              <a:t>Children and Youth Services Review</a:t>
            </a:r>
            <a:r>
              <a:rPr kumimoji="0" lang="en-GB" sz="1400" b="0" i="0" u="none" strike="noStrike" kern="1200" cap="none" spc="0" normalizeH="0" baseline="0" noProof="0">
                <a:ln>
                  <a:noFill/>
                </a:ln>
                <a:solidFill>
                  <a:srgbClr val="28436E"/>
                </a:solidFill>
                <a:effectLst/>
                <a:uLnTx/>
                <a:uFillTx/>
                <a:latin typeface="Poppins"/>
                <a:ea typeface="+mn-ea"/>
                <a:cs typeface="Poppins"/>
              </a:rPr>
              <a:t>, </a:t>
            </a:r>
            <a:r>
              <a:rPr kumimoji="0" lang="en-GB" sz="1400" b="0" i="1" u="none" strike="noStrike" kern="1200" cap="none" spc="0" normalizeH="0" baseline="0" noProof="0">
                <a:ln>
                  <a:noFill/>
                </a:ln>
                <a:solidFill>
                  <a:srgbClr val="28436E"/>
                </a:solidFill>
                <a:effectLst/>
                <a:uLnTx/>
                <a:uFillTx/>
                <a:latin typeface="Poppins"/>
                <a:ea typeface="+mn-ea"/>
                <a:cs typeface="Poppins"/>
              </a:rPr>
              <a:t>100</a:t>
            </a:r>
            <a:r>
              <a:rPr kumimoji="0" lang="en-GB" sz="1400" b="0" i="0" u="none" strike="noStrike" kern="1200" cap="none" spc="0" normalizeH="0" baseline="0" noProof="0">
                <a:ln>
                  <a:noFill/>
                </a:ln>
                <a:solidFill>
                  <a:srgbClr val="28436E"/>
                </a:solidFill>
                <a:effectLst/>
                <a:uLnTx/>
                <a:uFillTx/>
                <a:latin typeface="Poppins"/>
                <a:ea typeface="+mn-ea"/>
                <a:cs typeface="Poppins"/>
              </a:rPr>
              <a:t>, pp.76-88.</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err="1">
                <a:ln>
                  <a:noFill/>
                </a:ln>
                <a:solidFill>
                  <a:srgbClr val="28436E"/>
                </a:solidFill>
                <a:effectLst/>
                <a:uLnTx/>
                <a:uFillTx/>
                <a:latin typeface="Poppins"/>
                <a:ea typeface="+mn-ea"/>
                <a:cs typeface="Poppins"/>
              </a:rPr>
              <a:t>Invernizzi</a:t>
            </a:r>
            <a:r>
              <a:rPr kumimoji="0" lang="en-GB" sz="1400" b="0" i="0" u="none" strike="noStrike" kern="1200" cap="none" spc="0" normalizeH="0" baseline="0" noProof="0">
                <a:ln>
                  <a:noFill/>
                </a:ln>
                <a:solidFill>
                  <a:srgbClr val="28436E"/>
                </a:solidFill>
                <a:effectLst/>
                <a:uLnTx/>
                <a:uFillTx/>
                <a:latin typeface="Poppins"/>
                <a:ea typeface="+mn-ea"/>
                <a:cs typeface="Poppins"/>
              </a:rPr>
              <a:t>, A. and Williams, J. (eds) (2011) Human Rights of Children: From Visions to </a:t>
            </a:r>
            <a:br>
              <a:rPr kumimoji="0" lang="en-GB" sz="14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br>
            <a:r>
              <a:rPr kumimoji="0" lang="en-GB" sz="1400" b="0" i="0" u="none" strike="noStrike" kern="1200" cap="none" spc="0" normalizeH="0" baseline="0" noProof="0">
                <a:ln>
                  <a:noFill/>
                </a:ln>
                <a:solidFill>
                  <a:srgbClr val="28436E"/>
                </a:solidFill>
                <a:effectLst/>
                <a:uLnTx/>
                <a:uFillTx/>
                <a:latin typeface="Poppins"/>
                <a:ea typeface="+mn-ea"/>
                <a:cs typeface="Poppins"/>
              </a:rPr>
              <a:t>Implementation, London: Routledge. </a:t>
            </a:r>
            <a:endParaRPr kumimoji="0" lang="en-GB" sz="1400" b="0" i="0" u="none" strike="noStrike" kern="1200" cap="none" spc="0" normalizeH="0" baseline="0" noProof="0">
              <a:ln>
                <a:noFill/>
              </a:ln>
              <a:solidFill>
                <a:srgbClr val="002060"/>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002060"/>
                </a:solidFill>
                <a:effectLst/>
                <a:uLnTx/>
                <a:uFillTx/>
                <a:latin typeface="Poppins"/>
                <a:ea typeface="+mn-ea"/>
                <a:cs typeface="Poppins"/>
              </a:rPr>
              <a:t>James, A. and </a:t>
            </a:r>
            <a:r>
              <a:rPr kumimoji="0" lang="en-GB" sz="1400" b="0" i="0" u="none" strike="noStrike" kern="1200" cap="none" spc="0" normalizeH="0" baseline="0" noProof="0" err="1">
                <a:ln>
                  <a:noFill/>
                </a:ln>
                <a:solidFill>
                  <a:srgbClr val="002060"/>
                </a:solidFill>
                <a:effectLst/>
                <a:uLnTx/>
                <a:uFillTx/>
                <a:latin typeface="Poppins"/>
                <a:ea typeface="+mn-ea"/>
                <a:cs typeface="Poppins"/>
              </a:rPr>
              <a:t>Prout</a:t>
            </a:r>
            <a:r>
              <a:rPr kumimoji="0" lang="en-GB" sz="1400" b="0" i="0" u="none" strike="noStrike" kern="1200" cap="none" spc="0" normalizeH="0" baseline="0" noProof="0">
                <a:ln>
                  <a:noFill/>
                </a:ln>
                <a:solidFill>
                  <a:srgbClr val="002060"/>
                </a:solidFill>
                <a:effectLst/>
                <a:uLnTx/>
                <a:uFillTx/>
                <a:latin typeface="Poppins"/>
                <a:ea typeface="+mn-ea"/>
                <a:cs typeface="Poppins"/>
              </a:rPr>
              <a:t>, A., 2015. Re-presenting childhood: Time and transition in the study of childhood. In </a:t>
            </a:r>
            <a:r>
              <a:rPr kumimoji="0" lang="en-GB" sz="1400" b="0" i="1" u="none" strike="noStrike" kern="1200" cap="none" spc="0" normalizeH="0" baseline="0" noProof="0">
                <a:ln>
                  <a:noFill/>
                </a:ln>
                <a:solidFill>
                  <a:srgbClr val="002060"/>
                </a:solidFill>
                <a:effectLst/>
                <a:uLnTx/>
                <a:uFillTx/>
                <a:latin typeface="Poppins"/>
                <a:ea typeface="+mn-ea"/>
                <a:cs typeface="Poppins"/>
              </a:rPr>
              <a:t>Constructing and reconstructing childhood</a:t>
            </a:r>
            <a:r>
              <a:rPr kumimoji="0" lang="en-GB" sz="1400" b="0" i="0" u="none" strike="noStrike" kern="1200" cap="none" spc="0" normalizeH="0" baseline="0" noProof="0">
                <a:ln>
                  <a:noFill/>
                </a:ln>
                <a:solidFill>
                  <a:srgbClr val="002060"/>
                </a:solidFill>
                <a:effectLst/>
                <a:uLnTx/>
                <a:uFillTx/>
                <a:latin typeface="Poppins"/>
                <a:ea typeface="+mn-ea"/>
                <a:cs typeface="Poppins"/>
              </a:rPr>
              <a:t> (pp. 202-219). Routledge.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002060"/>
                </a:solidFill>
                <a:effectLst/>
                <a:uLnTx/>
                <a:uFillTx/>
                <a:latin typeface="Poppins"/>
                <a:ea typeface="+mn-ea"/>
                <a:cs typeface="Poppins"/>
              </a:rPr>
              <a:t>Waters, J., Lewis, A., Sarwar, S. and Tyrie, J., 2017. Exploring the extent of enactment of young children's rights in the education system in Wales. </a:t>
            </a:r>
            <a:r>
              <a:rPr kumimoji="0" lang="en-GB" sz="1400" b="0" i="1" u="none" strike="noStrike" kern="1200" cap="none" spc="0" normalizeH="0" baseline="0" noProof="0">
                <a:ln>
                  <a:noFill/>
                </a:ln>
                <a:solidFill>
                  <a:srgbClr val="002060"/>
                </a:solidFill>
                <a:effectLst/>
                <a:uLnTx/>
                <a:uFillTx/>
                <a:latin typeface="Poppins"/>
                <a:ea typeface="+mn-ea"/>
                <a:cs typeface="Poppins"/>
              </a:rPr>
              <a:t>Wales Journal of Education</a:t>
            </a:r>
            <a:r>
              <a:rPr kumimoji="0" lang="en-GB" sz="1400" b="0" i="0" u="none" strike="noStrike" kern="1200" cap="none" spc="0" normalizeH="0" baseline="0" noProof="0">
                <a:ln>
                  <a:noFill/>
                </a:ln>
                <a:solidFill>
                  <a:srgbClr val="002060"/>
                </a:solidFill>
                <a:effectLst/>
                <a:uLnTx/>
                <a:uFillTx/>
                <a:latin typeface="Poppins"/>
                <a:ea typeface="+mn-ea"/>
                <a:cs typeface="Poppins"/>
              </a:rPr>
              <a:t>, </a:t>
            </a:r>
            <a:r>
              <a:rPr kumimoji="0" lang="en-GB" sz="1400" b="0" i="1" u="none" strike="noStrike" kern="1200" cap="none" spc="0" normalizeH="0" baseline="0" noProof="0">
                <a:ln>
                  <a:noFill/>
                </a:ln>
                <a:solidFill>
                  <a:srgbClr val="002060"/>
                </a:solidFill>
                <a:effectLst/>
                <a:uLnTx/>
                <a:uFillTx/>
                <a:latin typeface="Poppins"/>
                <a:ea typeface="+mn-ea"/>
                <a:cs typeface="Poppins"/>
              </a:rPr>
              <a:t>19</a:t>
            </a:r>
            <a:r>
              <a:rPr kumimoji="0" lang="en-GB" sz="1400" b="0" i="0" u="none" strike="noStrike" kern="1200" cap="none" spc="0" normalizeH="0" baseline="0" noProof="0">
                <a:ln>
                  <a:noFill/>
                </a:ln>
                <a:solidFill>
                  <a:srgbClr val="002060"/>
                </a:solidFill>
                <a:effectLst/>
                <a:uLnTx/>
                <a:uFillTx/>
                <a:latin typeface="Poppins"/>
                <a:ea typeface="+mn-ea"/>
                <a:cs typeface="Poppins"/>
              </a:rPr>
              <a:t>(2).</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002060"/>
                </a:solidFill>
                <a:effectLst/>
                <a:uLnTx/>
                <a:uFillTx/>
                <a:latin typeface="Poppins"/>
                <a:ea typeface="+mn-ea"/>
                <a:cs typeface="Poppins"/>
              </a:rPr>
              <a:t>Lyle, S., 2014. Embracing the UNCRC in Wales (UK): Policy, pedagogy and prejudices. </a:t>
            </a:r>
            <a:r>
              <a:rPr kumimoji="0" lang="en-GB" sz="1400" b="0" i="1" u="none" strike="noStrike" kern="1200" cap="none" spc="0" normalizeH="0" baseline="0" noProof="0">
                <a:ln>
                  <a:noFill/>
                </a:ln>
                <a:solidFill>
                  <a:srgbClr val="002060"/>
                </a:solidFill>
                <a:effectLst/>
                <a:uLnTx/>
                <a:uFillTx/>
                <a:latin typeface="Poppins"/>
                <a:ea typeface="+mn-ea"/>
                <a:cs typeface="Poppins"/>
              </a:rPr>
              <a:t>Educational Studies</a:t>
            </a:r>
            <a:r>
              <a:rPr kumimoji="0" lang="en-GB" sz="1400" b="0" i="0" u="none" strike="noStrike" kern="1200" cap="none" spc="0" normalizeH="0" baseline="0" noProof="0">
                <a:ln>
                  <a:noFill/>
                </a:ln>
                <a:solidFill>
                  <a:srgbClr val="002060"/>
                </a:solidFill>
                <a:effectLst/>
                <a:uLnTx/>
                <a:uFillTx/>
                <a:latin typeface="Poppins"/>
                <a:ea typeface="+mn-ea"/>
                <a:cs typeface="Poppins"/>
              </a:rPr>
              <a:t>, </a:t>
            </a:r>
            <a:r>
              <a:rPr kumimoji="0" lang="en-GB" sz="1400" b="0" i="1" u="none" strike="noStrike" kern="1200" cap="none" spc="0" normalizeH="0" baseline="0" noProof="0">
                <a:ln>
                  <a:noFill/>
                </a:ln>
                <a:solidFill>
                  <a:srgbClr val="002060"/>
                </a:solidFill>
                <a:effectLst/>
                <a:uLnTx/>
                <a:uFillTx/>
                <a:latin typeface="Poppins"/>
                <a:ea typeface="+mn-ea"/>
                <a:cs typeface="Poppins"/>
              </a:rPr>
              <a:t>40</a:t>
            </a:r>
            <a:r>
              <a:rPr kumimoji="0" lang="en-GB" sz="1400" b="0" i="0" u="none" strike="noStrike" kern="1200" cap="none" spc="0" normalizeH="0" baseline="0" noProof="0">
                <a:ln>
                  <a:noFill/>
                </a:ln>
                <a:solidFill>
                  <a:srgbClr val="002060"/>
                </a:solidFill>
                <a:effectLst/>
                <a:uLnTx/>
                <a:uFillTx/>
                <a:latin typeface="Poppins"/>
                <a:ea typeface="+mn-ea"/>
                <a:cs typeface="Poppins"/>
              </a:rPr>
              <a:t>(2), pp.215-232.</a:t>
            </a:r>
          </a:p>
        </p:txBody>
      </p:sp>
    </p:spTree>
    <p:extLst>
      <p:ext uri="{BB962C8B-B14F-4D97-AF65-F5344CB8AC3E}">
        <p14:creationId xmlns:p14="http://schemas.microsoft.com/office/powerpoint/2010/main" val="3952458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4D17-25F6-4789-FDDE-E72B41812E0C}"/>
              </a:ext>
            </a:extLst>
          </p:cNvPr>
          <p:cNvSpPr>
            <a:spLocks noGrp="1"/>
          </p:cNvSpPr>
          <p:nvPr>
            <p:ph type="title"/>
          </p:nvPr>
        </p:nvSpPr>
        <p:spPr>
          <a:xfrm>
            <a:off x="2259195" y="-43331"/>
            <a:ext cx="10515600" cy="1325563"/>
          </a:xfrm>
        </p:spPr>
        <p:txBody>
          <a:bodyPr>
            <a:normAutofit/>
          </a:bodyPr>
          <a:lstStyle/>
          <a:p>
            <a:r>
              <a:rPr lang="en-US" sz="4000" b="1">
                <a:solidFill>
                  <a:srgbClr val="28426E"/>
                </a:solidFill>
                <a:latin typeface="Poppins" panose="00000500000000000000" pitchFamily="2" charset="0"/>
                <a:cs typeface="Poppins" panose="00000500000000000000" pitchFamily="2" charset="0"/>
              </a:rPr>
              <a:t>References</a:t>
            </a:r>
          </a:p>
        </p:txBody>
      </p:sp>
      <p:sp>
        <p:nvSpPr>
          <p:cNvPr id="3" name="Content Placeholder 2">
            <a:extLst>
              <a:ext uri="{FF2B5EF4-FFF2-40B4-BE49-F238E27FC236}">
                <a16:creationId xmlns:a16="http://schemas.microsoft.com/office/drawing/2014/main" id="{EEFC3617-4AE2-CA08-7F00-BB9312D5881A}"/>
              </a:ext>
            </a:extLst>
          </p:cNvPr>
          <p:cNvSpPr>
            <a:spLocks noGrp="1"/>
          </p:cNvSpPr>
          <p:nvPr>
            <p:ph idx="1"/>
          </p:nvPr>
        </p:nvSpPr>
        <p:spPr>
          <a:xfrm>
            <a:off x="0" y="1475942"/>
            <a:ext cx="12181277" cy="5405331"/>
          </a:xfrm>
        </p:spPr>
        <p:txBody>
          <a:bodyPr vert="horz" lIns="91440" tIns="45720" rIns="91440" bIns="45720" rtlCol="0" anchor="t">
            <a:normAutofit fontScale="70000" lnSpcReduction="20000"/>
          </a:bodyPr>
          <a:lstStyle/>
          <a:p>
            <a:pPr>
              <a:lnSpc>
                <a:spcPct val="100000"/>
              </a:lnSpc>
              <a:spcBef>
                <a:spcPts val="0"/>
              </a:spcBef>
              <a:spcAft>
                <a:spcPts val="600"/>
              </a:spcAft>
            </a:pPr>
            <a:r>
              <a:rPr lang="en-GB" sz="2000" dirty="0">
                <a:solidFill>
                  <a:srgbClr val="28436E"/>
                </a:solidFill>
                <a:latin typeface="Poppins" panose="00000500000000000000" pitchFamily="2" charset="0"/>
                <a:cs typeface="Poppins" panose="00000500000000000000" pitchFamily="2" charset="0"/>
              </a:rPr>
              <a:t>Malaguzzi, L., 1994. </a:t>
            </a:r>
            <a:r>
              <a:rPr lang="en-GB" sz="2000" i="1" dirty="0">
                <a:solidFill>
                  <a:srgbClr val="28436E"/>
                </a:solidFill>
                <a:latin typeface="Poppins" panose="00000500000000000000" pitchFamily="2" charset="0"/>
                <a:cs typeface="Poppins" panose="00000500000000000000" pitchFamily="2" charset="0"/>
              </a:rPr>
              <a:t>Your image of the child: Where teaching begins</a:t>
            </a:r>
            <a:r>
              <a:rPr lang="en-GB" sz="2000" dirty="0">
                <a:solidFill>
                  <a:srgbClr val="28436E"/>
                </a:solidFill>
                <a:latin typeface="Poppins" panose="00000500000000000000" pitchFamily="2" charset="0"/>
                <a:cs typeface="Poppins" panose="00000500000000000000" pitchFamily="2" charset="0"/>
              </a:rPr>
              <a:t>. Exchange, Vol 3, No: 94 </a:t>
            </a:r>
            <a:endParaRPr lang="en-US" sz="2000" dirty="0">
              <a:latin typeface="Poppins" panose="00000500000000000000" pitchFamily="2" charset="0"/>
              <a:cs typeface="Poppins" panose="00000500000000000000" pitchFamily="2" charset="0"/>
            </a:endParaRPr>
          </a:p>
          <a:p>
            <a:pPr>
              <a:lnSpc>
                <a:spcPct val="100000"/>
              </a:lnSpc>
              <a:spcBef>
                <a:spcPts val="0"/>
              </a:spcBef>
              <a:spcAft>
                <a:spcPts val="600"/>
              </a:spcAft>
            </a:pPr>
            <a:r>
              <a:rPr lang="en-GB" sz="2000" dirty="0">
                <a:solidFill>
                  <a:srgbClr val="28436E"/>
                </a:solidFill>
                <a:latin typeface="Poppins" panose="00000500000000000000" pitchFamily="2" charset="0"/>
                <a:cs typeface="Poppins" panose="00000500000000000000" pitchFamily="2" charset="0"/>
              </a:rPr>
              <a:t>Malaguzzi, L., 1998. Part I: History</a:t>
            </a:r>
            <a:r>
              <a:rPr lang="en-GB" sz="2000" dirty="0">
                <a:solidFill>
                  <a:srgbClr val="002060"/>
                </a:solidFill>
                <a:latin typeface="Poppins" panose="00000500000000000000" pitchFamily="2" charset="0"/>
                <a:cs typeface="Poppins" panose="00000500000000000000" pitchFamily="2" charset="0"/>
              </a:rPr>
              <a:t>. </a:t>
            </a:r>
            <a:r>
              <a:rPr lang="en-GB" sz="2000" i="1" dirty="0">
                <a:solidFill>
                  <a:srgbClr val="002060"/>
                </a:solidFill>
                <a:latin typeface="Poppins" panose="00000500000000000000" pitchFamily="2" charset="0"/>
                <a:cs typeface="Poppins" panose="00000500000000000000" pitchFamily="2" charset="0"/>
              </a:rPr>
              <a:t>The hundred languages of children: The Reggio Emilia approach--advanced reflections</a:t>
            </a:r>
            <a:r>
              <a:rPr lang="en-GB" sz="2000" dirty="0">
                <a:solidFill>
                  <a:srgbClr val="002060"/>
                </a:solidFill>
                <a:latin typeface="Poppins" panose="00000500000000000000" pitchFamily="2" charset="0"/>
                <a:cs typeface="Poppins" panose="00000500000000000000" pitchFamily="2" charset="0"/>
              </a:rPr>
              <a:t>, </a:t>
            </a:r>
            <a:r>
              <a:rPr lang="en-GB" sz="2000" i="1" dirty="0">
                <a:solidFill>
                  <a:srgbClr val="002060"/>
                </a:solidFill>
                <a:latin typeface="Poppins" panose="00000500000000000000" pitchFamily="2" charset="0"/>
                <a:cs typeface="Poppins" panose="00000500000000000000" pitchFamily="2" charset="0"/>
              </a:rPr>
              <a:t>49</a:t>
            </a:r>
            <a:r>
              <a:rPr lang="en-GB" sz="2000" dirty="0">
                <a:solidFill>
                  <a:srgbClr val="002060"/>
                </a:solidFill>
                <a:latin typeface="Poppins" panose="00000500000000000000" pitchFamily="2" charset="0"/>
                <a:cs typeface="Poppins" panose="00000500000000000000" pitchFamily="2" charset="0"/>
              </a:rPr>
              <a:t>.</a:t>
            </a:r>
            <a:endParaRPr lang="en-US" sz="2000" dirty="0">
              <a:latin typeface="Poppins" panose="00000500000000000000" pitchFamily="2" charset="0"/>
              <a:cs typeface="Poppins" panose="00000500000000000000" pitchFamily="2" charset="0"/>
            </a:endParaRPr>
          </a:p>
          <a:p>
            <a:pPr>
              <a:lnSpc>
                <a:spcPct val="100000"/>
              </a:lnSpc>
              <a:spcBef>
                <a:spcPts val="0"/>
              </a:spcBef>
              <a:spcAft>
                <a:spcPts val="600"/>
              </a:spcAft>
            </a:pPr>
            <a:r>
              <a:rPr lang="en-GB" sz="2000" dirty="0">
                <a:solidFill>
                  <a:srgbClr val="002060"/>
                </a:solidFill>
                <a:latin typeface="Poppins" panose="00000500000000000000" pitchFamily="2" charset="0"/>
                <a:cs typeface="Poppins" panose="00000500000000000000" pitchFamily="2" charset="0"/>
              </a:rPr>
              <a:t>Maynard, T. and Chicken, S., 2010. Through a different lens: Exploring Reggio Emilia in a Welsh context. </a:t>
            </a:r>
            <a:r>
              <a:rPr lang="en-GB" sz="2000" i="1" dirty="0">
                <a:solidFill>
                  <a:srgbClr val="002060"/>
                </a:solidFill>
                <a:latin typeface="Poppins" panose="00000500000000000000" pitchFamily="2" charset="0"/>
                <a:cs typeface="Poppins" panose="00000500000000000000" pitchFamily="2" charset="0"/>
              </a:rPr>
              <a:t>Early Years</a:t>
            </a:r>
            <a:r>
              <a:rPr lang="en-GB" sz="2000" dirty="0">
                <a:solidFill>
                  <a:srgbClr val="002060"/>
                </a:solidFill>
                <a:latin typeface="Poppins" panose="00000500000000000000" pitchFamily="2" charset="0"/>
                <a:cs typeface="Poppins" panose="00000500000000000000" pitchFamily="2" charset="0"/>
              </a:rPr>
              <a:t>, </a:t>
            </a:r>
            <a:r>
              <a:rPr lang="en-GB" sz="2000" i="1" dirty="0">
                <a:solidFill>
                  <a:srgbClr val="002060"/>
                </a:solidFill>
                <a:latin typeface="Poppins" panose="00000500000000000000" pitchFamily="2" charset="0"/>
                <a:cs typeface="Poppins" panose="00000500000000000000" pitchFamily="2" charset="0"/>
              </a:rPr>
              <a:t>30</a:t>
            </a:r>
            <a:r>
              <a:rPr lang="en-GB" sz="2000" dirty="0">
                <a:solidFill>
                  <a:srgbClr val="002060"/>
                </a:solidFill>
                <a:latin typeface="Poppins" panose="00000500000000000000" pitchFamily="2" charset="0"/>
                <a:cs typeface="Poppins" panose="00000500000000000000" pitchFamily="2" charset="0"/>
              </a:rPr>
              <a:t>(1), pp.29-39.</a:t>
            </a:r>
            <a:endParaRPr lang="en-US" sz="2000" dirty="0">
              <a:latin typeface="Poppins" panose="00000500000000000000" pitchFamily="2" charset="0"/>
              <a:cs typeface="Poppins" panose="00000500000000000000" pitchFamily="2" charset="0"/>
            </a:endParaRPr>
          </a:p>
          <a:p>
            <a:pPr>
              <a:lnSpc>
                <a:spcPct val="100000"/>
              </a:lnSpc>
              <a:spcBef>
                <a:spcPts val="0"/>
              </a:spcBef>
              <a:spcAft>
                <a:spcPts val="600"/>
              </a:spcAft>
            </a:pPr>
            <a:r>
              <a:rPr lang="en-GB" sz="2000" dirty="0">
                <a:solidFill>
                  <a:srgbClr val="002060"/>
                </a:solidFill>
                <a:latin typeface="Poppins" panose="00000500000000000000" pitchFamily="2" charset="0"/>
                <a:cs typeface="Poppins" panose="00000500000000000000" pitchFamily="2" charset="0"/>
              </a:rPr>
              <a:t>Murphy, A., Roberts, L., Williams, J., Chicken, S., Clement, J., Waters-Davies, J. and Tyrie, J., 2024. Participative rights in Welsh primary schools: Unpicking the policy rhetoric. </a:t>
            </a:r>
            <a:r>
              <a:rPr lang="en-GB" sz="2000" i="1" dirty="0">
                <a:solidFill>
                  <a:srgbClr val="002060"/>
                </a:solidFill>
                <a:latin typeface="Poppins" panose="00000500000000000000" pitchFamily="2" charset="0"/>
                <a:cs typeface="Poppins" panose="00000500000000000000" pitchFamily="2" charset="0"/>
              </a:rPr>
              <a:t>Policy Futures in Education</a:t>
            </a:r>
            <a:r>
              <a:rPr lang="en-GB" sz="2000" dirty="0">
                <a:solidFill>
                  <a:srgbClr val="002060"/>
                </a:solidFill>
                <a:latin typeface="Poppins" panose="00000500000000000000" pitchFamily="2" charset="0"/>
                <a:cs typeface="Poppins" panose="00000500000000000000" pitchFamily="2" charset="0"/>
              </a:rPr>
              <a:t>, p.14782103241257281.</a:t>
            </a:r>
            <a:endParaRPr lang="en-US" sz="2000" dirty="0">
              <a:latin typeface="Poppins" panose="00000500000000000000" pitchFamily="2" charset="0"/>
              <a:cs typeface="Poppins" panose="00000500000000000000" pitchFamily="2" charset="0"/>
            </a:endParaRPr>
          </a:p>
          <a:p>
            <a:pPr>
              <a:lnSpc>
                <a:spcPct val="100000"/>
              </a:lnSpc>
              <a:spcBef>
                <a:spcPts val="0"/>
              </a:spcBef>
              <a:spcAft>
                <a:spcPts val="600"/>
              </a:spcAft>
            </a:pPr>
            <a:r>
              <a:rPr lang="en-GB" sz="2000" dirty="0">
                <a:solidFill>
                  <a:srgbClr val="002060"/>
                </a:solidFill>
                <a:latin typeface="Poppins" panose="00000500000000000000" pitchFamily="2" charset="0"/>
                <a:ea typeface="Calibri"/>
                <a:cs typeface="Poppins" panose="00000500000000000000" pitchFamily="2" charset="0"/>
              </a:rPr>
              <a:t>Murphy, A., Roberts, L., Williams, J., Chicken, S., Clement, J., Waters-Davies, J. and Tyrie, J., 2024. Participative rights in Welsh primary schools: Unpicking the policy rhetoric. </a:t>
            </a:r>
            <a:r>
              <a:rPr lang="en-GB" sz="2000" i="1" dirty="0">
                <a:solidFill>
                  <a:srgbClr val="002060"/>
                </a:solidFill>
                <a:latin typeface="Poppins" panose="00000500000000000000" pitchFamily="2" charset="0"/>
                <a:ea typeface="Calibri"/>
                <a:cs typeface="Poppins" panose="00000500000000000000" pitchFamily="2" charset="0"/>
              </a:rPr>
              <a:t>Policy Futures in Education</a:t>
            </a:r>
            <a:r>
              <a:rPr lang="en-GB" sz="2000" dirty="0">
                <a:solidFill>
                  <a:srgbClr val="002060"/>
                </a:solidFill>
                <a:latin typeface="Poppins" panose="00000500000000000000" pitchFamily="2" charset="0"/>
                <a:ea typeface="Calibri"/>
                <a:cs typeface="Poppins" panose="00000500000000000000" pitchFamily="2" charset="0"/>
              </a:rPr>
              <a:t>, p.14782103241257281.</a:t>
            </a:r>
          </a:p>
          <a:p>
            <a:pPr>
              <a:lnSpc>
                <a:spcPct val="100000"/>
              </a:lnSpc>
              <a:spcBef>
                <a:spcPts val="0"/>
              </a:spcBef>
              <a:spcAft>
                <a:spcPts val="600"/>
              </a:spcAft>
            </a:pPr>
            <a:r>
              <a:rPr lang="en-GB" sz="2000" dirty="0" err="1">
                <a:solidFill>
                  <a:srgbClr val="28426E"/>
                </a:solidFill>
                <a:latin typeface="Poppins" panose="00000500000000000000" pitchFamily="2" charset="0"/>
                <a:ea typeface="Calibri"/>
                <a:cs typeface="Poppins" panose="00000500000000000000" pitchFamily="2" charset="0"/>
              </a:rPr>
              <a:t>Prout</a:t>
            </a:r>
            <a:r>
              <a:rPr lang="en-GB" sz="2000" dirty="0">
                <a:solidFill>
                  <a:srgbClr val="28426E"/>
                </a:solidFill>
                <a:latin typeface="Poppins" panose="00000500000000000000" pitchFamily="2" charset="0"/>
                <a:ea typeface="Calibri"/>
                <a:cs typeface="Poppins" panose="00000500000000000000" pitchFamily="2" charset="0"/>
              </a:rPr>
              <a:t>, A. (2000). Childhood bodies: Construction, agency and hybridity. In The body, childhood and society (pp. 1-18). London: Palgrave Macmillan UK.</a:t>
            </a:r>
          </a:p>
          <a:p>
            <a:pPr>
              <a:lnSpc>
                <a:spcPct val="100000"/>
              </a:lnSpc>
              <a:spcBef>
                <a:spcPts val="0"/>
              </a:spcBef>
              <a:spcAft>
                <a:spcPts val="600"/>
              </a:spcAft>
            </a:pPr>
            <a:r>
              <a:rPr lang="en-GB" sz="2000" dirty="0" err="1">
                <a:solidFill>
                  <a:srgbClr val="002060"/>
                </a:solidFill>
                <a:latin typeface="Poppins" panose="00000500000000000000" pitchFamily="2" charset="0"/>
                <a:cs typeface="Poppins" panose="00000500000000000000" pitchFamily="2" charset="0"/>
              </a:rPr>
              <a:t>Quennerstedt</a:t>
            </a:r>
            <a:r>
              <a:rPr lang="en-GB" sz="2000" dirty="0">
                <a:solidFill>
                  <a:srgbClr val="002060"/>
                </a:solidFill>
                <a:latin typeface="Poppins" panose="00000500000000000000" pitchFamily="2" charset="0"/>
                <a:cs typeface="Poppins" panose="00000500000000000000" pitchFamily="2" charset="0"/>
              </a:rPr>
              <a:t>, A., Robinson, C. and </a:t>
            </a:r>
            <a:r>
              <a:rPr lang="en-GB" sz="2000" dirty="0" err="1">
                <a:solidFill>
                  <a:srgbClr val="002060"/>
                </a:solidFill>
                <a:latin typeface="Poppins" panose="00000500000000000000" pitchFamily="2" charset="0"/>
                <a:cs typeface="Poppins" panose="00000500000000000000" pitchFamily="2" charset="0"/>
              </a:rPr>
              <a:t>I’Anson</a:t>
            </a:r>
            <a:r>
              <a:rPr lang="en-GB" sz="2000" dirty="0">
                <a:solidFill>
                  <a:srgbClr val="002060"/>
                </a:solidFill>
                <a:latin typeface="Poppins" panose="00000500000000000000" pitchFamily="2" charset="0"/>
                <a:cs typeface="Poppins" panose="00000500000000000000" pitchFamily="2" charset="0"/>
              </a:rPr>
              <a:t>, J., 2018. The UNCRC: The voice of global consensus on children’s rights?. </a:t>
            </a:r>
            <a:r>
              <a:rPr lang="en-GB" sz="2000" i="1" dirty="0">
                <a:solidFill>
                  <a:srgbClr val="002060"/>
                </a:solidFill>
                <a:latin typeface="Poppins" panose="00000500000000000000" pitchFamily="2" charset="0"/>
                <a:cs typeface="Poppins" panose="00000500000000000000" pitchFamily="2" charset="0"/>
              </a:rPr>
              <a:t>Nordic Journal of Human Rights</a:t>
            </a:r>
            <a:r>
              <a:rPr lang="en-GB" sz="2000" dirty="0">
                <a:solidFill>
                  <a:srgbClr val="002060"/>
                </a:solidFill>
                <a:latin typeface="Poppins" panose="00000500000000000000" pitchFamily="2" charset="0"/>
                <a:cs typeface="Poppins" panose="00000500000000000000" pitchFamily="2" charset="0"/>
              </a:rPr>
              <a:t>, </a:t>
            </a:r>
            <a:r>
              <a:rPr lang="en-GB" sz="2000" i="1" dirty="0">
                <a:solidFill>
                  <a:srgbClr val="002060"/>
                </a:solidFill>
                <a:latin typeface="Poppins" panose="00000500000000000000" pitchFamily="2" charset="0"/>
                <a:cs typeface="Poppins" panose="00000500000000000000" pitchFamily="2" charset="0"/>
              </a:rPr>
              <a:t>36</a:t>
            </a:r>
            <a:r>
              <a:rPr lang="en-GB" sz="2000" dirty="0">
                <a:solidFill>
                  <a:srgbClr val="002060"/>
                </a:solidFill>
                <a:latin typeface="Poppins" panose="00000500000000000000" pitchFamily="2" charset="0"/>
                <a:cs typeface="Poppins" panose="00000500000000000000" pitchFamily="2" charset="0"/>
              </a:rPr>
              <a:t>(1), pp.38-54.</a:t>
            </a:r>
            <a:endParaRPr lang="en-US" sz="2000" dirty="0">
              <a:latin typeface="Poppins" panose="00000500000000000000" pitchFamily="2" charset="0"/>
              <a:cs typeface="Poppins" panose="00000500000000000000" pitchFamily="2" charset="0"/>
            </a:endParaRPr>
          </a:p>
          <a:p>
            <a:pPr>
              <a:lnSpc>
                <a:spcPct val="100000"/>
              </a:lnSpc>
              <a:spcBef>
                <a:spcPts val="0"/>
              </a:spcBef>
              <a:spcAft>
                <a:spcPts val="600"/>
              </a:spcAft>
            </a:pPr>
            <a:r>
              <a:rPr lang="en-GB" sz="2000" dirty="0">
                <a:solidFill>
                  <a:srgbClr val="002060"/>
                </a:solidFill>
                <a:latin typeface="Poppins" panose="00000500000000000000" pitchFamily="2" charset="0"/>
                <a:cs typeface="Poppins" panose="00000500000000000000" pitchFamily="2" charset="0"/>
              </a:rPr>
              <a:t>Robinson, C., 2016. Listening to the voices of young people: Working towards the genuine participating young people in discussions about school transformation. </a:t>
            </a:r>
            <a:r>
              <a:rPr lang="en-GB" sz="2000" i="1" dirty="0">
                <a:solidFill>
                  <a:srgbClr val="002060"/>
                </a:solidFill>
                <a:latin typeface="Poppins" panose="00000500000000000000" pitchFamily="2" charset="0"/>
                <a:cs typeface="Poppins" panose="00000500000000000000" pitchFamily="2" charset="0"/>
              </a:rPr>
              <a:t>Reimagining the purpose of schools and educational organisations: Developing critical thinking, agency, beliefs in schools and educational organisations</a:t>
            </a:r>
            <a:r>
              <a:rPr lang="en-GB" sz="2000" dirty="0">
                <a:solidFill>
                  <a:srgbClr val="002060"/>
                </a:solidFill>
                <a:latin typeface="Poppins" panose="00000500000000000000" pitchFamily="2" charset="0"/>
                <a:cs typeface="Poppins" panose="00000500000000000000" pitchFamily="2" charset="0"/>
              </a:rPr>
              <a:t>, pp.79-91.</a:t>
            </a:r>
            <a:endParaRPr lang="en-GB" sz="2000" dirty="0">
              <a:latin typeface="Poppins" panose="00000500000000000000" pitchFamily="2" charset="0"/>
              <a:cs typeface="Poppins" panose="00000500000000000000" pitchFamily="2" charset="0"/>
            </a:endParaRPr>
          </a:p>
          <a:p>
            <a:pPr>
              <a:lnSpc>
                <a:spcPct val="100000"/>
              </a:lnSpc>
              <a:spcBef>
                <a:spcPts val="0"/>
              </a:spcBef>
              <a:spcAft>
                <a:spcPts val="600"/>
              </a:spcAft>
            </a:pPr>
            <a:r>
              <a:rPr lang="en-GB" sz="2000" dirty="0">
                <a:solidFill>
                  <a:srgbClr val="002060"/>
                </a:solidFill>
                <a:latin typeface="Poppins" panose="00000500000000000000" pitchFamily="2" charset="0"/>
                <a:cs typeface="Poppins" panose="00000500000000000000" pitchFamily="2" charset="0"/>
              </a:rPr>
              <a:t>Stewart, Sarah (2024) </a:t>
            </a:r>
            <a:r>
              <a:rPr lang="en-GB" sz="2000" i="1" dirty="0">
                <a:solidFill>
                  <a:srgbClr val="002060"/>
                </a:solidFill>
                <a:latin typeface="Poppins" panose="00000500000000000000" pitchFamily="2" charset="0"/>
                <a:cs typeface="Poppins" panose="00000500000000000000" pitchFamily="2" charset="0"/>
              </a:rPr>
              <a:t>An Exploration of the Conceptualisation and Enactment of Children’s Rights in the Curriculum for Wales.</a:t>
            </a:r>
            <a:r>
              <a:rPr lang="en-GB" sz="2000" dirty="0">
                <a:solidFill>
                  <a:srgbClr val="002060"/>
                </a:solidFill>
                <a:latin typeface="Poppins" panose="00000500000000000000" pitchFamily="2" charset="0"/>
                <a:cs typeface="Poppins" panose="00000500000000000000" pitchFamily="2" charset="0"/>
              </a:rPr>
              <a:t> Doctoral thesis, University of Wales Trinity Saint David.</a:t>
            </a:r>
            <a:endParaRPr lang="en-GB" sz="2000" dirty="0">
              <a:latin typeface="Poppins" panose="00000500000000000000" pitchFamily="2" charset="0"/>
              <a:cs typeface="Poppins" panose="00000500000000000000" pitchFamily="2" charset="0"/>
            </a:endParaRPr>
          </a:p>
          <a:p>
            <a:pPr>
              <a:lnSpc>
                <a:spcPct val="100000"/>
              </a:lnSpc>
              <a:spcBef>
                <a:spcPts val="0"/>
              </a:spcBef>
              <a:spcAft>
                <a:spcPts val="600"/>
              </a:spcAft>
            </a:pPr>
            <a:r>
              <a:rPr lang="en-GB" sz="2000" dirty="0">
                <a:solidFill>
                  <a:srgbClr val="28436E"/>
                </a:solidFill>
                <a:latin typeface="Poppins" panose="00000500000000000000" pitchFamily="2" charset="0"/>
                <a:cs typeface="Poppins" panose="00000500000000000000" pitchFamily="2" charset="0"/>
              </a:rPr>
              <a:t>Townsend, A., 2013. </a:t>
            </a:r>
            <a:r>
              <a:rPr lang="en-GB" sz="2000" i="1" dirty="0">
                <a:solidFill>
                  <a:srgbClr val="28436E"/>
                </a:solidFill>
                <a:latin typeface="Poppins" panose="00000500000000000000" pitchFamily="2" charset="0"/>
                <a:cs typeface="Poppins" panose="00000500000000000000" pitchFamily="2" charset="0"/>
              </a:rPr>
              <a:t>Action research: The challenges of changing and researching practice: The challenges of understanding and changing practice</a:t>
            </a:r>
            <a:r>
              <a:rPr lang="en-GB" sz="2000" dirty="0">
                <a:solidFill>
                  <a:srgbClr val="28436E"/>
                </a:solidFill>
                <a:latin typeface="Poppins" panose="00000500000000000000" pitchFamily="2" charset="0"/>
                <a:cs typeface="Poppins" panose="00000500000000000000" pitchFamily="2" charset="0"/>
              </a:rPr>
              <a:t>. McGraw-Hill Education (UK).</a:t>
            </a:r>
            <a:endParaRPr lang="en-US" sz="2000" dirty="0">
              <a:latin typeface="Poppins" panose="00000500000000000000" pitchFamily="2" charset="0"/>
              <a:cs typeface="Poppins" panose="00000500000000000000" pitchFamily="2" charset="0"/>
            </a:endParaRPr>
          </a:p>
          <a:p>
            <a:pPr>
              <a:lnSpc>
                <a:spcPct val="100000"/>
              </a:lnSpc>
              <a:spcBef>
                <a:spcPts val="0"/>
              </a:spcBef>
              <a:spcAft>
                <a:spcPts val="600"/>
              </a:spcAft>
            </a:pPr>
            <a:r>
              <a:rPr lang="en-GB" sz="2000" dirty="0">
                <a:solidFill>
                  <a:srgbClr val="28436E"/>
                </a:solidFill>
                <a:latin typeface="Poppins" panose="00000500000000000000" pitchFamily="2" charset="0"/>
                <a:cs typeface="Poppins" panose="00000500000000000000" pitchFamily="2" charset="0"/>
              </a:rPr>
              <a:t>Waters-Davies, J. and Macdonald, N., 2022. The capable child as a threshold concept for inclusive early childhood education and care. In </a:t>
            </a:r>
            <a:r>
              <a:rPr lang="en-GB" sz="2000" i="1" dirty="0">
                <a:solidFill>
                  <a:srgbClr val="28436E"/>
                </a:solidFill>
                <a:latin typeface="Poppins" panose="00000500000000000000" pitchFamily="2" charset="0"/>
                <a:cs typeface="Poppins" panose="00000500000000000000" pitchFamily="2" charset="0"/>
              </a:rPr>
              <a:t>Inclusive Pedagogies for Early Childhood Education</a:t>
            </a:r>
            <a:r>
              <a:rPr lang="en-GB" sz="2000" dirty="0">
                <a:solidFill>
                  <a:srgbClr val="28436E"/>
                </a:solidFill>
                <a:latin typeface="Poppins" panose="00000500000000000000" pitchFamily="2" charset="0"/>
                <a:cs typeface="Poppins" panose="00000500000000000000" pitchFamily="2" charset="0"/>
              </a:rPr>
              <a:t> (pp. 164-181). Routledge.</a:t>
            </a:r>
            <a:endParaRPr lang="en-US" sz="2000" dirty="0">
              <a:latin typeface="Poppins" panose="00000500000000000000" pitchFamily="2" charset="0"/>
              <a:cs typeface="Poppins" panose="00000500000000000000" pitchFamily="2" charset="0"/>
            </a:endParaRPr>
          </a:p>
          <a:p>
            <a:pPr>
              <a:lnSpc>
                <a:spcPct val="100000"/>
              </a:lnSpc>
              <a:spcBef>
                <a:spcPts val="0"/>
              </a:spcBef>
              <a:spcAft>
                <a:spcPts val="600"/>
              </a:spcAft>
            </a:pPr>
            <a:r>
              <a:rPr lang="en-GB" sz="2000" dirty="0">
                <a:solidFill>
                  <a:srgbClr val="28436E"/>
                </a:solidFill>
                <a:latin typeface="Poppins" panose="00000500000000000000" pitchFamily="2" charset="0"/>
                <a:cs typeface="Poppins" panose="00000500000000000000" pitchFamily="2" charset="0"/>
              </a:rPr>
              <a:t>Waters‐Davies, J., Murphy, A., Chicken, S., Tyrie, J. and Clement, J., 2024. Constructing child participation in early years classrooms: An exploration from Wales. </a:t>
            </a:r>
            <a:r>
              <a:rPr lang="en-GB" sz="2000" i="1" dirty="0">
                <a:solidFill>
                  <a:srgbClr val="28436E"/>
                </a:solidFill>
                <a:latin typeface="Poppins" panose="00000500000000000000" pitchFamily="2" charset="0"/>
                <a:cs typeface="Poppins" panose="00000500000000000000" pitchFamily="2" charset="0"/>
              </a:rPr>
              <a:t>Children &amp; Society</a:t>
            </a:r>
            <a:r>
              <a:rPr lang="en-GB" sz="2000" dirty="0">
                <a:solidFill>
                  <a:srgbClr val="28436E"/>
                </a:solidFill>
                <a:latin typeface="Poppins" panose="00000500000000000000" pitchFamily="2" charset="0"/>
                <a:cs typeface="Poppins" panose="00000500000000000000" pitchFamily="2" charset="0"/>
              </a:rPr>
              <a:t>.</a:t>
            </a:r>
            <a:endParaRPr lang="en-US" sz="2000" dirty="0">
              <a:latin typeface="Poppins" panose="00000500000000000000" pitchFamily="2" charset="0"/>
              <a:cs typeface="Poppins" panose="00000500000000000000" pitchFamily="2" charset="0"/>
            </a:endParaRPr>
          </a:p>
          <a:p>
            <a:pPr>
              <a:lnSpc>
                <a:spcPct val="100000"/>
              </a:lnSpc>
              <a:spcBef>
                <a:spcPts val="0"/>
              </a:spcBef>
              <a:spcAft>
                <a:spcPts val="600"/>
              </a:spcAft>
            </a:pPr>
            <a:r>
              <a:rPr lang="en-GB" sz="2000" dirty="0">
                <a:solidFill>
                  <a:srgbClr val="28436E"/>
                </a:solidFill>
                <a:latin typeface="Poppins" panose="00000500000000000000" pitchFamily="2" charset="0"/>
                <a:cs typeface="Poppins" panose="00000500000000000000" pitchFamily="2" charset="0"/>
              </a:rPr>
              <a:t>Welsh Government, 2021, Curriculum for Wales. Available at: </a:t>
            </a:r>
            <a:r>
              <a:rPr lang="en-GB" sz="2000" dirty="0">
                <a:latin typeface="Poppins" panose="00000500000000000000" pitchFamily="2" charset="0"/>
                <a:cs typeface="Poppins" panose="00000500000000000000" pitchFamily="2" charset="0"/>
                <a:hlinkClick r:id="rId2"/>
              </a:rPr>
              <a:t>https://hwb.gov.wales/curriculum-for-wales</a:t>
            </a:r>
            <a:r>
              <a:rPr lang="en-GB" sz="2000" dirty="0">
                <a:solidFill>
                  <a:srgbClr val="28436E"/>
                </a:solidFill>
                <a:latin typeface="Poppins" panose="00000500000000000000" pitchFamily="2" charset="0"/>
                <a:cs typeface="Poppins" panose="00000500000000000000" pitchFamily="2" charset="0"/>
              </a:rPr>
              <a:t> [Accessed 31 Jul 2024]</a:t>
            </a:r>
            <a:endParaRPr lang="en-US" sz="2000" dirty="0">
              <a:latin typeface="Poppins" panose="00000500000000000000" pitchFamily="2" charset="0"/>
              <a:cs typeface="Poppins" panose="00000500000000000000" pitchFamily="2" charset="0"/>
            </a:endParaRPr>
          </a:p>
          <a:p>
            <a:pPr>
              <a:lnSpc>
                <a:spcPct val="100000"/>
              </a:lnSpc>
              <a:spcBef>
                <a:spcPts val="0"/>
              </a:spcBef>
              <a:spcAft>
                <a:spcPts val="600"/>
              </a:spcAft>
            </a:pPr>
            <a:br>
              <a:rPr lang="en-GB" sz="1000" dirty="0">
                <a:latin typeface="Segoe UI"/>
                <a:cs typeface="Segoe UI"/>
              </a:rPr>
            </a:br>
            <a:endParaRPr lang="en-GB" sz="1000" dirty="0">
              <a:latin typeface="Segoe UI"/>
              <a:cs typeface="Segoe UI"/>
            </a:endParaRPr>
          </a:p>
        </p:txBody>
      </p:sp>
      <p:grpSp>
        <p:nvGrpSpPr>
          <p:cNvPr id="4" name="object 2">
            <a:extLst>
              <a:ext uri="{FF2B5EF4-FFF2-40B4-BE49-F238E27FC236}">
                <a16:creationId xmlns:a16="http://schemas.microsoft.com/office/drawing/2014/main" id="{1F9D6C46-93C1-1C63-141F-ADD68B834905}"/>
              </a:ext>
            </a:extLst>
          </p:cNvPr>
          <p:cNvGrpSpPr/>
          <p:nvPr/>
        </p:nvGrpSpPr>
        <p:grpSpPr>
          <a:xfrm>
            <a:off x="-6787" y="-1"/>
            <a:ext cx="12194851" cy="1139792"/>
            <a:chOff x="-5957" y="-2"/>
            <a:chExt cx="20110212" cy="1879602"/>
          </a:xfrm>
        </p:grpSpPr>
        <p:sp>
          <p:nvSpPr>
            <p:cNvPr id="5" name="object 3">
              <a:extLst>
                <a:ext uri="{FF2B5EF4-FFF2-40B4-BE49-F238E27FC236}">
                  <a16:creationId xmlns:a16="http://schemas.microsoft.com/office/drawing/2014/main" id="{9C10FB0F-AC75-EE3D-C413-FB59CF3DC247}"/>
                </a:ext>
              </a:extLst>
            </p:cNvPr>
            <p:cNvSpPr/>
            <p:nvPr/>
          </p:nvSpPr>
          <p:spPr>
            <a:xfrm>
              <a:off x="-5957" y="-2"/>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bject 4">
              <a:extLst>
                <a:ext uri="{FF2B5EF4-FFF2-40B4-BE49-F238E27FC236}">
                  <a16:creationId xmlns:a16="http://schemas.microsoft.com/office/drawing/2014/main" id="{93984F7F-FCEC-DF33-39E9-AFC65A968959}"/>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5">
              <a:extLst>
                <a:ext uri="{FF2B5EF4-FFF2-40B4-BE49-F238E27FC236}">
                  <a16:creationId xmlns:a16="http://schemas.microsoft.com/office/drawing/2014/main" id="{332EEF64-54BA-31F3-EC2E-9BD2D0014DCA}"/>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object 6">
              <a:extLst>
                <a:ext uri="{FF2B5EF4-FFF2-40B4-BE49-F238E27FC236}">
                  <a16:creationId xmlns:a16="http://schemas.microsoft.com/office/drawing/2014/main" id="{4199F412-C0C9-74B7-AA44-F30786FD42AD}"/>
                </a:ext>
              </a:extLst>
            </p:cNvPr>
            <p:cNvPicPr/>
            <p:nvPr/>
          </p:nvPicPr>
          <p:blipFill>
            <a:blip r:embed="rId3" cstate="print"/>
            <a:stretch>
              <a:fillRect/>
            </a:stretch>
          </p:blipFill>
          <p:spPr>
            <a:xfrm>
              <a:off x="1045555" y="438868"/>
              <a:ext cx="148906" cy="146676"/>
            </a:xfrm>
            <a:prstGeom prst="rect">
              <a:avLst/>
            </a:prstGeom>
          </p:spPr>
        </p:pic>
        <p:sp>
          <p:nvSpPr>
            <p:cNvPr id="9" name="object 7">
              <a:extLst>
                <a:ext uri="{FF2B5EF4-FFF2-40B4-BE49-F238E27FC236}">
                  <a16:creationId xmlns:a16="http://schemas.microsoft.com/office/drawing/2014/main" id="{96F7CB9E-B4BC-8A66-1B9D-58EC4B7A441A}"/>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object 8">
              <a:extLst>
                <a:ext uri="{FF2B5EF4-FFF2-40B4-BE49-F238E27FC236}">
                  <a16:creationId xmlns:a16="http://schemas.microsoft.com/office/drawing/2014/main" id="{77E54CBE-5EA5-86FA-DD2C-9B7FCE484E0C}"/>
                </a:ext>
              </a:extLst>
            </p:cNvPr>
            <p:cNvPicPr/>
            <p:nvPr/>
          </p:nvPicPr>
          <p:blipFill>
            <a:blip r:embed="rId4" cstate="print"/>
            <a:stretch>
              <a:fillRect/>
            </a:stretch>
          </p:blipFill>
          <p:spPr>
            <a:xfrm>
              <a:off x="635261" y="676623"/>
              <a:ext cx="147806" cy="147809"/>
            </a:xfrm>
            <a:prstGeom prst="rect">
              <a:avLst/>
            </a:prstGeom>
          </p:spPr>
        </p:pic>
        <p:sp>
          <p:nvSpPr>
            <p:cNvPr id="11" name="object 9">
              <a:extLst>
                <a:ext uri="{FF2B5EF4-FFF2-40B4-BE49-F238E27FC236}">
                  <a16:creationId xmlns:a16="http://schemas.microsoft.com/office/drawing/2014/main" id="{5ED62241-F996-7B20-4637-EEEDFE14CA04}"/>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object 10">
              <a:extLst>
                <a:ext uri="{FF2B5EF4-FFF2-40B4-BE49-F238E27FC236}">
                  <a16:creationId xmlns:a16="http://schemas.microsoft.com/office/drawing/2014/main" id="{5312F431-ECBF-0042-F41A-D78C5CED9AEF}"/>
                </a:ext>
              </a:extLst>
            </p:cNvPr>
            <p:cNvPicPr/>
            <p:nvPr/>
          </p:nvPicPr>
          <p:blipFill>
            <a:blip r:embed="rId5" cstate="print"/>
            <a:stretch>
              <a:fillRect/>
            </a:stretch>
          </p:blipFill>
          <p:spPr>
            <a:xfrm>
              <a:off x="635262" y="1151026"/>
              <a:ext cx="147806" cy="147809"/>
            </a:xfrm>
            <a:prstGeom prst="rect">
              <a:avLst/>
            </a:prstGeom>
          </p:spPr>
        </p:pic>
        <p:sp>
          <p:nvSpPr>
            <p:cNvPr id="13" name="object 11">
              <a:extLst>
                <a:ext uri="{FF2B5EF4-FFF2-40B4-BE49-F238E27FC236}">
                  <a16:creationId xmlns:a16="http://schemas.microsoft.com/office/drawing/2014/main" id="{FEA9C90B-8DFF-86F1-DD35-8760F30CAAF6}"/>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2">
              <a:extLst>
                <a:ext uri="{FF2B5EF4-FFF2-40B4-BE49-F238E27FC236}">
                  <a16:creationId xmlns:a16="http://schemas.microsoft.com/office/drawing/2014/main" id="{F49A5E0D-0F26-A7CE-1BC8-4758A27642B3}"/>
                </a:ext>
              </a:extLst>
            </p:cNvPr>
            <p:cNvPicPr/>
            <p:nvPr/>
          </p:nvPicPr>
          <p:blipFill>
            <a:blip r:embed="rId6" cstate="print"/>
            <a:stretch>
              <a:fillRect/>
            </a:stretch>
          </p:blipFill>
          <p:spPr>
            <a:xfrm>
              <a:off x="1045558" y="1387673"/>
              <a:ext cx="148906" cy="148916"/>
            </a:xfrm>
            <a:prstGeom prst="rect">
              <a:avLst/>
            </a:prstGeom>
          </p:spPr>
        </p:pic>
        <p:sp>
          <p:nvSpPr>
            <p:cNvPr id="15" name="object 13">
              <a:extLst>
                <a:ext uri="{FF2B5EF4-FFF2-40B4-BE49-F238E27FC236}">
                  <a16:creationId xmlns:a16="http://schemas.microsoft.com/office/drawing/2014/main" id="{7EC8B6C5-852C-DFE8-768B-F24568AF6435}"/>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4">
              <a:extLst>
                <a:ext uri="{FF2B5EF4-FFF2-40B4-BE49-F238E27FC236}">
                  <a16:creationId xmlns:a16="http://schemas.microsoft.com/office/drawing/2014/main" id="{3C1CA65D-E829-FBF0-CD72-BF588634C583}"/>
                </a:ext>
              </a:extLst>
            </p:cNvPr>
            <p:cNvPicPr/>
            <p:nvPr/>
          </p:nvPicPr>
          <p:blipFill>
            <a:blip r:embed="rId7" cstate="print"/>
            <a:stretch>
              <a:fillRect/>
            </a:stretch>
          </p:blipFill>
          <p:spPr>
            <a:xfrm>
              <a:off x="1456951" y="1151026"/>
              <a:ext cx="147806" cy="147809"/>
            </a:xfrm>
            <a:prstGeom prst="rect">
              <a:avLst/>
            </a:prstGeom>
          </p:spPr>
        </p:pic>
        <p:sp>
          <p:nvSpPr>
            <p:cNvPr id="17" name="object 15">
              <a:extLst>
                <a:ext uri="{FF2B5EF4-FFF2-40B4-BE49-F238E27FC236}">
                  <a16:creationId xmlns:a16="http://schemas.microsoft.com/office/drawing/2014/main" id="{6596ACE6-5007-6066-2DB1-AAC231C63941}"/>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6">
              <a:extLst>
                <a:ext uri="{FF2B5EF4-FFF2-40B4-BE49-F238E27FC236}">
                  <a16:creationId xmlns:a16="http://schemas.microsoft.com/office/drawing/2014/main" id="{256738EF-6F99-F611-8FA9-7D633C9ABAC7}"/>
                </a:ext>
              </a:extLst>
            </p:cNvPr>
            <p:cNvPicPr/>
            <p:nvPr/>
          </p:nvPicPr>
          <p:blipFill>
            <a:blip r:embed="rId8" cstate="print"/>
            <a:stretch>
              <a:fillRect/>
            </a:stretch>
          </p:blipFill>
          <p:spPr>
            <a:xfrm>
              <a:off x="1456951" y="676624"/>
              <a:ext cx="147806" cy="147809"/>
            </a:xfrm>
            <a:prstGeom prst="rect">
              <a:avLst/>
            </a:prstGeom>
          </p:spPr>
        </p:pic>
        <p:pic>
          <p:nvPicPr>
            <p:cNvPr id="19" name="object 17">
              <a:extLst>
                <a:ext uri="{FF2B5EF4-FFF2-40B4-BE49-F238E27FC236}">
                  <a16:creationId xmlns:a16="http://schemas.microsoft.com/office/drawing/2014/main" id="{8CAFE6C9-DEAA-BC49-ABFB-37ED8AB9F264}"/>
                </a:ext>
              </a:extLst>
            </p:cNvPr>
            <p:cNvPicPr/>
            <p:nvPr/>
          </p:nvPicPr>
          <p:blipFill>
            <a:blip r:embed="rId9" cstate="print"/>
            <a:stretch>
              <a:fillRect/>
            </a:stretch>
          </p:blipFill>
          <p:spPr>
            <a:xfrm>
              <a:off x="1796231" y="564627"/>
              <a:ext cx="1339684" cy="212153"/>
            </a:xfrm>
            <a:prstGeom prst="rect">
              <a:avLst/>
            </a:prstGeom>
          </p:spPr>
        </p:pic>
        <p:pic>
          <p:nvPicPr>
            <p:cNvPr id="20" name="object 18">
              <a:extLst>
                <a:ext uri="{FF2B5EF4-FFF2-40B4-BE49-F238E27FC236}">
                  <a16:creationId xmlns:a16="http://schemas.microsoft.com/office/drawing/2014/main" id="{C722CBD0-D035-14CB-6853-4ABEC2542938}"/>
                </a:ext>
              </a:extLst>
            </p:cNvPr>
            <p:cNvPicPr/>
            <p:nvPr/>
          </p:nvPicPr>
          <p:blipFill>
            <a:blip r:embed="rId10" cstate="print"/>
            <a:stretch>
              <a:fillRect/>
            </a:stretch>
          </p:blipFill>
          <p:spPr>
            <a:xfrm>
              <a:off x="1802172" y="884830"/>
              <a:ext cx="1747452" cy="525998"/>
            </a:xfrm>
            <a:prstGeom prst="rect">
              <a:avLst/>
            </a:prstGeom>
          </p:spPr>
        </p:pic>
      </p:grpSp>
    </p:spTree>
    <p:extLst>
      <p:ext uri="{BB962C8B-B14F-4D97-AF65-F5344CB8AC3E}">
        <p14:creationId xmlns:p14="http://schemas.microsoft.com/office/powerpoint/2010/main" val="363213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8E8350A5-3A4C-FCAA-E643-DA21860BE873}"/>
              </a:ext>
            </a:extLst>
          </p:cNvPr>
          <p:cNvSpPr/>
          <p:nvPr/>
        </p:nvSpPr>
        <p:spPr>
          <a:xfrm>
            <a:off x="10347183" y="922306"/>
            <a:ext cx="399786" cy="428454"/>
          </a:xfrm>
          <a:prstGeom prst="ellipse">
            <a:avLst/>
          </a:prstGeom>
          <a:solidFill>
            <a:srgbClr val="EC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descr="Map&#10;&#10;Description automatically generated">
            <a:extLst>
              <a:ext uri="{FF2B5EF4-FFF2-40B4-BE49-F238E27FC236}">
                <a16:creationId xmlns:a16="http://schemas.microsoft.com/office/drawing/2014/main" id="{8083689A-A5B8-0AE0-C2C9-0FB29012FD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65" b="7956"/>
          <a:stretch/>
        </p:blipFill>
        <p:spPr bwMode="auto">
          <a:xfrm>
            <a:off x="807435" y="1976998"/>
            <a:ext cx="2797607" cy="3618408"/>
          </a:xfrm>
          <a:prstGeom prst="rect">
            <a:avLst/>
          </a:prstGeom>
          <a:noFill/>
          <a:ln w="28575">
            <a:solidFill>
              <a:srgbClr val="28436E"/>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250A040-6A47-D1E1-E4BD-2B51BCEDBB5E}"/>
              </a:ext>
            </a:extLst>
          </p:cNvPr>
          <p:cNvSpPr/>
          <p:nvPr/>
        </p:nvSpPr>
        <p:spPr>
          <a:xfrm>
            <a:off x="4086489" y="1987086"/>
            <a:ext cx="7114907" cy="3598233"/>
          </a:xfrm>
          <a:prstGeom prst="rect">
            <a:avLst/>
          </a:prstGeom>
          <a:solidFill>
            <a:schemeClr val="accent1">
              <a:lumMod val="20000"/>
              <a:lumOff val="80000"/>
            </a:schemeClr>
          </a:solidFill>
          <a:ln w="28575">
            <a:solidFill>
              <a:srgbClr val="284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Subtitle 8">
            <a:extLst>
              <a:ext uri="{FF2B5EF4-FFF2-40B4-BE49-F238E27FC236}">
                <a16:creationId xmlns:a16="http://schemas.microsoft.com/office/drawing/2014/main" id="{77956242-5E41-3879-B001-813CE5FECA17}"/>
              </a:ext>
            </a:extLst>
          </p:cNvPr>
          <p:cNvGraphicFramePr>
            <a:graphicFrameLocks/>
          </p:cNvGraphicFramePr>
          <p:nvPr/>
        </p:nvGraphicFramePr>
        <p:xfrm>
          <a:off x="4235365" y="2194880"/>
          <a:ext cx="6817157" cy="3598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object 2">
            <a:extLst>
              <a:ext uri="{FF2B5EF4-FFF2-40B4-BE49-F238E27FC236}">
                <a16:creationId xmlns:a16="http://schemas.microsoft.com/office/drawing/2014/main" id="{3AC5FE5B-9869-9E92-055B-29D8244F09D8}"/>
              </a:ext>
            </a:extLst>
          </p:cNvPr>
          <p:cNvGrpSpPr/>
          <p:nvPr/>
        </p:nvGrpSpPr>
        <p:grpSpPr>
          <a:xfrm>
            <a:off x="0" y="0"/>
            <a:ext cx="12194610" cy="1146337"/>
            <a:chOff x="0" y="-5235"/>
            <a:chExt cx="20109815" cy="1890395"/>
          </a:xfrm>
        </p:grpSpPr>
        <p:sp>
          <p:nvSpPr>
            <p:cNvPr id="8" name="object 3">
              <a:extLst>
                <a:ext uri="{FF2B5EF4-FFF2-40B4-BE49-F238E27FC236}">
                  <a16:creationId xmlns:a16="http://schemas.microsoft.com/office/drawing/2014/main" id="{C7B6A540-3A9E-3D07-4D87-FE66CD72AB88}"/>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4">
              <a:extLst>
                <a:ext uri="{FF2B5EF4-FFF2-40B4-BE49-F238E27FC236}">
                  <a16:creationId xmlns:a16="http://schemas.microsoft.com/office/drawing/2014/main" id="{58FF414F-8881-0810-5435-A8BA98944034}"/>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5">
              <a:extLst>
                <a:ext uri="{FF2B5EF4-FFF2-40B4-BE49-F238E27FC236}">
                  <a16:creationId xmlns:a16="http://schemas.microsoft.com/office/drawing/2014/main" id="{2AAD0E9F-1792-EAC8-5292-3BC0EE7F0C21}"/>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6">
              <a:extLst>
                <a:ext uri="{FF2B5EF4-FFF2-40B4-BE49-F238E27FC236}">
                  <a16:creationId xmlns:a16="http://schemas.microsoft.com/office/drawing/2014/main" id="{77AABF28-AE89-D9AC-6540-87454E29E2FA}"/>
                </a:ext>
              </a:extLst>
            </p:cNvPr>
            <p:cNvPicPr/>
            <p:nvPr/>
          </p:nvPicPr>
          <p:blipFill>
            <a:blip r:embed="rId9" cstate="print"/>
            <a:stretch>
              <a:fillRect/>
            </a:stretch>
          </p:blipFill>
          <p:spPr>
            <a:xfrm>
              <a:off x="1045555" y="438868"/>
              <a:ext cx="148906" cy="146676"/>
            </a:xfrm>
            <a:prstGeom prst="rect">
              <a:avLst/>
            </a:prstGeom>
          </p:spPr>
        </p:pic>
        <p:sp>
          <p:nvSpPr>
            <p:cNvPr id="12" name="object 7">
              <a:extLst>
                <a:ext uri="{FF2B5EF4-FFF2-40B4-BE49-F238E27FC236}">
                  <a16:creationId xmlns:a16="http://schemas.microsoft.com/office/drawing/2014/main" id="{5F1FDFBD-1DB9-8458-54A1-46C8F3645EA6}"/>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object 8">
              <a:extLst>
                <a:ext uri="{FF2B5EF4-FFF2-40B4-BE49-F238E27FC236}">
                  <a16:creationId xmlns:a16="http://schemas.microsoft.com/office/drawing/2014/main" id="{C3B0A96F-6F0B-C8AA-5BC3-DC7D7200CB61}"/>
                </a:ext>
              </a:extLst>
            </p:cNvPr>
            <p:cNvPicPr/>
            <p:nvPr/>
          </p:nvPicPr>
          <p:blipFill>
            <a:blip r:embed="rId10" cstate="print"/>
            <a:stretch>
              <a:fillRect/>
            </a:stretch>
          </p:blipFill>
          <p:spPr>
            <a:xfrm>
              <a:off x="635261" y="676623"/>
              <a:ext cx="147806" cy="147809"/>
            </a:xfrm>
            <a:prstGeom prst="rect">
              <a:avLst/>
            </a:prstGeom>
          </p:spPr>
        </p:pic>
        <p:sp>
          <p:nvSpPr>
            <p:cNvPr id="14" name="object 9">
              <a:extLst>
                <a:ext uri="{FF2B5EF4-FFF2-40B4-BE49-F238E27FC236}">
                  <a16:creationId xmlns:a16="http://schemas.microsoft.com/office/drawing/2014/main" id="{6C07E83E-12C6-DD34-08D4-806EA10A9F2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object 10">
              <a:extLst>
                <a:ext uri="{FF2B5EF4-FFF2-40B4-BE49-F238E27FC236}">
                  <a16:creationId xmlns:a16="http://schemas.microsoft.com/office/drawing/2014/main" id="{566EECBC-D113-86C2-56A9-C9BF97A7F961}"/>
                </a:ext>
              </a:extLst>
            </p:cNvPr>
            <p:cNvPicPr/>
            <p:nvPr/>
          </p:nvPicPr>
          <p:blipFill>
            <a:blip r:embed="rId11" cstate="print"/>
            <a:stretch>
              <a:fillRect/>
            </a:stretch>
          </p:blipFill>
          <p:spPr>
            <a:xfrm>
              <a:off x="635262" y="1151026"/>
              <a:ext cx="147806" cy="147809"/>
            </a:xfrm>
            <a:prstGeom prst="rect">
              <a:avLst/>
            </a:prstGeom>
          </p:spPr>
        </p:pic>
        <p:sp>
          <p:nvSpPr>
            <p:cNvPr id="16" name="object 11">
              <a:extLst>
                <a:ext uri="{FF2B5EF4-FFF2-40B4-BE49-F238E27FC236}">
                  <a16:creationId xmlns:a16="http://schemas.microsoft.com/office/drawing/2014/main" id="{1B611ED2-7313-5814-EBC6-AEAE501F7DC7}"/>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object 12">
              <a:extLst>
                <a:ext uri="{FF2B5EF4-FFF2-40B4-BE49-F238E27FC236}">
                  <a16:creationId xmlns:a16="http://schemas.microsoft.com/office/drawing/2014/main" id="{E7293269-0C38-1BAC-B947-C0AFB28F9519}"/>
                </a:ext>
              </a:extLst>
            </p:cNvPr>
            <p:cNvPicPr/>
            <p:nvPr/>
          </p:nvPicPr>
          <p:blipFill>
            <a:blip r:embed="rId12" cstate="print"/>
            <a:stretch>
              <a:fillRect/>
            </a:stretch>
          </p:blipFill>
          <p:spPr>
            <a:xfrm>
              <a:off x="1045558" y="1387673"/>
              <a:ext cx="148906" cy="148916"/>
            </a:xfrm>
            <a:prstGeom prst="rect">
              <a:avLst/>
            </a:prstGeom>
          </p:spPr>
        </p:pic>
        <p:sp>
          <p:nvSpPr>
            <p:cNvPr id="18" name="object 13">
              <a:extLst>
                <a:ext uri="{FF2B5EF4-FFF2-40B4-BE49-F238E27FC236}">
                  <a16:creationId xmlns:a16="http://schemas.microsoft.com/office/drawing/2014/main" id="{DB8C0E7F-29CD-4AA4-6429-9EB7AE338040}"/>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object 14">
              <a:extLst>
                <a:ext uri="{FF2B5EF4-FFF2-40B4-BE49-F238E27FC236}">
                  <a16:creationId xmlns:a16="http://schemas.microsoft.com/office/drawing/2014/main" id="{27F39C3C-C3B6-23CB-2DE6-77DBA9FA092B}"/>
                </a:ext>
              </a:extLst>
            </p:cNvPr>
            <p:cNvPicPr/>
            <p:nvPr/>
          </p:nvPicPr>
          <p:blipFill>
            <a:blip r:embed="rId13" cstate="print"/>
            <a:stretch>
              <a:fillRect/>
            </a:stretch>
          </p:blipFill>
          <p:spPr>
            <a:xfrm>
              <a:off x="1456951" y="1151026"/>
              <a:ext cx="147806" cy="147809"/>
            </a:xfrm>
            <a:prstGeom prst="rect">
              <a:avLst/>
            </a:prstGeom>
          </p:spPr>
        </p:pic>
        <p:sp>
          <p:nvSpPr>
            <p:cNvPr id="20" name="object 15">
              <a:extLst>
                <a:ext uri="{FF2B5EF4-FFF2-40B4-BE49-F238E27FC236}">
                  <a16:creationId xmlns:a16="http://schemas.microsoft.com/office/drawing/2014/main" id="{C1F0D2F6-66D8-C58A-187D-A9255630523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16">
              <a:extLst>
                <a:ext uri="{FF2B5EF4-FFF2-40B4-BE49-F238E27FC236}">
                  <a16:creationId xmlns:a16="http://schemas.microsoft.com/office/drawing/2014/main" id="{1C8E61EC-1869-B9D7-EBAA-74536FB2B7D3}"/>
                </a:ext>
              </a:extLst>
            </p:cNvPr>
            <p:cNvPicPr/>
            <p:nvPr/>
          </p:nvPicPr>
          <p:blipFill>
            <a:blip r:embed="rId14" cstate="print"/>
            <a:stretch>
              <a:fillRect/>
            </a:stretch>
          </p:blipFill>
          <p:spPr>
            <a:xfrm>
              <a:off x="1456951" y="676624"/>
              <a:ext cx="147806" cy="147809"/>
            </a:xfrm>
            <a:prstGeom prst="rect">
              <a:avLst/>
            </a:prstGeom>
          </p:spPr>
        </p:pic>
        <p:pic>
          <p:nvPicPr>
            <p:cNvPr id="22" name="object 17">
              <a:extLst>
                <a:ext uri="{FF2B5EF4-FFF2-40B4-BE49-F238E27FC236}">
                  <a16:creationId xmlns:a16="http://schemas.microsoft.com/office/drawing/2014/main" id="{9FE02EF5-F7DC-9103-BFB3-790205C29724}"/>
                </a:ext>
              </a:extLst>
            </p:cNvPr>
            <p:cNvPicPr/>
            <p:nvPr/>
          </p:nvPicPr>
          <p:blipFill>
            <a:blip r:embed="rId15" cstate="print"/>
            <a:stretch>
              <a:fillRect/>
            </a:stretch>
          </p:blipFill>
          <p:spPr>
            <a:xfrm>
              <a:off x="1796231" y="564627"/>
              <a:ext cx="1339684" cy="212153"/>
            </a:xfrm>
            <a:prstGeom prst="rect">
              <a:avLst/>
            </a:prstGeom>
          </p:spPr>
        </p:pic>
        <p:pic>
          <p:nvPicPr>
            <p:cNvPr id="23" name="object 18">
              <a:extLst>
                <a:ext uri="{FF2B5EF4-FFF2-40B4-BE49-F238E27FC236}">
                  <a16:creationId xmlns:a16="http://schemas.microsoft.com/office/drawing/2014/main" id="{D7FB4535-1971-F0ED-47F6-AA6BB3A9767D}"/>
                </a:ext>
              </a:extLst>
            </p:cNvPr>
            <p:cNvPicPr/>
            <p:nvPr/>
          </p:nvPicPr>
          <p:blipFill>
            <a:blip r:embed="rId16" cstate="print"/>
            <a:stretch>
              <a:fillRect/>
            </a:stretch>
          </p:blipFill>
          <p:spPr>
            <a:xfrm>
              <a:off x="1802172" y="884830"/>
              <a:ext cx="1747452" cy="525998"/>
            </a:xfrm>
            <a:prstGeom prst="rect">
              <a:avLst/>
            </a:prstGeom>
          </p:spPr>
        </p:pic>
      </p:grpSp>
      <p:sp>
        <p:nvSpPr>
          <p:cNvPr id="24" name="TextBox 23">
            <a:extLst>
              <a:ext uri="{FF2B5EF4-FFF2-40B4-BE49-F238E27FC236}">
                <a16:creationId xmlns:a16="http://schemas.microsoft.com/office/drawing/2014/main" id="{627D938D-B68B-2E60-C256-F5432C70704D}"/>
              </a:ext>
            </a:extLst>
          </p:cNvPr>
          <p:cNvSpPr txBox="1"/>
          <p:nvPr/>
        </p:nvSpPr>
        <p:spPr>
          <a:xfrm>
            <a:off x="2152495" y="180319"/>
            <a:ext cx="785289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rPr>
              <a:t>  </a:t>
            </a:r>
            <a:r>
              <a:rPr kumimoji="0" lang="en-GB" sz="4000" b="1" i="0" u="none" strike="noStrike" kern="1200" cap="none" spc="0" normalizeH="0" baseline="0" noProof="0" dirty="0">
                <a:ln>
                  <a:noFill/>
                </a:ln>
                <a:solidFill>
                  <a:srgbClr val="28436E"/>
                </a:solidFill>
                <a:effectLst/>
                <a:uLnTx/>
                <a:uFillTx/>
                <a:latin typeface="Poppins" panose="00000500000000000000" pitchFamily="2" charset="0"/>
                <a:ea typeface="Calibri Light" panose="020F0302020204030204"/>
                <a:cs typeface="Poppins" panose="00000500000000000000" pitchFamily="2" charset="0"/>
              </a:rPr>
              <a:t>About Wales in the UK</a:t>
            </a:r>
            <a:endParaRPr kumimoji="0" lang="en-GB" sz="4000" b="0" i="0" u="none" strike="noStrike" kern="120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endParaRPr>
          </a:p>
        </p:txBody>
      </p:sp>
      <p:pic>
        <p:nvPicPr>
          <p:cNvPr id="25" name="Picture 24">
            <a:extLst>
              <a:ext uri="{FF2B5EF4-FFF2-40B4-BE49-F238E27FC236}">
                <a16:creationId xmlns:a16="http://schemas.microsoft.com/office/drawing/2014/main" id="{9BBE416C-80B9-F99B-F16D-ADB12066F26F}"/>
              </a:ext>
            </a:extLst>
          </p:cNvPr>
          <p:cNvPicPr>
            <a:picLocks noChangeAspect="1"/>
          </p:cNvPicPr>
          <p:nvPr/>
        </p:nvPicPr>
        <p:blipFill>
          <a:blip r:embed="rId17"/>
          <a:stretch>
            <a:fillRect/>
          </a:stretch>
        </p:blipFill>
        <p:spPr>
          <a:xfrm>
            <a:off x="10547076" y="5650537"/>
            <a:ext cx="1523418" cy="1044629"/>
          </a:xfrm>
          <a:prstGeom prst="rect">
            <a:avLst/>
          </a:prstGeom>
        </p:spPr>
      </p:pic>
    </p:spTree>
    <p:extLst>
      <p:ext uri="{BB962C8B-B14F-4D97-AF65-F5344CB8AC3E}">
        <p14:creationId xmlns:p14="http://schemas.microsoft.com/office/powerpoint/2010/main" val="423695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353188" y="142706"/>
            <a:ext cx="10515600" cy="1325563"/>
          </a:xfrm>
        </p:spPr>
        <p:txBody>
          <a:bodyPr>
            <a:noAutofit/>
          </a:bodyPr>
          <a:lstStyle/>
          <a:p>
            <a:r>
              <a:rPr lang="en-GB" sz="4000" b="1" spc="-30">
                <a:solidFill>
                  <a:srgbClr val="28426D"/>
                </a:solidFill>
                <a:latin typeface="Poppins" panose="00000500000000000000" pitchFamily="2" charset="0"/>
                <a:cs typeface="Poppins" panose="00000500000000000000" pitchFamily="2" charset="0"/>
              </a:rPr>
              <a:t>About this research</a:t>
            </a:r>
            <a:br>
              <a:rPr lang="en-GB" sz="5000" b="1">
                <a:latin typeface="Poppins" panose="00000500000000000000" pitchFamily="2" charset="0"/>
                <a:cs typeface="Poppins" panose="00000500000000000000" pitchFamily="2" charset="0"/>
              </a:rPr>
            </a:br>
            <a:r>
              <a:rPr lang="en-GB" sz="2000" b="1">
                <a:solidFill>
                  <a:srgbClr val="28426D"/>
                </a:solidFill>
                <a:latin typeface="Poppins"/>
                <a:cs typeface="Poppins"/>
              </a:rPr>
              <a:t> </a:t>
            </a:r>
            <a:endParaRPr lang="en-GB" sz="5000" b="1">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5F02641C-EAA6-84AD-CB1B-77F73673AF92}"/>
              </a:ext>
            </a:extLst>
          </p:cNvPr>
          <p:cNvSpPr>
            <a:spLocks noGrp="1"/>
          </p:cNvSpPr>
          <p:nvPr>
            <p:ph idx="1"/>
          </p:nvPr>
        </p:nvSpPr>
        <p:spPr>
          <a:xfrm>
            <a:off x="382612" y="1527137"/>
            <a:ext cx="8418488" cy="4987716"/>
          </a:xfrm>
        </p:spPr>
        <p:txBody>
          <a:bodyPr vert="horz" lIns="91440" tIns="45720" rIns="91440" bIns="45720" rtlCol="0" anchor="t">
            <a:noAutofit/>
          </a:bodyPr>
          <a:lstStyle/>
          <a:p>
            <a:pPr>
              <a:lnSpc>
                <a:spcPct val="100000"/>
              </a:lnSpc>
              <a:spcBef>
                <a:spcPts val="1200"/>
              </a:spcBef>
            </a:pPr>
            <a:r>
              <a:rPr lang="en-US" sz="2200" dirty="0">
                <a:solidFill>
                  <a:srgbClr val="28426D"/>
                </a:solidFill>
                <a:latin typeface="Poppins"/>
                <a:cs typeface="Poppins"/>
              </a:rPr>
              <a:t>Economic and Social Research Council (ESRC) funded - </a:t>
            </a:r>
            <a:r>
              <a:rPr lang="en-GB" sz="2200" dirty="0">
                <a:solidFill>
                  <a:srgbClr val="28426D"/>
                </a:solidFill>
                <a:latin typeface="Poppins"/>
                <a:cs typeface="Poppins"/>
              </a:rPr>
              <a:t>budget £700,000+</a:t>
            </a:r>
            <a:endParaRPr lang="en-US" sz="2200" dirty="0">
              <a:solidFill>
                <a:srgbClr val="28426D"/>
              </a:solidFill>
              <a:latin typeface="Poppins"/>
              <a:cs typeface="Poppins"/>
            </a:endParaRPr>
          </a:p>
          <a:p>
            <a:pPr>
              <a:lnSpc>
                <a:spcPct val="100000"/>
              </a:lnSpc>
              <a:spcBef>
                <a:spcPts val="1200"/>
              </a:spcBef>
            </a:pPr>
            <a:r>
              <a:rPr lang="en-US" sz="2200" dirty="0">
                <a:solidFill>
                  <a:srgbClr val="28426D"/>
                </a:solidFill>
                <a:latin typeface="Poppins"/>
                <a:cs typeface="Poppins"/>
              </a:rPr>
              <a:t>3-year project - </a:t>
            </a:r>
            <a:r>
              <a:rPr lang="en-GB" sz="2200" dirty="0">
                <a:solidFill>
                  <a:srgbClr val="28426D"/>
                </a:solidFill>
                <a:latin typeface="Poppins"/>
                <a:cs typeface="Poppins"/>
              </a:rPr>
              <a:t>Dec 22 to Nov 25</a:t>
            </a:r>
            <a:endParaRPr lang="en-US" sz="2200" dirty="0">
              <a:latin typeface="Poppins"/>
              <a:ea typeface="Calibri"/>
              <a:cs typeface="Calibri"/>
            </a:endParaRPr>
          </a:p>
          <a:p>
            <a:pPr>
              <a:lnSpc>
                <a:spcPct val="100000"/>
              </a:lnSpc>
              <a:spcBef>
                <a:spcPts val="1200"/>
              </a:spcBef>
            </a:pPr>
            <a:r>
              <a:rPr lang="en-US" sz="2200" dirty="0">
                <a:solidFill>
                  <a:srgbClr val="28426D"/>
                </a:solidFill>
                <a:latin typeface="Poppins"/>
                <a:cs typeface="Poppins"/>
              </a:rPr>
              <a:t>A collaboration across four UK universities</a:t>
            </a:r>
            <a:endParaRPr lang="en-US" sz="2200" dirty="0">
              <a:latin typeface="Poppins"/>
              <a:ea typeface="Calibri"/>
              <a:cs typeface="Calibri"/>
            </a:endParaRPr>
          </a:p>
          <a:p>
            <a:pPr>
              <a:lnSpc>
                <a:spcPct val="100000"/>
              </a:lnSpc>
              <a:spcBef>
                <a:spcPts val="1200"/>
              </a:spcBef>
            </a:pPr>
            <a:r>
              <a:rPr lang="en-US" sz="2200" dirty="0">
                <a:solidFill>
                  <a:srgbClr val="28426D"/>
                </a:solidFill>
                <a:latin typeface="Poppins"/>
                <a:cs typeface="Poppins"/>
              </a:rPr>
              <a:t>A focus on young children’s participative rights in lower primary settings (aged 5-7)</a:t>
            </a:r>
            <a:endParaRPr lang="en-US" sz="2200" dirty="0">
              <a:latin typeface="Poppins"/>
              <a:ea typeface="Calibri"/>
              <a:cs typeface="Calibri"/>
            </a:endParaRPr>
          </a:p>
          <a:p>
            <a:pPr>
              <a:lnSpc>
                <a:spcPct val="100000"/>
              </a:lnSpc>
              <a:spcBef>
                <a:spcPts val="1200"/>
              </a:spcBef>
            </a:pPr>
            <a:r>
              <a:rPr lang="en-US" sz="2200" dirty="0">
                <a:solidFill>
                  <a:srgbClr val="28426D"/>
                </a:solidFill>
                <a:latin typeface="Poppins"/>
                <a:cs typeface="Poppins"/>
              </a:rPr>
              <a:t>The research aims to uncover ways to integrate participative rights into everyday teaching and learning activities, and to create classroom environments where children's </a:t>
            </a:r>
            <a:r>
              <a:rPr lang="en-US" sz="2200" b="1" dirty="0">
                <a:solidFill>
                  <a:srgbClr val="28426D"/>
                </a:solidFill>
                <a:latin typeface="Poppins"/>
                <a:cs typeface="Poppins"/>
              </a:rPr>
              <a:t>voices are not only valued but actively integrated </a:t>
            </a:r>
            <a:r>
              <a:rPr lang="en-US" sz="2200" dirty="0">
                <a:solidFill>
                  <a:srgbClr val="28426D"/>
                </a:solidFill>
                <a:latin typeface="Poppins"/>
                <a:cs typeface="Poppins"/>
              </a:rPr>
              <a:t>into the teaching and learning processes.</a:t>
            </a:r>
            <a:endParaRPr lang="en-US" sz="2200" dirty="0"/>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object 7">
            <a:extLst>
              <a:ext uri="{FF2B5EF4-FFF2-40B4-BE49-F238E27FC236}">
                <a16:creationId xmlns:a16="http://schemas.microsoft.com/office/drawing/2014/main" id="{77DA0191-668B-20CF-0473-476F2B2A591E}"/>
              </a:ext>
            </a:extLst>
          </p:cNvPr>
          <p:cNvPicPr/>
          <p:nvPr/>
        </p:nvPicPr>
        <p:blipFill>
          <a:blip r:embed="rId11" cstate="print"/>
          <a:stretch>
            <a:fillRect/>
          </a:stretch>
        </p:blipFill>
        <p:spPr>
          <a:xfrm>
            <a:off x="9157657" y="0"/>
            <a:ext cx="3037714" cy="3848773"/>
          </a:xfrm>
          <a:prstGeom prst="rect">
            <a:avLst/>
          </a:prstGeom>
        </p:spPr>
      </p:pic>
      <p:pic>
        <p:nvPicPr>
          <p:cNvPr id="9" name="Picture 8">
            <a:extLst>
              <a:ext uri="{FF2B5EF4-FFF2-40B4-BE49-F238E27FC236}">
                <a16:creationId xmlns:a16="http://schemas.microsoft.com/office/drawing/2014/main" id="{AE6D9047-91BD-B126-2BA0-DF09CE159F03}"/>
              </a:ext>
            </a:extLst>
          </p:cNvPr>
          <p:cNvPicPr>
            <a:picLocks noChangeAspect="1"/>
          </p:cNvPicPr>
          <p:nvPr/>
        </p:nvPicPr>
        <p:blipFill>
          <a:blip r:embed="rId12"/>
          <a:stretch>
            <a:fillRect/>
          </a:stretch>
        </p:blipFill>
        <p:spPr>
          <a:xfrm>
            <a:off x="10547076" y="5650537"/>
            <a:ext cx="1523418" cy="1044629"/>
          </a:xfrm>
          <a:prstGeom prst="rect">
            <a:avLst/>
          </a:prstGeom>
        </p:spPr>
      </p:pic>
    </p:spTree>
    <p:extLst>
      <p:ext uri="{BB962C8B-B14F-4D97-AF65-F5344CB8AC3E}">
        <p14:creationId xmlns:p14="http://schemas.microsoft.com/office/powerpoint/2010/main" val="175905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8E8350A5-3A4C-FCAA-E643-DA21860BE873}"/>
              </a:ext>
            </a:extLst>
          </p:cNvPr>
          <p:cNvSpPr/>
          <p:nvPr/>
        </p:nvSpPr>
        <p:spPr>
          <a:xfrm>
            <a:off x="10347183" y="922306"/>
            <a:ext cx="399786" cy="428454"/>
          </a:xfrm>
          <a:prstGeom prst="ellipse">
            <a:avLst/>
          </a:prstGeom>
          <a:solidFill>
            <a:srgbClr val="EC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object 2">
            <a:extLst>
              <a:ext uri="{FF2B5EF4-FFF2-40B4-BE49-F238E27FC236}">
                <a16:creationId xmlns:a16="http://schemas.microsoft.com/office/drawing/2014/main" id="{3AC5FE5B-9869-9E92-055B-29D8244F09D8}"/>
              </a:ext>
            </a:extLst>
          </p:cNvPr>
          <p:cNvGrpSpPr/>
          <p:nvPr/>
        </p:nvGrpSpPr>
        <p:grpSpPr>
          <a:xfrm>
            <a:off x="0" y="0"/>
            <a:ext cx="12194610" cy="1146337"/>
            <a:chOff x="0" y="-5235"/>
            <a:chExt cx="20109815" cy="1890395"/>
          </a:xfrm>
        </p:grpSpPr>
        <p:sp>
          <p:nvSpPr>
            <p:cNvPr id="8" name="object 3">
              <a:extLst>
                <a:ext uri="{FF2B5EF4-FFF2-40B4-BE49-F238E27FC236}">
                  <a16:creationId xmlns:a16="http://schemas.microsoft.com/office/drawing/2014/main" id="{C7B6A540-3A9E-3D07-4D87-FE66CD72AB88}"/>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4">
              <a:extLst>
                <a:ext uri="{FF2B5EF4-FFF2-40B4-BE49-F238E27FC236}">
                  <a16:creationId xmlns:a16="http://schemas.microsoft.com/office/drawing/2014/main" id="{58FF414F-8881-0810-5435-A8BA98944034}"/>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5">
              <a:extLst>
                <a:ext uri="{FF2B5EF4-FFF2-40B4-BE49-F238E27FC236}">
                  <a16:creationId xmlns:a16="http://schemas.microsoft.com/office/drawing/2014/main" id="{2AAD0E9F-1792-EAC8-5292-3BC0EE7F0C21}"/>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6">
              <a:extLst>
                <a:ext uri="{FF2B5EF4-FFF2-40B4-BE49-F238E27FC236}">
                  <a16:creationId xmlns:a16="http://schemas.microsoft.com/office/drawing/2014/main" id="{77AABF28-AE89-D9AC-6540-87454E29E2FA}"/>
                </a:ext>
              </a:extLst>
            </p:cNvPr>
            <p:cNvPicPr/>
            <p:nvPr/>
          </p:nvPicPr>
          <p:blipFill>
            <a:blip r:embed="rId3" cstate="print"/>
            <a:stretch>
              <a:fillRect/>
            </a:stretch>
          </p:blipFill>
          <p:spPr>
            <a:xfrm>
              <a:off x="1045555" y="438868"/>
              <a:ext cx="148906" cy="146676"/>
            </a:xfrm>
            <a:prstGeom prst="rect">
              <a:avLst/>
            </a:prstGeom>
          </p:spPr>
        </p:pic>
        <p:sp>
          <p:nvSpPr>
            <p:cNvPr id="12" name="object 7">
              <a:extLst>
                <a:ext uri="{FF2B5EF4-FFF2-40B4-BE49-F238E27FC236}">
                  <a16:creationId xmlns:a16="http://schemas.microsoft.com/office/drawing/2014/main" id="{5F1FDFBD-1DB9-8458-54A1-46C8F3645EA6}"/>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object 8">
              <a:extLst>
                <a:ext uri="{FF2B5EF4-FFF2-40B4-BE49-F238E27FC236}">
                  <a16:creationId xmlns:a16="http://schemas.microsoft.com/office/drawing/2014/main" id="{C3B0A96F-6F0B-C8AA-5BC3-DC7D7200CB61}"/>
                </a:ext>
              </a:extLst>
            </p:cNvPr>
            <p:cNvPicPr/>
            <p:nvPr/>
          </p:nvPicPr>
          <p:blipFill>
            <a:blip r:embed="rId4" cstate="print"/>
            <a:stretch>
              <a:fillRect/>
            </a:stretch>
          </p:blipFill>
          <p:spPr>
            <a:xfrm>
              <a:off x="635261" y="676623"/>
              <a:ext cx="147806" cy="147809"/>
            </a:xfrm>
            <a:prstGeom prst="rect">
              <a:avLst/>
            </a:prstGeom>
          </p:spPr>
        </p:pic>
        <p:sp>
          <p:nvSpPr>
            <p:cNvPr id="14" name="object 9">
              <a:extLst>
                <a:ext uri="{FF2B5EF4-FFF2-40B4-BE49-F238E27FC236}">
                  <a16:creationId xmlns:a16="http://schemas.microsoft.com/office/drawing/2014/main" id="{6C07E83E-12C6-DD34-08D4-806EA10A9F2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object 10">
              <a:extLst>
                <a:ext uri="{FF2B5EF4-FFF2-40B4-BE49-F238E27FC236}">
                  <a16:creationId xmlns:a16="http://schemas.microsoft.com/office/drawing/2014/main" id="{566EECBC-D113-86C2-56A9-C9BF97A7F961}"/>
                </a:ext>
              </a:extLst>
            </p:cNvPr>
            <p:cNvPicPr/>
            <p:nvPr/>
          </p:nvPicPr>
          <p:blipFill>
            <a:blip r:embed="rId5" cstate="print"/>
            <a:stretch>
              <a:fillRect/>
            </a:stretch>
          </p:blipFill>
          <p:spPr>
            <a:xfrm>
              <a:off x="635262" y="1151026"/>
              <a:ext cx="147806" cy="147809"/>
            </a:xfrm>
            <a:prstGeom prst="rect">
              <a:avLst/>
            </a:prstGeom>
          </p:spPr>
        </p:pic>
        <p:sp>
          <p:nvSpPr>
            <p:cNvPr id="16" name="object 11">
              <a:extLst>
                <a:ext uri="{FF2B5EF4-FFF2-40B4-BE49-F238E27FC236}">
                  <a16:creationId xmlns:a16="http://schemas.microsoft.com/office/drawing/2014/main" id="{1B611ED2-7313-5814-EBC6-AEAE501F7DC7}"/>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object 12">
              <a:extLst>
                <a:ext uri="{FF2B5EF4-FFF2-40B4-BE49-F238E27FC236}">
                  <a16:creationId xmlns:a16="http://schemas.microsoft.com/office/drawing/2014/main" id="{E7293269-0C38-1BAC-B947-C0AFB28F9519}"/>
                </a:ext>
              </a:extLst>
            </p:cNvPr>
            <p:cNvPicPr/>
            <p:nvPr/>
          </p:nvPicPr>
          <p:blipFill>
            <a:blip r:embed="rId6" cstate="print"/>
            <a:stretch>
              <a:fillRect/>
            </a:stretch>
          </p:blipFill>
          <p:spPr>
            <a:xfrm>
              <a:off x="1045558" y="1387673"/>
              <a:ext cx="148906" cy="148916"/>
            </a:xfrm>
            <a:prstGeom prst="rect">
              <a:avLst/>
            </a:prstGeom>
          </p:spPr>
        </p:pic>
        <p:sp>
          <p:nvSpPr>
            <p:cNvPr id="18" name="object 13">
              <a:extLst>
                <a:ext uri="{FF2B5EF4-FFF2-40B4-BE49-F238E27FC236}">
                  <a16:creationId xmlns:a16="http://schemas.microsoft.com/office/drawing/2014/main" id="{DB8C0E7F-29CD-4AA4-6429-9EB7AE338040}"/>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object 14">
              <a:extLst>
                <a:ext uri="{FF2B5EF4-FFF2-40B4-BE49-F238E27FC236}">
                  <a16:creationId xmlns:a16="http://schemas.microsoft.com/office/drawing/2014/main" id="{27F39C3C-C3B6-23CB-2DE6-77DBA9FA092B}"/>
                </a:ext>
              </a:extLst>
            </p:cNvPr>
            <p:cNvPicPr/>
            <p:nvPr/>
          </p:nvPicPr>
          <p:blipFill>
            <a:blip r:embed="rId7" cstate="print"/>
            <a:stretch>
              <a:fillRect/>
            </a:stretch>
          </p:blipFill>
          <p:spPr>
            <a:xfrm>
              <a:off x="1456951" y="1151026"/>
              <a:ext cx="147806" cy="147809"/>
            </a:xfrm>
            <a:prstGeom prst="rect">
              <a:avLst/>
            </a:prstGeom>
          </p:spPr>
        </p:pic>
        <p:sp>
          <p:nvSpPr>
            <p:cNvPr id="20" name="object 15">
              <a:extLst>
                <a:ext uri="{FF2B5EF4-FFF2-40B4-BE49-F238E27FC236}">
                  <a16:creationId xmlns:a16="http://schemas.microsoft.com/office/drawing/2014/main" id="{C1F0D2F6-66D8-C58A-187D-A9255630523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16">
              <a:extLst>
                <a:ext uri="{FF2B5EF4-FFF2-40B4-BE49-F238E27FC236}">
                  <a16:creationId xmlns:a16="http://schemas.microsoft.com/office/drawing/2014/main" id="{1C8E61EC-1869-B9D7-EBAA-74536FB2B7D3}"/>
                </a:ext>
              </a:extLst>
            </p:cNvPr>
            <p:cNvPicPr/>
            <p:nvPr/>
          </p:nvPicPr>
          <p:blipFill>
            <a:blip r:embed="rId8" cstate="print"/>
            <a:stretch>
              <a:fillRect/>
            </a:stretch>
          </p:blipFill>
          <p:spPr>
            <a:xfrm>
              <a:off x="1456951" y="676624"/>
              <a:ext cx="147806" cy="147809"/>
            </a:xfrm>
            <a:prstGeom prst="rect">
              <a:avLst/>
            </a:prstGeom>
          </p:spPr>
        </p:pic>
        <p:pic>
          <p:nvPicPr>
            <p:cNvPr id="22" name="object 17">
              <a:extLst>
                <a:ext uri="{FF2B5EF4-FFF2-40B4-BE49-F238E27FC236}">
                  <a16:creationId xmlns:a16="http://schemas.microsoft.com/office/drawing/2014/main" id="{9FE02EF5-F7DC-9103-BFB3-790205C29724}"/>
                </a:ext>
              </a:extLst>
            </p:cNvPr>
            <p:cNvPicPr/>
            <p:nvPr/>
          </p:nvPicPr>
          <p:blipFill>
            <a:blip r:embed="rId9" cstate="print"/>
            <a:stretch>
              <a:fillRect/>
            </a:stretch>
          </p:blipFill>
          <p:spPr>
            <a:xfrm>
              <a:off x="1796231" y="564627"/>
              <a:ext cx="1339684" cy="212153"/>
            </a:xfrm>
            <a:prstGeom prst="rect">
              <a:avLst/>
            </a:prstGeom>
          </p:spPr>
        </p:pic>
        <p:pic>
          <p:nvPicPr>
            <p:cNvPr id="23" name="object 18">
              <a:extLst>
                <a:ext uri="{FF2B5EF4-FFF2-40B4-BE49-F238E27FC236}">
                  <a16:creationId xmlns:a16="http://schemas.microsoft.com/office/drawing/2014/main" id="{D7FB4535-1971-F0ED-47F6-AA6BB3A9767D}"/>
                </a:ext>
              </a:extLst>
            </p:cNvPr>
            <p:cNvPicPr/>
            <p:nvPr/>
          </p:nvPicPr>
          <p:blipFill>
            <a:blip r:embed="rId10" cstate="print"/>
            <a:stretch>
              <a:fillRect/>
            </a:stretch>
          </p:blipFill>
          <p:spPr>
            <a:xfrm>
              <a:off x="1802172" y="884830"/>
              <a:ext cx="1747452" cy="525998"/>
            </a:xfrm>
            <a:prstGeom prst="rect">
              <a:avLst/>
            </a:prstGeom>
          </p:spPr>
        </p:pic>
      </p:grpSp>
      <p:sp>
        <p:nvSpPr>
          <p:cNvPr id="24" name="TextBox 23">
            <a:extLst>
              <a:ext uri="{FF2B5EF4-FFF2-40B4-BE49-F238E27FC236}">
                <a16:creationId xmlns:a16="http://schemas.microsoft.com/office/drawing/2014/main" id="{627D938D-B68B-2E60-C256-F5432C70704D}"/>
              </a:ext>
            </a:extLst>
          </p:cNvPr>
          <p:cNvSpPr txBox="1"/>
          <p:nvPr/>
        </p:nvSpPr>
        <p:spPr>
          <a:xfrm>
            <a:off x="2152495" y="180319"/>
            <a:ext cx="785289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rPr>
              <a:t>Research questions</a:t>
            </a:r>
            <a:endParaRPr kumimoji="0" lang="en-GB" sz="4000" b="0" i="0" u="none" strike="noStrike" kern="120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endParaRPr>
          </a:p>
        </p:txBody>
      </p:sp>
      <p:sp>
        <p:nvSpPr>
          <p:cNvPr id="26" name="TextBox 25">
            <a:extLst>
              <a:ext uri="{FF2B5EF4-FFF2-40B4-BE49-F238E27FC236}">
                <a16:creationId xmlns:a16="http://schemas.microsoft.com/office/drawing/2014/main" id="{CB20711B-1E1C-A0B7-783B-F72F5707D4D5}"/>
              </a:ext>
            </a:extLst>
          </p:cNvPr>
          <p:cNvSpPr txBox="1"/>
          <p:nvPr/>
        </p:nvSpPr>
        <p:spPr>
          <a:xfrm>
            <a:off x="374894" y="1642913"/>
            <a:ext cx="11296406" cy="4370427"/>
          </a:xfrm>
          <a:prstGeom prst="rect">
            <a:avLst/>
          </a:prstGeom>
          <a:noFill/>
        </p:spPr>
        <p:txBody>
          <a:bodyPr wrap="square">
            <a:spAutoFit/>
          </a:bodyPr>
          <a:lstStyle/>
          <a:p>
            <a:pPr marL="457200" marR="0" lvl="0" indent="-457200" algn="l" defTabSz="914400" rtl="0" eaLnBrk="1" fontAlgn="auto" latinLnBrk="0" hangingPunct="1">
              <a:lnSpc>
                <a:spcPct val="120000"/>
              </a:lnSpc>
              <a:spcBef>
                <a:spcPts val="0"/>
              </a:spcBef>
              <a:spcAft>
                <a:spcPts val="600"/>
              </a:spcAft>
              <a:buClrTx/>
              <a:buSzTx/>
              <a:buFont typeface="+mj-lt"/>
              <a:buAutoNum type="arabicPeriod"/>
              <a:tabLst/>
              <a:defRPr/>
            </a:pPr>
            <a:r>
              <a:rPr kumimoji="0" lang="en-GB" sz="1800" b="0" i="0" u="none" strike="noStrike" kern="1200" cap="none" spc="0" normalizeH="0" baseline="0" noProof="0" dirty="0">
                <a:ln>
                  <a:noFill/>
                </a:ln>
                <a:solidFill>
                  <a:srgbClr val="28426D"/>
                </a:solidFill>
                <a:effectLst/>
                <a:uLnTx/>
                <a:uFillTx/>
                <a:latin typeface="Poppins" panose="00000500000000000000" pitchFamily="2" charset="0"/>
                <a:ea typeface="+mn-ea"/>
                <a:cs typeface="Poppins" panose="00000500000000000000" pitchFamily="2" charset="0"/>
              </a:rPr>
              <a:t>How does the distinct Welsh policy context position teachers</a:t>
            </a:r>
            <a:br>
              <a:rPr kumimoji="0" lang="en-GB" sz="1800" b="0" i="0" u="none" strike="noStrike" kern="1200" cap="none" spc="0" normalizeH="0" baseline="0" noProof="0" dirty="0">
                <a:ln>
                  <a:noFill/>
                </a:ln>
                <a:solidFill>
                  <a:srgbClr val="28426D"/>
                </a:solidFill>
                <a:effectLst/>
                <a:uLnTx/>
                <a:uFillTx/>
                <a:latin typeface="Poppins" panose="00000500000000000000" pitchFamily="2" charset="0"/>
                <a:ea typeface="+mn-ea"/>
                <a:cs typeface="Poppins" panose="00000500000000000000" pitchFamily="2" charset="0"/>
              </a:rPr>
            </a:br>
            <a:r>
              <a:rPr kumimoji="0" lang="en-GB" sz="1800" b="0" i="0" u="none" strike="noStrike" kern="1200" cap="none" spc="0" normalizeH="0" baseline="0" noProof="0" dirty="0">
                <a:ln>
                  <a:noFill/>
                </a:ln>
                <a:solidFill>
                  <a:srgbClr val="28426D"/>
                </a:solidFill>
                <a:effectLst/>
                <a:uLnTx/>
                <a:uFillTx/>
                <a:latin typeface="Poppins" panose="00000500000000000000" pitchFamily="2" charset="0"/>
                <a:ea typeface="+mn-ea"/>
                <a:cs typeface="Poppins" panose="00000500000000000000" pitchFamily="2" charset="0"/>
              </a:rPr>
              <a:t>in relation to young children’s participative rights in</a:t>
            </a:r>
            <a:br>
              <a:rPr kumimoji="0" lang="en-GB" sz="1800" b="0" i="0" u="none" strike="noStrike" kern="1200" cap="none" spc="0" normalizeH="0" baseline="0" noProof="0" dirty="0">
                <a:ln>
                  <a:noFill/>
                </a:ln>
                <a:solidFill>
                  <a:srgbClr val="28426D"/>
                </a:solidFill>
                <a:effectLst/>
                <a:uLnTx/>
                <a:uFillTx/>
                <a:latin typeface="Poppins" panose="00000500000000000000" pitchFamily="2" charset="0"/>
                <a:ea typeface="+mn-ea"/>
                <a:cs typeface="Poppins" panose="00000500000000000000" pitchFamily="2" charset="0"/>
              </a:rPr>
            </a:br>
            <a:r>
              <a:rPr kumimoji="0" lang="en-GB" sz="1800" b="0" i="0" u="none" strike="noStrike" kern="1200" cap="none" spc="0" normalizeH="0" baseline="0" noProof="0" dirty="0">
                <a:ln>
                  <a:noFill/>
                </a:ln>
                <a:solidFill>
                  <a:srgbClr val="28426D"/>
                </a:solidFill>
                <a:effectLst/>
                <a:uLnTx/>
                <a:uFillTx/>
                <a:latin typeface="Poppins" panose="00000500000000000000" pitchFamily="2" charset="0"/>
                <a:ea typeface="+mn-ea"/>
                <a:cs typeface="Poppins" panose="00000500000000000000" pitchFamily="2" charset="0"/>
              </a:rPr>
              <a:t>primary schools in Wales?</a:t>
            </a:r>
          </a:p>
          <a:p>
            <a:pPr marL="457200" marR="0" lvl="0" indent="-457200" algn="l" defTabSz="914400" rtl="0" eaLnBrk="1" fontAlgn="auto" latinLnBrk="0" hangingPunct="1">
              <a:lnSpc>
                <a:spcPct val="120000"/>
              </a:lnSpc>
              <a:spcBef>
                <a:spcPts val="0"/>
              </a:spcBef>
              <a:spcAft>
                <a:spcPts val="600"/>
              </a:spcAft>
              <a:buClrTx/>
              <a:buSzTx/>
              <a:buFont typeface="+mj-lt"/>
              <a:buAutoNum type="arabicPeriod" startAt="2"/>
              <a:tabLst/>
              <a:defRPr/>
            </a:pPr>
            <a:r>
              <a:rPr kumimoji="0" lang="en-GB" sz="1800" b="0" i="0" u="none" strike="noStrike" kern="1200" cap="none" spc="0" normalizeH="0" baseline="0" noProof="0" dirty="0">
                <a:ln>
                  <a:noFill/>
                </a:ln>
                <a:solidFill>
                  <a:srgbClr val="28426D"/>
                </a:solidFill>
                <a:effectLst/>
                <a:uLnTx/>
                <a:uFillTx/>
                <a:latin typeface="Poppins" panose="00000500000000000000" pitchFamily="2" charset="0"/>
                <a:ea typeface="+mn-ea"/>
                <a:cs typeface="Poppins" panose="00000500000000000000" pitchFamily="2" charset="0"/>
              </a:rPr>
              <a:t>To what extent do providers of professional learning (including</a:t>
            </a:r>
            <a:br>
              <a:rPr kumimoji="0" lang="en-GB" sz="1800" b="0" i="0" u="none" strike="noStrike" kern="1200" cap="none" spc="0" normalizeH="0" baseline="0" noProof="0" dirty="0">
                <a:ln>
                  <a:noFill/>
                </a:ln>
                <a:solidFill>
                  <a:srgbClr val="28426D"/>
                </a:solidFill>
                <a:effectLst/>
                <a:uLnTx/>
                <a:uFillTx/>
                <a:latin typeface="Poppins" panose="00000500000000000000" pitchFamily="2" charset="0"/>
                <a:ea typeface="+mn-ea"/>
                <a:cs typeface="Poppins" panose="00000500000000000000" pitchFamily="2" charset="0"/>
              </a:rPr>
            </a:br>
            <a:r>
              <a:rPr kumimoji="0" lang="en-GB" sz="1800" b="0" i="0" u="none" strike="noStrike" kern="1200" cap="none" spc="0" normalizeH="0" baseline="0" noProof="0" dirty="0">
                <a:ln>
                  <a:noFill/>
                </a:ln>
                <a:solidFill>
                  <a:srgbClr val="28426D"/>
                </a:solidFill>
                <a:effectLst/>
                <a:uLnTx/>
                <a:uFillTx/>
                <a:latin typeface="Poppins" panose="00000500000000000000" pitchFamily="2" charset="0"/>
                <a:ea typeface="+mn-ea"/>
                <a:cs typeface="Poppins" panose="00000500000000000000" pitchFamily="2" charset="0"/>
              </a:rPr>
              <a:t>initial teacher education) support Welsh Government rhetoric for</a:t>
            </a:r>
            <a:br>
              <a:rPr kumimoji="0" lang="en-GB" sz="1800" b="0" i="0" u="none" strike="noStrike" kern="1200" cap="none" spc="0" normalizeH="0" baseline="0" noProof="0" dirty="0">
                <a:ln>
                  <a:noFill/>
                </a:ln>
                <a:solidFill>
                  <a:srgbClr val="28426D"/>
                </a:solidFill>
                <a:effectLst/>
                <a:uLnTx/>
                <a:uFillTx/>
                <a:latin typeface="Poppins" panose="00000500000000000000" pitchFamily="2" charset="0"/>
                <a:ea typeface="+mn-ea"/>
                <a:cs typeface="Poppins" panose="00000500000000000000" pitchFamily="2" charset="0"/>
              </a:rPr>
            </a:br>
            <a:r>
              <a:rPr kumimoji="0" lang="en-GB" sz="1800" b="0" i="0" u="none" strike="noStrike" kern="1200" cap="none" spc="0" normalizeH="0" baseline="0" noProof="0" dirty="0">
                <a:ln>
                  <a:noFill/>
                </a:ln>
                <a:solidFill>
                  <a:srgbClr val="28426D"/>
                </a:solidFill>
                <a:effectLst/>
                <a:uLnTx/>
                <a:uFillTx/>
                <a:latin typeface="Poppins" panose="00000500000000000000" pitchFamily="2" charset="0"/>
                <a:ea typeface="+mn-ea"/>
                <a:cs typeface="Poppins" panose="00000500000000000000" pitchFamily="2" charset="0"/>
              </a:rPr>
              <a:t>pedagogic practice that embeds young children's participative rights?</a:t>
            </a:r>
          </a:p>
          <a:p>
            <a:pPr marL="457200" marR="0" lvl="0" indent="-457200" algn="l" defTabSz="914400" rtl="0" eaLnBrk="1" fontAlgn="auto" latinLnBrk="0" hangingPunct="1">
              <a:lnSpc>
                <a:spcPct val="120000"/>
              </a:lnSpc>
              <a:spcBef>
                <a:spcPts val="0"/>
              </a:spcBef>
              <a:spcAft>
                <a:spcPts val="600"/>
              </a:spcAft>
              <a:buClrTx/>
              <a:buSzTx/>
              <a:buFont typeface="+mj-lt"/>
              <a:buAutoNum type="arabicPeriod" startAt="2"/>
              <a:tabLst/>
              <a:defRPr/>
            </a:pPr>
            <a:r>
              <a:rPr kumimoji="0" lang="en-GB" sz="1800" b="1" i="0" u="none" strike="noStrike" kern="1200" cap="none" spc="0" normalizeH="0" baseline="0" noProof="0" dirty="0">
                <a:ln>
                  <a:noFill/>
                </a:ln>
                <a:solidFill>
                  <a:srgbClr val="28426D"/>
                </a:solidFill>
                <a:effectLst/>
                <a:uLnTx/>
                <a:uFillTx/>
                <a:latin typeface="Poppins" panose="00000500000000000000" pitchFamily="2" charset="0"/>
                <a:ea typeface="+mn-ea"/>
                <a:cs typeface="Poppins" panose="00000500000000000000" pitchFamily="2" charset="0"/>
              </a:rPr>
              <a:t>How do primary teachers in Wales conceptualise and support young children’s participative rights and what are perceived enablers and barriers to practice?  </a:t>
            </a:r>
          </a:p>
          <a:p>
            <a:pPr marL="457200" marR="0" lvl="0" indent="-457200" algn="l" defTabSz="914400" rtl="0" eaLnBrk="1" fontAlgn="auto" latinLnBrk="0" hangingPunct="1">
              <a:lnSpc>
                <a:spcPct val="120000"/>
              </a:lnSpc>
              <a:spcBef>
                <a:spcPts val="0"/>
              </a:spcBef>
              <a:spcAft>
                <a:spcPts val="600"/>
              </a:spcAft>
              <a:buClrTx/>
              <a:buSzTx/>
              <a:buFont typeface="+mj-lt"/>
              <a:buAutoNum type="arabicPeriod" startAt="2"/>
              <a:tabLst/>
              <a:defRPr/>
            </a:pPr>
            <a:r>
              <a:rPr kumimoji="0" lang="en-GB" sz="1800" b="0" i="0" u="none" strike="noStrike" kern="1200" cap="none" spc="0" normalizeH="0" baseline="0" noProof="0" dirty="0">
                <a:ln>
                  <a:noFill/>
                </a:ln>
                <a:solidFill>
                  <a:srgbClr val="28426D"/>
                </a:solidFill>
                <a:effectLst/>
                <a:uLnTx/>
                <a:uFillTx/>
                <a:latin typeface="Poppins" panose="00000500000000000000" pitchFamily="2" charset="0"/>
                <a:ea typeface="+mn-ea"/>
                <a:cs typeface="Poppins" panose="00000500000000000000" pitchFamily="2" charset="0"/>
              </a:rPr>
              <a:t>How are young children's participative rights in Welsh primary schools understood and experienced by young children themselves? </a:t>
            </a:r>
          </a:p>
          <a:p>
            <a:pPr marL="457200" marR="0" lvl="0" indent="-457200" algn="l" defTabSz="914400" rtl="0" eaLnBrk="1" fontAlgn="auto" latinLnBrk="0" hangingPunct="1">
              <a:lnSpc>
                <a:spcPct val="120000"/>
              </a:lnSpc>
              <a:spcBef>
                <a:spcPts val="0"/>
              </a:spcBef>
              <a:spcAft>
                <a:spcPts val="600"/>
              </a:spcAft>
              <a:buClrTx/>
              <a:buSzTx/>
              <a:buFont typeface="+mj-lt"/>
              <a:buAutoNum type="arabicPeriod" startAt="2"/>
              <a:tabLst/>
              <a:defRPr/>
            </a:pPr>
            <a:r>
              <a:rPr kumimoji="0" lang="en-GB" sz="1800" b="0" i="0" u="none" strike="noStrike" kern="1200" cap="none" spc="0" normalizeH="0" baseline="0" noProof="0" dirty="0">
                <a:ln>
                  <a:noFill/>
                </a:ln>
                <a:solidFill>
                  <a:srgbClr val="28426D"/>
                </a:solidFill>
                <a:effectLst/>
                <a:uLnTx/>
                <a:uFillTx/>
                <a:latin typeface="Poppins" panose="00000500000000000000" pitchFamily="2" charset="0"/>
                <a:ea typeface="+mn-ea"/>
                <a:cs typeface="Poppins" panose="00000500000000000000" pitchFamily="2" charset="0"/>
              </a:rPr>
              <a:t>How can findings from this work be drawn together to understand the process by which pedagogies can be transformed in order to embed participative rights? </a:t>
            </a:r>
          </a:p>
        </p:txBody>
      </p:sp>
      <p:pic>
        <p:nvPicPr>
          <p:cNvPr id="27" name="Picture 26">
            <a:extLst>
              <a:ext uri="{FF2B5EF4-FFF2-40B4-BE49-F238E27FC236}">
                <a16:creationId xmlns:a16="http://schemas.microsoft.com/office/drawing/2014/main" id="{FB2B896C-EE3D-9A24-1281-BC130BBDE11D}"/>
              </a:ext>
            </a:extLst>
          </p:cNvPr>
          <p:cNvPicPr>
            <a:picLocks noChangeAspect="1"/>
          </p:cNvPicPr>
          <p:nvPr/>
        </p:nvPicPr>
        <p:blipFill>
          <a:blip r:embed="rId11"/>
          <a:stretch>
            <a:fillRect/>
          </a:stretch>
        </p:blipFill>
        <p:spPr>
          <a:xfrm>
            <a:off x="10547076" y="5650537"/>
            <a:ext cx="1523418" cy="1044629"/>
          </a:xfrm>
          <a:prstGeom prst="rect">
            <a:avLst/>
          </a:prstGeom>
        </p:spPr>
      </p:pic>
    </p:spTree>
    <p:extLst>
      <p:ext uri="{BB962C8B-B14F-4D97-AF65-F5344CB8AC3E}">
        <p14:creationId xmlns:p14="http://schemas.microsoft.com/office/powerpoint/2010/main" val="14829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261377" y="301411"/>
            <a:ext cx="6933508" cy="626052"/>
          </a:xfrm>
          <a:prstGeom prst="rect">
            <a:avLst/>
          </a:prstGeom>
        </p:spPr>
        <p:txBody>
          <a:bodyPr vert="horz" wrap="square" lIns="0" tIns="10397" rIns="0" bIns="0" rtlCol="0" anchor="ctr">
            <a:spAutoFit/>
          </a:bodyPr>
          <a:lstStyle/>
          <a:p>
            <a:pPr marL="7620">
              <a:lnSpc>
                <a:spcPct val="100000"/>
              </a:lnSpc>
              <a:spcBef>
                <a:spcPts val="82"/>
              </a:spcBef>
            </a:pPr>
            <a:r>
              <a:rPr lang="en-GB" sz="4000" spc="112" dirty="0">
                <a:solidFill>
                  <a:srgbClr val="28426E"/>
                </a:solidFill>
                <a:latin typeface="Poppins"/>
                <a:cs typeface="Poppins"/>
              </a:rPr>
              <a:t>Background - UNCRC</a:t>
            </a:r>
            <a:endParaRPr lang="en-GB" sz="4000" spc="112" dirty="0">
              <a:solidFill>
                <a:srgbClr val="28426E"/>
              </a:solidFill>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38" name="Content Placeholder 3">
            <a:extLst>
              <a:ext uri="{FF2B5EF4-FFF2-40B4-BE49-F238E27FC236}">
                <a16:creationId xmlns:a16="http://schemas.microsoft.com/office/drawing/2014/main" id="{D6E35742-AC1D-8134-56D5-C20094BA5AE8}"/>
              </a:ext>
            </a:extLst>
          </p:cNvPr>
          <p:cNvSpPr txBox="1">
            <a:spLocks/>
          </p:cNvSpPr>
          <p:nvPr/>
        </p:nvSpPr>
        <p:spPr>
          <a:xfrm>
            <a:off x="0" y="1188322"/>
            <a:ext cx="9318661" cy="508404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39" name="TextBox 38">
            <a:extLst>
              <a:ext uri="{FF2B5EF4-FFF2-40B4-BE49-F238E27FC236}">
                <a16:creationId xmlns:a16="http://schemas.microsoft.com/office/drawing/2014/main" id="{E4C3872D-80CD-2587-16A5-E74B46DDFB34}"/>
              </a:ext>
            </a:extLst>
          </p:cNvPr>
          <p:cNvSpPr txBox="1"/>
          <p:nvPr/>
        </p:nvSpPr>
        <p:spPr>
          <a:xfrm>
            <a:off x="104272" y="1568621"/>
            <a:ext cx="9643729" cy="2101088"/>
          </a:xfrm>
          <a:prstGeom prst="rect">
            <a:avLst/>
          </a:prstGeom>
          <a:noFill/>
        </p:spPr>
        <p:txBody>
          <a:bodyPr wrap="square">
            <a:spAutoFit/>
          </a:bodyPr>
          <a:lstStyle/>
          <a:p>
            <a:pPr marL="914400" marR="0" lvl="1"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8426D"/>
                </a:solidFill>
                <a:effectLst/>
                <a:uLnTx/>
                <a:uFillTx/>
                <a:latin typeface="Poppins"/>
                <a:ea typeface="Calibri" panose="020F0502020204030204"/>
                <a:cs typeface="Poppins"/>
              </a:rPr>
              <a:t>The project is framed within the context of the UNCRC and the Welsh Government commitment to children’s rights. </a:t>
            </a:r>
          </a:p>
          <a:p>
            <a:pPr marL="914400" marR="0" lvl="1"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8426D"/>
                </a:solidFill>
                <a:effectLst/>
                <a:uLnTx/>
                <a:uFillTx/>
                <a:latin typeface="Poppins"/>
                <a:ea typeface="Calibri" panose="020F0502020204030204"/>
                <a:cs typeface="Poppins"/>
              </a:rPr>
              <a:t>Concerned with adult’s positioning, behaviours and attitudes relative to the child.</a:t>
            </a:r>
          </a:p>
          <a:p>
            <a:pPr marL="914400" marR="0" lvl="1"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8426D"/>
                </a:solidFill>
                <a:effectLst/>
                <a:uLnTx/>
                <a:uFillTx/>
                <a:latin typeface="Poppins"/>
                <a:ea typeface="Calibri" panose="020F0502020204030204"/>
                <a:cs typeface="Poppins"/>
              </a:rPr>
              <a:t>Including but not limited to Article 12, the ‘right to participate’.</a:t>
            </a:r>
          </a:p>
        </p:txBody>
      </p:sp>
      <p:sp>
        <p:nvSpPr>
          <p:cNvPr id="3" name="TextBox 2">
            <a:extLst>
              <a:ext uri="{FF2B5EF4-FFF2-40B4-BE49-F238E27FC236}">
                <a16:creationId xmlns:a16="http://schemas.microsoft.com/office/drawing/2014/main" id="{985BDFD4-829F-2095-9CA9-4EFB059F2276}"/>
              </a:ext>
            </a:extLst>
          </p:cNvPr>
          <p:cNvSpPr txBox="1"/>
          <p:nvPr/>
        </p:nvSpPr>
        <p:spPr>
          <a:xfrm>
            <a:off x="297735" y="4242941"/>
            <a:ext cx="3639094" cy="2122567"/>
          </a:xfrm>
          <a:prstGeom prst="round2DiagRect">
            <a:avLst/>
          </a:prstGeom>
          <a:solidFill>
            <a:srgbClr val="ACDED9"/>
          </a:solidFill>
          <a:ln w="38100">
            <a:solidFill>
              <a:srgbClr val="28426E"/>
            </a:solidFill>
          </a:ln>
        </p:spPr>
        <p:txBody>
          <a:bodyPr wrap="square">
            <a:spAutoFit/>
          </a:bodyPr>
          <a:lstStyle/>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28426E"/>
                </a:solidFill>
                <a:effectLst/>
                <a:uLnTx/>
                <a:uFillTx/>
                <a:latin typeface="Poppins"/>
                <a:ea typeface="+mn-ea"/>
                <a:cs typeface="Poppins"/>
              </a:rPr>
              <a:t>Participative rights:</a:t>
            </a:r>
          </a:p>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28426E"/>
                </a:solidFill>
                <a:effectLst/>
                <a:uLnTx/>
                <a:uFillTx/>
                <a:latin typeface="Poppins"/>
                <a:ea typeface="+mn-ea"/>
                <a:cs typeface="Poppins"/>
              </a:rPr>
              <a:t>Article 12 as indivisible from and interconnected with all children’s rights</a:t>
            </a:r>
          </a:p>
        </p:txBody>
      </p:sp>
      <p:sp>
        <p:nvSpPr>
          <p:cNvPr id="40" name="TextBox 39">
            <a:extLst>
              <a:ext uri="{FF2B5EF4-FFF2-40B4-BE49-F238E27FC236}">
                <a16:creationId xmlns:a16="http://schemas.microsoft.com/office/drawing/2014/main" id="{3E43EE09-968C-F593-27A2-EA8B02EA5890}"/>
              </a:ext>
            </a:extLst>
          </p:cNvPr>
          <p:cNvSpPr txBox="1"/>
          <p:nvPr/>
        </p:nvSpPr>
        <p:spPr>
          <a:xfrm>
            <a:off x="4115877" y="4242941"/>
            <a:ext cx="3311018" cy="2122567"/>
          </a:xfrm>
          <a:prstGeom prst="round2DiagRect">
            <a:avLst/>
          </a:prstGeom>
          <a:solidFill>
            <a:srgbClr val="ACDED9"/>
          </a:solidFill>
          <a:ln w="38100">
            <a:solidFill>
              <a:srgbClr val="28426E"/>
            </a:solidFill>
          </a:ln>
        </p:spPr>
        <p:txBody>
          <a:bodyPr wrap="square">
            <a:spAutoFit/>
          </a:bodyPr>
          <a:lstStyle/>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28426E"/>
                </a:solidFill>
                <a:effectLst/>
                <a:uLnTx/>
                <a:uFillTx/>
                <a:latin typeface="Poppins"/>
                <a:ea typeface="+mn-ea"/>
                <a:cs typeface="Poppins"/>
              </a:rPr>
              <a:t>Participation:</a:t>
            </a:r>
          </a:p>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28426E"/>
                </a:solidFill>
                <a:effectLst/>
                <a:uLnTx/>
                <a:uFillTx/>
                <a:latin typeface="Poppins"/>
                <a:ea typeface="+mn-ea"/>
                <a:cs typeface="Poppins"/>
              </a:rPr>
              <a:t>the varying ways in which children can be involved in decision-making</a:t>
            </a:r>
          </a:p>
        </p:txBody>
      </p:sp>
      <p:sp>
        <p:nvSpPr>
          <p:cNvPr id="41" name="TextBox 40">
            <a:extLst>
              <a:ext uri="{FF2B5EF4-FFF2-40B4-BE49-F238E27FC236}">
                <a16:creationId xmlns:a16="http://schemas.microsoft.com/office/drawing/2014/main" id="{E9BDC1DA-CD31-7F13-CCAA-513A4A5F3873}"/>
              </a:ext>
            </a:extLst>
          </p:cNvPr>
          <p:cNvSpPr txBox="1"/>
          <p:nvPr/>
        </p:nvSpPr>
        <p:spPr>
          <a:xfrm>
            <a:off x="7605943" y="4242941"/>
            <a:ext cx="4284116" cy="2121503"/>
          </a:xfrm>
          <a:prstGeom prst="round2DiagRect">
            <a:avLst/>
          </a:prstGeom>
          <a:solidFill>
            <a:srgbClr val="ACDED9"/>
          </a:solidFill>
          <a:ln w="38100">
            <a:solidFill>
              <a:srgbClr val="28426E"/>
            </a:solidFill>
          </a:ln>
        </p:spPr>
        <p:txBody>
          <a:bodyPr wrap="square">
            <a:spAutoFit/>
          </a:bodyPr>
          <a:lstStyle/>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28426E"/>
                </a:solidFill>
                <a:effectLst/>
                <a:uLnTx/>
                <a:uFillTx/>
                <a:latin typeface="Poppins"/>
                <a:ea typeface="+mn-ea"/>
                <a:cs typeface="Poppins"/>
              </a:rPr>
              <a:t>Participatory pedagogies:</a:t>
            </a:r>
          </a:p>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28426E"/>
                </a:solidFill>
                <a:effectLst/>
                <a:uLnTx/>
                <a:uFillTx/>
                <a:latin typeface="Poppins"/>
                <a:ea typeface="+mn-ea"/>
                <a:cs typeface="Poppins"/>
              </a:rPr>
              <a:t>the ways that educators enable participation and enact children’s participative rights</a:t>
            </a:r>
            <a:endParaRPr kumimoji="0" lang="en-GB" sz="2000" b="0" i="1" u="none" strike="noStrike" kern="1200" cap="none" spc="0" normalizeH="0" baseline="0" noProof="0" dirty="0">
              <a:ln>
                <a:noFill/>
              </a:ln>
              <a:solidFill>
                <a:srgbClr val="28426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84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8D213408-91AC-B4EE-F435-111BC07932FE}"/>
              </a:ext>
            </a:extLst>
          </p:cNvPr>
          <p:cNvGrpSpPr/>
          <p:nvPr/>
        </p:nvGrpSpPr>
        <p:grpSpPr>
          <a:xfrm>
            <a:off x="0" y="0"/>
            <a:ext cx="12194610" cy="1146337"/>
            <a:chOff x="0" y="-5235"/>
            <a:chExt cx="20109815" cy="1890395"/>
          </a:xfrm>
        </p:grpSpPr>
        <p:sp>
          <p:nvSpPr>
            <p:cNvPr id="21" name="object 3">
              <a:extLst>
                <a:ext uri="{FF2B5EF4-FFF2-40B4-BE49-F238E27FC236}">
                  <a16:creationId xmlns:a16="http://schemas.microsoft.com/office/drawing/2014/main" id="{3E2BFE6D-92BB-F1F2-BD83-D92AE22A9905}"/>
                </a:ext>
              </a:extLst>
            </p:cNvPr>
            <p:cNvSpPr>
              <a:spLocks noGrp="1" noRot="1" noMove="1" noResize="1" noEditPoints="1" noAdjustHandles="1" noChangeArrowheads="1" noChangeShapeType="1"/>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4">
              <a:extLst>
                <a:ext uri="{FF2B5EF4-FFF2-40B4-BE49-F238E27FC236}">
                  <a16:creationId xmlns:a16="http://schemas.microsoft.com/office/drawing/2014/main" id="{8F19BC6F-DBCA-EA42-10D4-A35EB8459B93}"/>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bject 5">
              <a:extLst>
                <a:ext uri="{FF2B5EF4-FFF2-40B4-BE49-F238E27FC236}">
                  <a16:creationId xmlns:a16="http://schemas.microsoft.com/office/drawing/2014/main" id="{52179CD4-9758-0238-E492-39A702FB88B8}"/>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object 6">
              <a:extLst>
                <a:ext uri="{FF2B5EF4-FFF2-40B4-BE49-F238E27FC236}">
                  <a16:creationId xmlns:a16="http://schemas.microsoft.com/office/drawing/2014/main" id="{4DA7670A-7B5E-0B8D-57BE-22A5EE12AEEE}"/>
                </a:ext>
              </a:extLst>
            </p:cNvPr>
            <p:cNvPicPr/>
            <p:nvPr/>
          </p:nvPicPr>
          <p:blipFill>
            <a:blip r:embed="rId3" cstate="print"/>
            <a:stretch>
              <a:fillRect/>
            </a:stretch>
          </p:blipFill>
          <p:spPr>
            <a:xfrm>
              <a:off x="1045555" y="438868"/>
              <a:ext cx="148906" cy="146676"/>
            </a:xfrm>
            <a:prstGeom prst="rect">
              <a:avLst/>
            </a:prstGeom>
          </p:spPr>
        </p:pic>
        <p:sp>
          <p:nvSpPr>
            <p:cNvPr id="25" name="object 7">
              <a:extLst>
                <a:ext uri="{FF2B5EF4-FFF2-40B4-BE49-F238E27FC236}">
                  <a16:creationId xmlns:a16="http://schemas.microsoft.com/office/drawing/2014/main" id="{2A3AC348-14A7-0E09-0533-41E1014DC071}"/>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object 8">
              <a:extLst>
                <a:ext uri="{FF2B5EF4-FFF2-40B4-BE49-F238E27FC236}">
                  <a16:creationId xmlns:a16="http://schemas.microsoft.com/office/drawing/2014/main" id="{0C646FA1-7376-1202-9A89-16A57817ABDE}"/>
                </a:ext>
              </a:extLst>
            </p:cNvPr>
            <p:cNvPicPr/>
            <p:nvPr/>
          </p:nvPicPr>
          <p:blipFill>
            <a:blip r:embed="rId4" cstate="print"/>
            <a:stretch>
              <a:fillRect/>
            </a:stretch>
          </p:blipFill>
          <p:spPr>
            <a:xfrm>
              <a:off x="635261" y="676623"/>
              <a:ext cx="147806" cy="147809"/>
            </a:xfrm>
            <a:prstGeom prst="rect">
              <a:avLst/>
            </a:prstGeom>
          </p:spPr>
        </p:pic>
        <p:sp>
          <p:nvSpPr>
            <p:cNvPr id="27" name="object 9">
              <a:extLst>
                <a:ext uri="{FF2B5EF4-FFF2-40B4-BE49-F238E27FC236}">
                  <a16:creationId xmlns:a16="http://schemas.microsoft.com/office/drawing/2014/main" id="{C85BC71D-2857-B977-2CDA-76F7C28D4857}"/>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object 10">
              <a:extLst>
                <a:ext uri="{FF2B5EF4-FFF2-40B4-BE49-F238E27FC236}">
                  <a16:creationId xmlns:a16="http://schemas.microsoft.com/office/drawing/2014/main" id="{0C613A8F-685C-AEF9-2F33-26234CA91B7E}"/>
                </a:ext>
              </a:extLst>
            </p:cNvPr>
            <p:cNvPicPr/>
            <p:nvPr/>
          </p:nvPicPr>
          <p:blipFill>
            <a:blip r:embed="rId5" cstate="print"/>
            <a:stretch>
              <a:fillRect/>
            </a:stretch>
          </p:blipFill>
          <p:spPr>
            <a:xfrm>
              <a:off x="635262" y="1151026"/>
              <a:ext cx="147806" cy="147809"/>
            </a:xfrm>
            <a:prstGeom prst="rect">
              <a:avLst/>
            </a:prstGeom>
          </p:spPr>
        </p:pic>
        <p:sp>
          <p:nvSpPr>
            <p:cNvPr id="30" name="object 11">
              <a:extLst>
                <a:ext uri="{FF2B5EF4-FFF2-40B4-BE49-F238E27FC236}">
                  <a16:creationId xmlns:a16="http://schemas.microsoft.com/office/drawing/2014/main" id="{4C47227D-D0E8-0EB9-F369-A8F420711853}"/>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object 12">
              <a:extLst>
                <a:ext uri="{FF2B5EF4-FFF2-40B4-BE49-F238E27FC236}">
                  <a16:creationId xmlns:a16="http://schemas.microsoft.com/office/drawing/2014/main" id="{9E5EEA52-DE8B-5258-9406-10431918A067}"/>
                </a:ext>
              </a:extLst>
            </p:cNvPr>
            <p:cNvPicPr/>
            <p:nvPr/>
          </p:nvPicPr>
          <p:blipFill>
            <a:blip r:embed="rId6" cstate="print"/>
            <a:stretch>
              <a:fillRect/>
            </a:stretch>
          </p:blipFill>
          <p:spPr>
            <a:xfrm>
              <a:off x="1045558" y="1387673"/>
              <a:ext cx="148906" cy="148916"/>
            </a:xfrm>
            <a:prstGeom prst="rect">
              <a:avLst/>
            </a:prstGeom>
          </p:spPr>
        </p:pic>
        <p:sp>
          <p:nvSpPr>
            <p:cNvPr id="32" name="object 13">
              <a:extLst>
                <a:ext uri="{FF2B5EF4-FFF2-40B4-BE49-F238E27FC236}">
                  <a16:creationId xmlns:a16="http://schemas.microsoft.com/office/drawing/2014/main" id="{2BA4C6AA-1D2B-8973-2A25-047DD2FA2032}"/>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3" name="object 14">
              <a:extLst>
                <a:ext uri="{FF2B5EF4-FFF2-40B4-BE49-F238E27FC236}">
                  <a16:creationId xmlns:a16="http://schemas.microsoft.com/office/drawing/2014/main" id="{F5A91AA6-581B-F380-4C3C-B189A0461CEA}"/>
                </a:ext>
              </a:extLst>
            </p:cNvPr>
            <p:cNvPicPr/>
            <p:nvPr/>
          </p:nvPicPr>
          <p:blipFill>
            <a:blip r:embed="rId7" cstate="print"/>
            <a:stretch>
              <a:fillRect/>
            </a:stretch>
          </p:blipFill>
          <p:spPr>
            <a:xfrm>
              <a:off x="1456951" y="1151026"/>
              <a:ext cx="147806" cy="147809"/>
            </a:xfrm>
            <a:prstGeom prst="rect">
              <a:avLst/>
            </a:prstGeom>
          </p:spPr>
        </p:pic>
        <p:sp>
          <p:nvSpPr>
            <p:cNvPr id="34" name="object 15">
              <a:extLst>
                <a:ext uri="{FF2B5EF4-FFF2-40B4-BE49-F238E27FC236}">
                  <a16:creationId xmlns:a16="http://schemas.microsoft.com/office/drawing/2014/main" id="{B8BAD882-D24D-16FB-C76F-C9A74BDC876E}"/>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5" name="object 16">
              <a:extLst>
                <a:ext uri="{FF2B5EF4-FFF2-40B4-BE49-F238E27FC236}">
                  <a16:creationId xmlns:a16="http://schemas.microsoft.com/office/drawing/2014/main" id="{75A494AD-D6CB-1532-B47B-62DF78B44AEE}"/>
                </a:ext>
              </a:extLst>
            </p:cNvPr>
            <p:cNvPicPr/>
            <p:nvPr/>
          </p:nvPicPr>
          <p:blipFill>
            <a:blip r:embed="rId8" cstate="print"/>
            <a:stretch>
              <a:fillRect/>
            </a:stretch>
          </p:blipFill>
          <p:spPr>
            <a:xfrm>
              <a:off x="1456951" y="676624"/>
              <a:ext cx="147806" cy="147809"/>
            </a:xfrm>
            <a:prstGeom prst="rect">
              <a:avLst/>
            </a:prstGeom>
          </p:spPr>
        </p:pic>
        <p:pic>
          <p:nvPicPr>
            <p:cNvPr id="36" name="object 17">
              <a:extLst>
                <a:ext uri="{FF2B5EF4-FFF2-40B4-BE49-F238E27FC236}">
                  <a16:creationId xmlns:a16="http://schemas.microsoft.com/office/drawing/2014/main" id="{40FDCA06-40A7-54D8-DA82-29847F6AD2F2}"/>
                </a:ext>
              </a:extLst>
            </p:cNvPr>
            <p:cNvPicPr/>
            <p:nvPr/>
          </p:nvPicPr>
          <p:blipFill>
            <a:blip r:embed="rId9" cstate="print"/>
            <a:stretch>
              <a:fillRect/>
            </a:stretch>
          </p:blipFill>
          <p:spPr>
            <a:xfrm>
              <a:off x="1796231" y="564627"/>
              <a:ext cx="1339684" cy="212153"/>
            </a:xfrm>
            <a:prstGeom prst="rect">
              <a:avLst/>
            </a:prstGeom>
          </p:spPr>
        </p:pic>
        <p:pic>
          <p:nvPicPr>
            <p:cNvPr id="37" name="object 18">
              <a:extLst>
                <a:ext uri="{FF2B5EF4-FFF2-40B4-BE49-F238E27FC236}">
                  <a16:creationId xmlns:a16="http://schemas.microsoft.com/office/drawing/2014/main" id="{7AF8FB45-9587-E46C-2DE9-D137442FBE1B}"/>
                </a:ext>
              </a:extLst>
            </p:cNvPr>
            <p:cNvPicPr/>
            <p:nvPr/>
          </p:nvPicPr>
          <p:blipFill>
            <a:blip r:embed="rId10" cstate="print"/>
            <a:stretch>
              <a:fillRect/>
            </a:stretch>
          </p:blipFill>
          <p:spPr>
            <a:xfrm>
              <a:off x="1802172" y="884830"/>
              <a:ext cx="1747452" cy="525998"/>
            </a:xfrm>
            <a:prstGeom prst="rect">
              <a:avLst/>
            </a:prstGeom>
          </p:spPr>
        </p:pic>
      </p:grpSp>
      <p:sp>
        <p:nvSpPr>
          <p:cNvPr id="2" name="object 2"/>
          <p:cNvSpPr txBox="1">
            <a:spLocks noGrp="1"/>
          </p:cNvSpPr>
          <p:nvPr>
            <p:ph type="title"/>
          </p:nvPr>
        </p:nvSpPr>
        <p:spPr>
          <a:xfrm>
            <a:off x="2355370" y="263759"/>
            <a:ext cx="7217616" cy="626052"/>
          </a:xfrm>
          <a:prstGeom prst="rect">
            <a:avLst/>
          </a:prstGeom>
        </p:spPr>
        <p:txBody>
          <a:bodyPr vert="horz" wrap="square" lIns="0" tIns="10397" rIns="0" bIns="0" rtlCol="0" anchor="ctr">
            <a:spAutoFit/>
          </a:bodyPr>
          <a:lstStyle/>
          <a:p>
            <a:pPr marL="7620">
              <a:lnSpc>
                <a:spcPct val="100000"/>
              </a:lnSpc>
              <a:spcBef>
                <a:spcPts val="82"/>
              </a:spcBef>
            </a:pPr>
            <a:r>
              <a:rPr lang="en-GB" sz="4000" spc="112" dirty="0">
                <a:solidFill>
                  <a:srgbClr val="28426E"/>
                </a:solidFill>
                <a:latin typeface="Poppins"/>
                <a:cs typeface="Poppins"/>
              </a:rPr>
              <a:t>Research rationale</a:t>
            </a:r>
            <a:endParaRPr lang="en-GB" sz="4000" spc="112" dirty="0">
              <a:solidFill>
                <a:srgbClr val="28426E"/>
              </a:solidFill>
              <a:latin typeface="Poppins" panose="00000500000000000000" pitchFamily="2" charset="0"/>
              <a:cs typeface="Poppins" panose="00000500000000000000" pitchFamily="2" charset="0"/>
            </a:endParaRPr>
          </a:p>
        </p:txBody>
      </p:sp>
      <p:grpSp>
        <p:nvGrpSpPr>
          <p:cNvPr id="5" name="object 5"/>
          <p:cNvGrpSpPr/>
          <p:nvPr/>
        </p:nvGrpSpPr>
        <p:grpSpPr>
          <a:xfrm>
            <a:off x="375322" y="616277"/>
            <a:ext cx="608787" cy="315753"/>
            <a:chOff x="618228" y="1016286"/>
            <a:chExt cx="1003935" cy="520700"/>
          </a:xfrm>
        </p:grpSpPr>
        <p:sp>
          <p:nvSpPr>
            <p:cNvPr id="6" name="object 6"/>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5" cstate="print"/>
            <a:stretch>
              <a:fillRect/>
            </a:stretch>
          </p:blipFill>
          <p:spPr>
            <a:xfrm>
              <a:off x="635262" y="1151026"/>
              <a:ext cx="147806" cy="147809"/>
            </a:xfrm>
            <a:prstGeom prst="rect">
              <a:avLst/>
            </a:prstGeom>
          </p:spPr>
        </p:pic>
        <p:sp>
          <p:nvSpPr>
            <p:cNvPr id="8" name="object 8"/>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object 9"/>
            <p:cNvPicPr/>
            <p:nvPr/>
          </p:nvPicPr>
          <p:blipFill>
            <a:blip r:embed="rId6" cstate="print"/>
            <a:stretch>
              <a:fillRect/>
            </a:stretch>
          </p:blipFill>
          <p:spPr>
            <a:xfrm>
              <a:off x="1045558" y="1387673"/>
              <a:ext cx="148906" cy="148916"/>
            </a:xfrm>
            <a:prstGeom prst="rect">
              <a:avLst/>
            </a:prstGeom>
          </p:spPr>
        </p:pic>
        <p:sp>
          <p:nvSpPr>
            <p:cNvPr id="10" name="object 10"/>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11"/>
            <p:cNvPicPr/>
            <p:nvPr/>
          </p:nvPicPr>
          <p:blipFill>
            <a:blip r:embed="rId7" cstate="print"/>
            <a:stretch>
              <a:fillRect/>
            </a:stretch>
          </p:blipFill>
          <p:spPr>
            <a:xfrm>
              <a:off x="1456951" y="1151026"/>
              <a:ext cx="147806" cy="147809"/>
            </a:xfrm>
            <a:prstGeom prst="rect">
              <a:avLst/>
            </a:prstGeom>
          </p:spPr>
        </p:pic>
      </p:grpSp>
      <p:grpSp>
        <p:nvGrpSpPr>
          <p:cNvPr id="12" name="object 12"/>
          <p:cNvGrpSpPr/>
          <p:nvPr/>
        </p:nvGrpSpPr>
        <p:grpSpPr>
          <a:xfrm>
            <a:off x="375322" y="266130"/>
            <a:ext cx="608787" cy="315753"/>
            <a:chOff x="618228" y="438868"/>
            <a:chExt cx="1003935" cy="520700"/>
          </a:xfrm>
        </p:grpSpPr>
        <p:sp>
          <p:nvSpPr>
            <p:cNvPr id="13" name="object 13"/>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object 14"/>
            <p:cNvPicPr/>
            <p:nvPr/>
          </p:nvPicPr>
          <p:blipFill>
            <a:blip r:embed="rId3" cstate="print"/>
            <a:stretch>
              <a:fillRect/>
            </a:stretch>
          </p:blipFill>
          <p:spPr>
            <a:xfrm>
              <a:off x="1045555" y="438868"/>
              <a:ext cx="148906" cy="146676"/>
            </a:xfrm>
            <a:prstGeom prst="rect">
              <a:avLst/>
            </a:prstGeom>
          </p:spPr>
        </p:pic>
        <p:sp>
          <p:nvSpPr>
            <p:cNvPr id="15" name="object 15"/>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object 16"/>
            <p:cNvPicPr/>
            <p:nvPr/>
          </p:nvPicPr>
          <p:blipFill>
            <a:blip r:embed="rId4" cstate="print"/>
            <a:stretch>
              <a:fillRect/>
            </a:stretch>
          </p:blipFill>
          <p:spPr>
            <a:xfrm>
              <a:off x="635261" y="676623"/>
              <a:ext cx="147806" cy="147809"/>
            </a:xfrm>
            <a:prstGeom prst="rect">
              <a:avLst/>
            </a:prstGeom>
          </p:spPr>
        </p:pic>
        <p:sp>
          <p:nvSpPr>
            <p:cNvPr id="17" name="object 17"/>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object 18"/>
            <p:cNvPicPr/>
            <p:nvPr/>
          </p:nvPicPr>
          <p:blipFill>
            <a:blip r:embed="rId8" cstate="print"/>
            <a:stretch>
              <a:fillRect/>
            </a:stretch>
          </p:blipFill>
          <p:spPr>
            <a:xfrm>
              <a:off x="1456951" y="676624"/>
              <a:ext cx="147806" cy="147809"/>
            </a:xfrm>
            <a:prstGeom prst="rect">
              <a:avLst/>
            </a:prstGeom>
          </p:spPr>
        </p:pic>
      </p:grpSp>
      <p:pic>
        <p:nvPicPr>
          <p:cNvPr id="19" name="object 19"/>
          <p:cNvPicPr/>
          <p:nvPr/>
        </p:nvPicPr>
        <p:blipFill>
          <a:blip r:embed="rId9" cstate="print"/>
          <a:stretch>
            <a:fillRect/>
          </a:stretch>
        </p:blipFill>
        <p:spPr>
          <a:xfrm>
            <a:off x="1089664" y="342391"/>
            <a:ext cx="812386" cy="128650"/>
          </a:xfrm>
          <a:prstGeom prst="rect">
            <a:avLst/>
          </a:prstGeom>
        </p:spPr>
      </p:pic>
      <p:pic>
        <p:nvPicPr>
          <p:cNvPr id="20" name="object 20"/>
          <p:cNvPicPr/>
          <p:nvPr/>
        </p:nvPicPr>
        <p:blipFill>
          <a:blip r:embed="rId10" cstate="print"/>
          <a:stretch>
            <a:fillRect/>
          </a:stretch>
        </p:blipFill>
        <p:spPr>
          <a:xfrm>
            <a:off x="1093267" y="536562"/>
            <a:ext cx="1059656" cy="318966"/>
          </a:xfrm>
          <a:prstGeom prst="rect">
            <a:avLst/>
          </a:prstGeom>
        </p:spPr>
      </p:pic>
      <p:pic>
        <p:nvPicPr>
          <p:cNvPr id="29" name="object 7">
            <a:extLst>
              <a:ext uri="{FF2B5EF4-FFF2-40B4-BE49-F238E27FC236}">
                <a16:creationId xmlns:a16="http://schemas.microsoft.com/office/drawing/2014/main" id="{3BCF8D06-506C-0C0C-BE2B-5713C7AB6C75}"/>
              </a:ext>
            </a:extLst>
          </p:cNvPr>
          <p:cNvPicPr/>
          <p:nvPr/>
        </p:nvPicPr>
        <p:blipFill>
          <a:blip r:embed="rId11" cstate="print"/>
          <a:stretch>
            <a:fillRect/>
          </a:stretch>
        </p:blipFill>
        <p:spPr>
          <a:xfrm>
            <a:off x="9546633" y="0"/>
            <a:ext cx="2644938" cy="2989088"/>
          </a:xfrm>
          <a:prstGeom prst="rect">
            <a:avLst/>
          </a:prstGeom>
        </p:spPr>
      </p:pic>
      <p:sp>
        <p:nvSpPr>
          <p:cNvPr id="39" name="TextBox 38">
            <a:extLst>
              <a:ext uri="{FF2B5EF4-FFF2-40B4-BE49-F238E27FC236}">
                <a16:creationId xmlns:a16="http://schemas.microsoft.com/office/drawing/2014/main" id="{1875942F-7B24-3B0F-B030-4237CE9B15CE}"/>
              </a:ext>
            </a:extLst>
          </p:cNvPr>
          <p:cNvSpPr txBox="1"/>
          <p:nvPr/>
        </p:nvSpPr>
        <p:spPr>
          <a:xfrm>
            <a:off x="183915" y="1482464"/>
            <a:ext cx="9842587" cy="4878259"/>
          </a:xfrm>
          <a:prstGeom prst="rect">
            <a:avLst/>
          </a:prstGeom>
          <a:noFill/>
        </p:spPr>
        <p:txBody>
          <a:bodyPr wrap="square" lIns="91440" tIns="45720" rIns="91440" bIns="45720" anchor="t">
            <a:spAutoFit/>
          </a:bodyPr>
          <a:lstStyle/>
          <a:p>
            <a:pPr marL="800100" marR="0" lvl="1" indent="-34290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8436E"/>
                </a:solidFill>
                <a:effectLst/>
                <a:uLnTx/>
                <a:uFillTx/>
                <a:latin typeface="Poppins"/>
                <a:ea typeface="+mn-ea"/>
                <a:cs typeface="Poppins"/>
              </a:rPr>
              <a:t>Limited research in this area (Lewis et al., 2017; Correia et al., 2019).</a:t>
            </a:r>
          </a:p>
          <a:p>
            <a:pPr marL="800100" lvl="1" indent="-342900">
              <a:spcAft>
                <a:spcPts val="600"/>
              </a:spcAft>
              <a:buFont typeface="Arial" panose="020B0604020202020204" pitchFamily="34" charset="0"/>
              <a:buChar char="•"/>
              <a:defRPr/>
            </a:pPr>
            <a:r>
              <a:rPr lang="en-GB" sz="2200" dirty="0">
                <a:solidFill>
                  <a:srgbClr val="28436E"/>
                </a:solidFill>
                <a:latin typeface="Poppins"/>
                <a:ea typeface="Calibri" panose="020F0502020204030204"/>
                <a:cs typeface="Poppins"/>
              </a:rPr>
              <a:t>Research indicates a gap between the policy ambition and enactment (Murphy et al, 2024).</a:t>
            </a:r>
          </a:p>
          <a:p>
            <a:pPr marL="800100" marR="0" lvl="1" indent="-34290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GB" sz="2200" b="0" i="0" u="none" strike="noStrike" kern="0" cap="none" spc="0" normalizeH="0" baseline="0" noProof="0" dirty="0">
                <a:ln>
                  <a:noFill/>
                </a:ln>
                <a:solidFill>
                  <a:srgbClr val="28436E"/>
                </a:solidFill>
                <a:effectLst/>
                <a:uLnTx/>
                <a:uFillTx/>
                <a:latin typeface="Poppins"/>
                <a:ea typeface="Times New Roman" panose="02020603050405020304" pitchFamily="18" charset="0"/>
                <a:cs typeface="Poppins"/>
              </a:rPr>
              <a:t>Understandings of participatory pedagogies are varied (Chicken and Tyrie, 2023). </a:t>
            </a:r>
            <a:endParaRPr kumimoji="0" lang="en-GB" sz="2200" b="0" i="0" u="none" strike="noStrike" kern="0" cap="none" spc="0" normalizeH="0" baseline="0" noProof="0" dirty="0">
              <a:ln>
                <a:noFill/>
              </a:ln>
              <a:solidFill>
                <a:srgbClr val="28436E"/>
              </a:solidFill>
              <a:effectLst/>
              <a:uLnTx/>
              <a:uFillTx/>
              <a:latin typeface="Poppins" panose="00000500000000000000" pitchFamily="2" charset="0"/>
              <a:ea typeface="Times New Roman" panose="02020603050405020304" pitchFamily="18" charset="0"/>
              <a:cs typeface="Poppins" panose="00000500000000000000" pitchFamily="2" charset="0"/>
            </a:endParaRPr>
          </a:p>
          <a:p>
            <a:pPr marL="800100" marR="0" lvl="1" indent="-34290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8436E"/>
                </a:solidFill>
                <a:effectLst/>
                <a:uLnTx/>
                <a:uFillTx/>
                <a:latin typeface="Poppins"/>
                <a:ea typeface="Calibri" panose="020F0502020204030204"/>
                <a:cs typeface="Poppins"/>
              </a:rPr>
              <a:t>A tension between desires to enact participation and required outcomes (Maynard and Chicken, 2010).</a:t>
            </a:r>
          </a:p>
          <a:p>
            <a:pPr marL="800100" marR="0" lvl="1" indent="-34290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28436E"/>
                </a:solidFill>
                <a:effectLst/>
                <a:uLnTx/>
                <a:uFillTx/>
                <a:latin typeface="Poppins"/>
                <a:ea typeface="Calibri" panose="020F0502020204030204"/>
                <a:cs typeface="Poppins"/>
              </a:rPr>
              <a:t>Participation could be developed further by many teachers (</a:t>
            </a:r>
            <a:r>
              <a:rPr kumimoji="0" lang="en-GB" sz="2200" b="0" i="0" u="none" strike="noStrike" kern="1200" cap="none" spc="0" normalizeH="0" baseline="0" noProof="0" dirty="0">
                <a:ln>
                  <a:noFill/>
                </a:ln>
                <a:solidFill>
                  <a:srgbClr val="28436E"/>
                </a:solidFill>
                <a:effectLst/>
                <a:uLnTx/>
                <a:uFillTx/>
                <a:latin typeface="Poppins"/>
                <a:ea typeface="+mn-ea"/>
                <a:cs typeface="Poppins"/>
              </a:rPr>
              <a:t>Robinson et al., 2016</a:t>
            </a:r>
            <a:r>
              <a:rPr kumimoji="0" lang="en-GB" sz="2200" b="0" i="0" u="none" strike="noStrike" kern="1200" cap="none" spc="0" normalizeH="0" baseline="0" noProof="0" dirty="0">
                <a:ln>
                  <a:noFill/>
                </a:ln>
                <a:solidFill>
                  <a:srgbClr val="28436E"/>
                </a:solidFill>
                <a:effectLst/>
                <a:uLnTx/>
                <a:uFillTx/>
                <a:latin typeface="Poppins"/>
                <a:ea typeface="Calibri" panose="020F0502020204030204"/>
                <a:cs typeface="Poppins"/>
              </a:rPr>
              <a:t>).</a:t>
            </a:r>
          </a:p>
          <a:p>
            <a:pPr marL="800100" marR="0" lvl="1" indent="-342900" algn="l" defTabSz="914400" rtl="0" eaLnBrk="1" fontAlgn="auto" latinLnBrk="0" hangingPunct="1">
              <a:spcBef>
                <a:spcPts val="0"/>
              </a:spcBef>
              <a:spcAft>
                <a:spcPts val="600"/>
              </a:spcAft>
              <a:buClrTx/>
              <a:buSzTx/>
              <a:buFont typeface="Arial" panose="020B0604020202020204" pitchFamily="34" charset="0"/>
              <a:buChar char="•"/>
              <a:tabLst/>
              <a:defRPr/>
            </a:pPr>
            <a:r>
              <a:rPr lang="en-GB" sz="2200" b="1" dirty="0">
                <a:solidFill>
                  <a:srgbClr val="28436E"/>
                </a:solidFill>
                <a:latin typeface="Poppins"/>
                <a:ea typeface="Calibri" panose="020F0502020204030204"/>
                <a:cs typeface="Poppins"/>
              </a:rPr>
              <a:t>This paper argues that if we understand what participation means to teachers, and what barriers they face in embedding participation – action can be suggested for improvement. </a:t>
            </a:r>
            <a:endParaRPr kumimoji="0" lang="en-GB" sz="2200" b="1" i="0" u="none" strike="noStrike" kern="1200" cap="none" spc="0" normalizeH="0" baseline="0" noProof="0" dirty="0">
              <a:ln>
                <a:noFill/>
              </a:ln>
              <a:solidFill>
                <a:srgbClr val="28436E"/>
              </a:solidFill>
              <a:effectLst/>
              <a:uLnTx/>
              <a:uFillTx/>
              <a:latin typeface="Poppins"/>
              <a:ea typeface="Calibri" panose="020F0502020204030204"/>
              <a:cs typeface="Poppins"/>
            </a:endParaRPr>
          </a:p>
        </p:txBody>
      </p:sp>
      <p:pic>
        <p:nvPicPr>
          <p:cNvPr id="45" name="Picture 44">
            <a:extLst>
              <a:ext uri="{FF2B5EF4-FFF2-40B4-BE49-F238E27FC236}">
                <a16:creationId xmlns:a16="http://schemas.microsoft.com/office/drawing/2014/main" id="{D2FFB11A-86B2-B3CF-EE51-AA38417C1156}"/>
              </a:ext>
            </a:extLst>
          </p:cNvPr>
          <p:cNvPicPr>
            <a:picLocks noChangeAspect="1"/>
          </p:cNvPicPr>
          <p:nvPr/>
        </p:nvPicPr>
        <p:blipFill>
          <a:blip r:embed="rId12"/>
          <a:stretch>
            <a:fillRect/>
          </a:stretch>
        </p:blipFill>
        <p:spPr>
          <a:xfrm>
            <a:off x="10656120" y="5711252"/>
            <a:ext cx="1389440" cy="991342"/>
          </a:xfrm>
          <a:prstGeom prst="rect">
            <a:avLst/>
          </a:prstGeom>
        </p:spPr>
      </p:pic>
    </p:spTree>
    <p:extLst>
      <p:ext uri="{BB962C8B-B14F-4D97-AF65-F5344CB8AC3E}">
        <p14:creationId xmlns:p14="http://schemas.microsoft.com/office/powerpoint/2010/main" val="37784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CDDB6B6-0904-4996-E525-D7FF55700E8C}"/>
              </a:ext>
            </a:extLst>
          </p:cNvPr>
          <p:cNvPicPr>
            <a:picLocks noChangeAspect="1"/>
          </p:cNvPicPr>
          <p:nvPr/>
        </p:nvPicPr>
        <p:blipFill>
          <a:blip r:embed="rId3"/>
          <a:stretch>
            <a:fillRect/>
          </a:stretch>
        </p:blipFill>
        <p:spPr>
          <a:xfrm>
            <a:off x="10649959" y="5746200"/>
            <a:ext cx="1477385" cy="992841"/>
          </a:xfrm>
          <a:prstGeom prst="rect">
            <a:avLst/>
          </a:prstGeom>
        </p:spPr>
      </p:pic>
      <p:grpSp>
        <p:nvGrpSpPr>
          <p:cNvPr id="2" name="object 2">
            <a:extLst>
              <a:ext uri="{FF2B5EF4-FFF2-40B4-BE49-F238E27FC236}">
                <a16:creationId xmlns:a16="http://schemas.microsoft.com/office/drawing/2014/main" id="{3AC5FE5B-9869-9E92-055B-29D8244F09D8}"/>
              </a:ext>
            </a:extLst>
          </p:cNvPr>
          <p:cNvGrpSpPr/>
          <p:nvPr/>
        </p:nvGrpSpPr>
        <p:grpSpPr>
          <a:xfrm>
            <a:off x="0" y="0"/>
            <a:ext cx="12194610" cy="1146337"/>
            <a:chOff x="0" y="-5235"/>
            <a:chExt cx="20109815" cy="1890395"/>
          </a:xfrm>
        </p:grpSpPr>
        <p:sp>
          <p:nvSpPr>
            <p:cNvPr id="8" name="object 3">
              <a:extLst>
                <a:ext uri="{FF2B5EF4-FFF2-40B4-BE49-F238E27FC236}">
                  <a16:creationId xmlns:a16="http://schemas.microsoft.com/office/drawing/2014/main" id="{C7B6A540-3A9E-3D07-4D87-FE66CD72AB88}"/>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4">
              <a:extLst>
                <a:ext uri="{FF2B5EF4-FFF2-40B4-BE49-F238E27FC236}">
                  <a16:creationId xmlns:a16="http://schemas.microsoft.com/office/drawing/2014/main" id="{58FF414F-8881-0810-5435-A8BA98944034}"/>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5">
              <a:extLst>
                <a:ext uri="{FF2B5EF4-FFF2-40B4-BE49-F238E27FC236}">
                  <a16:creationId xmlns:a16="http://schemas.microsoft.com/office/drawing/2014/main" id="{2AAD0E9F-1792-EAC8-5292-3BC0EE7F0C21}"/>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object 6">
              <a:extLst>
                <a:ext uri="{FF2B5EF4-FFF2-40B4-BE49-F238E27FC236}">
                  <a16:creationId xmlns:a16="http://schemas.microsoft.com/office/drawing/2014/main" id="{77AABF28-AE89-D9AC-6540-87454E29E2FA}"/>
                </a:ext>
              </a:extLst>
            </p:cNvPr>
            <p:cNvPicPr/>
            <p:nvPr/>
          </p:nvPicPr>
          <p:blipFill>
            <a:blip r:embed="rId4" cstate="print"/>
            <a:stretch>
              <a:fillRect/>
            </a:stretch>
          </p:blipFill>
          <p:spPr>
            <a:xfrm>
              <a:off x="1045555" y="438868"/>
              <a:ext cx="148906" cy="146676"/>
            </a:xfrm>
            <a:prstGeom prst="rect">
              <a:avLst/>
            </a:prstGeom>
          </p:spPr>
        </p:pic>
        <p:sp>
          <p:nvSpPr>
            <p:cNvPr id="12" name="object 7">
              <a:extLst>
                <a:ext uri="{FF2B5EF4-FFF2-40B4-BE49-F238E27FC236}">
                  <a16:creationId xmlns:a16="http://schemas.microsoft.com/office/drawing/2014/main" id="{5F1FDFBD-1DB9-8458-54A1-46C8F3645EA6}"/>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object 8">
              <a:extLst>
                <a:ext uri="{FF2B5EF4-FFF2-40B4-BE49-F238E27FC236}">
                  <a16:creationId xmlns:a16="http://schemas.microsoft.com/office/drawing/2014/main" id="{C3B0A96F-6F0B-C8AA-5BC3-DC7D7200CB61}"/>
                </a:ext>
              </a:extLst>
            </p:cNvPr>
            <p:cNvPicPr/>
            <p:nvPr/>
          </p:nvPicPr>
          <p:blipFill>
            <a:blip r:embed="rId5" cstate="print"/>
            <a:stretch>
              <a:fillRect/>
            </a:stretch>
          </p:blipFill>
          <p:spPr>
            <a:xfrm>
              <a:off x="635261" y="676623"/>
              <a:ext cx="147806" cy="147809"/>
            </a:xfrm>
            <a:prstGeom prst="rect">
              <a:avLst/>
            </a:prstGeom>
          </p:spPr>
        </p:pic>
        <p:sp>
          <p:nvSpPr>
            <p:cNvPr id="14" name="object 9">
              <a:extLst>
                <a:ext uri="{FF2B5EF4-FFF2-40B4-BE49-F238E27FC236}">
                  <a16:creationId xmlns:a16="http://schemas.microsoft.com/office/drawing/2014/main" id="{6C07E83E-12C6-DD34-08D4-806EA10A9F29}"/>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object 10">
              <a:extLst>
                <a:ext uri="{FF2B5EF4-FFF2-40B4-BE49-F238E27FC236}">
                  <a16:creationId xmlns:a16="http://schemas.microsoft.com/office/drawing/2014/main" id="{566EECBC-D113-86C2-56A9-C9BF97A7F961}"/>
                </a:ext>
              </a:extLst>
            </p:cNvPr>
            <p:cNvPicPr/>
            <p:nvPr/>
          </p:nvPicPr>
          <p:blipFill>
            <a:blip r:embed="rId6" cstate="print"/>
            <a:stretch>
              <a:fillRect/>
            </a:stretch>
          </p:blipFill>
          <p:spPr>
            <a:xfrm>
              <a:off x="635262" y="1151026"/>
              <a:ext cx="147806" cy="147809"/>
            </a:xfrm>
            <a:prstGeom prst="rect">
              <a:avLst/>
            </a:prstGeom>
          </p:spPr>
        </p:pic>
        <p:sp>
          <p:nvSpPr>
            <p:cNvPr id="16" name="object 11">
              <a:extLst>
                <a:ext uri="{FF2B5EF4-FFF2-40B4-BE49-F238E27FC236}">
                  <a16:creationId xmlns:a16="http://schemas.microsoft.com/office/drawing/2014/main" id="{1B611ED2-7313-5814-EBC6-AEAE501F7DC7}"/>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object 12">
              <a:extLst>
                <a:ext uri="{FF2B5EF4-FFF2-40B4-BE49-F238E27FC236}">
                  <a16:creationId xmlns:a16="http://schemas.microsoft.com/office/drawing/2014/main" id="{E7293269-0C38-1BAC-B947-C0AFB28F9519}"/>
                </a:ext>
              </a:extLst>
            </p:cNvPr>
            <p:cNvPicPr/>
            <p:nvPr/>
          </p:nvPicPr>
          <p:blipFill>
            <a:blip r:embed="rId7" cstate="print"/>
            <a:stretch>
              <a:fillRect/>
            </a:stretch>
          </p:blipFill>
          <p:spPr>
            <a:xfrm>
              <a:off x="1045558" y="1387673"/>
              <a:ext cx="148906" cy="148916"/>
            </a:xfrm>
            <a:prstGeom prst="rect">
              <a:avLst/>
            </a:prstGeom>
          </p:spPr>
        </p:pic>
        <p:sp>
          <p:nvSpPr>
            <p:cNvPr id="18" name="object 13">
              <a:extLst>
                <a:ext uri="{FF2B5EF4-FFF2-40B4-BE49-F238E27FC236}">
                  <a16:creationId xmlns:a16="http://schemas.microsoft.com/office/drawing/2014/main" id="{DB8C0E7F-29CD-4AA4-6429-9EB7AE338040}"/>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object 14">
              <a:extLst>
                <a:ext uri="{FF2B5EF4-FFF2-40B4-BE49-F238E27FC236}">
                  <a16:creationId xmlns:a16="http://schemas.microsoft.com/office/drawing/2014/main" id="{27F39C3C-C3B6-23CB-2DE6-77DBA9FA092B}"/>
                </a:ext>
              </a:extLst>
            </p:cNvPr>
            <p:cNvPicPr/>
            <p:nvPr/>
          </p:nvPicPr>
          <p:blipFill>
            <a:blip r:embed="rId8" cstate="print"/>
            <a:stretch>
              <a:fillRect/>
            </a:stretch>
          </p:blipFill>
          <p:spPr>
            <a:xfrm>
              <a:off x="1456951" y="1151026"/>
              <a:ext cx="147806" cy="147809"/>
            </a:xfrm>
            <a:prstGeom prst="rect">
              <a:avLst/>
            </a:prstGeom>
          </p:spPr>
        </p:pic>
        <p:sp>
          <p:nvSpPr>
            <p:cNvPr id="20" name="object 15">
              <a:extLst>
                <a:ext uri="{FF2B5EF4-FFF2-40B4-BE49-F238E27FC236}">
                  <a16:creationId xmlns:a16="http://schemas.microsoft.com/office/drawing/2014/main" id="{C1F0D2F6-66D8-C58A-187D-A92556305230}"/>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object 16">
              <a:extLst>
                <a:ext uri="{FF2B5EF4-FFF2-40B4-BE49-F238E27FC236}">
                  <a16:creationId xmlns:a16="http://schemas.microsoft.com/office/drawing/2014/main" id="{1C8E61EC-1869-B9D7-EBAA-74536FB2B7D3}"/>
                </a:ext>
              </a:extLst>
            </p:cNvPr>
            <p:cNvPicPr/>
            <p:nvPr/>
          </p:nvPicPr>
          <p:blipFill>
            <a:blip r:embed="rId9" cstate="print"/>
            <a:stretch>
              <a:fillRect/>
            </a:stretch>
          </p:blipFill>
          <p:spPr>
            <a:xfrm>
              <a:off x="1456951" y="676624"/>
              <a:ext cx="147806" cy="147809"/>
            </a:xfrm>
            <a:prstGeom prst="rect">
              <a:avLst/>
            </a:prstGeom>
          </p:spPr>
        </p:pic>
        <p:pic>
          <p:nvPicPr>
            <p:cNvPr id="22" name="object 17">
              <a:extLst>
                <a:ext uri="{FF2B5EF4-FFF2-40B4-BE49-F238E27FC236}">
                  <a16:creationId xmlns:a16="http://schemas.microsoft.com/office/drawing/2014/main" id="{9FE02EF5-F7DC-9103-BFB3-790205C29724}"/>
                </a:ext>
              </a:extLst>
            </p:cNvPr>
            <p:cNvPicPr/>
            <p:nvPr/>
          </p:nvPicPr>
          <p:blipFill>
            <a:blip r:embed="rId10" cstate="print"/>
            <a:stretch>
              <a:fillRect/>
            </a:stretch>
          </p:blipFill>
          <p:spPr>
            <a:xfrm>
              <a:off x="1796231" y="564627"/>
              <a:ext cx="1339684" cy="212153"/>
            </a:xfrm>
            <a:prstGeom prst="rect">
              <a:avLst/>
            </a:prstGeom>
          </p:spPr>
        </p:pic>
        <p:pic>
          <p:nvPicPr>
            <p:cNvPr id="23" name="object 18">
              <a:extLst>
                <a:ext uri="{FF2B5EF4-FFF2-40B4-BE49-F238E27FC236}">
                  <a16:creationId xmlns:a16="http://schemas.microsoft.com/office/drawing/2014/main" id="{D7FB4535-1971-F0ED-47F6-AA6BB3A9767D}"/>
                </a:ext>
              </a:extLst>
            </p:cNvPr>
            <p:cNvPicPr/>
            <p:nvPr/>
          </p:nvPicPr>
          <p:blipFill>
            <a:blip r:embed="rId11" cstate="print"/>
            <a:stretch>
              <a:fillRect/>
            </a:stretch>
          </p:blipFill>
          <p:spPr>
            <a:xfrm>
              <a:off x="1802172" y="884830"/>
              <a:ext cx="1747452" cy="525998"/>
            </a:xfrm>
            <a:prstGeom prst="rect">
              <a:avLst/>
            </a:prstGeom>
          </p:spPr>
        </p:pic>
      </p:grpSp>
      <p:sp>
        <p:nvSpPr>
          <p:cNvPr id="3" name="object 2"/>
          <p:cNvSpPr txBox="1">
            <a:spLocks/>
          </p:cNvSpPr>
          <p:nvPr/>
        </p:nvSpPr>
        <p:spPr>
          <a:xfrm>
            <a:off x="2261377" y="301411"/>
            <a:ext cx="9545400" cy="626052"/>
          </a:xfrm>
          <a:prstGeom prst="rect">
            <a:avLst/>
          </a:prstGeom>
        </p:spPr>
        <p:txBody>
          <a:bodyPr vert="horz" wrap="square" lIns="0" tIns="10397"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620" marR="0" lvl="0" indent="0" algn="l" defTabSz="914400" rtl="0" eaLnBrk="1" fontAlgn="auto" latinLnBrk="0" hangingPunct="1">
              <a:lnSpc>
                <a:spcPct val="100000"/>
              </a:lnSpc>
              <a:spcBef>
                <a:spcPts val="82"/>
              </a:spcBef>
              <a:spcAft>
                <a:spcPts val="0"/>
              </a:spcAft>
              <a:buClrTx/>
              <a:buSzTx/>
              <a:buFontTx/>
              <a:buNone/>
              <a:tabLst/>
              <a:defRPr/>
            </a:pPr>
            <a:r>
              <a:rPr kumimoji="0" lang="en-GB" sz="4000" b="1" i="0" u="none" strike="noStrike" kern="1200" cap="none" spc="-30" normalizeH="0" baseline="0" noProof="0">
                <a:ln>
                  <a:noFill/>
                </a:ln>
                <a:solidFill>
                  <a:srgbClr val="28436E"/>
                </a:solidFill>
                <a:effectLst/>
                <a:uLnTx/>
                <a:uFillTx/>
                <a:latin typeface="Poppins" panose="00000500000000000000" pitchFamily="2" charset="0"/>
                <a:ea typeface="+mj-ea"/>
                <a:cs typeface="Poppins" panose="00000500000000000000" pitchFamily="2" charset="0"/>
              </a:rPr>
              <a:t>Methodology / methods</a:t>
            </a:r>
            <a:endParaRPr kumimoji="0" lang="en-GB" sz="4000" b="1" i="0" u="none" strike="noStrike" kern="1200" cap="none" spc="112" normalizeH="0" baseline="0" noProof="0">
              <a:ln>
                <a:noFill/>
              </a:ln>
              <a:solidFill>
                <a:srgbClr val="28436E"/>
              </a:solidFill>
              <a:effectLst/>
              <a:uLnTx/>
              <a:uFillTx/>
              <a:latin typeface="Poppins" panose="00000500000000000000" pitchFamily="2" charset="0"/>
              <a:ea typeface="+mj-ea"/>
              <a:cs typeface="Poppins" panose="00000500000000000000" pitchFamily="2" charset="0"/>
            </a:endParaRPr>
          </a:p>
        </p:txBody>
      </p:sp>
      <p:sp>
        <p:nvSpPr>
          <p:cNvPr id="5" name="Content Placeholder 3">
            <a:extLst>
              <a:ext uri="{FF2B5EF4-FFF2-40B4-BE49-F238E27FC236}">
                <a16:creationId xmlns:a16="http://schemas.microsoft.com/office/drawing/2014/main" id="{F726117D-4C83-DC9D-E3C1-231F8E1D00C6}"/>
              </a:ext>
            </a:extLst>
          </p:cNvPr>
          <p:cNvSpPr txBox="1">
            <a:spLocks/>
          </p:cNvSpPr>
          <p:nvPr/>
        </p:nvSpPr>
        <p:spPr>
          <a:xfrm>
            <a:off x="0" y="1335455"/>
            <a:ext cx="11900263" cy="520471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45720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203864"/>
              </a:solidFill>
              <a:effectLst/>
              <a:uLnTx/>
              <a:uFillTx/>
              <a:latin typeface="Poppins" panose="00000500000000000000" pitchFamily="2" charset="0"/>
              <a:ea typeface="Calibri" panose="020F0502020204030204"/>
              <a:cs typeface="Calibri"/>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srgbClr val="28426D"/>
              </a:solidFill>
              <a:effectLst/>
              <a:uLnTx/>
              <a:uFillTx/>
              <a:latin typeface="Poppins" panose="00000500000000000000" pitchFamily="2" charset="0"/>
              <a:ea typeface="Calibri" panose="020F0502020204030204"/>
              <a:cs typeface="Poppins" panose="00000500000000000000" pitchFamily="2" charset="0"/>
            </a:endParaRPr>
          </a:p>
          <a:p>
            <a:pPr marL="914400" marR="0" lvl="1" indent="-4572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prstClr val="black"/>
              </a:solidFill>
              <a:effectLst/>
              <a:uLnTx/>
              <a:uFillTx/>
              <a:latin typeface="Poppins" panose="00000500000000000000" pitchFamily="2" charset="0"/>
              <a:ea typeface="Calibri" panose="020F0502020204030204"/>
              <a:cs typeface="Poppins" panose="00000500000000000000" pitchFamily="2" charset="0"/>
            </a:endParaRPr>
          </a:p>
        </p:txBody>
      </p:sp>
      <p:sp>
        <p:nvSpPr>
          <p:cNvPr id="29" name="Content Placeholder 3">
            <a:extLst>
              <a:ext uri="{FF2B5EF4-FFF2-40B4-BE49-F238E27FC236}">
                <a16:creationId xmlns:a16="http://schemas.microsoft.com/office/drawing/2014/main" id="{2E90F14B-3AB4-E6C3-940A-6F5AA6C7CC12}"/>
              </a:ext>
            </a:extLst>
          </p:cNvPr>
          <p:cNvSpPr txBox="1">
            <a:spLocks/>
          </p:cNvSpPr>
          <p:nvPr/>
        </p:nvSpPr>
        <p:spPr>
          <a:xfrm>
            <a:off x="430038" y="1243535"/>
            <a:ext cx="10649425" cy="113979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en-GB" sz="2200" b="0" i="0" u="none" strike="noStrike" kern="0" cap="none" spc="0" normalizeH="0" baseline="0" noProof="0" dirty="0">
                <a:ln>
                  <a:noFill/>
                </a:ln>
                <a:solidFill>
                  <a:srgbClr val="28436E"/>
                </a:solidFill>
                <a:effectLst/>
                <a:uLnTx/>
                <a:uFillTx/>
                <a:latin typeface="Poppins" panose="00000500000000000000" pitchFamily="2" charset="0"/>
                <a:ea typeface="Times New Roman" panose="02020603050405020304" pitchFamily="18" charset="0"/>
                <a:cs typeface="Poppins" panose="00000500000000000000" pitchFamily="2" charset="0"/>
              </a:rPr>
              <a:t>Participatory action research (Townsend, 2013).</a:t>
            </a:r>
          </a:p>
          <a:p>
            <a:pPr marL="342900" marR="0" lvl="0" indent="-34290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kumimoji="0" lang="en-GB" sz="2200" b="0" i="0" u="none" strike="noStrike" kern="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rPr>
              <a:t>14 teachers of children between the ages of 3 and 7.</a:t>
            </a:r>
          </a:p>
          <a:p>
            <a:pPr marL="342900" marR="0" lvl="0" indent="-34290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lang="en-GB" sz="2200" kern="0">
                <a:solidFill>
                  <a:srgbClr val="28436E"/>
                </a:solidFill>
                <a:latin typeface="Poppins" panose="00000500000000000000" pitchFamily="2" charset="0"/>
                <a:cs typeface="Poppins" panose="00000500000000000000" pitchFamily="2" charset="0"/>
              </a:rPr>
              <a:t>10 month </a:t>
            </a:r>
            <a:r>
              <a:rPr lang="en-GB" sz="2200" kern="0" dirty="0">
                <a:solidFill>
                  <a:srgbClr val="28436E"/>
                </a:solidFill>
                <a:latin typeface="Poppins" panose="00000500000000000000" pitchFamily="2" charset="0"/>
                <a:cs typeface="Poppins" panose="00000500000000000000" pitchFamily="2" charset="0"/>
              </a:rPr>
              <a:t>data collection  </a:t>
            </a:r>
            <a:r>
              <a:rPr lang="en-GB" sz="2200" kern="0">
                <a:solidFill>
                  <a:srgbClr val="28436E"/>
                </a:solidFill>
                <a:latin typeface="Poppins" panose="00000500000000000000" pitchFamily="2" charset="0"/>
                <a:cs typeface="Poppins" panose="00000500000000000000" pitchFamily="2" charset="0"/>
              </a:rPr>
              <a:t>- between </a:t>
            </a:r>
            <a:r>
              <a:rPr lang="en-GB" sz="2200" kern="0" dirty="0">
                <a:solidFill>
                  <a:srgbClr val="28436E"/>
                </a:solidFill>
                <a:latin typeface="Poppins" panose="00000500000000000000" pitchFamily="2" charset="0"/>
                <a:cs typeface="Poppins" panose="00000500000000000000" pitchFamily="2" charset="0"/>
              </a:rPr>
              <a:t>Sept 2023 </a:t>
            </a:r>
            <a:r>
              <a:rPr lang="en-GB" sz="2200" kern="0">
                <a:solidFill>
                  <a:srgbClr val="28436E"/>
                </a:solidFill>
                <a:latin typeface="Poppins" panose="00000500000000000000" pitchFamily="2" charset="0"/>
                <a:cs typeface="Poppins" panose="00000500000000000000" pitchFamily="2" charset="0"/>
              </a:rPr>
              <a:t>and July </a:t>
            </a:r>
            <a:r>
              <a:rPr lang="en-GB" sz="2200" kern="0" dirty="0">
                <a:solidFill>
                  <a:srgbClr val="28436E"/>
                </a:solidFill>
                <a:latin typeface="Poppins" panose="00000500000000000000" pitchFamily="2" charset="0"/>
                <a:cs typeface="Poppins" panose="00000500000000000000" pitchFamily="2" charset="0"/>
              </a:rPr>
              <a:t>2024</a:t>
            </a:r>
            <a:endParaRPr kumimoji="0" lang="en-GB" sz="2200" b="0" i="0" u="none" strike="noStrike" kern="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endParaRPr>
          </a:p>
        </p:txBody>
      </p:sp>
      <p:sp>
        <p:nvSpPr>
          <p:cNvPr id="30" name="Content Placeholder 3">
            <a:extLst>
              <a:ext uri="{FF2B5EF4-FFF2-40B4-BE49-F238E27FC236}">
                <a16:creationId xmlns:a16="http://schemas.microsoft.com/office/drawing/2014/main" id="{9CF15979-5A6B-1FC1-6194-4BBF18B09559}"/>
              </a:ext>
            </a:extLst>
          </p:cNvPr>
          <p:cNvSpPr txBox="1">
            <a:spLocks/>
          </p:cNvSpPr>
          <p:nvPr/>
        </p:nvSpPr>
        <p:spPr>
          <a:xfrm>
            <a:off x="291737" y="2898140"/>
            <a:ext cx="3996584" cy="3623019"/>
          </a:xfrm>
          <a:prstGeom prst="round2DiagRect">
            <a:avLst/>
          </a:prstGeom>
          <a:ln w="38100">
            <a:solidFill>
              <a:srgbClr val="3A61A0"/>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2000" b="1" i="0" u="none" strike="noStrike" kern="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rPr>
              <a:t>Term 1</a:t>
            </a:r>
          </a:p>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2000" b="1" i="0" u="none" strike="noStrike" kern="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rPr>
              <a:t>Semi-structured Pre-interviews with teachers</a:t>
            </a:r>
          </a:p>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2000" b="0" i="0" u="none" strike="noStrike" kern="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rPr>
              <a:t>Dialogic workshops with an artist consultant using Reggio Emilian pedagogy as a provocation</a:t>
            </a:r>
            <a:endParaRPr kumimoji="0" lang="en-US" sz="2000" b="0" i="0" u="none" strike="noStrike" kern="1200" cap="none" spc="0" normalizeH="0" baseline="0" noProof="0" dirty="0">
              <a:ln>
                <a:noFill/>
              </a:ln>
              <a:solidFill>
                <a:srgbClr val="28426E"/>
              </a:solidFill>
              <a:effectLst/>
              <a:uLnTx/>
              <a:uFillTx/>
              <a:latin typeface="Poppins" panose="00000500000000000000" pitchFamily="2" charset="0"/>
              <a:ea typeface="+mn-ea"/>
              <a:cs typeface="Poppins" panose="00000500000000000000" pitchFamily="2" charset="0"/>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1" name="Content Placeholder 3">
            <a:extLst>
              <a:ext uri="{FF2B5EF4-FFF2-40B4-BE49-F238E27FC236}">
                <a16:creationId xmlns:a16="http://schemas.microsoft.com/office/drawing/2014/main" id="{6AD9EB1E-6E85-D3F6-5F77-F1A21D8BF3B8}"/>
              </a:ext>
            </a:extLst>
          </p:cNvPr>
          <p:cNvSpPr txBox="1">
            <a:spLocks/>
          </p:cNvSpPr>
          <p:nvPr/>
        </p:nvSpPr>
        <p:spPr>
          <a:xfrm>
            <a:off x="4477928" y="2927992"/>
            <a:ext cx="3600000" cy="2750254"/>
          </a:xfrm>
          <a:prstGeom prst="round2DiagRect">
            <a:avLst/>
          </a:prstGeom>
          <a:ln w="38100">
            <a:solidFill>
              <a:srgbClr val="3A61A0"/>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2000" b="1" i="0" u="none" strike="noStrike" kern="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rPr>
              <a:t>Term 2</a:t>
            </a:r>
          </a:p>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2000" b="0" i="0" u="none" strike="noStrike" kern="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rPr>
              <a:t>Class based teacher led ‘projects’ with children</a:t>
            </a:r>
          </a:p>
          <a:p>
            <a:pPr marL="0" marR="0" lvl="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2000" b="0" i="0" u="none" strike="noStrike" kern="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rPr>
              <a:t>Online support available</a:t>
            </a:r>
            <a:endParaRPr kumimoji="0" lang="en-US" sz="2000" b="0" i="0" u="none" strike="noStrike" kern="1200" cap="none" spc="0" normalizeH="0" baseline="0" noProof="0" dirty="0">
              <a:ln>
                <a:noFill/>
              </a:ln>
              <a:solidFill>
                <a:srgbClr val="28426E"/>
              </a:solidFill>
              <a:effectLst/>
              <a:uLnTx/>
              <a:uFillTx/>
              <a:latin typeface="Poppins" panose="00000500000000000000" pitchFamily="2" charset="0"/>
              <a:ea typeface="+mn-ea"/>
              <a:cs typeface="Poppins" panose="00000500000000000000" pitchFamily="2" charset="0"/>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2" name="Content Placeholder 3">
            <a:extLst>
              <a:ext uri="{FF2B5EF4-FFF2-40B4-BE49-F238E27FC236}">
                <a16:creationId xmlns:a16="http://schemas.microsoft.com/office/drawing/2014/main" id="{75AE60EA-0B3A-D784-B56D-8EC9212E9BDC}"/>
              </a:ext>
            </a:extLst>
          </p:cNvPr>
          <p:cNvSpPr txBox="1">
            <a:spLocks/>
          </p:cNvSpPr>
          <p:nvPr/>
        </p:nvSpPr>
        <p:spPr>
          <a:xfrm>
            <a:off x="8206777" y="2927992"/>
            <a:ext cx="3600000" cy="2750254"/>
          </a:xfrm>
          <a:prstGeom prst="round2DiagRect">
            <a:avLst/>
          </a:prstGeom>
          <a:ln w="38100">
            <a:solidFill>
              <a:srgbClr val="3A61A0"/>
            </a:solidFill>
          </a:ln>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200"/>
              </a:spcBef>
              <a:spcAft>
                <a:spcPts val="0"/>
              </a:spcAft>
              <a:buClrTx/>
              <a:buSzTx/>
              <a:buFont typeface="Arial" panose="020B0604020202020204" pitchFamily="34" charset="0"/>
              <a:buNone/>
              <a:tabLst/>
              <a:defRPr/>
            </a:pPr>
            <a:r>
              <a:rPr kumimoji="0" lang="en-GB" sz="2000" b="1" i="0" u="none" strike="noStrike" kern="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rPr>
              <a:t>Term 3</a:t>
            </a:r>
          </a:p>
          <a:p>
            <a:pPr marL="0" indent="0">
              <a:lnSpc>
                <a:spcPct val="120000"/>
              </a:lnSpc>
              <a:spcBef>
                <a:spcPts val="1200"/>
              </a:spcBef>
              <a:buNone/>
              <a:defRPr/>
            </a:pPr>
            <a:r>
              <a:rPr kumimoji="0" lang="en-GB" sz="2000" b="0" i="0" u="none" strike="noStrike" kern="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rPr>
              <a:t>Sharing events between participants</a:t>
            </a:r>
          </a:p>
          <a:p>
            <a:pPr marL="0" indent="0">
              <a:lnSpc>
                <a:spcPct val="120000"/>
              </a:lnSpc>
              <a:spcBef>
                <a:spcPts val="1200"/>
              </a:spcBef>
              <a:buNone/>
              <a:defRPr/>
            </a:pPr>
            <a:r>
              <a:rPr kumimoji="0" lang="en-GB" sz="2000" b="1" i="0" u="none" strike="noStrike" kern="0" cap="none" spc="0" normalizeH="0" baseline="0" noProof="0" dirty="0">
                <a:ln>
                  <a:noFill/>
                </a:ln>
                <a:solidFill>
                  <a:srgbClr val="28436E"/>
                </a:solidFill>
                <a:effectLst/>
                <a:uLnTx/>
                <a:uFillTx/>
                <a:latin typeface="Poppins" panose="00000500000000000000" pitchFamily="2" charset="0"/>
                <a:ea typeface="+mn-ea"/>
                <a:cs typeface="Poppins" panose="00000500000000000000" pitchFamily="2" charset="0"/>
              </a:rPr>
              <a:t>Post interviews with teachers</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342900" marR="0" lvl="0" indent="-3429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89255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0">
                                            <p:txEl>
                                              <p:pRg st="1" end="1"/>
                                            </p:txEl>
                                          </p:spTgt>
                                        </p:tgtEl>
                                        <p:attrNameLst>
                                          <p:attrName>style.color</p:attrName>
                                        </p:attrNameLst>
                                      </p:cBhvr>
                                      <p:to>
                                        <a:schemeClr val="bg1"/>
                                      </p:to>
                                    </p:animClr>
                                    <p:animClr clrSpc="rgb" dir="cw">
                                      <p:cBhvr>
                                        <p:cTn id="7" dur="250" autoRev="1" fill="remove"/>
                                        <p:tgtEl>
                                          <p:spTgt spid="30">
                                            <p:txEl>
                                              <p:pRg st="1" end="1"/>
                                            </p:txEl>
                                          </p:spTgt>
                                        </p:tgtEl>
                                        <p:attrNameLst>
                                          <p:attrName>fillcolor</p:attrName>
                                        </p:attrNameLst>
                                      </p:cBhvr>
                                      <p:to>
                                        <a:schemeClr val="bg1"/>
                                      </p:to>
                                    </p:animClr>
                                    <p:set>
                                      <p:cBhvr>
                                        <p:cTn id="8" dur="250" autoRev="1" fill="remove"/>
                                        <p:tgtEl>
                                          <p:spTgt spid="30">
                                            <p:txEl>
                                              <p:pRg st="1" end="1"/>
                                            </p:txEl>
                                          </p:spTgt>
                                        </p:tgtEl>
                                        <p:attrNameLst>
                                          <p:attrName>fill.type</p:attrName>
                                        </p:attrNameLst>
                                      </p:cBhvr>
                                      <p:to>
                                        <p:strVal val="solid"/>
                                      </p:to>
                                    </p:set>
                                    <p:set>
                                      <p:cBhvr>
                                        <p:cTn id="9" dur="250" autoRev="1" fill="remove"/>
                                        <p:tgtEl>
                                          <p:spTgt spid="30">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32">
                                            <p:txEl>
                                              <p:pRg st="2" end="2"/>
                                            </p:txEl>
                                          </p:spTgt>
                                        </p:tgtEl>
                                        <p:attrNameLst>
                                          <p:attrName>style.color</p:attrName>
                                        </p:attrNameLst>
                                      </p:cBhvr>
                                      <p:to>
                                        <a:schemeClr val="bg1"/>
                                      </p:to>
                                    </p:animClr>
                                    <p:animClr clrSpc="rgb" dir="cw">
                                      <p:cBhvr>
                                        <p:cTn id="14" dur="250" autoRev="1" fill="remove"/>
                                        <p:tgtEl>
                                          <p:spTgt spid="32">
                                            <p:txEl>
                                              <p:pRg st="2" end="2"/>
                                            </p:txEl>
                                          </p:spTgt>
                                        </p:tgtEl>
                                        <p:attrNameLst>
                                          <p:attrName>fillcolor</p:attrName>
                                        </p:attrNameLst>
                                      </p:cBhvr>
                                      <p:to>
                                        <a:schemeClr val="bg1"/>
                                      </p:to>
                                    </p:animClr>
                                    <p:set>
                                      <p:cBhvr>
                                        <p:cTn id="15" dur="250" autoRev="1" fill="remove"/>
                                        <p:tgtEl>
                                          <p:spTgt spid="32">
                                            <p:txEl>
                                              <p:pRg st="2" end="2"/>
                                            </p:txEl>
                                          </p:spTgt>
                                        </p:tgtEl>
                                        <p:attrNameLst>
                                          <p:attrName>fill.type</p:attrName>
                                        </p:attrNameLst>
                                      </p:cBhvr>
                                      <p:to>
                                        <p:strVal val="solid"/>
                                      </p:to>
                                    </p:set>
                                    <p:set>
                                      <p:cBhvr>
                                        <p:cTn id="16" dur="250" autoRev="1" fill="remove"/>
                                        <p:tgtEl>
                                          <p:spTgt spid="32">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3373F786-16E1-3B29-5E68-A1F8B360CB32}"/>
              </a:ext>
            </a:extLst>
          </p:cNvPr>
          <p:cNvGrpSpPr/>
          <p:nvPr/>
        </p:nvGrpSpPr>
        <p:grpSpPr>
          <a:xfrm>
            <a:off x="565" y="-8290"/>
            <a:ext cx="12191435" cy="1156967"/>
            <a:chOff x="5235" y="0"/>
            <a:chExt cx="20104579" cy="1907924"/>
          </a:xfrm>
        </p:grpSpPr>
        <p:sp>
          <p:nvSpPr>
            <p:cNvPr id="7" name="object 3">
              <a:extLst>
                <a:ext uri="{FF2B5EF4-FFF2-40B4-BE49-F238E27FC236}">
                  <a16:creationId xmlns:a16="http://schemas.microsoft.com/office/drawing/2014/main" id="{89150CE9-39C8-7DE6-4996-B52D664F5BA3}"/>
                </a:ext>
              </a:extLst>
            </p:cNvPr>
            <p:cNvSpPr/>
            <p:nvPr/>
          </p:nvSpPr>
          <p:spPr>
            <a:xfrm>
              <a:off x="10794" y="28324"/>
              <a:ext cx="20099020" cy="1879600"/>
            </a:xfrm>
            <a:custGeom>
              <a:avLst/>
              <a:gdLst/>
              <a:ahLst/>
              <a:cxnLst/>
              <a:rect l="l" t="t" r="r" b="b"/>
              <a:pathLst>
                <a:path w="20099020" h="1879600">
                  <a:moveTo>
                    <a:pt x="20098864" y="1879523"/>
                  </a:moveTo>
                  <a:lnTo>
                    <a:pt x="0" y="1879523"/>
                  </a:lnTo>
                  <a:lnTo>
                    <a:pt x="0" y="0"/>
                  </a:lnTo>
                  <a:lnTo>
                    <a:pt x="20098864" y="0"/>
                  </a:lnTo>
                  <a:lnTo>
                    <a:pt x="20098864" y="1879523"/>
                  </a:lnTo>
                  <a:close/>
                </a:path>
              </a:pathLst>
            </a:custGeom>
            <a:solidFill>
              <a:srgbClr val="89A0C7">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bject 4">
              <a:extLst>
                <a:ext uri="{FF2B5EF4-FFF2-40B4-BE49-F238E27FC236}">
                  <a16:creationId xmlns:a16="http://schemas.microsoft.com/office/drawing/2014/main" id="{D7752854-B58D-F25B-1284-037AB5A90E62}"/>
                </a:ext>
              </a:extLst>
            </p:cNvPr>
            <p:cNvSpPr/>
            <p:nvPr/>
          </p:nvSpPr>
          <p:spPr>
            <a:xfrm>
              <a:off x="5235" y="0"/>
              <a:ext cx="20099020" cy="1879600"/>
            </a:xfrm>
            <a:custGeom>
              <a:avLst/>
              <a:gdLst/>
              <a:ahLst/>
              <a:cxnLst/>
              <a:rect l="l" t="t" r="r" b="b"/>
              <a:pathLst>
                <a:path w="20099020" h="1879600">
                  <a:moveTo>
                    <a:pt x="20098864" y="1879523"/>
                  </a:moveTo>
                  <a:lnTo>
                    <a:pt x="0" y="1879523"/>
                  </a:lnTo>
                  <a:lnTo>
                    <a:pt x="0" y="0"/>
                  </a:lnTo>
                  <a:lnTo>
                    <a:pt x="20098864" y="0"/>
                  </a:lnTo>
                  <a:lnTo>
                    <a:pt x="20098864" y="1879523"/>
                  </a:lnTo>
                </a:path>
              </a:pathLst>
            </a:custGeom>
            <a:ln w="10470">
              <a:solidFill>
                <a:srgbClr val="3A61A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object 5">
              <a:extLst>
                <a:ext uri="{FF2B5EF4-FFF2-40B4-BE49-F238E27FC236}">
                  <a16:creationId xmlns:a16="http://schemas.microsoft.com/office/drawing/2014/main" id="{4C956CEB-C9C3-CC0A-5ED7-5B48DBE1333D}"/>
                </a:ext>
              </a:extLst>
            </p:cNvPr>
            <p:cNvSpPr/>
            <p:nvPr/>
          </p:nvSpPr>
          <p:spPr>
            <a:xfrm>
              <a:off x="908612" y="518898"/>
              <a:ext cx="422909" cy="384810"/>
            </a:xfrm>
            <a:custGeom>
              <a:avLst/>
              <a:gdLst/>
              <a:ahLst/>
              <a:cxnLst/>
              <a:rect l="l" t="t" r="r" b="b"/>
              <a:pathLst>
                <a:path w="422909" h="384809">
                  <a:moveTo>
                    <a:pt x="28135" y="0"/>
                  </a:moveTo>
                  <a:lnTo>
                    <a:pt x="12029" y="3253"/>
                  </a:lnTo>
                  <a:lnTo>
                    <a:pt x="3262" y="11566"/>
                  </a:lnTo>
                  <a:lnTo>
                    <a:pt x="0" y="22771"/>
                  </a:lnTo>
                  <a:lnTo>
                    <a:pt x="409" y="34700"/>
                  </a:lnTo>
                  <a:lnTo>
                    <a:pt x="211397" y="384459"/>
                  </a:lnTo>
                  <a:lnTo>
                    <a:pt x="364554" y="138320"/>
                  </a:lnTo>
                  <a:lnTo>
                    <a:pt x="208360" y="138320"/>
                  </a:lnTo>
                  <a:lnTo>
                    <a:pt x="211397" y="137967"/>
                  </a:lnTo>
                  <a:lnTo>
                    <a:pt x="163296" y="132376"/>
                  </a:lnTo>
                  <a:lnTo>
                    <a:pt x="127953" y="116707"/>
                  </a:lnTo>
                  <a:lnTo>
                    <a:pt x="88973" y="69160"/>
                  </a:lnTo>
                  <a:lnTo>
                    <a:pt x="77500" y="43765"/>
                  </a:lnTo>
                  <a:lnTo>
                    <a:pt x="66149" y="21612"/>
                  </a:lnTo>
                  <a:lnTo>
                    <a:pt x="51000" y="5943"/>
                  </a:lnTo>
                  <a:lnTo>
                    <a:pt x="28135" y="0"/>
                  </a:lnTo>
                  <a:close/>
                </a:path>
                <a:path w="422909" h="384809">
                  <a:moveTo>
                    <a:pt x="211397" y="137967"/>
                  </a:moveTo>
                  <a:lnTo>
                    <a:pt x="208360" y="138320"/>
                  </a:lnTo>
                  <a:lnTo>
                    <a:pt x="214433" y="138320"/>
                  </a:lnTo>
                  <a:lnTo>
                    <a:pt x="211397" y="137967"/>
                  </a:lnTo>
                  <a:close/>
                </a:path>
                <a:path w="422909" h="384809">
                  <a:moveTo>
                    <a:pt x="394658" y="0"/>
                  </a:moveTo>
                  <a:lnTo>
                    <a:pt x="371794" y="5943"/>
                  </a:lnTo>
                  <a:lnTo>
                    <a:pt x="356645" y="21612"/>
                  </a:lnTo>
                  <a:lnTo>
                    <a:pt x="345294" y="43765"/>
                  </a:lnTo>
                  <a:lnTo>
                    <a:pt x="333821" y="69160"/>
                  </a:lnTo>
                  <a:lnTo>
                    <a:pt x="318310" y="94554"/>
                  </a:lnTo>
                  <a:lnTo>
                    <a:pt x="294841" y="116707"/>
                  </a:lnTo>
                  <a:lnTo>
                    <a:pt x="259497" y="132376"/>
                  </a:lnTo>
                  <a:lnTo>
                    <a:pt x="211397" y="137967"/>
                  </a:lnTo>
                  <a:lnTo>
                    <a:pt x="214433" y="138320"/>
                  </a:lnTo>
                  <a:lnTo>
                    <a:pt x="364554" y="138320"/>
                  </a:lnTo>
                  <a:lnTo>
                    <a:pt x="412019" y="62039"/>
                  </a:lnTo>
                  <a:lnTo>
                    <a:pt x="422794" y="22771"/>
                  </a:lnTo>
                  <a:lnTo>
                    <a:pt x="419532" y="11566"/>
                  </a:lnTo>
                  <a:lnTo>
                    <a:pt x="410764" y="3253"/>
                  </a:lnTo>
                  <a:lnTo>
                    <a:pt x="394658" y="0"/>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2" name="object 6">
              <a:extLst>
                <a:ext uri="{FF2B5EF4-FFF2-40B4-BE49-F238E27FC236}">
                  <a16:creationId xmlns:a16="http://schemas.microsoft.com/office/drawing/2014/main" id="{C11C1362-4188-625B-D626-7596135CAC65}"/>
                </a:ext>
              </a:extLst>
            </p:cNvPr>
            <p:cNvPicPr/>
            <p:nvPr/>
          </p:nvPicPr>
          <p:blipFill>
            <a:blip r:embed="rId3" cstate="print"/>
            <a:stretch>
              <a:fillRect/>
            </a:stretch>
          </p:blipFill>
          <p:spPr>
            <a:xfrm>
              <a:off x="1045555" y="438868"/>
              <a:ext cx="148906" cy="146676"/>
            </a:xfrm>
            <a:prstGeom prst="rect">
              <a:avLst/>
            </a:prstGeom>
          </p:spPr>
        </p:pic>
        <p:sp>
          <p:nvSpPr>
            <p:cNvPr id="64" name="object 7">
              <a:extLst>
                <a:ext uri="{FF2B5EF4-FFF2-40B4-BE49-F238E27FC236}">
                  <a16:creationId xmlns:a16="http://schemas.microsoft.com/office/drawing/2014/main" id="{504304C3-1AF6-8FB1-26A6-C834E28F84D0}"/>
                </a:ext>
              </a:extLst>
            </p:cNvPr>
            <p:cNvSpPr/>
            <p:nvPr/>
          </p:nvSpPr>
          <p:spPr>
            <a:xfrm>
              <a:off x="618228" y="579545"/>
              <a:ext cx="434975" cy="379730"/>
            </a:xfrm>
            <a:custGeom>
              <a:avLst/>
              <a:gdLst/>
              <a:ahLst/>
              <a:cxnLst/>
              <a:rect l="l" t="t" r="r" b="b"/>
              <a:pathLst>
                <a:path w="434975" h="379730">
                  <a:moveTo>
                    <a:pt x="43201" y="311143"/>
                  </a:moveTo>
                  <a:lnTo>
                    <a:pt x="21850" y="316309"/>
                  </a:lnTo>
                  <a:lnTo>
                    <a:pt x="5192" y="333094"/>
                  </a:lnTo>
                  <a:lnTo>
                    <a:pt x="0" y="348691"/>
                  </a:lnTo>
                  <a:lnTo>
                    <a:pt x="2925" y="360502"/>
                  </a:lnTo>
                  <a:lnTo>
                    <a:pt x="43583" y="379497"/>
                  </a:lnTo>
                  <a:lnTo>
                    <a:pt x="51055" y="379627"/>
                  </a:lnTo>
                  <a:lnTo>
                    <a:pt x="434854" y="369543"/>
                  </a:lnTo>
                  <a:lnTo>
                    <a:pt x="405523" y="315511"/>
                  </a:lnTo>
                  <a:lnTo>
                    <a:pt x="96417" y="315511"/>
                  </a:lnTo>
                  <a:lnTo>
                    <a:pt x="68354" y="312556"/>
                  </a:lnTo>
                  <a:lnTo>
                    <a:pt x="43201" y="311143"/>
                  </a:lnTo>
                  <a:close/>
                </a:path>
                <a:path w="434975" h="379730">
                  <a:moveTo>
                    <a:pt x="218143" y="244388"/>
                  </a:moveTo>
                  <a:lnTo>
                    <a:pt x="189158" y="283234"/>
                  </a:lnTo>
                  <a:lnTo>
                    <a:pt x="157710" y="305889"/>
                  </a:lnTo>
                  <a:lnTo>
                    <a:pt x="126500" y="314968"/>
                  </a:lnTo>
                  <a:lnTo>
                    <a:pt x="96417" y="315511"/>
                  </a:lnTo>
                  <a:lnTo>
                    <a:pt x="405523" y="315511"/>
                  </a:lnTo>
                  <a:lnTo>
                    <a:pt x="368452" y="247222"/>
                  </a:lnTo>
                  <a:lnTo>
                    <a:pt x="216924" y="247222"/>
                  </a:lnTo>
                  <a:lnTo>
                    <a:pt x="218143" y="244388"/>
                  </a:lnTo>
                  <a:close/>
                </a:path>
                <a:path w="434975" h="379730">
                  <a:moveTo>
                    <a:pt x="219950" y="241966"/>
                  </a:moveTo>
                  <a:lnTo>
                    <a:pt x="218143" y="244388"/>
                  </a:lnTo>
                  <a:lnTo>
                    <a:pt x="216924" y="247222"/>
                  </a:lnTo>
                  <a:lnTo>
                    <a:pt x="219950" y="241966"/>
                  </a:lnTo>
                  <a:close/>
                </a:path>
                <a:path w="434975" h="379730">
                  <a:moveTo>
                    <a:pt x="365598" y="241966"/>
                  </a:moveTo>
                  <a:lnTo>
                    <a:pt x="219950" y="241966"/>
                  </a:lnTo>
                  <a:lnTo>
                    <a:pt x="216924" y="247222"/>
                  </a:lnTo>
                  <a:lnTo>
                    <a:pt x="368452" y="247222"/>
                  </a:lnTo>
                  <a:lnTo>
                    <a:pt x="365598" y="241966"/>
                  </a:lnTo>
                  <a:close/>
                </a:path>
                <a:path w="434975" h="379730">
                  <a:moveTo>
                    <a:pt x="211056" y="0"/>
                  </a:moveTo>
                  <a:lnTo>
                    <a:pt x="199366" y="3373"/>
                  </a:lnTo>
                  <a:lnTo>
                    <a:pt x="188454" y="15669"/>
                  </a:lnTo>
                  <a:lnTo>
                    <a:pt x="182247" y="38488"/>
                  </a:lnTo>
                  <a:lnTo>
                    <a:pt x="188449" y="59562"/>
                  </a:lnTo>
                  <a:lnTo>
                    <a:pt x="202251" y="80639"/>
                  </a:lnTo>
                  <a:lnTo>
                    <a:pt x="218843" y="103465"/>
                  </a:lnTo>
                  <a:lnTo>
                    <a:pt x="233415" y="129789"/>
                  </a:lnTo>
                  <a:lnTo>
                    <a:pt x="241159" y="161358"/>
                  </a:lnTo>
                  <a:lnTo>
                    <a:pt x="237265" y="199920"/>
                  </a:lnTo>
                  <a:lnTo>
                    <a:pt x="218143" y="244388"/>
                  </a:lnTo>
                  <a:lnTo>
                    <a:pt x="219950" y="241966"/>
                  </a:lnTo>
                  <a:lnTo>
                    <a:pt x="365598" y="241966"/>
                  </a:lnTo>
                  <a:lnTo>
                    <a:pt x="251687" y="32129"/>
                  </a:lnTo>
                  <a:lnTo>
                    <a:pt x="222537" y="2862"/>
                  </a:lnTo>
                  <a:lnTo>
                    <a:pt x="211056" y="0"/>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6" name="object 8">
              <a:extLst>
                <a:ext uri="{FF2B5EF4-FFF2-40B4-BE49-F238E27FC236}">
                  <a16:creationId xmlns:a16="http://schemas.microsoft.com/office/drawing/2014/main" id="{2E7DCD4A-17EF-6C2C-BEE9-213A53E7A9F6}"/>
                </a:ext>
              </a:extLst>
            </p:cNvPr>
            <p:cNvPicPr/>
            <p:nvPr/>
          </p:nvPicPr>
          <p:blipFill>
            <a:blip r:embed="rId4" cstate="print"/>
            <a:stretch>
              <a:fillRect/>
            </a:stretch>
          </p:blipFill>
          <p:spPr>
            <a:xfrm>
              <a:off x="635261" y="676623"/>
              <a:ext cx="147806" cy="147809"/>
            </a:xfrm>
            <a:prstGeom prst="rect">
              <a:avLst/>
            </a:prstGeom>
          </p:spPr>
        </p:pic>
        <p:sp>
          <p:nvSpPr>
            <p:cNvPr id="68" name="object 9">
              <a:extLst>
                <a:ext uri="{FF2B5EF4-FFF2-40B4-BE49-F238E27FC236}">
                  <a16:creationId xmlns:a16="http://schemas.microsoft.com/office/drawing/2014/main" id="{5D1B669D-83B8-0E0E-87C3-C5BAF4ED903A}"/>
                </a:ext>
              </a:extLst>
            </p:cNvPr>
            <p:cNvSpPr/>
            <p:nvPr/>
          </p:nvSpPr>
          <p:spPr>
            <a:xfrm>
              <a:off x="618228" y="1016286"/>
              <a:ext cx="434975" cy="379730"/>
            </a:xfrm>
            <a:custGeom>
              <a:avLst/>
              <a:gdLst/>
              <a:ahLst/>
              <a:cxnLst/>
              <a:rect l="l" t="t" r="r" b="b"/>
              <a:pathLst>
                <a:path w="434975" h="379730">
                  <a:moveTo>
                    <a:pt x="218143" y="135238"/>
                  </a:moveTo>
                  <a:lnTo>
                    <a:pt x="237265" y="179706"/>
                  </a:lnTo>
                  <a:lnTo>
                    <a:pt x="241159" y="218268"/>
                  </a:lnTo>
                  <a:lnTo>
                    <a:pt x="233415" y="249837"/>
                  </a:lnTo>
                  <a:lnTo>
                    <a:pt x="218843" y="276161"/>
                  </a:lnTo>
                  <a:lnTo>
                    <a:pt x="202251" y="298988"/>
                  </a:lnTo>
                  <a:lnTo>
                    <a:pt x="188449" y="320064"/>
                  </a:lnTo>
                  <a:lnTo>
                    <a:pt x="182247" y="341138"/>
                  </a:lnTo>
                  <a:lnTo>
                    <a:pt x="188454" y="363957"/>
                  </a:lnTo>
                  <a:lnTo>
                    <a:pt x="199366" y="376253"/>
                  </a:lnTo>
                  <a:lnTo>
                    <a:pt x="211056" y="379627"/>
                  </a:lnTo>
                  <a:lnTo>
                    <a:pt x="222537" y="376765"/>
                  </a:lnTo>
                  <a:lnTo>
                    <a:pt x="251687" y="347497"/>
                  </a:lnTo>
                  <a:lnTo>
                    <a:pt x="365598" y="137660"/>
                  </a:lnTo>
                  <a:lnTo>
                    <a:pt x="219950" y="137660"/>
                  </a:lnTo>
                  <a:lnTo>
                    <a:pt x="218143" y="135238"/>
                  </a:lnTo>
                  <a:close/>
                </a:path>
                <a:path w="434975" h="379730">
                  <a:moveTo>
                    <a:pt x="216924" y="132404"/>
                  </a:moveTo>
                  <a:lnTo>
                    <a:pt x="218143" y="135238"/>
                  </a:lnTo>
                  <a:lnTo>
                    <a:pt x="219950" y="137660"/>
                  </a:lnTo>
                  <a:lnTo>
                    <a:pt x="216924" y="132404"/>
                  </a:lnTo>
                  <a:close/>
                </a:path>
                <a:path w="434975" h="379730">
                  <a:moveTo>
                    <a:pt x="368452" y="132404"/>
                  </a:moveTo>
                  <a:lnTo>
                    <a:pt x="216924" y="132404"/>
                  </a:lnTo>
                  <a:lnTo>
                    <a:pt x="219950" y="137660"/>
                  </a:lnTo>
                  <a:lnTo>
                    <a:pt x="365598" y="137660"/>
                  </a:lnTo>
                  <a:lnTo>
                    <a:pt x="368452" y="132404"/>
                  </a:lnTo>
                  <a:close/>
                </a:path>
                <a:path w="434975" h="379730">
                  <a:moveTo>
                    <a:pt x="405523" y="64115"/>
                  </a:moveTo>
                  <a:lnTo>
                    <a:pt x="96417" y="64115"/>
                  </a:lnTo>
                  <a:lnTo>
                    <a:pt x="126500" y="64658"/>
                  </a:lnTo>
                  <a:lnTo>
                    <a:pt x="157710" y="73737"/>
                  </a:lnTo>
                  <a:lnTo>
                    <a:pt x="189158" y="96392"/>
                  </a:lnTo>
                  <a:lnTo>
                    <a:pt x="218143" y="135238"/>
                  </a:lnTo>
                  <a:lnTo>
                    <a:pt x="216924" y="132404"/>
                  </a:lnTo>
                  <a:lnTo>
                    <a:pt x="368452" y="132404"/>
                  </a:lnTo>
                  <a:lnTo>
                    <a:pt x="405523" y="64115"/>
                  </a:lnTo>
                  <a:close/>
                </a:path>
                <a:path w="434975" h="379730">
                  <a:moveTo>
                    <a:pt x="51055" y="0"/>
                  </a:moveTo>
                  <a:lnTo>
                    <a:pt x="11144" y="10613"/>
                  </a:lnTo>
                  <a:lnTo>
                    <a:pt x="0" y="30935"/>
                  </a:lnTo>
                  <a:lnTo>
                    <a:pt x="5192" y="46532"/>
                  </a:lnTo>
                  <a:lnTo>
                    <a:pt x="21850" y="63317"/>
                  </a:lnTo>
                  <a:lnTo>
                    <a:pt x="43201" y="68484"/>
                  </a:lnTo>
                  <a:lnTo>
                    <a:pt x="68354" y="67070"/>
                  </a:lnTo>
                  <a:lnTo>
                    <a:pt x="96417" y="64115"/>
                  </a:lnTo>
                  <a:lnTo>
                    <a:pt x="405523" y="64115"/>
                  </a:lnTo>
                  <a:lnTo>
                    <a:pt x="434854" y="10083"/>
                  </a:lnTo>
                  <a:lnTo>
                    <a:pt x="51055" y="0"/>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0" name="object 10">
              <a:extLst>
                <a:ext uri="{FF2B5EF4-FFF2-40B4-BE49-F238E27FC236}">
                  <a16:creationId xmlns:a16="http://schemas.microsoft.com/office/drawing/2014/main" id="{ED51C0C7-E0D0-0E6A-10CE-E7E5FCA7ADDE}"/>
                </a:ext>
              </a:extLst>
            </p:cNvPr>
            <p:cNvPicPr/>
            <p:nvPr/>
          </p:nvPicPr>
          <p:blipFill>
            <a:blip r:embed="rId5" cstate="print"/>
            <a:stretch>
              <a:fillRect/>
            </a:stretch>
          </p:blipFill>
          <p:spPr>
            <a:xfrm>
              <a:off x="635262" y="1151026"/>
              <a:ext cx="147806" cy="147809"/>
            </a:xfrm>
            <a:prstGeom prst="rect">
              <a:avLst/>
            </a:prstGeom>
          </p:spPr>
        </p:pic>
        <p:sp>
          <p:nvSpPr>
            <p:cNvPr id="71" name="object 11">
              <a:extLst>
                <a:ext uri="{FF2B5EF4-FFF2-40B4-BE49-F238E27FC236}">
                  <a16:creationId xmlns:a16="http://schemas.microsoft.com/office/drawing/2014/main" id="{A9CDDFAE-4BB1-93EC-E469-89361D5E4A92}"/>
                </a:ext>
              </a:extLst>
            </p:cNvPr>
            <p:cNvSpPr/>
            <p:nvPr/>
          </p:nvSpPr>
          <p:spPr>
            <a:xfrm>
              <a:off x="908612" y="1065009"/>
              <a:ext cx="422909" cy="390525"/>
            </a:xfrm>
            <a:custGeom>
              <a:avLst/>
              <a:gdLst/>
              <a:ahLst/>
              <a:cxnLst/>
              <a:rect l="l" t="t" r="r" b="b"/>
              <a:pathLst>
                <a:path w="422909" h="390525">
                  <a:moveTo>
                    <a:pt x="211397" y="0"/>
                  </a:moveTo>
                  <a:lnTo>
                    <a:pt x="10775" y="327340"/>
                  </a:lnTo>
                  <a:lnTo>
                    <a:pt x="0" y="367206"/>
                  </a:lnTo>
                  <a:lnTo>
                    <a:pt x="3262" y="378581"/>
                  </a:lnTo>
                  <a:lnTo>
                    <a:pt x="12029" y="387020"/>
                  </a:lnTo>
                  <a:lnTo>
                    <a:pt x="28135" y="390323"/>
                  </a:lnTo>
                  <a:lnTo>
                    <a:pt x="51000" y="384289"/>
                  </a:lnTo>
                  <a:lnTo>
                    <a:pt x="66149" y="368381"/>
                  </a:lnTo>
                  <a:lnTo>
                    <a:pt x="77500" y="345891"/>
                  </a:lnTo>
                  <a:lnTo>
                    <a:pt x="88973" y="320110"/>
                  </a:lnTo>
                  <a:lnTo>
                    <a:pt x="104484" y="294329"/>
                  </a:lnTo>
                  <a:lnTo>
                    <a:pt x="127953" y="271839"/>
                  </a:lnTo>
                  <a:lnTo>
                    <a:pt x="163296" y="255932"/>
                  </a:lnTo>
                  <a:lnTo>
                    <a:pt x="211397" y="250256"/>
                  </a:lnTo>
                  <a:lnTo>
                    <a:pt x="208360" y="249898"/>
                  </a:lnTo>
                  <a:lnTo>
                    <a:pt x="364556" y="249898"/>
                  </a:lnTo>
                  <a:lnTo>
                    <a:pt x="211397" y="0"/>
                  </a:lnTo>
                  <a:close/>
                </a:path>
                <a:path w="422909" h="390525">
                  <a:moveTo>
                    <a:pt x="364556" y="249898"/>
                  </a:moveTo>
                  <a:lnTo>
                    <a:pt x="214433" y="249898"/>
                  </a:lnTo>
                  <a:lnTo>
                    <a:pt x="211397" y="250256"/>
                  </a:lnTo>
                  <a:lnTo>
                    <a:pt x="259497" y="255932"/>
                  </a:lnTo>
                  <a:lnTo>
                    <a:pt x="294841" y="271839"/>
                  </a:lnTo>
                  <a:lnTo>
                    <a:pt x="318310" y="294329"/>
                  </a:lnTo>
                  <a:lnTo>
                    <a:pt x="333821" y="320110"/>
                  </a:lnTo>
                  <a:lnTo>
                    <a:pt x="345294" y="345891"/>
                  </a:lnTo>
                  <a:lnTo>
                    <a:pt x="356645" y="368381"/>
                  </a:lnTo>
                  <a:lnTo>
                    <a:pt x="371794" y="384289"/>
                  </a:lnTo>
                  <a:lnTo>
                    <a:pt x="394658" y="390323"/>
                  </a:lnTo>
                  <a:lnTo>
                    <a:pt x="410764" y="387020"/>
                  </a:lnTo>
                  <a:lnTo>
                    <a:pt x="419532" y="378581"/>
                  </a:lnTo>
                  <a:lnTo>
                    <a:pt x="422794" y="367206"/>
                  </a:lnTo>
                  <a:lnTo>
                    <a:pt x="422385" y="355099"/>
                  </a:lnTo>
                  <a:lnTo>
                    <a:pt x="420920" y="347791"/>
                  </a:lnTo>
                  <a:lnTo>
                    <a:pt x="418643" y="340705"/>
                  </a:lnTo>
                  <a:lnTo>
                    <a:pt x="415646" y="333876"/>
                  </a:lnTo>
                  <a:lnTo>
                    <a:pt x="412019" y="327340"/>
                  </a:lnTo>
                  <a:lnTo>
                    <a:pt x="364556" y="249898"/>
                  </a:lnTo>
                  <a:close/>
                </a:path>
                <a:path w="422909" h="390525">
                  <a:moveTo>
                    <a:pt x="214433" y="249898"/>
                  </a:moveTo>
                  <a:lnTo>
                    <a:pt x="208360" y="249898"/>
                  </a:lnTo>
                  <a:lnTo>
                    <a:pt x="211397" y="250256"/>
                  </a:lnTo>
                  <a:lnTo>
                    <a:pt x="214433" y="249898"/>
                  </a:lnTo>
                  <a:close/>
                </a:path>
              </a:pathLst>
            </a:custGeom>
            <a:solidFill>
              <a:srgbClr val="F79F4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2" name="object 12">
              <a:extLst>
                <a:ext uri="{FF2B5EF4-FFF2-40B4-BE49-F238E27FC236}">
                  <a16:creationId xmlns:a16="http://schemas.microsoft.com/office/drawing/2014/main" id="{78B0576F-543D-A0DA-85F7-EE014E0AEA60}"/>
                </a:ext>
              </a:extLst>
            </p:cNvPr>
            <p:cNvPicPr/>
            <p:nvPr/>
          </p:nvPicPr>
          <p:blipFill>
            <a:blip r:embed="rId6" cstate="print"/>
            <a:stretch>
              <a:fillRect/>
            </a:stretch>
          </p:blipFill>
          <p:spPr>
            <a:xfrm>
              <a:off x="1045558" y="1387673"/>
              <a:ext cx="148906" cy="148916"/>
            </a:xfrm>
            <a:prstGeom prst="rect">
              <a:avLst/>
            </a:prstGeom>
          </p:spPr>
        </p:pic>
        <p:sp>
          <p:nvSpPr>
            <p:cNvPr id="73" name="object 13">
              <a:extLst>
                <a:ext uri="{FF2B5EF4-FFF2-40B4-BE49-F238E27FC236}">
                  <a16:creationId xmlns:a16="http://schemas.microsoft.com/office/drawing/2014/main" id="{5AE6ABEB-7213-05C8-0533-5E779FC72799}"/>
                </a:ext>
              </a:extLst>
            </p:cNvPr>
            <p:cNvSpPr/>
            <p:nvPr/>
          </p:nvSpPr>
          <p:spPr>
            <a:xfrm>
              <a:off x="1186937" y="1016286"/>
              <a:ext cx="434975" cy="379730"/>
            </a:xfrm>
            <a:custGeom>
              <a:avLst/>
              <a:gdLst/>
              <a:ahLst/>
              <a:cxnLst/>
              <a:rect l="l" t="t" r="r" b="b"/>
              <a:pathLst>
                <a:path w="434975" h="379730">
                  <a:moveTo>
                    <a:pt x="383799" y="0"/>
                  </a:moveTo>
                  <a:lnTo>
                    <a:pt x="0" y="10083"/>
                  </a:lnTo>
                  <a:lnTo>
                    <a:pt x="183167" y="347497"/>
                  </a:lnTo>
                  <a:lnTo>
                    <a:pt x="187018" y="353904"/>
                  </a:lnTo>
                  <a:lnTo>
                    <a:pt x="223798" y="379627"/>
                  </a:lnTo>
                  <a:lnTo>
                    <a:pt x="235488" y="376253"/>
                  </a:lnTo>
                  <a:lnTo>
                    <a:pt x="252607" y="341138"/>
                  </a:lnTo>
                  <a:lnTo>
                    <a:pt x="232603" y="298988"/>
                  </a:lnTo>
                  <a:lnTo>
                    <a:pt x="216011" y="276161"/>
                  </a:lnTo>
                  <a:lnTo>
                    <a:pt x="201439" y="249837"/>
                  </a:lnTo>
                  <a:lnTo>
                    <a:pt x="193695" y="218268"/>
                  </a:lnTo>
                  <a:lnTo>
                    <a:pt x="197589" y="179706"/>
                  </a:lnTo>
                  <a:lnTo>
                    <a:pt x="215670" y="137660"/>
                  </a:lnTo>
                  <a:lnTo>
                    <a:pt x="214904" y="137660"/>
                  </a:lnTo>
                  <a:lnTo>
                    <a:pt x="217930" y="132404"/>
                  </a:lnTo>
                  <a:lnTo>
                    <a:pt x="218826" y="132404"/>
                  </a:lnTo>
                  <a:lnTo>
                    <a:pt x="245696" y="96392"/>
                  </a:lnTo>
                  <a:lnTo>
                    <a:pt x="277144" y="73737"/>
                  </a:lnTo>
                  <a:lnTo>
                    <a:pt x="308354" y="64658"/>
                  </a:lnTo>
                  <a:lnTo>
                    <a:pt x="338437" y="64115"/>
                  </a:lnTo>
                  <a:lnTo>
                    <a:pt x="409706" y="64115"/>
                  </a:lnTo>
                  <a:lnTo>
                    <a:pt x="413004" y="63317"/>
                  </a:lnTo>
                  <a:lnTo>
                    <a:pt x="429662" y="46532"/>
                  </a:lnTo>
                  <a:lnTo>
                    <a:pt x="434854" y="30935"/>
                  </a:lnTo>
                  <a:lnTo>
                    <a:pt x="431929" y="19125"/>
                  </a:lnTo>
                  <a:lnTo>
                    <a:pt x="391266" y="129"/>
                  </a:lnTo>
                  <a:lnTo>
                    <a:pt x="383799" y="0"/>
                  </a:lnTo>
                  <a:close/>
                </a:path>
                <a:path w="434975" h="379730">
                  <a:moveTo>
                    <a:pt x="217930" y="132404"/>
                  </a:moveTo>
                  <a:lnTo>
                    <a:pt x="214904" y="137660"/>
                  </a:lnTo>
                  <a:lnTo>
                    <a:pt x="216711" y="135238"/>
                  </a:lnTo>
                  <a:lnTo>
                    <a:pt x="217930" y="132404"/>
                  </a:lnTo>
                  <a:close/>
                </a:path>
                <a:path w="434975" h="379730">
                  <a:moveTo>
                    <a:pt x="216711" y="135238"/>
                  </a:moveTo>
                  <a:lnTo>
                    <a:pt x="214904" y="137660"/>
                  </a:lnTo>
                  <a:lnTo>
                    <a:pt x="215670" y="137660"/>
                  </a:lnTo>
                  <a:lnTo>
                    <a:pt x="216711" y="135238"/>
                  </a:lnTo>
                  <a:close/>
                </a:path>
                <a:path w="434975" h="379730">
                  <a:moveTo>
                    <a:pt x="218826" y="132404"/>
                  </a:moveTo>
                  <a:lnTo>
                    <a:pt x="217930" y="132404"/>
                  </a:lnTo>
                  <a:lnTo>
                    <a:pt x="216711" y="135238"/>
                  </a:lnTo>
                  <a:lnTo>
                    <a:pt x="218826" y="132404"/>
                  </a:lnTo>
                  <a:close/>
                </a:path>
                <a:path w="434975" h="379730">
                  <a:moveTo>
                    <a:pt x="409706" y="64115"/>
                  </a:moveTo>
                  <a:lnTo>
                    <a:pt x="338437" y="64115"/>
                  </a:lnTo>
                  <a:lnTo>
                    <a:pt x="366500" y="67070"/>
                  </a:lnTo>
                  <a:lnTo>
                    <a:pt x="391653" y="68484"/>
                  </a:lnTo>
                  <a:lnTo>
                    <a:pt x="409706" y="64115"/>
                  </a:lnTo>
                  <a:close/>
                </a:path>
              </a:pathLst>
            </a:custGeom>
            <a:solidFill>
              <a:srgbClr val="3A61A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5" name="object 14">
              <a:extLst>
                <a:ext uri="{FF2B5EF4-FFF2-40B4-BE49-F238E27FC236}">
                  <a16:creationId xmlns:a16="http://schemas.microsoft.com/office/drawing/2014/main" id="{475B931E-78D2-E8B0-E2B0-C45441098CEE}"/>
                </a:ext>
              </a:extLst>
            </p:cNvPr>
            <p:cNvPicPr/>
            <p:nvPr/>
          </p:nvPicPr>
          <p:blipFill>
            <a:blip r:embed="rId7" cstate="print"/>
            <a:stretch>
              <a:fillRect/>
            </a:stretch>
          </p:blipFill>
          <p:spPr>
            <a:xfrm>
              <a:off x="1456951" y="1151026"/>
              <a:ext cx="147806" cy="147809"/>
            </a:xfrm>
            <a:prstGeom prst="rect">
              <a:avLst/>
            </a:prstGeom>
          </p:spPr>
        </p:pic>
        <p:sp>
          <p:nvSpPr>
            <p:cNvPr id="76" name="object 15">
              <a:extLst>
                <a:ext uri="{FF2B5EF4-FFF2-40B4-BE49-F238E27FC236}">
                  <a16:creationId xmlns:a16="http://schemas.microsoft.com/office/drawing/2014/main" id="{F3DDF83F-8CF5-63B9-27C8-57F19EFF1EED}"/>
                </a:ext>
              </a:extLst>
            </p:cNvPr>
            <p:cNvSpPr/>
            <p:nvPr/>
          </p:nvSpPr>
          <p:spPr>
            <a:xfrm>
              <a:off x="1186937" y="579545"/>
              <a:ext cx="434975" cy="379730"/>
            </a:xfrm>
            <a:custGeom>
              <a:avLst/>
              <a:gdLst/>
              <a:ahLst/>
              <a:cxnLst/>
              <a:rect l="l" t="t" r="r" b="b"/>
              <a:pathLst>
                <a:path w="434975" h="379730">
                  <a:moveTo>
                    <a:pt x="223798" y="0"/>
                  </a:moveTo>
                  <a:lnTo>
                    <a:pt x="187018" y="25722"/>
                  </a:lnTo>
                  <a:lnTo>
                    <a:pt x="0" y="369543"/>
                  </a:lnTo>
                  <a:lnTo>
                    <a:pt x="383799" y="379627"/>
                  </a:lnTo>
                  <a:lnTo>
                    <a:pt x="423710" y="369013"/>
                  </a:lnTo>
                  <a:lnTo>
                    <a:pt x="434854" y="348691"/>
                  </a:lnTo>
                  <a:lnTo>
                    <a:pt x="429662" y="333094"/>
                  </a:lnTo>
                  <a:lnTo>
                    <a:pt x="413004" y="316309"/>
                  </a:lnTo>
                  <a:lnTo>
                    <a:pt x="409706" y="315511"/>
                  </a:lnTo>
                  <a:lnTo>
                    <a:pt x="338437" y="315511"/>
                  </a:lnTo>
                  <a:lnTo>
                    <a:pt x="308354" y="314968"/>
                  </a:lnTo>
                  <a:lnTo>
                    <a:pt x="277144" y="305889"/>
                  </a:lnTo>
                  <a:lnTo>
                    <a:pt x="245696" y="283234"/>
                  </a:lnTo>
                  <a:lnTo>
                    <a:pt x="218826" y="247222"/>
                  </a:lnTo>
                  <a:lnTo>
                    <a:pt x="217930" y="247222"/>
                  </a:lnTo>
                  <a:lnTo>
                    <a:pt x="214904" y="241966"/>
                  </a:lnTo>
                  <a:lnTo>
                    <a:pt x="215670" y="241966"/>
                  </a:lnTo>
                  <a:lnTo>
                    <a:pt x="197589" y="199920"/>
                  </a:lnTo>
                  <a:lnTo>
                    <a:pt x="193695" y="161358"/>
                  </a:lnTo>
                  <a:lnTo>
                    <a:pt x="201439" y="129789"/>
                  </a:lnTo>
                  <a:lnTo>
                    <a:pt x="216011" y="103465"/>
                  </a:lnTo>
                  <a:lnTo>
                    <a:pt x="232603" y="80639"/>
                  </a:lnTo>
                  <a:lnTo>
                    <a:pt x="246405" y="59562"/>
                  </a:lnTo>
                  <a:lnTo>
                    <a:pt x="252607" y="38488"/>
                  </a:lnTo>
                  <a:lnTo>
                    <a:pt x="246400" y="15669"/>
                  </a:lnTo>
                  <a:lnTo>
                    <a:pt x="235488" y="3373"/>
                  </a:lnTo>
                  <a:lnTo>
                    <a:pt x="223798" y="0"/>
                  </a:lnTo>
                  <a:close/>
                </a:path>
                <a:path w="434975" h="379730">
                  <a:moveTo>
                    <a:pt x="391653" y="311143"/>
                  </a:moveTo>
                  <a:lnTo>
                    <a:pt x="366500" y="312556"/>
                  </a:lnTo>
                  <a:lnTo>
                    <a:pt x="338437" y="315511"/>
                  </a:lnTo>
                  <a:lnTo>
                    <a:pt x="409706" y="315511"/>
                  </a:lnTo>
                  <a:lnTo>
                    <a:pt x="391653" y="311143"/>
                  </a:lnTo>
                  <a:close/>
                </a:path>
                <a:path w="434975" h="379730">
                  <a:moveTo>
                    <a:pt x="214904" y="241966"/>
                  </a:moveTo>
                  <a:lnTo>
                    <a:pt x="217930" y="247222"/>
                  </a:lnTo>
                  <a:lnTo>
                    <a:pt x="216711" y="244388"/>
                  </a:lnTo>
                  <a:lnTo>
                    <a:pt x="214904" y="241966"/>
                  </a:lnTo>
                  <a:close/>
                </a:path>
                <a:path w="434975" h="379730">
                  <a:moveTo>
                    <a:pt x="216711" y="244388"/>
                  </a:moveTo>
                  <a:lnTo>
                    <a:pt x="217930" y="247222"/>
                  </a:lnTo>
                  <a:lnTo>
                    <a:pt x="218826" y="247222"/>
                  </a:lnTo>
                  <a:lnTo>
                    <a:pt x="216711" y="244388"/>
                  </a:lnTo>
                  <a:close/>
                </a:path>
                <a:path w="434975" h="379730">
                  <a:moveTo>
                    <a:pt x="215670" y="241966"/>
                  </a:moveTo>
                  <a:lnTo>
                    <a:pt x="214904" y="241966"/>
                  </a:lnTo>
                  <a:lnTo>
                    <a:pt x="216711" y="244388"/>
                  </a:lnTo>
                  <a:lnTo>
                    <a:pt x="215670" y="241966"/>
                  </a:lnTo>
                  <a:close/>
                </a:path>
              </a:pathLst>
            </a:custGeom>
            <a:solidFill>
              <a:srgbClr val="49B4A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7" name="object 16">
              <a:extLst>
                <a:ext uri="{FF2B5EF4-FFF2-40B4-BE49-F238E27FC236}">
                  <a16:creationId xmlns:a16="http://schemas.microsoft.com/office/drawing/2014/main" id="{98465D10-9B62-0CC1-3750-E2A32F5DC737}"/>
                </a:ext>
              </a:extLst>
            </p:cNvPr>
            <p:cNvPicPr/>
            <p:nvPr/>
          </p:nvPicPr>
          <p:blipFill>
            <a:blip r:embed="rId8" cstate="print"/>
            <a:stretch>
              <a:fillRect/>
            </a:stretch>
          </p:blipFill>
          <p:spPr>
            <a:xfrm>
              <a:off x="1456951" y="676624"/>
              <a:ext cx="147806" cy="147809"/>
            </a:xfrm>
            <a:prstGeom prst="rect">
              <a:avLst/>
            </a:prstGeom>
          </p:spPr>
        </p:pic>
        <p:pic>
          <p:nvPicPr>
            <p:cNvPr id="78" name="object 17">
              <a:extLst>
                <a:ext uri="{FF2B5EF4-FFF2-40B4-BE49-F238E27FC236}">
                  <a16:creationId xmlns:a16="http://schemas.microsoft.com/office/drawing/2014/main" id="{1E50305F-97F4-BD81-E9C2-FB449363044A}"/>
                </a:ext>
              </a:extLst>
            </p:cNvPr>
            <p:cNvPicPr/>
            <p:nvPr/>
          </p:nvPicPr>
          <p:blipFill>
            <a:blip r:embed="rId9" cstate="print"/>
            <a:stretch>
              <a:fillRect/>
            </a:stretch>
          </p:blipFill>
          <p:spPr>
            <a:xfrm>
              <a:off x="1796231" y="564627"/>
              <a:ext cx="1339684" cy="212153"/>
            </a:xfrm>
            <a:prstGeom prst="rect">
              <a:avLst/>
            </a:prstGeom>
          </p:spPr>
        </p:pic>
        <p:pic>
          <p:nvPicPr>
            <p:cNvPr id="79" name="object 18">
              <a:extLst>
                <a:ext uri="{FF2B5EF4-FFF2-40B4-BE49-F238E27FC236}">
                  <a16:creationId xmlns:a16="http://schemas.microsoft.com/office/drawing/2014/main" id="{EAF2D0E9-4AA4-1C7E-BF47-6DAD6245A378}"/>
                </a:ext>
              </a:extLst>
            </p:cNvPr>
            <p:cNvPicPr/>
            <p:nvPr/>
          </p:nvPicPr>
          <p:blipFill>
            <a:blip r:embed="rId10" cstate="print"/>
            <a:stretch>
              <a:fillRect/>
            </a:stretch>
          </p:blipFill>
          <p:spPr>
            <a:xfrm>
              <a:off x="1802172" y="884830"/>
              <a:ext cx="1747452" cy="525998"/>
            </a:xfrm>
            <a:prstGeom prst="rect">
              <a:avLst/>
            </a:prstGeom>
          </p:spPr>
        </p:pic>
      </p:grpSp>
      <p:sp>
        <p:nvSpPr>
          <p:cNvPr id="2" name="Title 1">
            <a:extLst>
              <a:ext uri="{FF2B5EF4-FFF2-40B4-BE49-F238E27FC236}">
                <a16:creationId xmlns:a16="http://schemas.microsoft.com/office/drawing/2014/main" id="{A9B88F48-A1B7-64C6-7D76-25C9561923E5}"/>
              </a:ext>
            </a:extLst>
          </p:cNvPr>
          <p:cNvSpPr>
            <a:spLocks noGrp="1"/>
          </p:cNvSpPr>
          <p:nvPr>
            <p:ph type="title"/>
          </p:nvPr>
        </p:nvSpPr>
        <p:spPr>
          <a:xfrm>
            <a:off x="2206516" y="-121705"/>
            <a:ext cx="10609593" cy="1459383"/>
          </a:xfrm>
        </p:spPr>
        <p:txBody>
          <a:bodyPr>
            <a:noAutofit/>
          </a:bodyPr>
          <a:lstStyle/>
          <a:p>
            <a:r>
              <a:rPr lang="en-GB" sz="3600" b="1" spc="-30">
                <a:solidFill>
                  <a:srgbClr val="28426D"/>
                </a:solidFill>
                <a:latin typeface="Poppins"/>
                <a:cs typeface="Poppins"/>
              </a:rPr>
              <a:t>Analysis of pre-interviews with teachers</a:t>
            </a:r>
            <a:endParaRPr lang="en-GB" sz="3600" b="1">
              <a:solidFill>
                <a:srgbClr val="28426D"/>
              </a:solidFill>
              <a:latin typeface="Poppins" panose="00000500000000000000" pitchFamily="2" charset="0"/>
              <a:cs typeface="Poppins" panose="00000500000000000000" pitchFamily="2" charset="0"/>
            </a:endParaRPr>
          </a:p>
        </p:txBody>
      </p:sp>
      <p:sp>
        <p:nvSpPr>
          <p:cNvPr id="3" name="Content Placeholder 2">
            <a:extLst>
              <a:ext uri="{FF2B5EF4-FFF2-40B4-BE49-F238E27FC236}">
                <a16:creationId xmlns:a16="http://schemas.microsoft.com/office/drawing/2014/main" id="{5F02641C-EAA6-84AD-CB1B-77F73673AF92}"/>
              </a:ext>
            </a:extLst>
          </p:cNvPr>
          <p:cNvSpPr>
            <a:spLocks noGrp="1"/>
          </p:cNvSpPr>
          <p:nvPr>
            <p:ph idx="1"/>
          </p:nvPr>
        </p:nvSpPr>
        <p:spPr>
          <a:xfrm>
            <a:off x="346220" y="1566083"/>
            <a:ext cx="10609592" cy="4256867"/>
          </a:xfrm>
        </p:spPr>
        <p:txBody>
          <a:bodyPr vert="horz" lIns="91440" tIns="45720" rIns="91440" bIns="45720" rtlCol="0" anchor="t">
            <a:noAutofit/>
          </a:bodyPr>
          <a:lstStyle/>
          <a:p>
            <a:pPr marL="0" indent="0">
              <a:lnSpc>
                <a:spcPct val="100000"/>
              </a:lnSpc>
              <a:spcBef>
                <a:spcPts val="1200"/>
              </a:spcBef>
              <a:buNone/>
            </a:pPr>
            <a:r>
              <a:rPr lang="en-US" sz="2400" b="1" dirty="0">
                <a:solidFill>
                  <a:srgbClr val="28426D"/>
                </a:solidFill>
                <a:latin typeface="Poppins"/>
                <a:cs typeface="Poppins"/>
              </a:rPr>
              <a:t>Reflexive Thematic Analysis (Braun and Clarke, 2022)</a:t>
            </a:r>
          </a:p>
          <a:p>
            <a:pPr>
              <a:lnSpc>
                <a:spcPct val="100000"/>
              </a:lnSpc>
              <a:spcBef>
                <a:spcPts val="1200"/>
              </a:spcBef>
            </a:pPr>
            <a:r>
              <a:rPr lang="en-US" sz="2400" dirty="0">
                <a:solidFill>
                  <a:srgbClr val="28426D"/>
                </a:solidFill>
                <a:latin typeface="Poppins"/>
                <a:cs typeface="Poppins"/>
              </a:rPr>
              <a:t>Epistemology &amp; Ontology</a:t>
            </a:r>
          </a:p>
          <a:p>
            <a:pPr lvl="1">
              <a:lnSpc>
                <a:spcPct val="100000"/>
              </a:lnSpc>
              <a:spcBef>
                <a:spcPts val="1200"/>
              </a:spcBef>
              <a:buFont typeface="Courier New" panose="02070309020205020404" pitchFamily="49" charset="0"/>
              <a:buChar char="o"/>
            </a:pPr>
            <a:r>
              <a:rPr lang="en-US" dirty="0">
                <a:solidFill>
                  <a:srgbClr val="28426D"/>
                </a:solidFill>
                <a:latin typeface="Poppins"/>
                <a:cs typeface="Poppins"/>
              </a:rPr>
              <a:t>Interpretivist, social constructionist, semantic and latent meaning-making</a:t>
            </a:r>
          </a:p>
          <a:p>
            <a:pPr>
              <a:lnSpc>
                <a:spcPct val="100000"/>
              </a:lnSpc>
              <a:spcBef>
                <a:spcPts val="1200"/>
              </a:spcBef>
            </a:pPr>
            <a:r>
              <a:rPr lang="en-US" sz="2400" dirty="0">
                <a:solidFill>
                  <a:srgbClr val="28426D"/>
                </a:solidFill>
                <a:latin typeface="Poppins"/>
                <a:cs typeface="Poppins"/>
              </a:rPr>
              <a:t>Axiology</a:t>
            </a:r>
          </a:p>
          <a:p>
            <a:pPr lvl="1">
              <a:lnSpc>
                <a:spcPct val="100000"/>
              </a:lnSpc>
              <a:spcBef>
                <a:spcPts val="1200"/>
              </a:spcBef>
              <a:buFont typeface="Courier New" panose="02070309020205020404" pitchFamily="49" charset="0"/>
              <a:buChar char="o"/>
            </a:pPr>
            <a:r>
              <a:rPr lang="en-US" dirty="0">
                <a:solidFill>
                  <a:srgbClr val="28426D"/>
                </a:solidFill>
                <a:latin typeface="Poppins"/>
                <a:cs typeface="Poppins"/>
              </a:rPr>
              <a:t>Strong construction of children and professionals.</a:t>
            </a:r>
          </a:p>
          <a:p>
            <a:pPr>
              <a:lnSpc>
                <a:spcPct val="100000"/>
              </a:lnSpc>
              <a:spcBef>
                <a:spcPts val="1200"/>
              </a:spcBef>
            </a:pPr>
            <a:r>
              <a:rPr lang="en-US" sz="2400" dirty="0">
                <a:solidFill>
                  <a:srgbClr val="28426D"/>
                </a:solidFill>
                <a:latin typeface="Poppins"/>
                <a:cs typeface="Poppins"/>
              </a:rPr>
              <a:t>Methodology</a:t>
            </a:r>
          </a:p>
          <a:p>
            <a:pPr lvl="1">
              <a:lnSpc>
                <a:spcPct val="100000"/>
              </a:lnSpc>
              <a:spcBef>
                <a:spcPts val="1200"/>
              </a:spcBef>
              <a:buFont typeface="Courier New" panose="02070309020205020404" pitchFamily="49" charset="0"/>
              <a:buChar char="o"/>
            </a:pPr>
            <a:r>
              <a:rPr lang="en-US" dirty="0">
                <a:solidFill>
                  <a:srgbClr val="28426D"/>
                </a:solidFill>
                <a:latin typeface="Poppins"/>
                <a:cs typeface="Poppins"/>
              </a:rPr>
              <a:t>Inductive, collaborative, reflexive, iterative</a:t>
            </a:r>
          </a:p>
          <a:p>
            <a:pPr>
              <a:lnSpc>
                <a:spcPct val="100000"/>
              </a:lnSpc>
              <a:spcBef>
                <a:spcPts val="1200"/>
              </a:spcBef>
            </a:pPr>
            <a:endParaRPr lang="en-US" sz="2400" dirty="0">
              <a:solidFill>
                <a:srgbClr val="28426D"/>
              </a:solidFill>
              <a:highlight>
                <a:srgbClr val="FFFF00"/>
              </a:highlight>
              <a:latin typeface="Poppins"/>
              <a:cs typeface="Poppins"/>
            </a:endParaRPr>
          </a:p>
          <a:p>
            <a:pPr>
              <a:lnSpc>
                <a:spcPct val="100000"/>
              </a:lnSpc>
              <a:spcBef>
                <a:spcPts val="1200"/>
              </a:spcBef>
            </a:pPr>
            <a:endParaRPr lang="en-US" sz="2400" dirty="0">
              <a:solidFill>
                <a:srgbClr val="28426D"/>
              </a:solidFill>
              <a:latin typeface="Poppins"/>
              <a:cs typeface="Poppins"/>
            </a:endParaRPr>
          </a:p>
        </p:txBody>
      </p:sp>
      <p:sp>
        <p:nvSpPr>
          <p:cNvPr id="61" name="AutoShape 2">
            <a:extLst>
              <a:ext uri="{FF2B5EF4-FFF2-40B4-BE49-F238E27FC236}">
                <a16:creationId xmlns:a16="http://schemas.microsoft.com/office/drawing/2014/main" id="{A8FD9F30-A769-5EEF-42B6-82F34C6CC2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1" name="Picture 10">
            <a:extLst>
              <a:ext uri="{FF2B5EF4-FFF2-40B4-BE49-F238E27FC236}">
                <a16:creationId xmlns:a16="http://schemas.microsoft.com/office/drawing/2014/main" id="{E153207F-7396-2369-7EAE-89471C4D3CB1}"/>
              </a:ext>
            </a:extLst>
          </p:cNvPr>
          <p:cNvPicPr>
            <a:picLocks noChangeAspect="1"/>
          </p:cNvPicPr>
          <p:nvPr/>
        </p:nvPicPr>
        <p:blipFill>
          <a:blip r:embed="rId11"/>
          <a:stretch>
            <a:fillRect/>
          </a:stretch>
        </p:blipFill>
        <p:spPr>
          <a:xfrm>
            <a:off x="10649959" y="5746200"/>
            <a:ext cx="1477385" cy="992841"/>
          </a:xfrm>
          <a:prstGeom prst="rect">
            <a:avLst/>
          </a:prstGeom>
        </p:spPr>
      </p:pic>
    </p:spTree>
    <p:extLst>
      <p:ext uri="{BB962C8B-B14F-4D97-AF65-F5344CB8AC3E}">
        <p14:creationId xmlns:p14="http://schemas.microsoft.com/office/powerpoint/2010/main" val="3233070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249</TotalTime>
  <Words>6191</Words>
  <Application>Microsoft Office PowerPoint</Application>
  <PresentationFormat>Widescreen</PresentationFormat>
  <Paragraphs>395</Paragraphs>
  <Slides>26</Slides>
  <Notes>25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26</vt:i4>
      </vt:variant>
    </vt:vector>
  </HeadingPairs>
  <TitlesOfParts>
    <vt:vector size="43" baseType="lpstr">
      <vt:lpstr>Aptos</vt:lpstr>
      <vt:lpstr>Aptos Display</vt:lpstr>
      <vt:lpstr>Arial</vt:lpstr>
      <vt:lpstr>Calibri</vt:lpstr>
      <vt:lpstr>Calibri Light</vt:lpstr>
      <vt:lpstr>Calibri Light</vt:lpstr>
      <vt:lpstr>Courier New</vt:lpstr>
      <vt:lpstr>Helvetica</vt:lpstr>
      <vt:lpstr>Poppins</vt:lpstr>
      <vt:lpstr>Segoe UI</vt:lpstr>
      <vt:lpstr>Symbol</vt:lpstr>
      <vt:lpstr>Tahoma</vt:lpstr>
      <vt:lpstr>Times New Roman</vt:lpstr>
      <vt:lpstr>1_Office Theme</vt:lpstr>
      <vt:lpstr>2_Office Theme</vt:lpstr>
      <vt:lpstr>Office Theme</vt:lpstr>
      <vt:lpstr>3_Office Theme</vt:lpstr>
      <vt:lpstr>PowerPoint Presentation</vt:lpstr>
      <vt:lpstr>Today</vt:lpstr>
      <vt:lpstr>PowerPoint Presentation</vt:lpstr>
      <vt:lpstr>About this research  </vt:lpstr>
      <vt:lpstr>PowerPoint Presentation</vt:lpstr>
      <vt:lpstr>Background - UNCRC</vt:lpstr>
      <vt:lpstr>Research rationale</vt:lpstr>
      <vt:lpstr>PowerPoint Presentation</vt:lpstr>
      <vt:lpstr>Analysis of pre-interviews with teachers</vt:lpstr>
      <vt:lpstr>Findings</vt:lpstr>
      <vt:lpstr>PowerPoint Presentation</vt:lpstr>
      <vt:lpstr>PowerPoint Presentation</vt:lpstr>
      <vt:lpstr>1. Listening to children as humans (with rights)</vt:lpstr>
      <vt:lpstr>PowerPoint Presentation</vt:lpstr>
      <vt:lpstr>PowerPoint Presentation</vt:lpstr>
      <vt:lpstr>PowerPoint Presentation</vt:lpstr>
      <vt:lpstr>5. Understanding Participation: ‘Boundaried’ participation</vt:lpstr>
      <vt:lpstr>PowerPoint Presentation</vt:lpstr>
      <vt:lpstr>PowerPoint Presentation</vt:lpstr>
      <vt:lpstr>Barriers and enablers: The overarching cultural environment</vt:lpstr>
      <vt:lpstr>Barriers and enablers: Within the class  </vt:lpstr>
      <vt:lpstr>Barriers and enablers: External expectations  </vt:lpstr>
      <vt:lpstr>Conclusions and next steps</vt:lpstr>
      <vt:lpstr>PowerPoint Presentation</vt:lpstr>
      <vt:lpstr>PowerPoint Presentation</vt:lpstr>
      <vt:lpstr>References</vt:lpstr>
    </vt:vector>
  </TitlesOfParts>
  <Company>UWE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Patrizio de Rossi</dc:creator>
  <cp:lastModifiedBy>Jacky Tyrie</cp:lastModifiedBy>
  <cp:revision>3</cp:revision>
  <dcterms:created xsi:type="dcterms:W3CDTF">2024-08-14T15:48:56Z</dcterms:created>
  <dcterms:modified xsi:type="dcterms:W3CDTF">2024-08-20T12:54:00Z</dcterms:modified>
</cp:coreProperties>
</file>