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24"/>
  </p:notesMasterIdLst>
  <p:handoutMasterIdLst>
    <p:handoutMasterId r:id="rId25"/>
  </p:handoutMasterIdLst>
  <p:sldIdLst>
    <p:sldId id="256" r:id="rId5"/>
    <p:sldId id="257" r:id="rId6"/>
    <p:sldId id="258" r:id="rId7"/>
    <p:sldId id="259" r:id="rId8"/>
    <p:sldId id="260" r:id="rId9"/>
    <p:sldId id="261" r:id="rId10"/>
    <p:sldId id="262" r:id="rId11"/>
    <p:sldId id="263" r:id="rId12"/>
    <p:sldId id="276" r:id="rId13"/>
    <p:sldId id="265" r:id="rId14"/>
    <p:sldId id="266" r:id="rId15"/>
    <p:sldId id="268" r:id="rId16"/>
    <p:sldId id="269" r:id="rId17"/>
    <p:sldId id="277" r:id="rId18"/>
    <p:sldId id="270" r:id="rId19"/>
    <p:sldId id="271" r:id="rId20"/>
    <p:sldId id="272" r:id="rId21"/>
    <p:sldId id="273" r:id="rId22"/>
    <p:sldId id="275" r:id="rId23"/>
  </p:sldIdLst>
  <p:sldSz cx="12192000" cy="6858000"/>
  <p:notesSz cx="9144000" cy="6858000"/>
  <p:custDataLst>
    <p:tags r:id="rId26"/>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7"/>
            <p14:sldId id="258"/>
            <p14:sldId id="259"/>
            <p14:sldId id="260"/>
            <p14:sldId id="261"/>
            <p14:sldId id="262"/>
            <p14:sldId id="263"/>
            <p14:sldId id="276"/>
            <p14:sldId id="265"/>
            <p14:sldId id="266"/>
            <p14:sldId id="268"/>
            <p14:sldId id="269"/>
            <p14:sldId id="277"/>
            <p14:sldId id="270"/>
            <p14:sldId id="271"/>
            <p14:sldId id="272"/>
            <p14:sldId id="273"/>
            <p14:sldId id="275"/>
          </p14:sldIdLst>
        </p14:section>
      </p14:sectionLst>
    </p:ext>
    <p:ext uri="{EFAFB233-063F-42B5-8137-9DF3F51BA10A}">
      <p15:sldGuideLst xmlns:p15="http://schemas.microsoft.com/office/powerpoint/2012/main">
        <p15:guide id="4" orient="horz" pos="3838" userDrawn="1">
          <p15:clr>
            <a:srgbClr val="A4A3A4"/>
          </p15:clr>
        </p15:guide>
        <p15:guide id="5" pos="3840" userDrawn="1">
          <p15:clr>
            <a:srgbClr val="A4A3A4"/>
          </p15:clr>
        </p15:guide>
        <p15:guide id="7" pos="6804" userDrawn="1">
          <p15:clr>
            <a:srgbClr val="A4A3A4"/>
          </p15:clr>
        </p15:guide>
        <p15:guide id="12" pos="8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A7392"/>
    <a:srgbClr val="6DA463"/>
    <a:srgbClr val="4E7448"/>
    <a:srgbClr val="344E30"/>
    <a:srgbClr val="598752"/>
    <a:srgbClr val="1A9DAC"/>
    <a:srgbClr val="199DAC"/>
    <a:srgbClr val="16818D"/>
    <a:srgbClr val="1C9DAC"/>
    <a:srgbClr val="A65C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BC981D-6F1C-4EF8-9B07-33FE2F223A7F}" v="98" dt="2024-08-24T19:30:51.7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73002" autoAdjust="0"/>
  </p:normalViewPr>
  <p:slideViewPr>
    <p:cSldViewPr showGuides="1">
      <p:cViewPr varScale="1">
        <p:scale>
          <a:sx n="81" d="100"/>
          <a:sy n="81" d="100"/>
        </p:scale>
        <p:origin x="2076" y="78"/>
      </p:cViewPr>
      <p:guideLst>
        <p:guide orient="horz" pos="3838"/>
        <p:guide pos="3840"/>
        <p:guide pos="6804"/>
        <p:guide pos="87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y West" userId="cd58591c-39e6-47fd-8957-91d6358d17f3" providerId="ADAL" clId="{DDBC981D-6F1C-4EF8-9B07-33FE2F223A7F}"/>
    <pc:docChg chg="undo redo custSel addSld delSld modSld modMainMaster modSection">
      <pc:chgData name="Harry West" userId="cd58591c-39e6-47fd-8957-91d6358d17f3" providerId="ADAL" clId="{DDBC981D-6F1C-4EF8-9B07-33FE2F223A7F}" dt="2024-08-25T07:18:09.491" v="5683" actId="20577"/>
      <pc:docMkLst>
        <pc:docMk/>
      </pc:docMkLst>
      <pc:sldChg chg="addSp delSp modSp mod">
        <pc:chgData name="Harry West" userId="cd58591c-39e6-47fd-8957-91d6358d17f3" providerId="ADAL" clId="{DDBC981D-6F1C-4EF8-9B07-33FE2F223A7F}" dt="2024-08-23T18:23:09.462" v="1255" actId="1076"/>
        <pc:sldMkLst>
          <pc:docMk/>
          <pc:sldMk cId="3049566170" sldId="256"/>
        </pc:sldMkLst>
        <pc:spChg chg="mod">
          <ac:chgData name="Harry West" userId="cd58591c-39e6-47fd-8957-91d6358d17f3" providerId="ADAL" clId="{DDBC981D-6F1C-4EF8-9B07-33FE2F223A7F}" dt="2024-08-22T12:19:35.324" v="300" actId="20577"/>
          <ac:spMkLst>
            <pc:docMk/>
            <pc:sldMk cId="3049566170" sldId="256"/>
            <ac:spMk id="2" creationId="{601DCF89-A503-4108-A796-4A7429EBFA02}"/>
          </ac:spMkLst>
        </pc:spChg>
        <pc:spChg chg="del">
          <ac:chgData name="Harry West" userId="cd58591c-39e6-47fd-8957-91d6358d17f3" providerId="ADAL" clId="{DDBC981D-6F1C-4EF8-9B07-33FE2F223A7F}" dt="2024-08-22T12:05:20.593" v="3" actId="478"/>
          <ac:spMkLst>
            <pc:docMk/>
            <pc:sldMk cId="3049566170" sldId="256"/>
            <ac:spMk id="3" creationId="{546C6C32-86F4-4A6E-9193-22900D7A4B09}"/>
          </ac:spMkLst>
        </pc:spChg>
        <pc:spChg chg="del mod">
          <ac:chgData name="Harry West" userId="cd58591c-39e6-47fd-8957-91d6358d17f3" providerId="ADAL" clId="{DDBC981D-6F1C-4EF8-9B07-33FE2F223A7F}" dt="2024-08-22T12:05:22.910" v="6" actId="478"/>
          <ac:spMkLst>
            <pc:docMk/>
            <pc:sldMk cId="3049566170" sldId="256"/>
            <ac:spMk id="4" creationId="{CE57C949-7376-42D5-B9CF-296C0AECE1F2}"/>
          </ac:spMkLst>
        </pc:spChg>
        <pc:spChg chg="del mod">
          <ac:chgData name="Harry West" userId="cd58591c-39e6-47fd-8957-91d6358d17f3" providerId="ADAL" clId="{DDBC981D-6F1C-4EF8-9B07-33FE2F223A7F}" dt="2024-08-22T12:15:17.653" v="225" actId="478"/>
          <ac:spMkLst>
            <pc:docMk/>
            <pc:sldMk cId="3049566170" sldId="256"/>
            <ac:spMk id="6" creationId="{BE9C4B78-4233-41F1-BAB6-9FACC8F9023E}"/>
          </ac:spMkLst>
        </pc:spChg>
        <pc:spChg chg="add del mod">
          <ac:chgData name="Harry West" userId="cd58591c-39e6-47fd-8957-91d6358d17f3" providerId="ADAL" clId="{DDBC981D-6F1C-4EF8-9B07-33FE2F223A7F}" dt="2024-08-22T12:05:22.365" v="5" actId="478"/>
          <ac:spMkLst>
            <pc:docMk/>
            <pc:sldMk cId="3049566170" sldId="256"/>
            <ac:spMk id="8" creationId="{33832F43-81CC-7F6E-001E-86036DAA093C}"/>
          </ac:spMkLst>
        </pc:spChg>
        <pc:spChg chg="mod">
          <ac:chgData name="Harry West" userId="cd58591c-39e6-47fd-8957-91d6358d17f3" providerId="ADAL" clId="{DDBC981D-6F1C-4EF8-9B07-33FE2F223A7F}" dt="2024-08-23T18:22:02.162" v="1253" actId="1036"/>
          <ac:spMkLst>
            <pc:docMk/>
            <pc:sldMk cId="3049566170" sldId="256"/>
            <ac:spMk id="10" creationId="{BFB6177C-7039-2644-4332-D7236BF15302}"/>
          </ac:spMkLst>
        </pc:spChg>
        <pc:spChg chg="add del mod">
          <ac:chgData name="Harry West" userId="cd58591c-39e6-47fd-8957-91d6358d17f3" providerId="ADAL" clId="{DDBC981D-6F1C-4EF8-9B07-33FE2F223A7F}" dt="2024-08-22T12:05:24.089" v="7" actId="478"/>
          <ac:spMkLst>
            <pc:docMk/>
            <pc:sldMk cId="3049566170" sldId="256"/>
            <ac:spMk id="11" creationId="{1AE9712B-F368-A70F-B0D4-797CF9904E6E}"/>
          </ac:spMkLst>
        </pc:spChg>
        <pc:spChg chg="add del">
          <ac:chgData name="Harry West" userId="cd58591c-39e6-47fd-8957-91d6358d17f3" providerId="ADAL" clId="{DDBC981D-6F1C-4EF8-9B07-33FE2F223A7F}" dt="2024-08-22T12:08:17.418" v="187" actId="22"/>
          <ac:spMkLst>
            <pc:docMk/>
            <pc:sldMk cId="3049566170" sldId="256"/>
            <ac:spMk id="13" creationId="{037FC4E1-563E-B8AF-C959-6948BF61E255}"/>
          </ac:spMkLst>
        </pc:spChg>
        <pc:spChg chg="add del mod">
          <ac:chgData name="Harry West" userId="cd58591c-39e6-47fd-8957-91d6358d17f3" providerId="ADAL" clId="{DDBC981D-6F1C-4EF8-9B07-33FE2F223A7F}" dt="2024-08-22T12:15:19.274" v="226" actId="478"/>
          <ac:spMkLst>
            <pc:docMk/>
            <pc:sldMk cId="3049566170" sldId="256"/>
            <ac:spMk id="15" creationId="{2D817B33-86FD-1AF1-1A98-2EBEFC143134}"/>
          </ac:spMkLst>
        </pc:spChg>
        <pc:picChg chg="del">
          <ac:chgData name="Harry West" userId="cd58591c-39e6-47fd-8957-91d6358d17f3" providerId="ADAL" clId="{DDBC981D-6F1C-4EF8-9B07-33FE2F223A7F}" dt="2024-08-22T12:05:32.450" v="9" actId="478"/>
          <ac:picMkLst>
            <pc:docMk/>
            <pc:sldMk cId="3049566170" sldId="256"/>
            <ac:picMk id="5" creationId="{1A032515-7734-AC8D-69C3-0A1CE5A0E0F9}"/>
          </ac:picMkLst>
        </pc:picChg>
        <pc:picChg chg="add del mod">
          <ac:chgData name="Harry West" userId="cd58591c-39e6-47fd-8957-91d6358d17f3" providerId="ADAL" clId="{DDBC981D-6F1C-4EF8-9B07-33FE2F223A7F}" dt="2024-08-22T12:14:47.519" v="222" actId="478"/>
          <ac:picMkLst>
            <pc:docMk/>
            <pc:sldMk cId="3049566170" sldId="256"/>
            <ac:picMk id="1026" creationId="{0A0A6571-9FBD-E42A-EC2A-9327C0886C9F}"/>
          </ac:picMkLst>
        </pc:picChg>
        <pc:picChg chg="add mod">
          <ac:chgData name="Harry West" userId="cd58591c-39e6-47fd-8957-91d6358d17f3" providerId="ADAL" clId="{DDBC981D-6F1C-4EF8-9B07-33FE2F223A7F}" dt="2024-08-23T18:23:09.462" v="1255" actId="1076"/>
          <ac:picMkLst>
            <pc:docMk/>
            <pc:sldMk cId="3049566170" sldId="256"/>
            <ac:picMk id="1028" creationId="{5C5DC02C-2A03-FEF6-F30C-E8133109CA9E}"/>
          </ac:picMkLst>
        </pc:picChg>
      </pc:sldChg>
      <pc:sldChg chg="modSp new mod">
        <pc:chgData name="Harry West" userId="cd58591c-39e6-47fd-8957-91d6358d17f3" providerId="ADAL" clId="{DDBC981D-6F1C-4EF8-9B07-33FE2F223A7F}" dt="2024-08-24T19:43:38.171" v="5266" actId="20577"/>
        <pc:sldMkLst>
          <pc:docMk/>
          <pc:sldMk cId="1520105332" sldId="257"/>
        </pc:sldMkLst>
        <pc:spChg chg="mod">
          <ac:chgData name="Harry West" userId="cd58591c-39e6-47fd-8957-91d6358d17f3" providerId="ADAL" clId="{DDBC981D-6F1C-4EF8-9B07-33FE2F223A7F}" dt="2024-08-23T17:38:33.149" v="320" actId="20577"/>
          <ac:spMkLst>
            <pc:docMk/>
            <pc:sldMk cId="1520105332" sldId="257"/>
            <ac:spMk id="2" creationId="{4A8AE8BD-6A08-5585-E60A-24E8128B7378}"/>
          </ac:spMkLst>
        </pc:spChg>
        <pc:spChg chg="mod">
          <ac:chgData name="Harry West" userId="cd58591c-39e6-47fd-8957-91d6358d17f3" providerId="ADAL" clId="{DDBC981D-6F1C-4EF8-9B07-33FE2F223A7F}" dt="2024-08-24T19:43:38.171" v="5266" actId="20577"/>
          <ac:spMkLst>
            <pc:docMk/>
            <pc:sldMk cId="1520105332" sldId="257"/>
            <ac:spMk id="3" creationId="{4FDF4900-2506-4C3B-0DF8-393F4F9BD6CA}"/>
          </ac:spMkLst>
        </pc:spChg>
      </pc:sldChg>
      <pc:sldChg chg="del">
        <pc:chgData name="Harry West" userId="cd58591c-39e6-47fd-8957-91d6358d17f3" providerId="ADAL" clId="{DDBC981D-6F1C-4EF8-9B07-33FE2F223A7F}" dt="2024-08-22T12:04:41.469" v="0" actId="47"/>
        <pc:sldMkLst>
          <pc:docMk/>
          <pc:sldMk cId="3980801527" sldId="257"/>
        </pc:sldMkLst>
      </pc:sldChg>
      <pc:sldChg chg="modSp new mod">
        <pc:chgData name="Harry West" userId="cd58591c-39e6-47fd-8957-91d6358d17f3" providerId="ADAL" clId="{DDBC981D-6F1C-4EF8-9B07-33FE2F223A7F}" dt="2024-08-24T19:44:31.213" v="5280" actId="20577"/>
        <pc:sldMkLst>
          <pc:docMk/>
          <pc:sldMk cId="159644935" sldId="258"/>
        </pc:sldMkLst>
        <pc:spChg chg="mod">
          <ac:chgData name="Harry West" userId="cd58591c-39e6-47fd-8957-91d6358d17f3" providerId="ADAL" clId="{DDBC981D-6F1C-4EF8-9B07-33FE2F223A7F}" dt="2024-08-23T17:41:37.714" v="362" actId="20577"/>
          <ac:spMkLst>
            <pc:docMk/>
            <pc:sldMk cId="159644935" sldId="258"/>
            <ac:spMk id="2" creationId="{34B5973D-B647-BEF9-0124-0872F686B0F3}"/>
          </ac:spMkLst>
        </pc:spChg>
        <pc:spChg chg="mod">
          <ac:chgData name="Harry West" userId="cd58591c-39e6-47fd-8957-91d6358d17f3" providerId="ADAL" clId="{DDBC981D-6F1C-4EF8-9B07-33FE2F223A7F}" dt="2024-08-24T19:44:31.213" v="5280" actId="20577"/>
          <ac:spMkLst>
            <pc:docMk/>
            <pc:sldMk cId="159644935" sldId="258"/>
            <ac:spMk id="3" creationId="{70BB4D9D-966C-6F9F-58FD-F0F56B844D78}"/>
          </ac:spMkLst>
        </pc:spChg>
      </pc:sldChg>
      <pc:sldChg chg="modSp new mod">
        <pc:chgData name="Harry West" userId="cd58591c-39e6-47fd-8957-91d6358d17f3" providerId="ADAL" clId="{DDBC981D-6F1C-4EF8-9B07-33FE2F223A7F}" dt="2024-08-24T19:45:08.285" v="5294" actId="20577"/>
        <pc:sldMkLst>
          <pc:docMk/>
          <pc:sldMk cId="4051649023" sldId="259"/>
        </pc:sldMkLst>
        <pc:spChg chg="mod">
          <ac:chgData name="Harry West" userId="cd58591c-39e6-47fd-8957-91d6358d17f3" providerId="ADAL" clId="{DDBC981D-6F1C-4EF8-9B07-33FE2F223A7F}" dt="2024-08-23T17:43:38.345" v="407" actId="20577"/>
          <ac:spMkLst>
            <pc:docMk/>
            <pc:sldMk cId="4051649023" sldId="259"/>
            <ac:spMk id="2" creationId="{6C5A35B9-3ADB-27B3-2029-1F2BA77EE578}"/>
          </ac:spMkLst>
        </pc:spChg>
        <pc:spChg chg="mod">
          <ac:chgData name="Harry West" userId="cd58591c-39e6-47fd-8957-91d6358d17f3" providerId="ADAL" clId="{DDBC981D-6F1C-4EF8-9B07-33FE2F223A7F}" dt="2024-08-24T19:45:08.285" v="5294" actId="20577"/>
          <ac:spMkLst>
            <pc:docMk/>
            <pc:sldMk cId="4051649023" sldId="259"/>
            <ac:spMk id="3" creationId="{17D43C04-AA4D-8DE3-A378-0FA24FBBB366}"/>
          </ac:spMkLst>
        </pc:spChg>
      </pc:sldChg>
      <pc:sldChg chg="modSp new mod">
        <pc:chgData name="Harry West" userId="cd58591c-39e6-47fd-8957-91d6358d17f3" providerId="ADAL" clId="{DDBC981D-6F1C-4EF8-9B07-33FE2F223A7F}" dt="2024-08-24T19:46:02.914" v="5298" actId="14100"/>
        <pc:sldMkLst>
          <pc:docMk/>
          <pc:sldMk cId="2191845053" sldId="260"/>
        </pc:sldMkLst>
        <pc:spChg chg="mod">
          <ac:chgData name="Harry West" userId="cd58591c-39e6-47fd-8957-91d6358d17f3" providerId="ADAL" clId="{DDBC981D-6F1C-4EF8-9B07-33FE2F223A7F}" dt="2024-08-24T18:19:45.077" v="2443" actId="20577"/>
          <ac:spMkLst>
            <pc:docMk/>
            <pc:sldMk cId="2191845053" sldId="260"/>
            <ac:spMk id="2" creationId="{002790BA-586C-E150-0DBE-A4673E016B86}"/>
          </ac:spMkLst>
        </pc:spChg>
        <pc:spChg chg="mod">
          <ac:chgData name="Harry West" userId="cd58591c-39e6-47fd-8957-91d6358d17f3" providerId="ADAL" clId="{DDBC981D-6F1C-4EF8-9B07-33FE2F223A7F}" dt="2024-08-24T19:46:02.914" v="5298" actId="14100"/>
          <ac:spMkLst>
            <pc:docMk/>
            <pc:sldMk cId="2191845053" sldId="260"/>
            <ac:spMk id="3" creationId="{BB833978-7598-D876-A3F4-288731659885}"/>
          </ac:spMkLst>
        </pc:spChg>
      </pc:sldChg>
      <pc:sldChg chg="modSp new mod modShow">
        <pc:chgData name="Harry West" userId="cd58591c-39e6-47fd-8957-91d6358d17f3" providerId="ADAL" clId="{DDBC981D-6F1C-4EF8-9B07-33FE2F223A7F}" dt="2024-08-24T20:05:07.439" v="5631" actId="729"/>
        <pc:sldMkLst>
          <pc:docMk/>
          <pc:sldMk cId="1457414619" sldId="261"/>
        </pc:sldMkLst>
        <pc:spChg chg="mod">
          <ac:chgData name="Harry West" userId="cd58591c-39e6-47fd-8957-91d6358d17f3" providerId="ADAL" clId="{DDBC981D-6F1C-4EF8-9B07-33FE2F223A7F}" dt="2024-08-24T18:19:57.758" v="2453" actId="20577"/>
          <ac:spMkLst>
            <pc:docMk/>
            <pc:sldMk cId="1457414619" sldId="261"/>
            <ac:spMk id="2" creationId="{7AD7FE64-ECFE-0C8F-5A81-D8A2817A2FD4}"/>
          </ac:spMkLst>
        </pc:spChg>
        <pc:spChg chg="mod">
          <ac:chgData name="Harry West" userId="cd58591c-39e6-47fd-8957-91d6358d17f3" providerId="ADAL" clId="{DDBC981D-6F1C-4EF8-9B07-33FE2F223A7F}" dt="2024-08-24T19:47:32.844" v="5303" actId="403"/>
          <ac:spMkLst>
            <pc:docMk/>
            <pc:sldMk cId="1457414619" sldId="261"/>
            <ac:spMk id="3" creationId="{45ABA954-ECAD-D4E4-93B8-570A4080102D}"/>
          </ac:spMkLst>
        </pc:spChg>
      </pc:sldChg>
      <pc:sldChg chg="del">
        <pc:chgData name="Harry West" userId="cd58591c-39e6-47fd-8957-91d6358d17f3" providerId="ADAL" clId="{DDBC981D-6F1C-4EF8-9B07-33FE2F223A7F}" dt="2024-08-22T12:04:41.469" v="0" actId="47"/>
        <pc:sldMkLst>
          <pc:docMk/>
          <pc:sldMk cId="1737378851" sldId="261"/>
        </pc:sldMkLst>
      </pc:sldChg>
      <pc:sldChg chg="addSp delSp modSp new mod modNotesTx">
        <pc:chgData name="Harry West" userId="cd58591c-39e6-47fd-8957-91d6358d17f3" providerId="ADAL" clId="{DDBC981D-6F1C-4EF8-9B07-33FE2F223A7F}" dt="2024-08-24T19:51:23.022" v="5428" actId="14100"/>
        <pc:sldMkLst>
          <pc:docMk/>
          <pc:sldMk cId="319855415" sldId="262"/>
        </pc:sldMkLst>
        <pc:spChg chg="mod">
          <ac:chgData name="Harry West" userId="cd58591c-39e6-47fd-8957-91d6358d17f3" providerId="ADAL" clId="{DDBC981D-6F1C-4EF8-9B07-33FE2F223A7F}" dt="2024-08-24T19:48:55.186" v="5323" actId="1037"/>
          <ac:spMkLst>
            <pc:docMk/>
            <pc:sldMk cId="319855415" sldId="262"/>
            <ac:spMk id="2" creationId="{DBB2A26B-DD2A-59BD-DE28-02322A4B670E}"/>
          </ac:spMkLst>
        </pc:spChg>
        <pc:spChg chg="mod">
          <ac:chgData name="Harry West" userId="cd58591c-39e6-47fd-8957-91d6358d17f3" providerId="ADAL" clId="{DDBC981D-6F1C-4EF8-9B07-33FE2F223A7F}" dt="2024-08-24T19:51:23.022" v="5428" actId="14100"/>
          <ac:spMkLst>
            <pc:docMk/>
            <pc:sldMk cId="319855415" sldId="262"/>
            <ac:spMk id="3" creationId="{6BA32C7D-6188-2DF7-BD59-E36A204A0B89}"/>
          </ac:spMkLst>
        </pc:spChg>
        <pc:spChg chg="add del">
          <ac:chgData name="Harry West" userId="cd58591c-39e6-47fd-8957-91d6358d17f3" providerId="ADAL" clId="{DDBC981D-6F1C-4EF8-9B07-33FE2F223A7F}" dt="2024-08-23T17:49:28.796" v="524" actId="22"/>
          <ac:spMkLst>
            <pc:docMk/>
            <pc:sldMk cId="319855415" sldId="262"/>
            <ac:spMk id="5" creationId="{BB53C9F3-1F9C-9B99-AC9E-C0A2458ABDEF}"/>
          </ac:spMkLst>
        </pc:spChg>
      </pc:sldChg>
      <pc:sldChg chg="addSp delSp modSp add mod">
        <pc:chgData name="Harry West" userId="cd58591c-39e6-47fd-8957-91d6358d17f3" providerId="ADAL" clId="{DDBC981D-6F1C-4EF8-9B07-33FE2F223A7F}" dt="2024-08-24T19:53:20.459" v="5494" actId="20577"/>
        <pc:sldMkLst>
          <pc:docMk/>
          <pc:sldMk cId="769365596" sldId="263"/>
        </pc:sldMkLst>
        <pc:spChg chg="del mod">
          <ac:chgData name="Harry West" userId="cd58591c-39e6-47fd-8957-91d6358d17f3" providerId="ADAL" clId="{DDBC981D-6F1C-4EF8-9B07-33FE2F223A7F}" dt="2024-08-24T19:04:33.481" v="4630" actId="478"/>
          <ac:spMkLst>
            <pc:docMk/>
            <pc:sldMk cId="769365596" sldId="263"/>
            <ac:spMk id="2" creationId="{DBB2A26B-DD2A-59BD-DE28-02322A4B670E}"/>
          </ac:spMkLst>
        </pc:spChg>
        <pc:spChg chg="mod">
          <ac:chgData name="Harry West" userId="cd58591c-39e6-47fd-8957-91d6358d17f3" providerId="ADAL" clId="{DDBC981D-6F1C-4EF8-9B07-33FE2F223A7F}" dt="2024-08-24T19:53:20.459" v="5494" actId="20577"/>
          <ac:spMkLst>
            <pc:docMk/>
            <pc:sldMk cId="769365596" sldId="263"/>
            <ac:spMk id="3" creationId="{6BA32C7D-6188-2DF7-BD59-E36A204A0B89}"/>
          </ac:spMkLst>
        </pc:spChg>
        <pc:spChg chg="add del mod">
          <ac:chgData name="Harry West" userId="cd58591c-39e6-47fd-8957-91d6358d17f3" providerId="ADAL" clId="{DDBC981D-6F1C-4EF8-9B07-33FE2F223A7F}" dt="2024-08-24T19:04:35.676" v="4631" actId="478"/>
          <ac:spMkLst>
            <pc:docMk/>
            <pc:sldMk cId="769365596" sldId="263"/>
            <ac:spMk id="5" creationId="{DEEDEB28-E9B3-675A-89FD-B979D8AD23CB}"/>
          </ac:spMkLst>
        </pc:spChg>
      </pc:sldChg>
      <pc:sldChg chg="addSp delSp modSp new del mod modAnim">
        <pc:chgData name="Harry West" userId="cd58591c-39e6-47fd-8957-91d6358d17f3" providerId="ADAL" clId="{DDBC981D-6F1C-4EF8-9B07-33FE2F223A7F}" dt="2024-08-24T19:53:44.162" v="5495" actId="47"/>
        <pc:sldMkLst>
          <pc:docMk/>
          <pc:sldMk cId="2036840712" sldId="264"/>
        </pc:sldMkLst>
        <pc:spChg chg="del mod">
          <ac:chgData name="Harry West" userId="cd58591c-39e6-47fd-8957-91d6358d17f3" providerId="ADAL" clId="{DDBC981D-6F1C-4EF8-9B07-33FE2F223A7F}" dt="2024-08-23T18:14:51.899" v="1180" actId="478"/>
          <ac:spMkLst>
            <pc:docMk/>
            <pc:sldMk cId="2036840712" sldId="264"/>
            <ac:spMk id="2" creationId="{1E328E48-A12F-1FE1-3D22-B39F75E8431A}"/>
          </ac:spMkLst>
        </pc:spChg>
        <pc:spChg chg="add mod">
          <ac:chgData name="Harry West" userId="cd58591c-39e6-47fd-8957-91d6358d17f3" providerId="ADAL" clId="{DDBC981D-6F1C-4EF8-9B07-33FE2F223A7F}" dt="2024-08-24T18:38:51.723" v="3582" actId="14100"/>
          <ac:spMkLst>
            <pc:docMk/>
            <pc:sldMk cId="2036840712" sldId="264"/>
            <ac:spMk id="2" creationId="{B465C966-3F98-4E8D-8FFD-03AE6E22CAA1}"/>
          </ac:spMkLst>
        </pc:spChg>
        <pc:spChg chg="del">
          <ac:chgData name="Harry West" userId="cd58591c-39e6-47fd-8957-91d6358d17f3" providerId="ADAL" clId="{DDBC981D-6F1C-4EF8-9B07-33FE2F223A7F}" dt="2024-08-23T18:14:55.645" v="1182" actId="478"/>
          <ac:spMkLst>
            <pc:docMk/>
            <pc:sldMk cId="2036840712" sldId="264"/>
            <ac:spMk id="3" creationId="{322F0EDC-5E84-2BB0-0A9D-A319BCC36520}"/>
          </ac:spMkLst>
        </pc:spChg>
        <pc:spChg chg="add del mod">
          <ac:chgData name="Harry West" userId="cd58591c-39e6-47fd-8957-91d6358d17f3" providerId="ADAL" clId="{DDBC981D-6F1C-4EF8-9B07-33FE2F223A7F}" dt="2024-08-23T18:14:54.311" v="1181" actId="478"/>
          <ac:spMkLst>
            <pc:docMk/>
            <pc:sldMk cId="2036840712" sldId="264"/>
            <ac:spMk id="5" creationId="{9CE49BDC-A61A-A06D-6FFF-297F079C218C}"/>
          </ac:spMkLst>
        </pc:spChg>
        <pc:picChg chg="add mod">
          <ac:chgData name="Harry West" userId="cd58591c-39e6-47fd-8957-91d6358d17f3" providerId="ADAL" clId="{DDBC981D-6F1C-4EF8-9B07-33FE2F223A7F}" dt="2024-08-23T18:15:00.618" v="1185" actId="1076"/>
          <ac:picMkLst>
            <pc:docMk/>
            <pc:sldMk cId="2036840712" sldId="264"/>
            <ac:picMk id="1026" creationId="{6D0EC598-C083-A8D9-276B-C3BC254D1398}"/>
          </ac:picMkLst>
        </pc:picChg>
      </pc:sldChg>
      <pc:sldChg chg="delSp modSp new mod modNotesTx">
        <pc:chgData name="Harry West" userId="cd58591c-39e6-47fd-8957-91d6358d17f3" providerId="ADAL" clId="{DDBC981D-6F1C-4EF8-9B07-33FE2F223A7F}" dt="2024-08-24T19:55:13.742" v="5526" actId="20577"/>
        <pc:sldMkLst>
          <pc:docMk/>
          <pc:sldMk cId="2689229342" sldId="265"/>
        </pc:sldMkLst>
        <pc:spChg chg="del">
          <ac:chgData name="Harry West" userId="cd58591c-39e6-47fd-8957-91d6358d17f3" providerId="ADAL" clId="{DDBC981D-6F1C-4EF8-9B07-33FE2F223A7F}" dt="2024-08-23T17:52:55.607" v="637" actId="478"/>
          <ac:spMkLst>
            <pc:docMk/>
            <pc:sldMk cId="2689229342" sldId="265"/>
            <ac:spMk id="2" creationId="{9292AE25-38D7-790F-B2E4-44590C2F91AE}"/>
          </ac:spMkLst>
        </pc:spChg>
        <pc:spChg chg="mod">
          <ac:chgData name="Harry West" userId="cd58591c-39e6-47fd-8957-91d6358d17f3" providerId="ADAL" clId="{DDBC981D-6F1C-4EF8-9B07-33FE2F223A7F}" dt="2024-08-24T19:55:13.742" v="5526" actId="20577"/>
          <ac:spMkLst>
            <pc:docMk/>
            <pc:sldMk cId="2689229342" sldId="265"/>
            <ac:spMk id="3" creationId="{453632E8-12BE-CD04-446C-685AE1ABE735}"/>
          </ac:spMkLst>
        </pc:spChg>
      </pc:sldChg>
      <pc:sldChg chg="addSp delSp modSp add mod chgLayout modNotesTx">
        <pc:chgData name="Harry West" userId="cd58591c-39e6-47fd-8957-91d6358d17f3" providerId="ADAL" clId="{DDBC981D-6F1C-4EF8-9B07-33FE2F223A7F}" dt="2024-08-24T19:57:12.569" v="5552" actId="403"/>
        <pc:sldMkLst>
          <pc:docMk/>
          <pc:sldMk cId="4024555665" sldId="266"/>
        </pc:sldMkLst>
        <pc:spChg chg="add del mod ord">
          <ac:chgData name="Harry West" userId="cd58591c-39e6-47fd-8957-91d6358d17f3" providerId="ADAL" clId="{DDBC981D-6F1C-4EF8-9B07-33FE2F223A7F}" dt="2024-08-24T18:43:01.412" v="3665" actId="478"/>
          <ac:spMkLst>
            <pc:docMk/>
            <pc:sldMk cId="4024555665" sldId="266"/>
            <ac:spMk id="2" creationId="{44A057A7-4148-90D8-0F40-5D82D1EE71CF}"/>
          </ac:spMkLst>
        </pc:spChg>
        <pc:spChg chg="mod ord">
          <ac:chgData name="Harry West" userId="cd58591c-39e6-47fd-8957-91d6358d17f3" providerId="ADAL" clId="{DDBC981D-6F1C-4EF8-9B07-33FE2F223A7F}" dt="2024-08-24T19:57:12.569" v="5552" actId="403"/>
          <ac:spMkLst>
            <pc:docMk/>
            <pc:sldMk cId="4024555665" sldId="266"/>
            <ac:spMk id="3" creationId="{453632E8-12BE-CD04-446C-685AE1ABE735}"/>
          </ac:spMkLst>
        </pc:spChg>
      </pc:sldChg>
      <pc:sldChg chg="addSp delSp modSp add del mod chgLayout">
        <pc:chgData name="Harry West" userId="cd58591c-39e6-47fd-8957-91d6358d17f3" providerId="ADAL" clId="{DDBC981D-6F1C-4EF8-9B07-33FE2F223A7F}" dt="2024-08-24T18:56:12.991" v="4289" actId="47"/>
        <pc:sldMkLst>
          <pc:docMk/>
          <pc:sldMk cId="2593656323" sldId="267"/>
        </pc:sldMkLst>
        <pc:spChg chg="mod ord">
          <ac:chgData name="Harry West" userId="cd58591c-39e6-47fd-8957-91d6358d17f3" providerId="ADAL" clId="{DDBC981D-6F1C-4EF8-9B07-33FE2F223A7F}" dt="2024-08-23T18:19:12.310" v="1218" actId="255"/>
          <ac:spMkLst>
            <pc:docMk/>
            <pc:sldMk cId="2593656323" sldId="267"/>
            <ac:spMk id="3" creationId="{453632E8-12BE-CD04-446C-685AE1ABE735}"/>
          </ac:spMkLst>
        </pc:spChg>
        <pc:spChg chg="add del">
          <ac:chgData name="Harry West" userId="cd58591c-39e6-47fd-8957-91d6358d17f3" providerId="ADAL" clId="{DDBC981D-6F1C-4EF8-9B07-33FE2F223A7F}" dt="2024-08-23T17:56:42.319" v="714" actId="478"/>
          <ac:spMkLst>
            <pc:docMk/>
            <pc:sldMk cId="2593656323" sldId="267"/>
            <ac:spMk id="4" creationId="{54905BC9-173A-D842-1A80-16129518DDB7}"/>
          </ac:spMkLst>
        </pc:spChg>
        <pc:spChg chg="add mod ord">
          <ac:chgData name="Harry West" userId="cd58591c-39e6-47fd-8957-91d6358d17f3" providerId="ADAL" clId="{DDBC981D-6F1C-4EF8-9B07-33FE2F223A7F}" dt="2024-08-23T18:02:40.335" v="889" actId="139"/>
          <ac:spMkLst>
            <pc:docMk/>
            <pc:sldMk cId="2593656323" sldId="267"/>
            <ac:spMk id="5" creationId="{BD421C0E-0D94-7FEE-4A7E-08DCF157FCA0}"/>
          </ac:spMkLst>
        </pc:spChg>
      </pc:sldChg>
      <pc:sldChg chg="addSp delSp modSp add mod modClrScheme chgLayout modNotesTx">
        <pc:chgData name="Harry West" userId="cd58591c-39e6-47fd-8957-91d6358d17f3" providerId="ADAL" clId="{DDBC981D-6F1C-4EF8-9B07-33FE2F223A7F}" dt="2024-08-24T19:59:57.230" v="5603" actId="14100"/>
        <pc:sldMkLst>
          <pc:docMk/>
          <pc:sldMk cId="2519970443" sldId="268"/>
        </pc:sldMkLst>
        <pc:spChg chg="add del mod ord">
          <ac:chgData name="Harry West" userId="cd58591c-39e6-47fd-8957-91d6358d17f3" providerId="ADAL" clId="{DDBC981D-6F1C-4EF8-9B07-33FE2F223A7F}" dt="2024-08-23T18:03:03.691" v="896" actId="700"/>
          <ac:spMkLst>
            <pc:docMk/>
            <pc:sldMk cId="2519970443" sldId="268"/>
            <ac:spMk id="2" creationId="{FB1F26A3-BA16-8C5C-7E45-250B6C17F141}"/>
          </ac:spMkLst>
        </pc:spChg>
        <pc:spChg chg="mod ord">
          <ac:chgData name="Harry West" userId="cd58591c-39e6-47fd-8957-91d6358d17f3" providerId="ADAL" clId="{DDBC981D-6F1C-4EF8-9B07-33FE2F223A7F}" dt="2024-08-24T19:59:57.230" v="5603" actId="14100"/>
          <ac:spMkLst>
            <pc:docMk/>
            <pc:sldMk cId="2519970443" sldId="268"/>
            <ac:spMk id="3" creationId="{453632E8-12BE-CD04-446C-685AE1ABE735}"/>
          </ac:spMkLst>
        </pc:spChg>
        <pc:spChg chg="add del mod ord">
          <ac:chgData name="Harry West" userId="cd58591c-39e6-47fd-8957-91d6358d17f3" providerId="ADAL" clId="{DDBC981D-6F1C-4EF8-9B07-33FE2F223A7F}" dt="2024-08-23T18:03:03.691" v="896" actId="700"/>
          <ac:spMkLst>
            <pc:docMk/>
            <pc:sldMk cId="2519970443" sldId="268"/>
            <ac:spMk id="4" creationId="{B4DFB717-93EC-C2AC-F7CF-E9D058EEAE09}"/>
          </ac:spMkLst>
        </pc:spChg>
        <pc:spChg chg="add del mod ord">
          <ac:chgData name="Harry West" userId="cd58591c-39e6-47fd-8957-91d6358d17f3" providerId="ADAL" clId="{DDBC981D-6F1C-4EF8-9B07-33FE2F223A7F}" dt="2024-08-23T18:03:03.691" v="896" actId="700"/>
          <ac:spMkLst>
            <pc:docMk/>
            <pc:sldMk cId="2519970443" sldId="268"/>
            <ac:spMk id="5" creationId="{29B45A29-84E9-F4DF-101C-29156A71ECBB}"/>
          </ac:spMkLst>
        </pc:spChg>
        <pc:spChg chg="add del mod ord">
          <ac:chgData name="Harry West" userId="cd58591c-39e6-47fd-8957-91d6358d17f3" providerId="ADAL" clId="{DDBC981D-6F1C-4EF8-9B07-33FE2F223A7F}" dt="2024-08-23T18:03:03.691" v="896" actId="700"/>
          <ac:spMkLst>
            <pc:docMk/>
            <pc:sldMk cId="2519970443" sldId="268"/>
            <ac:spMk id="6" creationId="{D6BABF49-55C2-998D-06CF-AEC1A2FB01F3}"/>
          </ac:spMkLst>
        </pc:spChg>
        <pc:spChg chg="add del mod ord">
          <ac:chgData name="Harry West" userId="cd58591c-39e6-47fd-8957-91d6358d17f3" providerId="ADAL" clId="{DDBC981D-6F1C-4EF8-9B07-33FE2F223A7F}" dt="2024-08-23T18:03:03.691" v="896" actId="700"/>
          <ac:spMkLst>
            <pc:docMk/>
            <pc:sldMk cId="2519970443" sldId="268"/>
            <ac:spMk id="7" creationId="{9CFF3BEA-6BDD-63B4-78E0-8C43ED01808F}"/>
          </ac:spMkLst>
        </pc:spChg>
        <pc:spChg chg="add del mod ord">
          <ac:chgData name="Harry West" userId="cd58591c-39e6-47fd-8957-91d6358d17f3" providerId="ADAL" clId="{DDBC981D-6F1C-4EF8-9B07-33FE2F223A7F}" dt="2024-08-24T19:03:44.344" v="4626" actId="478"/>
          <ac:spMkLst>
            <pc:docMk/>
            <pc:sldMk cId="2519970443" sldId="268"/>
            <ac:spMk id="8" creationId="{D63E55BD-45A5-B9F5-7949-5028E1692D40}"/>
          </ac:spMkLst>
        </pc:spChg>
      </pc:sldChg>
      <pc:sldChg chg="modSp new mod modNotesTx">
        <pc:chgData name="Harry West" userId="cd58591c-39e6-47fd-8957-91d6358d17f3" providerId="ADAL" clId="{DDBC981D-6F1C-4EF8-9B07-33FE2F223A7F}" dt="2024-08-24T20:00:21.004" v="5608" actId="5793"/>
        <pc:sldMkLst>
          <pc:docMk/>
          <pc:sldMk cId="3681666082" sldId="269"/>
        </pc:sldMkLst>
        <pc:spChg chg="mod">
          <ac:chgData name="Harry West" userId="cd58591c-39e6-47fd-8957-91d6358d17f3" providerId="ADAL" clId="{DDBC981D-6F1C-4EF8-9B07-33FE2F223A7F}" dt="2024-08-24T19:08:20.415" v="4681" actId="6549"/>
          <ac:spMkLst>
            <pc:docMk/>
            <pc:sldMk cId="3681666082" sldId="269"/>
            <ac:spMk id="2" creationId="{FAFBEAA7-782A-FCDE-DA92-6ED61026FDED}"/>
          </ac:spMkLst>
        </pc:spChg>
        <pc:spChg chg="mod">
          <ac:chgData name="Harry West" userId="cd58591c-39e6-47fd-8957-91d6358d17f3" providerId="ADAL" clId="{DDBC981D-6F1C-4EF8-9B07-33FE2F223A7F}" dt="2024-08-24T20:00:21.004" v="5608" actId="5793"/>
          <ac:spMkLst>
            <pc:docMk/>
            <pc:sldMk cId="3681666082" sldId="269"/>
            <ac:spMk id="3" creationId="{ECC512D4-DE46-E5EB-BF62-AF66B4957CF7}"/>
          </ac:spMkLst>
        </pc:spChg>
      </pc:sldChg>
      <pc:sldChg chg="addSp delSp modSp new mod modNotesTx">
        <pc:chgData name="Harry West" userId="cd58591c-39e6-47fd-8957-91d6358d17f3" providerId="ADAL" clId="{DDBC981D-6F1C-4EF8-9B07-33FE2F223A7F}" dt="2024-08-24T20:00:47.962" v="5613" actId="20577"/>
        <pc:sldMkLst>
          <pc:docMk/>
          <pc:sldMk cId="3895389051" sldId="270"/>
        </pc:sldMkLst>
        <pc:spChg chg="del">
          <ac:chgData name="Harry West" userId="cd58591c-39e6-47fd-8957-91d6358d17f3" providerId="ADAL" clId="{DDBC981D-6F1C-4EF8-9B07-33FE2F223A7F}" dt="2024-08-23T17:58:36.208" v="779" actId="478"/>
          <ac:spMkLst>
            <pc:docMk/>
            <pc:sldMk cId="3895389051" sldId="270"/>
            <ac:spMk id="2" creationId="{75B9B29B-115E-1A97-71FD-F7A527DC3AFD}"/>
          </ac:spMkLst>
        </pc:spChg>
        <pc:spChg chg="mod">
          <ac:chgData name="Harry West" userId="cd58591c-39e6-47fd-8957-91d6358d17f3" providerId="ADAL" clId="{DDBC981D-6F1C-4EF8-9B07-33FE2F223A7F}" dt="2024-08-24T20:00:47.962" v="5613" actId="20577"/>
          <ac:spMkLst>
            <pc:docMk/>
            <pc:sldMk cId="3895389051" sldId="270"/>
            <ac:spMk id="3" creationId="{F13F0680-FC7D-EAA3-CA80-2A55A1AC0466}"/>
          </ac:spMkLst>
        </pc:spChg>
        <pc:spChg chg="add mod">
          <ac:chgData name="Harry West" userId="cd58591c-39e6-47fd-8957-91d6358d17f3" providerId="ADAL" clId="{DDBC981D-6F1C-4EF8-9B07-33FE2F223A7F}" dt="2024-08-24T19:27:26.071" v="5137" actId="404"/>
          <ac:spMkLst>
            <pc:docMk/>
            <pc:sldMk cId="3895389051" sldId="270"/>
            <ac:spMk id="4" creationId="{4E4F3AAB-1B3E-5ACB-4068-905E4B123906}"/>
          </ac:spMkLst>
        </pc:spChg>
        <pc:spChg chg="add mod">
          <ac:chgData name="Harry West" userId="cd58591c-39e6-47fd-8957-91d6358d17f3" providerId="ADAL" clId="{DDBC981D-6F1C-4EF8-9B07-33FE2F223A7F}" dt="2024-08-24T19:30:47.836" v="5184" actId="1036"/>
          <ac:spMkLst>
            <pc:docMk/>
            <pc:sldMk cId="3895389051" sldId="270"/>
            <ac:spMk id="6" creationId="{127EC1BA-C11F-7C70-4302-C38766840A92}"/>
          </ac:spMkLst>
        </pc:spChg>
        <pc:picChg chg="add mod">
          <ac:chgData name="Harry West" userId="cd58591c-39e6-47fd-8957-91d6358d17f3" providerId="ADAL" clId="{DDBC981D-6F1C-4EF8-9B07-33FE2F223A7F}" dt="2024-08-24T19:30:51.705" v="5185" actId="1076"/>
          <ac:picMkLst>
            <pc:docMk/>
            <pc:sldMk cId="3895389051" sldId="270"/>
            <ac:picMk id="2050" creationId="{69254496-C7F4-6949-4B4F-44A292DAFA1D}"/>
          </ac:picMkLst>
        </pc:picChg>
      </pc:sldChg>
      <pc:sldChg chg="addSp delSp modSp new mod modShow chgLayout">
        <pc:chgData name="Harry West" userId="cd58591c-39e6-47fd-8957-91d6358d17f3" providerId="ADAL" clId="{DDBC981D-6F1C-4EF8-9B07-33FE2F223A7F}" dt="2024-08-24T20:07:56.304" v="5633" actId="729"/>
        <pc:sldMkLst>
          <pc:docMk/>
          <pc:sldMk cId="1311849302" sldId="271"/>
        </pc:sldMkLst>
        <pc:spChg chg="del">
          <ac:chgData name="Harry West" userId="cd58591c-39e6-47fd-8957-91d6358d17f3" providerId="ADAL" clId="{DDBC981D-6F1C-4EF8-9B07-33FE2F223A7F}" dt="2024-08-23T17:59:32.600" v="817" actId="478"/>
          <ac:spMkLst>
            <pc:docMk/>
            <pc:sldMk cId="1311849302" sldId="271"/>
            <ac:spMk id="2" creationId="{E5022900-2854-581F-B8BC-4CD79865280E}"/>
          </ac:spMkLst>
        </pc:spChg>
        <pc:spChg chg="mod ord">
          <ac:chgData name="Harry West" userId="cd58591c-39e6-47fd-8957-91d6358d17f3" providerId="ADAL" clId="{DDBC981D-6F1C-4EF8-9B07-33FE2F223A7F}" dt="2024-08-24T20:02:55.550" v="5621" actId="403"/>
          <ac:spMkLst>
            <pc:docMk/>
            <pc:sldMk cId="1311849302" sldId="271"/>
            <ac:spMk id="3" creationId="{9C76985E-BF4D-82EC-DF6B-EA2D79265E9A}"/>
          </ac:spMkLst>
        </pc:spChg>
        <pc:spChg chg="add del mod ord">
          <ac:chgData name="Harry West" userId="cd58591c-39e6-47fd-8957-91d6358d17f3" providerId="ADAL" clId="{DDBC981D-6F1C-4EF8-9B07-33FE2F223A7F}" dt="2024-08-24T19:26:24.261" v="5110" actId="478"/>
          <ac:spMkLst>
            <pc:docMk/>
            <pc:sldMk cId="1311849302" sldId="271"/>
            <ac:spMk id="4" creationId="{5FD97A41-A41A-CA97-37BD-F9F81FE6F43E}"/>
          </ac:spMkLst>
        </pc:spChg>
      </pc:sldChg>
      <pc:sldChg chg="delSp modSp new mod">
        <pc:chgData name="Harry West" userId="cd58591c-39e6-47fd-8957-91d6358d17f3" providerId="ADAL" clId="{DDBC981D-6F1C-4EF8-9B07-33FE2F223A7F}" dt="2024-08-25T07:18:09.491" v="5683" actId="20577"/>
        <pc:sldMkLst>
          <pc:docMk/>
          <pc:sldMk cId="3678305881" sldId="272"/>
        </pc:sldMkLst>
        <pc:spChg chg="del">
          <ac:chgData name="Harry West" userId="cd58591c-39e6-47fd-8957-91d6358d17f3" providerId="ADAL" clId="{DDBC981D-6F1C-4EF8-9B07-33FE2F223A7F}" dt="2024-08-23T18:04:48.876" v="991" actId="478"/>
          <ac:spMkLst>
            <pc:docMk/>
            <pc:sldMk cId="3678305881" sldId="272"/>
            <ac:spMk id="2" creationId="{8B02C2E6-1479-E9F8-F423-ADAD7D6397E4}"/>
          </ac:spMkLst>
        </pc:spChg>
        <pc:spChg chg="mod">
          <ac:chgData name="Harry West" userId="cd58591c-39e6-47fd-8957-91d6358d17f3" providerId="ADAL" clId="{DDBC981D-6F1C-4EF8-9B07-33FE2F223A7F}" dt="2024-08-25T07:18:09.491" v="5683" actId="20577"/>
          <ac:spMkLst>
            <pc:docMk/>
            <pc:sldMk cId="3678305881" sldId="272"/>
            <ac:spMk id="3" creationId="{2D034BBD-16DF-F227-2252-68592B1301BE}"/>
          </ac:spMkLst>
        </pc:spChg>
      </pc:sldChg>
      <pc:sldChg chg="delSp modSp new mod modNotesTx">
        <pc:chgData name="Harry West" userId="cd58591c-39e6-47fd-8957-91d6358d17f3" providerId="ADAL" clId="{DDBC981D-6F1C-4EF8-9B07-33FE2F223A7F}" dt="2024-08-25T07:17:16.903" v="5678" actId="20577"/>
        <pc:sldMkLst>
          <pc:docMk/>
          <pc:sldMk cId="3595953321" sldId="273"/>
        </pc:sldMkLst>
        <pc:spChg chg="del">
          <ac:chgData name="Harry West" userId="cd58591c-39e6-47fd-8957-91d6358d17f3" providerId="ADAL" clId="{DDBC981D-6F1C-4EF8-9B07-33FE2F223A7F}" dt="2024-08-23T18:08:26.874" v="1029" actId="478"/>
          <ac:spMkLst>
            <pc:docMk/>
            <pc:sldMk cId="3595953321" sldId="273"/>
            <ac:spMk id="2" creationId="{9EDF21B6-44E7-472F-552F-2312F4EFF8B7}"/>
          </ac:spMkLst>
        </pc:spChg>
        <pc:spChg chg="mod">
          <ac:chgData name="Harry West" userId="cd58591c-39e6-47fd-8957-91d6358d17f3" providerId="ADAL" clId="{DDBC981D-6F1C-4EF8-9B07-33FE2F223A7F}" dt="2024-08-25T07:17:16.903" v="5678" actId="20577"/>
          <ac:spMkLst>
            <pc:docMk/>
            <pc:sldMk cId="3595953321" sldId="273"/>
            <ac:spMk id="3" creationId="{AB0D2412-5C03-3040-5A5A-1DC08B194D1B}"/>
          </ac:spMkLst>
        </pc:spChg>
      </pc:sldChg>
      <pc:sldChg chg="modSp new del mod">
        <pc:chgData name="Harry West" userId="cd58591c-39e6-47fd-8957-91d6358d17f3" providerId="ADAL" clId="{DDBC981D-6F1C-4EF8-9B07-33FE2F223A7F}" dt="2024-08-24T19:41:11.735" v="5219" actId="47"/>
        <pc:sldMkLst>
          <pc:docMk/>
          <pc:sldMk cId="2323681052" sldId="274"/>
        </pc:sldMkLst>
        <pc:spChg chg="mod">
          <ac:chgData name="Harry West" userId="cd58591c-39e6-47fd-8957-91d6358d17f3" providerId="ADAL" clId="{DDBC981D-6F1C-4EF8-9B07-33FE2F223A7F}" dt="2024-08-23T18:09:49.052" v="1081" actId="20577"/>
          <ac:spMkLst>
            <pc:docMk/>
            <pc:sldMk cId="2323681052" sldId="274"/>
            <ac:spMk id="2" creationId="{9F38FABA-D2E8-4700-8306-FDF11FCC6D34}"/>
          </ac:spMkLst>
        </pc:spChg>
        <pc:spChg chg="mod">
          <ac:chgData name="Harry West" userId="cd58591c-39e6-47fd-8957-91d6358d17f3" providerId="ADAL" clId="{DDBC981D-6F1C-4EF8-9B07-33FE2F223A7F}" dt="2024-08-23T18:09:44.589" v="1068" actId="20577"/>
          <ac:spMkLst>
            <pc:docMk/>
            <pc:sldMk cId="2323681052" sldId="274"/>
            <ac:spMk id="3" creationId="{C514F351-2D5B-DDBF-95A2-C7DD2F2C9C97}"/>
          </ac:spMkLst>
        </pc:spChg>
      </pc:sldChg>
      <pc:sldChg chg="modSp new mod modShow">
        <pc:chgData name="Harry West" userId="cd58591c-39e6-47fd-8957-91d6358d17f3" providerId="ADAL" clId="{DDBC981D-6F1C-4EF8-9B07-33FE2F223A7F}" dt="2024-08-24T19:41:19.885" v="5220" actId="729"/>
        <pc:sldMkLst>
          <pc:docMk/>
          <pc:sldMk cId="1993012894" sldId="275"/>
        </pc:sldMkLst>
        <pc:spChg chg="mod">
          <ac:chgData name="Harry West" userId="cd58591c-39e6-47fd-8957-91d6358d17f3" providerId="ADAL" clId="{DDBC981D-6F1C-4EF8-9B07-33FE2F223A7F}" dt="2024-08-23T18:10:01.178" v="1092" actId="20577"/>
          <ac:spMkLst>
            <pc:docMk/>
            <pc:sldMk cId="1993012894" sldId="275"/>
            <ac:spMk id="2" creationId="{09A417CA-44E8-95C0-3D80-6598B3ACFAD0}"/>
          </ac:spMkLst>
        </pc:spChg>
        <pc:spChg chg="mod">
          <ac:chgData name="Harry West" userId="cd58591c-39e6-47fd-8957-91d6358d17f3" providerId="ADAL" clId="{DDBC981D-6F1C-4EF8-9B07-33FE2F223A7F}" dt="2024-08-23T18:11:57.781" v="1167" actId="403"/>
          <ac:spMkLst>
            <pc:docMk/>
            <pc:sldMk cId="1993012894" sldId="275"/>
            <ac:spMk id="3" creationId="{CDF1A3E1-9867-1E50-6716-7E5778D414E7}"/>
          </ac:spMkLst>
        </pc:spChg>
      </pc:sldChg>
      <pc:sldChg chg="delSp add mod delAnim">
        <pc:chgData name="Harry West" userId="cd58591c-39e6-47fd-8957-91d6358d17f3" providerId="ADAL" clId="{DDBC981D-6F1C-4EF8-9B07-33FE2F223A7F}" dt="2024-08-24T18:39:00.215" v="3584" actId="478"/>
        <pc:sldMkLst>
          <pc:docMk/>
          <pc:sldMk cId="4086899529" sldId="276"/>
        </pc:sldMkLst>
        <pc:spChg chg="del">
          <ac:chgData name="Harry West" userId="cd58591c-39e6-47fd-8957-91d6358d17f3" providerId="ADAL" clId="{DDBC981D-6F1C-4EF8-9B07-33FE2F223A7F}" dt="2024-08-24T18:39:00.215" v="3584" actId="478"/>
          <ac:spMkLst>
            <pc:docMk/>
            <pc:sldMk cId="4086899529" sldId="276"/>
            <ac:spMk id="2" creationId="{B465C966-3F98-4E8D-8FFD-03AE6E22CAA1}"/>
          </ac:spMkLst>
        </pc:spChg>
      </pc:sldChg>
      <pc:sldChg chg="del">
        <pc:chgData name="Harry West" userId="cd58591c-39e6-47fd-8957-91d6358d17f3" providerId="ADAL" clId="{DDBC981D-6F1C-4EF8-9B07-33FE2F223A7F}" dt="2024-08-22T12:04:41.469" v="0" actId="47"/>
        <pc:sldMkLst>
          <pc:docMk/>
          <pc:sldMk cId="4105379440" sldId="276"/>
        </pc:sldMkLst>
      </pc:sldChg>
      <pc:sldChg chg="addSp delSp modSp new mod">
        <pc:chgData name="Harry West" userId="cd58591c-39e6-47fd-8957-91d6358d17f3" providerId="ADAL" clId="{DDBC981D-6F1C-4EF8-9B07-33FE2F223A7F}" dt="2024-08-24T20:06:44.252" v="5632" actId="478"/>
        <pc:sldMkLst>
          <pc:docMk/>
          <pc:sldMk cId="702972191" sldId="277"/>
        </pc:sldMkLst>
        <pc:spChg chg="del">
          <ac:chgData name="Harry West" userId="cd58591c-39e6-47fd-8957-91d6358d17f3" providerId="ADAL" clId="{DDBC981D-6F1C-4EF8-9B07-33FE2F223A7F}" dt="2024-08-24T19:10:44.139" v="4738" actId="478"/>
          <ac:spMkLst>
            <pc:docMk/>
            <pc:sldMk cId="702972191" sldId="277"/>
            <ac:spMk id="2" creationId="{50CE20E7-3A30-814D-8F64-A8285D24CA84}"/>
          </ac:spMkLst>
        </pc:spChg>
        <pc:spChg chg="del">
          <ac:chgData name="Harry West" userId="cd58591c-39e6-47fd-8957-91d6358d17f3" providerId="ADAL" clId="{DDBC981D-6F1C-4EF8-9B07-33FE2F223A7F}" dt="2024-08-24T19:10:46.440" v="4739" actId="478"/>
          <ac:spMkLst>
            <pc:docMk/>
            <pc:sldMk cId="702972191" sldId="277"/>
            <ac:spMk id="3" creationId="{1A56C347-4187-8E03-3AED-8B3DA6C23BBF}"/>
          </ac:spMkLst>
        </pc:spChg>
        <pc:spChg chg="add del mod">
          <ac:chgData name="Harry West" userId="cd58591c-39e6-47fd-8957-91d6358d17f3" providerId="ADAL" clId="{DDBC981D-6F1C-4EF8-9B07-33FE2F223A7F}" dt="2024-08-24T20:06:44.252" v="5632" actId="478"/>
          <ac:spMkLst>
            <pc:docMk/>
            <pc:sldMk cId="702972191" sldId="277"/>
            <ac:spMk id="5" creationId="{2FA4A602-6DCF-52B5-FBC9-717A24183CD9}"/>
          </ac:spMkLst>
        </pc:spChg>
        <pc:spChg chg="add mod">
          <ac:chgData name="Harry West" userId="cd58591c-39e6-47fd-8957-91d6358d17f3" providerId="ADAL" clId="{DDBC981D-6F1C-4EF8-9B07-33FE2F223A7F}" dt="2024-08-24T19:11:30.556" v="4766" actId="1076"/>
          <ac:spMkLst>
            <pc:docMk/>
            <pc:sldMk cId="702972191" sldId="277"/>
            <ac:spMk id="6" creationId="{6F984240-5F6A-D3C8-468F-00174727E2F4}"/>
          </ac:spMkLst>
        </pc:spChg>
        <pc:picChg chg="add mod">
          <ac:chgData name="Harry West" userId="cd58591c-39e6-47fd-8957-91d6358d17f3" providerId="ADAL" clId="{DDBC981D-6F1C-4EF8-9B07-33FE2F223A7F}" dt="2024-08-24T19:10:53.741" v="4742" actId="1035"/>
          <ac:picMkLst>
            <pc:docMk/>
            <pc:sldMk cId="702972191" sldId="277"/>
            <ac:picMk id="4" creationId="{661A5E72-4A61-3E43-A873-F3E4C37A71D9}"/>
          </ac:picMkLst>
        </pc:picChg>
      </pc:sldChg>
      <pc:sldChg chg="del">
        <pc:chgData name="Harry West" userId="cd58591c-39e6-47fd-8957-91d6358d17f3" providerId="ADAL" clId="{DDBC981D-6F1C-4EF8-9B07-33FE2F223A7F}" dt="2024-08-22T12:04:41.469" v="0" actId="47"/>
        <pc:sldMkLst>
          <pc:docMk/>
          <pc:sldMk cId="2354279731" sldId="281"/>
        </pc:sldMkLst>
      </pc:sldChg>
      <pc:sldChg chg="del">
        <pc:chgData name="Harry West" userId="cd58591c-39e6-47fd-8957-91d6358d17f3" providerId="ADAL" clId="{DDBC981D-6F1C-4EF8-9B07-33FE2F223A7F}" dt="2024-08-22T12:04:41.469" v="0" actId="47"/>
        <pc:sldMkLst>
          <pc:docMk/>
          <pc:sldMk cId="4046361615" sldId="282"/>
        </pc:sldMkLst>
      </pc:sldChg>
      <pc:sldChg chg="del">
        <pc:chgData name="Harry West" userId="cd58591c-39e6-47fd-8957-91d6358d17f3" providerId="ADAL" clId="{DDBC981D-6F1C-4EF8-9B07-33FE2F223A7F}" dt="2024-08-22T12:04:41.469" v="0" actId="47"/>
        <pc:sldMkLst>
          <pc:docMk/>
          <pc:sldMk cId="3384993788" sldId="283"/>
        </pc:sldMkLst>
      </pc:sldChg>
      <pc:sldChg chg="del">
        <pc:chgData name="Harry West" userId="cd58591c-39e6-47fd-8957-91d6358d17f3" providerId="ADAL" clId="{DDBC981D-6F1C-4EF8-9B07-33FE2F223A7F}" dt="2024-08-22T12:04:41.469" v="0" actId="47"/>
        <pc:sldMkLst>
          <pc:docMk/>
          <pc:sldMk cId="211676753" sldId="285"/>
        </pc:sldMkLst>
      </pc:sldChg>
      <pc:sldChg chg="del">
        <pc:chgData name="Harry West" userId="cd58591c-39e6-47fd-8957-91d6358d17f3" providerId="ADAL" clId="{DDBC981D-6F1C-4EF8-9B07-33FE2F223A7F}" dt="2024-08-22T12:04:41.469" v="0" actId="47"/>
        <pc:sldMkLst>
          <pc:docMk/>
          <pc:sldMk cId="3080639351" sldId="292"/>
        </pc:sldMkLst>
      </pc:sldChg>
      <pc:sldChg chg="del">
        <pc:chgData name="Harry West" userId="cd58591c-39e6-47fd-8957-91d6358d17f3" providerId="ADAL" clId="{DDBC981D-6F1C-4EF8-9B07-33FE2F223A7F}" dt="2024-08-22T12:04:41.469" v="0" actId="47"/>
        <pc:sldMkLst>
          <pc:docMk/>
          <pc:sldMk cId="748563101" sldId="294"/>
        </pc:sldMkLst>
      </pc:sldChg>
      <pc:sldChg chg="del">
        <pc:chgData name="Harry West" userId="cd58591c-39e6-47fd-8957-91d6358d17f3" providerId="ADAL" clId="{DDBC981D-6F1C-4EF8-9B07-33FE2F223A7F}" dt="2024-08-22T12:04:41.469" v="0" actId="47"/>
        <pc:sldMkLst>
          <pc:docMk/>
          <pc:sldMk cId="877962121" sldId="296"/>
        </pc:sldMkLst>
      </pc:sldChg>
      <pc:sldChg chg="del">
        <pc:chgData name="Harry West" userId="cd58591c-39e6-47fd-8957-91d6358d17f3" providerId="ADAL" clId="{DDBC981D-6F1C-4EF8-9B07-33FE2F223A7F}" dt="2024-08-22T12:04:41.469" v="0" actId="47"/>
        <pc:sldMkLst>
          <pc:docMk/>
          <pc:sldMk cId="2507055910" sldId="297"/>
        </pc:sldMkLst>
      </pc:sldChg>
      <pc:sldChg chg="del">
        <pc:chgData name="Harry West" userId="cd58591c-39e6-47fd-8957-91d6358d17f3" providerId="ADAL" clId="{DDBC981D-6F1C-4EF8-9B07-33FE2F223A7F}" dt="2024-08-22T12:04:41.469" v="0" actId="47"/>
        <pc:sldMkLst>
          <pc:docMk/>
          <pc:sldMk cId="3804019665" sldId="298"/>
        </pc:sldMkLst>
      </pc:sldChg>
      <pc:sldChg chg="del">
        <pc:chgData name="Harry West" userId="cd58591c-39e6-47fd-8957-91d6358d17f3" providerId="ADAL" clId="{DDBC981D-6F1C-4EF8-9B07-33FE2F223A7F}" dt="2024-08-22T12:04:41.469" v="0" actId="47"/>
        <pc:sldMkLst>
          <pc:docMk/>
          <pc:sldMk cId="673423671" sldId="299"/>
        </pc:sldMkLst>
      </pc:sldChg>
      <pc:sldChg chg="del">
        <pc:chgData name="Harry West" userId="cd58591c-39e6-47fd-8957-91d6358d17f3" providerId="ADAL" clId="{DDBC981D-6F1C-4EF8-9B07-33FE2F223A7F}" dt="2024-08-22T12:04:41.469" v="0" actId="47"/>
        <pc:sldMkLst>
          <pc:docMk/>
          <pc:sldMk cId="2554992206" sldId="300"/>
        </pc:sldMkLst>
      </pc:sldChg>
      <pc:sldChg chg="del">
        <pc:chgData name="Harry West" userId="cd58591c-39e6-47fd-8957-91d6358d17f3" providerId="ADAL" clId="{DDBC981D-6F1C-4EF8-9B07-33FE2F223A7F}" dt="2024-08-22T12:04:41.469" v="0" actId="47"/>
        <pc:sldMkLst>
          <pc:docMk/>
          <pc:sldMk cId="4263946339" sldId="301"/>
        </pc:sldMkLst>
      </pc:sldChg>
      <pc:sldChg chg="del">
        <pc:chgData name="Harry West" userId="cd58591c-39e6-47fd-8957-91d6358d17f3" providerId="ADAL" clId="{DDBC981D-6F1C-4EF8-9B07-33FE2F223A7F}" dt="2024-08-22T12:04:41.469" v="0" actId="47"/>
        <pc:sldMkLst>
          <pc:docMk/>
          <pc:sldMk cId="3447421070" sldId="302"/>
        </pc:sldMkLst>
      </pc:sldChg>
      <pc:sldChg chg="del">
        <pc:chgData name="Harry West" userId="cd58591c-39e6-47fd-8957-91d6358d17f3" providerId="ADAL" clId="{DDBC981D-6F1C-4EF8-9B07-33FE2F223A7F}" dt="2024-08-22T12:04:41.469" v="0" actId="47"/>
        <pc:sldMkLst>
          <pc:docMk/>
          <pc:sldMk cId="3922112879" sldId="303"/>
        </pc:sldMkLst>
      </pc:sldChg>
      <pc:sldChg chg="del">
        <pc:chgData name="Harry West" userId="cd58591c-39e6-47fd-8957-91d6358d17f3" providerId="ADAL" clId="{DDBC981D-6F1C-4EF8-9B07-33FE2F223A7F}" dt="2024-08-22T12:04:41.469" v="0" actId="47"/>
        <pc:sldMkLst>
          <pc:docMk/>
          <pc:sldMk cId="3970564769" sldId="305"/>
        </pc:sldMkLst>
      </pc:sldChg>
      <pc:sldMasterChg chg="modSldLayout">
        <pc:chgData name="Harry West" userId="cd58591c-39e6-47fd-8957-91d6358d17f3" providerId="ADAL" clId="{DDBC981D-6F1C-4EF8-9B07-33FE2F223A7F}" dt="2024-08-22T12:19:01.672" v="266" actId="14100"/>
        <pc:sldMasterMkLst>
          <pc:docMk/>
          <pc:sldMasterMk cId="0" sldId="2147483719"/>
        </pc:sldMasterMkLst>
        <pc:sldLayoutChg chg="delSp mod setBg">
          <pc:chgData name="Harry West" userId="cd58591c-39e6-47fd-8957-91d6358d17f3" providerId="ADAL" clId="{DDBC981D-6F1C-4EF8-9B07-33FE2F223A7F}" dt="2024-08-22T12:15:12.070" v="224" actId="478"/>
          <pc:sldLayoutMkLst>
            <pc:docMk/>
            <pc:sldMasterMk cId="0" sldId="2147483719"/>
            <pc:sldLayoutMk cId="2037226853" sldId="2147483962"/>
          </pc:sldLayoutMkLst>
          <pc:cxnChg chg="del">
            <ac:chgData name="Harry West" userId="cd58591c-39e6-47fd-8957-91d6358d17f3" providerId="ADAL" clId="{DDBC981D-6F1C-4EF8-9B07-33FE2F223A7F}" dt="2024-08-22T12:15:12.070" v="224" actId="478"/>
            <ac:cxnSpMkLst>
              <pc:docMk/>
              <pc:sldMasterMk cId="0" sldId="2147483719"/>
              <pc:sldLayoutMk cId="2037226853" sldId="2147483962"/>
              <ac:cxnSpMk id="27" creationId="{763A8BFE-74A7-E94B-8A00-4CD70EAFA367}"/>
            </ac:cxnSpMkLst>
          </pc:cxnChg>
        </pc:sldLayoutChg>
        <pc:sldLayoutChg chg="modSp mod">
          <pc:chgData name="Harry West" userId="cd58591c-39e6-47fd-8957-91d6358d17f3" providerId="ADAL" clId="{DDBC981D-6F1C-4EF8-9B07-33FE2F223A7F}" dt="2024-08-22T12:19:01.672" v="266" actId="14100"/>
          <pc:sldLayoutMkLst>
            <pc:docMk/>
            <pc:sldMasterMk cId="0" sldId="2147483719"/>
            <pc:sldLayoutMk cId="406912239" sldId="2147483964"/>
          </pc:sldLayoutMkLst>
          <pc:spChg chg="mod">
            <ac:chgData name="Harry West" userId="cd58591c-39e6-47fd-8957-91d6358d17f3" providerId="ADAL" clId="{DDBC981D-6F1C-4EF8-9B07-33FE2F223A7F}" dt="2024-08-22T12:18:59.171" v="265" actId="14100"/>
            <ac:spMkLst>
              <pc:docMk/>
              <pc:sldMasterMk cId="0" sldId="2147483719"/>
              <pc:sldLayoutMk cId="406912239" sldId="2147483964"/>
              <ac:spMk id="4" creationId="{3D64AAA3-E9D4-B544-B77B-0789573E9C02}"/>
            </ac:spMkLst>
          </pc:spChg>
          <pc:spChg chg="mod">
            <ac:chgData name="Harry West" userId="cd58591c-39e6-47fd-8957-91d6358d17f3" providerId="ADAL" clId="{DDBC981D-6F1C-4EF8-9B07-33FE2F223A7F}" dt="2024-08-22T12:19:01.672" v="266" actId="14100"/>
            <ac:spMkLst>
              <pc:docMk/>
              <pc:sldMasterMk cId="0" sldId="2147483719"/>
              <pc:sldLayoutMk cId="406912239" sldId="2147483964"/>
              <ac:spMk id="6"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152066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00000"/>
                </a:solidFill>
                <a:effectLst/>
                <a:highlight>
                  <a:srgbClr val="FFFFFF"/>
                </a:highlight>
                <a:latin typeface="Arial" panose="020B0604020202020204" pitchFamily="34" charset="0"/>
              </a:rPr>
              <a:t>Richard Phillips (2015) Playful and multi-sensory fieldwork: seeing, hearing and touching New York - collecting sounds, urban climbing, finding “accidental art” and getting lost. Students enjoy a sensory approach, inspiring them to learn actively and creatively. Fosters the acquisition of new skills.</a:t>
            </a:r>
          </a:p>
          <a:p>
            <a:endParaRPr lang="en-GB" b="0" i="0" dirty="0">
              <a:solidFill>
                <a:srgbClr val="000000"/>
              </a:solidFill>
              <a:effectLst/>
              <a:highlight>
                <a:srgbClr val="FFFFFF"/>
              </a:highlight>
              <a:latin typeface="Arial" panose="020B0604020202020204" pitchFamily="34" charset="0"/>
            </a:endParaRPr>
          </a:p>
          <a:p>
            <a:r>
              <a:rPr lang="en-GB" b="0" i="0" dirty="0">
                <a:solidFill>
                  <a:srgbClr val="000000"/>
                </a:solidFill>
                <a:effectLst/>
                <a:highlight>
                  <a:srgbClr val="FFFFFF"/>
                </a:highlight>
                <a:latin typeface="Arial" panose="020B0604020202020204" pitchFamily="34" charset="0"/>
              </a:rPr>
              <a:t>Sam Staddon et al 2023 – A token of love: the role of emotions in student fieldtrips teaching critical development geographies – JGHE. </a:t>
            </a:r>
          </a:p>
          <a:p>
            <a:r>
              <a:rPr lang="en-GB" b="0" i="0" dirty="0">
                <a:solidFill>
                  <a:srgbClr val="000000"/>
                </a:solidFill>
                <a:effectLst/>
                <a:highlight>
                  <a:srgbClr val="FFFFFF"/>
                </a:highlight>
                <a:latin typeface="Arial" panose="020B0604020202020204" pitchFamily="34" charset="0"/>
              </a:rPr>
              <a:t>Emotions are integral to the pedagogic process and critical political potential of the trip. We show how emotions are central to the connections students create with people and places during the trip and to their learning within it. Highlight crucial emotions of curiosity and care, cultivated by reflective pedagogies. </a:t>
            </a:r>
            <a:br>
              <a:rPr lang="en-GB" dirty="0"/>
            </a:br>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711379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1 An educator set students the task of making video tours for other students on the topics of the meaning of home and a walk in nature, prompting students to take a short walk engaging with module themes corporeally and affectively.</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br>
              <a:rPr lang="en-GB" dirty="0"/>
            </a:br>
            <a:r>
              <a:rPr lang="en-GB" sz="1800" b="0" i="0" dirty="0">
                <a:solidFill>
                  <a:srgbClr val="000000"/>
                </a:solidFill>
                <a:effectLst/>
                <a:highlight>
                  <a:srgbClr val="FFFFFF"/>
                </a:highlight>
                <a:latin typeface="Arial" panose="020B0604020202020204" pitchFamily="34" charset="0"/>
              </a:rPr>
              <a:t>2. Listening as part of hospitality - pivot online associated with flipped learning to reduce content delivery. One vignette began with an introductory session asking students to introduce themselves using an object or image of their own heritage as a way of clarifying the diverse interpretations of the concept.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Strengthening student-teacher relationships through dialogue - Starting sessions with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key word(s) or concept of the week. Students were asked to consider the word/concept in their language of choice and reflect on what it meant to them individually. Took turns sharing their viewpoint and listening with a partner. Pairs then shared their results with the entire class.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Teachers listening to other teachers and sharing their pedagogy -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br>
              <a:rPr lang="en-GB" dirty="0"/>
            </a:br>
            <a:r>
              <a:rPr lang="en-GB" sz="1800" b="0" i="0" dirty="0">
                <a:solidFill>
                  <a:srgbClr val="000000"/>
                </a:solidFill>
                <a:effectLst/>
                <a:highlight>
                  <a:srgbClr val="FFFFFF"/>
                </a:highlight>
                <a:latin typeface="Arial" panose="020B0604020202020204" pitchFamily="34" charset="0"/>
              </a:rPr>
              <a:t>3. Reconsidering identity and power: decentring ourselves as experts, drawing upon the affordances offered by a variety of learners in social constructivist learning. We acknowledged diversity in terms of accessibility to the internet and associated tech tools, home circumstances, learning styles, culture, language, values and ideologies, prior educational experiences, and levels of self-regulation and self-efficacy. Prompted a more relational pedagogy,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Facilitating diverse student presences - flipped” tutorials in which students undertook work prior to meeting online, preparing questions and seeking dialogic feed forward, and developing shared understanding of content. Students commented that sessions felt more  personalised and tailored to their individual needs.</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Engaging in meta-cognitive conversations - made ourselves vulnerable enough to foreground, discuss, and work together to enhance the processes that take place behind the scenes of education.</a:t>
            </a:r>
            <a:endParaRPr lang="en-GB" b="0" i="0" dirty="0">
              <a:solidFill>
                <a:srgbClr val="000000"/>
              </a:solidFill>
              <a:effectLst/>
              <a:highlight>
                <a:srgbClr val="FFFFFF"/>
              </a:highlight>
              <a:latin typeface="Segoe UI" panose="020B0502040204020203" pitchFamily="34" charset="0"/>
            </a:endParaRPr>
          </a:p>
          <a:p>
            <a:br>
              <a:rPr lang="en-GB" dirty="0"/>
            </a:br>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2036248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spcBef>
                <a:spcPts val="0"/>
              </a:spcBef>
              <a:spcAft>
                <a:spcPts val="0"/>
              </a:spcAft>
            </a:pPr>
            <a:r>
              <a:rPr lang="en-GB" dirty="0"/>
              <a:t>Caretta and </a:t>
            </a:r>
            <a:r>
              <a:rPr lang="en-GB" dirty="0" err="1"/>
              <a:t>Pepa</a:t>
            </a:r>
            <a:r>
              <a:rPr lang="en-GB" dirty="0"/>
              <a:t> 2024 - Decolonising pedagogy in practice. Emotions play a major role in consolidating knowledge – asked students to explore their embodied feelings related to the course content by reflecting and representing them in visual form. </a:t>
            </a:r>
          </a:p>
          <a:p>
            <a:pPr algn="l" rtl="0">
              <a:spcBef>
                <a:spcPts val="0"/>
              </a:spcBef>
              <a:spcAft>
                <a:spcPts val="0"/>
              </a:spcAft>
            </a:pPr>
            <a:endParaRPr lang="en-GB" dirty="0"/>
          </a:p>
          <a:p>
            <a:pPr algn="l" rtl="0">
              <a:spcBef>
                <a:spcPts val="0"/>
              </a:spcBef>
              <a:spcAft>
                <a:spcPts val="0"/>
              </a:spcAft>
            </a:pPr>
            <a:r>
              <a:rPr lang="en-GB" dirty="0"/>
              <a:t>Millner 2023 – unsettling feelings in the classroom: scaffolding pedagogies of discomfort as part of human </a:t>
            </a:r>
            <a:r>
              <a:rPr lang="en-GB" dirty="0" err="1"/>
              <a:t>geog</a:t>
            </a:r>
            <a:r>
              <a:rPr lang="en-GB" dirty="0"/>
              <a:t> in HE. </a:t>
            </a:r>
          </a:p>
          <a:p>
            <a:pPr algn="l" rtl="0">
              <a:spcBef>
                <a:spcPts val="0"/>
              </a:spcBef>
              <a:spcAft>
                <a:spcPts val="0"/>
              </a:spcAft>
            </a:pPr>
            <a:endParaRPr lang="en-GB" dirty="0"/>
          </a:p>
          <a:p>
            <a:pPr algn="l" rtl="0">
              <a:spcBef>
                <a:spcPts val="0"/>
              </a:spcBef>
              <a:spcAft>
                <a:spcPts val="0"/>
              </a:spcAft>
            </a:pPr>
            <a:r>
              <a:rPr lang="en-GB" dirty="0"/>
              <a:t>This leaks into discomforting pedagogies and teaching sensitive topics. </a:t>
            </a:r>
            <a:r>
              <a:rPr lang="en-GB" sz="1200" b="0" i="0" dirty="0">
                <a:solidFill>
                  <a:srgbClr val="000000"/>
                </a:solidFill>
                <a:effectLst/>
                <a:highlight>
                  <a:srgbClr val="FFFFFF"/>
                </a:highlight>
              </a:rPr>
              <a:t>Conclude discomfort is integral to a transformative approach, but scaffolding is necessary to enable such learning experiences. Links to radical pedagogy (Freire), borderland spaces (Giroux 1991) and self authorship (Baxter </a:t>
            </a:r>
            <a:r>
              <a:rPr lang="en-GB" sz="1200" b="0" i="0" dirty="0" err="1">
                <a:solidFill>
                  <a:srgbClr val="000000"/>
                </a:solidFill>
                <a:effectLst/>
                <a:highlight>
                  <a:srgbClr val="FFFFFF"/>
                </a:highlight>
              </a:rPr>
              <a:t>Magolda</a:t>
            </a:r>
            <a:r>
              <a:rPr lang="en-GB" sz="1200" b="0" i="0" dirty="0">
                <a:solidFill>
                  <a:srgbClr val="000000"/>
                </a:solidFill>
                <a:effectLst/>
                <a:highlight>
                  <a:srgbClr val="FFFFFF"/>
                </a:highlight>
              </a:rPr>
              <a:t> </a:t>
            </a:r>
            <a:r>
              <a:rPr lang="en-GB" sz="1200" b="0" i="0" dirty="0">
                <a:solidFill>
                  <a:srgbClr val="000000"/>
                </a:solidFill>
                <a:effectLst/>
                <a:highlight>
                  <a:srgbClr val="FFFF00"/>
                </a:highlight>
              </a:rPr>
              <a:t>xxx</a:t>
            </a:r>
            <a:r>
              <a:rPr lang="en-GB" sz="1200" b="0" i="0" dirty="0">
                <a:solidFill>
                  <a:srgbClr val="000000"/>
                </a:solidFill>
                <a:effectLst/>
                <a:highlight>
                  <a:srgbClr val="FFFFFF"/>
                </a:highlight>
              </a:rPr>
              <a:t>).</a:t>
            </a:r>
          </a:p>
          <a:p>
            <a:pPr algn="l" rtl="0">
              <a:spcBef>
                <a:spcPts val="0"/>
              </a:spcBef>
              <a:spcAft>
                <a:spcPts val="0"/>
              </a:spcAft>
            </a:pPr>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373307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spcBef>
                <a:spcPts val="0"/>
              </a:spcBef>
              <a:spcAft>
                <a:spcPts val="0"/>
              </a:spcAft>
            </a:pPr>
            <a:r>
              <a:rPr lang="en-GB" dirty="0"/>
              <a:t>Borderland examples – Student Environment Research Teams, student-led teaching on international fieldtrips, Twitter as a digital learning space, PAL.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3713479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Many students struggled to receive and act upon negative feedback, especially in early years, when it was often taken personally and linked to a sense of failure.</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br>
              <a:rPr lang="en-GB" dirty="0"/>
            </a:br>
            <a:r>
              <a:rPr lang="en-GB" sz="1800" b="0" i="0" dirty="0">
                <a:solidFill>
                  <a:srgbClr val="000000"/>
                </a:solidFill>
                <a:effectLst/>
                <a:highlight>
                  <a:srgbClr val="FFFFFF"/>
                </a:highlight>
                <a:latin typeface="Arial" panose="020B0604020202020204" pitchFamily="34" charset="0"/>
              </a:rPr>
              <a:t>Negative emotional responses tended to reduce students’ motivation, self-confidence, and </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r>
              <a:rPr lang="en-GB" sz="1800" b="0" i="0" dirty="0">
                <a:solidFill>
                  <a:srgbClr val="000000"/>
                </a:solidFill>
                <a:effectLst/>
                <a:highlight>
                  <a:srgbClr val="FFFFFF"/>
                </a:highlight>
                <a:latin typeface="Arial" panose="020B0604020202020204" pitchFamily="34" charset="0"/>
              </a:rPr>
              <a:t>self-esteem.</a:t>
            </a:r>
            <a:endParaRPr lang="en-GB" b="0" i="0" dirty="0">
              <a:solidFill>
                <a:srgbClr val="000000"/>
              </a:solidFill>
              <a:effectLst/>
              <a:highlight>
                <a:srgbClr val="FFFFFF"/>
              </a:highlight>
              <a:latin typeface="Segoe UI" panose="020B0502040204020203" pitchFamily="34" charset="0"/>
            </a:endParaRPr>
          </a:p>
          <a:p>
            <a:pPr algn="l" rtl="0">
              <a:spcBef>
                <a:spcPts val="0"/>
              </a:spcBef>
              <a:spcAft>
                <a:spcPts val="0"/>
              </a:spcAft>
            </a:pPr>
            <a:br>
              <a:rPr lang="en-GB" dirty="0"/>
            </a:br>
            <a:r>
              <a:rPr lang="en-GB" sz="1800" b="0" i="0" dirty="0">
                <a:solidFill>
                  <a:srgbClr val="000000"/>
                </a:solidFill>
                <a:effectLst/>
                <a:highlight>
                  <a:srgbClr val="FFFFFF"/>
                </a:highlight>
                <a:latin typeface="Arial" panose="020B0604020202020204" pitchFamily="34" charset="0"/>
              </a:rPr>
              <a:t>Positive feedback evoked intense but fleeting emotions. Positive feedback made students feel cared about, validating their self-worth and increasing their confidence, but it was not always motivational. </a:t>
            </a:r>
            <a:endParaRPr lang="en-GB" b="0" i="0" dirty="0">
              <a:solidFill>
                <a:srgbClr val="000000"/>
              </a:solidFill>
              <a:effectLst/>
              <a:highlight>
                <a:srgbClr val="FFFFFF"/>
              </a:highligh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102289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talking with the instructor about draft work helped the students to process and deal with their emotions, both short- and long-term:</a:t>
            </a:r>
          </a:p>
          <a:p>
            <a:endParaRPr lang="en-GB" dirty="0"/>
          </a:p>
          <a:p>
            <a:r>
              <a:rPr lang="en-GB" dirty="0"/>
              <a:t>derived from six central aspects of the relational feed-forward encounter:</a:t>
            </a:r>
          </a:p>
          <a:p>
            <a:endParaRPr lang="en-GB" dirty="0"/>
          </a:p>
          <a:p>
            <a:r>
              <a:rPr lang="en-GB" dirty="0"/>
              <a:t>The open and supportive environment prompted student </a:t>
            </a:r>
            <a:r>
              <a:rPr lang="en-GB" b="1" dirty="0"/>
              <a:t>questions</a:t>
            </a:r>
          </a:p>
          <a:p>
            <a:r>
              <a:rPr lang="en-GB" dirty="0"/>
              <a:t>Talking clarified the tone of instructor comments</a:t>
            </a:r>
          </a:p>
          <a:p>
            <a:r>
              <a:rPr lang="en-GB" dirty="0"/>
              <a:t>The instructor offered constructive critique, giving students a sense of direction</a:t>
            </a:r>
          </a:p>
          <a:p>
            <a:r>
              <a:rPr lang="en-GB" dirty="0"/>
              <a:t>The dialogue pertained to the </a:t>
            </a:r>
            <a:r>
              <a:rPr lang="en-GB" b="1" dirty="0"/>
              <a:t>work in progress </a:t>
            </a:r>
            <a:r>
              <a:rPr lang="en-GB" dirty="0"/>
              <a:t>rather than personal ability</a:t>
            </a:r>
          </a:p>
          <a:p>
            <a:r>
              <a:rPr lang="en-GB" dirty="0"/>
              <a:t>The dialogue directed student attention to assessment as a </a:t>
            </a:r>
            <a:r>
              <a:rPr lang="en-GB" b="1" dirty="0"/>
              <a:t>process</a:t>
            </a:r>
            <a:r>
              <a:rPr lang="en-GB" dirty="0"/>
              <a:t> </a:t>
            </a:r>
          </a:p>
          <a:p>
            <a:r>
              <a:rPr lang="en-GB" dirty="0"/>
              <a:t>The instructor focused student attention on the assessment </a:t>
            </a:r>
            <a:r>
              <a:rPr lang="en-GB" b="1" dirty="0"/>
              <a:t>rubric</a:t>
            </a: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15</a:t>
            </a:fld>
            <a:endParaRPr lang="en-US" altLang="en-US"/>
          </a:p>
        </p:txBody>
      </p:sp>
    </p:spTree>
    <p:extLst>
      <p:ext uri="{BB962C8B-B14F-4D97-AF65-F5344CB8AC3E}">
        <p14:creationId xmlns:p14="http://schemas.microsoft.com/office/powerpoint/2010/main" val="97348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Emotional </a:t>
            </a:r>
            <a:r>
              <a:rPr lang="en-US" dirty="0" err="1"/>
              <a:t>labour</a:t>
            </a:r>
            <a:r>
              <a:rPr lang="en-US" dirty="0"/>
              <a:t>: the “effort, planning and control needed to express . . . desired emotions during interpersonal interactions” (Morris and Feldman 1996, 987)</a:t>
            </a:r>
          </a:p>
          <a:p>
            <a:endParaRPr lang="en-US" dirty="0"/>
          </a:p>
          <a:p>
            <a:r>
              <a:rPr lang="en-US" sz="1200" b="0" i="0" u="none" strike="noStrike" kern="1200" baseline="0" dirty="0">
                <a:solidFill>
                  <a:schemeClr val="tx1"/>
                </a:solidFill>
                <a:latin typeface="+mn-lt"/>
                <a:ea typeface="+mn-ea"/>
                <a:cs typeface="+mn-cs"/>
              </a:rPr>
              <a:t>Training should be reflective and participatory, involving development in understanding of power and relationship dynamics between instructor and students and emotional intelligence.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See Fabienne </a:t>
            </a:r>
            <a:r>
              <a:rPr lang="en-US" sz="1200" b="0" i="0" u="none" strike="noStrike" kern="1200" baseline="0" dirty="0" err="1">
                <a:solidFill>
                  <a:schemeClr val="tx1"/>
                </a:solidFill>
                <a:latin typeface="+mn-lt"/>
                <a:ea typeface="+mn-ea"/>
                <a:cs typeface="+mn-cs"/>
              </a:rPr>
              <a:t>Vailes</a:t>
            </a:r>
            <a:r>
              <a:rPr lang="en-US" sz="1200" b="0" i="0" u="none" strike="noStrike" kern="1200" baseline="0" dirty="0">
                <a:solidFill>
                  <a:schemeClr val="tx1"/>
                </a:solidFill>
                <a:latin typeface="+mn-lt"/>
                <a:ea typeface="+mn-ea"/>
                <a:cs typeface="+mn-cs"/>
              </a:rPr>
              <a:t> – ‘The Flourishing Student’. Second Edition. </a:t>
            </a:r>
            <a:endParaRPr lang="en-GB" altLang="en-GB" dirty="0"/>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18</a:t>
            </a:fld>
            <a:endParaRPr lang="en-US" altLang="en-US"/>
          </a:p>
        </p:txBody>
      </p:sp>
    </p:spTree>
    <p:extLst>
      <p:ext uri="{BB962C8B-B14F-4D97-AF65-F5344CB8AC3E}">
        <p14:creationId xmlns:p14="http://schemas.microsoft.com/office/powerpoint/2010/main" val="42947084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7A7392"/>
        </a:solidFill>
        <a:effectLst/>
      </p:bgPr>
    </p:bg>
    <p:spTree>
      <p:nvGrpSpPr>
        <p:cNvPr id="1" name=""/>
        <p:cNvGrpSpPr/>
        <p:nvPr/>
      </p:nvGrpSpPr>
      <p:grpSpPr>
        <a:xfrm>
          <a:off x="0" y="0"/>
          <a:ext cx="0" cy="0"/>
          <a:chOff x="0" y="0"/>
          <a:chExt cx="0" cy="0"/>
        </a:xfrm>
      </p:grpSpPr>
      <p:pic>
        <p:nvPicPr>
          <p:cNvPr id="10" name="Picture 8">
            <a:extLst>
              <a:ext uri="{FF2B5EF4-FFF2-40B4-BE49-F238E27FC236}">
                <a16:creationId xmlns:a16="http://schemas.microsoft.com/office/drawing/2014/main" id="{D8E96D4C-F781-D146-B2F0-26791859FA3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72264" y="-1"/>
            <a:ext cx="2075904" cy="104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734435" y="1915483"/>
            <a:ext cx="7586032" cy="1945566"/>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781897" y="1916833"/>
            <a:ext cx="1625519" cy="269081"/>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781895" y="2323736"/>
            <a:ext cx="1625519" cy="601207"/>
          </a:xfrm>
          <a:prstGeom prst="rect">
            <a:avLst/>
          </a:prstGeom>
        </p:spPr>
        <p:txBody>
          <a:bodyPr lIns="0" tIns="0" rIns="0" bIns="0"/>
          <a:lstStyle>
            <a:lvl1pPr marL="0" indent="0" algn="l">
              <a:lnSpc>
                <a:spcPct val="100000"/>
              </a:lnSpc>
              <a:spcBef>
                <a:spcPts val="0"/>
              </a:spcBef>
              <a:buFontTx/>
              <a:buNone/>
              <a:defRPr sz="1600" b="1" i="0">
                <a:solidFill>
                  <a:schemeClr val="bg1"/>
                </a:solidFill>
                <a:latin typeface="+mj-lt"/>
                <a:ea typeface="Tahoma" charset="0"/>
                <a:cs typeface="Tahoma" charset="0"/>
              </a:defRPr>
            </a:lvl1pPr>
          </a:lstStyle>
          <a:p>
            <a:pPr lvl="0"/>
            <a:r>
              <a:rPr lang="en-US"/>
              <a:t>Click to 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749991" y="3132250"/>
            <a:ext cx="1625519" cy="593499"/>
          </a:xfrm>
          <a:prstGeom prst="rect">
            <a:avLst/>
          </a:prstGeom>
        </p:spPr>
        <p:txBody>
          <a:bodyPr lIns="0" tIns="0" rIns="0" bIns="0"/>
          <a:lstStyle>
            <a:lvl1pPr marL="0" indent="0" algn="l">
              <a:lnSpc>
                <a:spcPct val="100000"/>
              </a:lnSpc>
              <a:spcBef>
                <a:spcPts val="0"/>
              </a:spcBef>
              <a:buFontTx/>
              <a:buNone/>
              <a:defRPr sz="1600" b="1" i="0">
                <a:solidFill>
                  <a:schemeClr val="bg1"/>
                </a:solidFill>
                <a:latin typeface="+mj-lt"/>
                <a:ea typeface="Tahoma" charset="0"/>
                <a:cs typeface="Tahoma" charset="0"/>
              </a:defRPr>
            </a:lvl1pPr>
          </a:lstStyle>
          <a:p>
            <a:pPr lvl="0"/>
            <a:r>
              <a:rPr lang="en-US"/>
              <a:t>Click to edit Master text styles</a:t>
            </a:r>
          </a:p>
        </p:txBody>
      </p: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798008" y="5373216"/>
            <a:ext cx="1625519" cy="345828"/>
          </a:xfrm>
          <a:prstGeom prst="rect">
            <a:avLst/>
          </a:prstGeom>
        </p:spPr>
        <p:txBody>
          <a:bodyPr lIns="0" tIns="0" rIns="0" bIns="0"/>
          <a:lstStyle>
            <a:lvl1pPr marL="0" indent="0" algn="l">
              <a:lnSpc>
                <a:spcPct val="100000"/>
              </a:lnSpc>
              <a:spcBef>
                <a:spcPts val="0"/>
              </a:spcBef>
              <a:buFontTx/>
              <a:buNone/>
              <a:defRPr sz="1600" b="0" i="0">
                <a:solidFill>
                  <a:schemeClr val="bg1"/>
                </a:solidFill>
                <a:latin typeface="+mn-lt"/>
                <a:ea typeface="Tahoma"/>
                <a:cs typeface="Tahoma"/>
              </a:defRPr>
            </a:lvl1pPr>
          </a:lstStyle>
          <a:p>
            <a:pPr lvl="0"/>
            <a:r>
              <a:rPr lang="en-US" dirty="0"/>
              <a:t>Presentation date</a:t>
            </a:r>
          </a:p>
        </p:txBody>
      </p:sp>
      <p:sp>
        <p:nvSpPr>
          <p:cNvPr id="6" name="Text Placeholder 5">
            <a:extLst>
              <a:ext uri="{FF2B5EF4-FFF2-40B4-BE49-F238E27FC236}">
                <a16:creationId xmlns:a16="http://schemas.microsoft.com/office/drawing/2014/main" id="{961A5264-5D67-6F79-3282-FC255B1BCB7A}"/>
              </a:ext>
            </a:extLst>
          </p:cNvPr>
          <p:cNvSpPr>
            <a:spLocks noGrp="1"/>
          </p:cNvSpPr>
          <p:nvPr>
            <p:ph type="body" sz="quarter" idx="19"/>
          </p:nvPr>
        </p:nvSpPr>
        <p:spPr>
          <a:xfrm>
            <a:off x="2732239" y="4004544"/>
            <a:ext cx="7586032" cy="1714500"/>
          </a:xfrm>
          <a:prstGeom prst="rect">
            <a:avLst/>
          </a:prstGeom>
        </p:spPr>
        <p:txBody>
          <a:bodyPr/>
          <a:lstStyle>
            <a:lvl1pPr marL="0" indent="0">
              <a:buNone/>
              <a:defRPr sz="2400" b="1">
                <a:solidFill>
                  <a:schemeClr val="bg1"/>
                </a:solidFill>
              </a:defRPr>
            </a:lvl1pPr>
            <a:lvl2pPr marL="609600" indent="0">
              <a:buNone/>
              <a:defRPr sz="2000">
                <a:solidFill>
                  <a:schemeClr val="bg1"/>
                </a:solidFill>
              </a:defRPr>
            </a:lvl2pPr>
            <a:lvl3pPr marL="1219200" indent="0">
              <a:buNone/>
              <a:defRPr sz="1600">
                <a:solidFill>
                  <a:schemeClr val="bg1"/>
                </a:solidFill>
              </a:defRPr>
            </a:lvl3pPr>
            <a:lvl4pPr marL="1828800" indent="0">
              <a:buNone/>
              <a:defRPr sz="1400">
                <a:solidFill>
                  <a:schemeClr val="bg1"/>
                </a:solidFill>
              </a:defRPr>
            </a:lvl4pPr>
            <a:lvl5pPr marL="2438400" indent="0">
              <a:buNone/>
              <a:defRPr sz="14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72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983432" y="689380"/>
            <a:ext cx="10153127" cy="1011105"/>
          </a:xfrm>
          <a:prstGeom prst="rect">
            <a:avLst/>
          </a:prstGeom>
        </p:spPr>
        <p:txBody>
          <a:bodyPr lIns="0" tIns="0" rIns="0" bIns="0"/>
          <a:lstStyle>
            <a:lvl1pPr>
              <a:defRPr>
                <a:solidFill>
                  <a:srgbClr val="7A7392"/>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983432" y="1700808"/>
            <a:ext cx="10153128" cy="4608512"/>
          </a:xfrm>
          <a:prstGeom prst="rect">
            <a:avLst/>
          </a:prstGeom>
        </p:spPr>
        <p:txBody>
          <a:bodyPr lIns="0" tIns="0" rIns="0" bIns="0"/>
          <a:lstStyle>
            <a:lvl1pPr marL="266700" indent="-257175">
              <a:buClr>
                <a:srgbClr val="7A7392"/>
              </a:buClr>
              <a:buFont typeface="Arial" panose="020B0604020202020204" pitchFamily="34" charset="0"/>
              <a:buChar char="•"/>
              <a:tabLst/>
              <a:defRPr sz="2000">
                <a:latin typeface="+mn-lt"/>
                <a:ea typeface="Tahoma" panose="020B0604030504040204" pitchFamily="34" charset="0"/>
                <a:cs typeface="Tahoma" panose="020B0604030504040204" pitchFamily="34" charset="0"/>
              </a:defRPr>
            </a:lvl1pPr>
            <a:lvl2pPr marL="541338" indent="-274638">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75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C2A975-9E0E-5D43-ADC1-E0089E324263}"/>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56440"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9"/>
            <a:ext cx="10299327" cy="720077"/>
          </a:xfrm>
          <a:prstGeom prst="rect">
            <a:avLst/>
          </a:prstGeom>
        </p:spPr>
        <p:txBody>
          <a:bodyPr vert="horz" lIns="0" tIns="0" rIns="0" bIns="0" rtlCol="0" anchor="t"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4" r:id="rId2"/>
  </p:sldLayoutIdLst>
  <p:transition spd="slow">
    <p:fade/>
  </p:transition>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ur01.safelinks.protection.outlook.com/?url=http%3A%2F%2Fdx.doi.org%2F10.20343%2Fteachlearninqu.9.2.18&amp;data=05%7C02%7CHarry.West%40uwe.ac.uk%7C1201dc76105b4dbd656a08dcc3996899%7C07ef1208413c4b5e9cdd64ef305754f0%7C0%7C0%7C638600310866521816%7CUnknown%7CTWFpbGZsb3d8eyJWIjoiMC4wLjAwMDAiLCJQIjoiV2luMzIiLCJBTiI6Ik1haWwiLCJXVCI6Mn0%3D%7C0%7C%7C%7C&amp;sdata=%2FyISdYCHIFH0xoJETBajsPYVJ1RpiGAm5jnJqjgSvIo%3D&amp;reserved=0" TargetMode="External"/><Relationship Id="rId2" Type="http://schemas.openxmlformats.org/officeDocument/2006/relationships/hyperlink" Target="http://dx.doi.org/10.20343/teachlearninqu.9.1.20" TargetMode="External"/><Relationship Id="rId1" Type="http://schemas.openxmlformats.org/officeDocument/2006/relationships/slideLayout" Target="../slideLayouts/slideLayout2.xml"/><Relationship Id="rId4" Type="http://schemas.openxmlformats.org/officeDocument/2006/relationships/hyperlink" Target="https://eur01.safelinks.protection.outlook.com/?url=https%3A%2F%2Fdoi.org%2F10.20343%2Fteachlearninqu.11.6&amp;data=05%7C02%7CHarry.West%40uwe.ac.uk%7C1201dc76105b4dbd656a08dcc3996899%7C07ef1208413c4b5e9cdd64ef305754f0%7C0%7C0%7C638600310866526131%7CUnknown%7CTWFpbGZsb3d8eyJWIjoiMC4wLjAwMDAiLCJQIjoiV2luMzIiLCJBTiI6Ik1haWwiLCJXVCI6Mn0%3D%7C0%7C%7C%7C&amp;sdata=hr%2BBP4jCSht4YFpDJep4wxEcrakCuZjBYYzxcr1RoMw%3D&amp;reserved=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CF89-A503-4108-A796-4A7429EBFA02}"/>
              </a:ext>
            </a:extLst>
          </p:cNvPr>
          <p:cNvSpPr>
            <a:spLocks noGrp="1"/>
          </p:cNvSpPr>
          <p:nvPr>
            <p:ph type="title"/>
          </p:nvPr>
        </p:nvSpPr>
        <p:spPr>
          <a:xfrm>
            <a:off x="695400" y="1915483"/>
            <a:ext cx="10801200" cy="1945566"/>
          </a:xfrm>
        </p:spPr>
        <p:txBody>
          <a:bodyPr>
            <a:normAutofit/>
          </a:bodyPr>
          <a:lstStyle/>
          <a:p>
            <a:r>
              <a:rPr lang="en-GB" b="1" noProof="0" dirty="0"/>
              <a:t>Feeling our way forward: </a:t>
            </a:r>
            <a:br>
              <a:rPr lang="en-GB" b="1" noProof="0" dirty="0"/>
            </a:br>
            <a:r>
              <a:rPr lang="en-GB" b="1" noProof="0" dirty="0"/>
              <a:t>Embracing emotions in geography higher education</a:t>
            </a:r>
            <a:endParaRPr lang="en-GB" b="1" dirty="0"/>
          </a:p>
        </p:txBody>
      </p:sp>
      <p:sp>
        <p:nvSpPr>
          <p:cNvPr id="10" name="Text Placeholder 9">
            <a:extLst>
              <a:ext uri="{FF2B5EF4-FFF2-40B4-BE49-F238E27FC236}">
                <a16:creationId xmlns:a16="http://schemas.microsoft.com/office/drawing/2014/main" id="{BFB6177C-7039-2644-4332-D7236BF15302}"/>
              </a:ext>
            </a:extLst>
          </p:cNvPr>
          <p:cNvSpPr>
            <a:spLocks noGrp="1"/>
          </p:cNvSpPr>
          <p:nvPr>
            <p:ph type="body" sz="quarter" idx="19"/>
          </p:nvPr>
        </p:nvSpPr>
        <p:spPr>
          <a:xfrm>
            <a:off x="695400" y="3867893"/>
            <a:ext cx="5040560" cy="1721347"/>
          </a:xfrm>
        </p:spPr>
        <p:txBody>
          <a:bodyPr/>
          <a:lstStyle/>
          <a:p>
            <a:r>
              <a:rPr lang="en-GB" sz="2000" dirty="0"/>
              <a:t>Professor Jennifer Hill (Visiting Professor)</a:t>
            </a:r>
          </a:p>
          <a:p>
            <a:r>
              <a:rPr lang="en-GB" sz="2000" dirty="0"/>
              <a:t>Dr Harry West (Senior Lecturer in Geography)</a:t>
            </a:r>
          </a:p>
          <a:p>
            <a:r>
              <a:rPr lang="en-GB" sz="1600" dirty="0"/>
              <a:t>School of Architecture &amp; Environment </a:t>
            </a:r>
          </a:p>
          <a:p>
            <a:r>
              <a:rPr lang="en-GB" sz="1600" dirty="0"/>
              <a:t>University of the West of England</a:t>
            </a:r>
          </a:p>
          <a:p>
            <a:r>
              <a:rPr lang="en-GB" sz="1600" dirty="0"/>
              <a:t>Bristol, UK</a:t>
            </a:r>
          </a:p>
          <a:p>
            <a:pPr marL="457200" indent="-457200">
              <a:buFont typeface="Arial" panose="020B0604020202020204" pitchFamily="34" charset="0"/>
              <a:buChar char="•"/>
            </a:pPr>
            <a:endParaRPr lang="en-GB" sz="2000" dirty="0"/>
          </a:p>
        </p:txBody>
      </p:sp>
      <p:pic>
        <p:nvPicPr>
          <p:cNvPr id="1028" name="Picture 4" descr="Thünen: Research findings on rural areas at the International Geographical  Congress, 25-30 August 2024">
            <a:extLst>
              <a:ext uri="{FF2B5EF4-FFF2-40B4-BE49-F238E27FC236}">
                <a16:creationId xmlns:a16="http://schemas.microsoft.com/office/drawing/2014/main" id="{5C5DC02C-2A03-FEF6-F30C-E8133109CA9E}"/>
              </a:ext>
            </a:extLst>
          </p:cNvPr>
          <p:cNvPicPr>
            <a:picLocks noChangeAspect="1" noChangeArrowheads="1"/>
          </p:cNvPicPr>
          <p:nvPr/>
        </p:nvPicPr>
        <p:blipFill>
          <a:blip r:embed="rId3">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6075768" y="3861049"/>
            <a:ext cx="5512222" cy="1424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56617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53632E8-12BE-CD04-446C-685AE1ABE735}"/>
              </a:ext>
            </a:extLst>
          </p:cNvPr>
          <p:cNvSpPr>
            <a:spLocks noGrp="1"/>
          </p:cNvSpPr>
          <p:nvPr>
            <p:ph type="body" sz="quarter" idx="11"/>
          </p:nvPr>
        </p:nvSpPr>
        <p:spPr>
          <a:xfrm>
            <a:off x="1019436" y="836712"/>
            <a:ext cx="10153128" cy="5184576"/>
          </a:xfrm>
        </p:spPr>
        <p:txBody>
          <a:bodyPr/>
          <a:lstStyle/>
          <a:p>
            <a:r>
              <a:rPr lang="en-GB" dirty="0"/>
              <a:t>Dyer et al. (2024) collated international reflections on geographers’ responses to teaching geography during the Covid-19 pandemic</a:t>
            </a:r>
          </a:p>
          <a:p>
            <a:pPr marL="9525" indent="0">
              <a:buNone/>
            </a:pPr>
            <a:endParaRPr lang="en-GB" sz="1800" dirty="0"/>
          </a:p>
          <a:p>
            <a:r>
              <a:rPr lang="en-GB" dirty="0"/>
              <a:t>Geography educators enacted courage and compassion in their teaching by:</a:t>
            </a:r>
          </a:p>
          <a:p>
            <a:endParaRPr lang="en-GB" sz="900" dirty="0"/>
          </a:p>
          <a:p>
            <a:pPr marL="627063" lvl="1" indent="-342900">
              <a:buFont typeface="+mj-lt"/>
              <a:buAutoNum type="arabicPeriod"/>
            </a:pPr>
            <a:r>
              <a:rPr lang="en-GB" sz="1800" dirty="0"/>
              <a:t>Recognising educator and student embodiment in a novel context</a:t>
            </a:r>
          </a:p>
          <a:p>
            <a:pPr marL="627063" lvl="1" indent="-342900">
              <a:buFont typeface="+mj-lt"/>
              <a:buAutoNum type="arabicPeriod"/>
            </a:pPr>
            <a:r>
              <a:rPr lang="en-GB" sz="1800" dirty="0"/>
              <a:t>Prioritising listening, acknowledging and sharing with students </a:t>
            </a:r>
          </a:p>
          <a:p>
            <a:pPr marL="627063" lvl="1" indent="-342900">
              <a:buFont typeface="+mj-lt"/>
              <a:buAutoNum type="arabicPeriod"/>
            </a:pPr>
            <a:r>
              <a:rPr lang="en-GB" sz="1800" dirty="0"/>
              <a:t>Intentionally encountering and navigating difference amongst learners and colleagues</a:t>
            </a:r>
          </a:p>
          <a:p>
            <a:pPr marL="627063" lvl="1" indent="-342900">
              <a:buFont typeface="+mj-lt"/>
              <a:buAutoNum type="arabicPeriod"/>
            </a:pPr>
            <a:endParaRPr lang="en-GB" sz="1800" dirty="0"/>
          </a:p>
          <a:p>
            <a:r>
              <a:rPr lang="en-GB" dirty="0"/>
              <a:t>Resisted pandemic pressures to do more faster, avoiding pedagogic frailty (</a:t>
            </a:r>
            <a:r>
              <a:rPr lang="en-GB" dirty="0" err="1"/>
              <a:t>Kinchin</a:t>
            </a:r>
            <a:r>
              <a:rPr lang="en-GB" dirty="0"/>
              <a:t> &amp; Francis, 2017)</a:t>
            </a:r>
          </a:p>
          <a:p>
            <a:endParaRPr lang="en-GB" sz="1800" dirty="0"/>
          </a:p>
          <a:p>
            <a:r>
              <a:rPr lang="en-GB" dirty="0"/>
              <a:t>Adopted slow pedagogy (Berg &amp; </a:t>
            </a:r>
            <a:r>
              <a:rPr lang="en-GB" dirty="0" err="1"/>
              <a:t>Seeber</a:t>
            </a:r>
            <a:r>
              <a:rPr lang="en-GB" dirty="0"/>
              <a:t>, 2016), enacting pedagogies of care and compassion</a:t>
            </a:r>
          </a:p>
          <a:p>
            <a:pPr marL="9525" indent="0">
              <a:buNone/>
            </a:pPr>
            <a:endParaRPr lang="en-GB" sz="1800" dirty="0"/>
          </a:p>
          <a:p>
            <a:r>
              <a:rPr lang="en-GB" dirty="0"/>
              <a:t>Follow Oden’s (2001) definition of hospitality as “an orientation that attends to otherness, listening and learning”, offering a “relentless” welcome (</a:t>
            </a:r>
            <a:r>
              <a:rPr lang="en-GB" dirty="0" err="1"/>
              <a:t>Felten</a:t>
            </a:r>
            <a:r>
              <a:rPr lang="en-GB" dirty="0"/>
              <a:t> &amp; Lambert, 2020)</a:t>
            </a:r>
          </a:p>
        </p:txBody>
      </p:sp>
    </p:spTree>
    <p:extLst>
      <p:ext uri="{BB962C8B-B14F-4D97-AF65-F5344CB8AC3E}">
        <p14:creationId xmlns:p14="http://schemas.microsoft.com/office/powerpoint/2010/main" val="268922934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53632E8-12BE-CD04-446C-685AE1ABE735}"/>
              </a:ext>
            </a:extLst>
          </p:cNvPr>
          <p:cNvSpPr>
            <a:spLocks noGrp="1"/>
          </p:cNvSpPr>
          <p:nvPr>
            <p:ph type="body" sz="quarter" idx="11"/>
          </p:nvPr>
        </p:nvSpPr>
        <p:spPr>
          <a:xfrm>
            <a:off x="983432" y="1052736"/>
            <a:ext cx="10153128" cy="5256584"/>
          </a:xfrm>
        </p:spPr>
        <p:txBody>
          <a:bodyPr/>
          <a:lstStyle/>
          <a:p>
            <a:pPr marL="9525" indent="0">
              <a:spcBef>
                <a:spcPts val="0"/>
              </a:spcBef>
              <a:spcAft>
                <a:spcPts val="0"/>
              </a:spcAft>
              <a:buNone/>
            </a:pPr>
            <a:r>
              <a:rPr lang="en-GB" sz="2800" b="1" i="0" dirty="0">
                <a:solidFill>
                  <a:srgbClr val="7A7392"/>
                </a:solidFill>
                <a:effectLst/>
                <a:highlight>
                  <a:srgbClr val="FFFFFF"/>
                </a:highlight>
              </a:rPr>
              <a:t>Decolonised and anti-racist curricula and pedagogies:</a:t>
            </a:r>
          </a:p>
          <a:p>
            <a:pPr>
              <a:spcBef>
                <a:spcPts val="0"/>
              </a:spcBef>
              <a:spcAft>
                <a:spcPts val="0"/>
              </a:spcAft>
            </a:pPr>
            <a:endParaRPr lang="en-GB" dirty="0">
              <a:solidFill>
                <a:srgbClr val="000000"/>
              </a:solidFill>
              <a:highlight>
                <a:srgbClr val="FFFFFF"/>
              </a:highlight>
            </a:endParaRPr>
          </a:p>
          <a:p>
            <a:pPr>
              <a:spcBef>
                <a:spcPts val="0"/>
              </a:spcBef>
              <a:spcAft>
                <a:spcPts val="0"/>
              </a:spcAft>
            </a:pPr>
            <a:r>
              <a:rPr lang="en-GB" sz="2400" b="0" i="0" dirty="0">
                <a:solidFill>
                  <a:srgbClr val="000000"/>
                </a:solidFill>
                <a:effectLst/>
                <a:highlight>
                  <a:srgbClr val="FFFFFF"/>
                </a:highlight>
              </a:rPr>
              <a:t>Increasing application of critical / liberatory pedagogies and the advocation of decolonizing and anti-racist geography teaching and curricula (Alderman et al. 2019, Millner, 2023, Caretta and </a:t>
            </a:r>
            <a:r>
              <a:rPr lang="en-GB" sz="2400" b="0" i="0" dirty="0" err="1">
                <a:solidFill>
                  <a:srgbClr val="000000"/>
                </a:solidFill>
                <a:effectLst/>
                <a:highlight>
                  <a:srgbClr val="FFFFFF"/>
                </a:highlight>
              </a:rPr>
              <a:t>Pepa</a:t>
            </a:r>
            <a:r>
              <a:rPr lang="en-GB" sz="2400" b="0" i="0" dirty="0">
                <a:solidFill>
                  <a:srgbClr val="000000"/>
                </a:solidFill>
                <a:effectLst/>
                <a:highlight>
                  <a:srgbClr val="FFFFFF"/>
                </a:highlight>
              </a:rPr>
              <a:t> 2024) </a:t>
            </a:r>
          </a:p>
          <a:p>
            <a:pPr algn="l" rtl="0">
              <a:spcBef>
                <a:spcPts val="0"/>
              </a:spcBef>
              <a:spcAft>
                <a:spcPts val="0"/>
              </a:spcAft>
            </a:pPr>
            <a:endParaRPr lang="en-GB" b="0" i="0" dirty="0">
              <a:solidFill>
                <a:srgbClr val="000000"/>
              </a:solidFill>
              <a:effectLst/>
              <a:highlight>
                <a:srgbClr val="FFFFFF"/>
              </a:highlight>
            </a:endParaRPr>
          </a:p>
          <a:p>
            <a:pPr algn="l" rtl="0">
              <a:spcBef>
                <a:spcPts val="0"/>
              </a:spcBef>
              <a:spcAft>
                <a:spcPts val="0"/>
              </a:spcAft>
            </a:pPr>
            <a:r>
              <a:rPr lang="en-GB" sz="2400" b="0" i="0" dirty="0" err="1">
                <a:solidFill>
                  <a:srgbClr val="000000"/>
                </a:solidFill>
                <a:effectLst/>
                <a:highlight>
                  <a:srgbClr val="FFFFFF"/>
                </a:highlight>
              </a:rPr>
              <a:t>Fritzsche</a:t>
            </a:r>
            <a:r>
              <a:rPr lang="en-GB" sz="2400" b="0" i="0" dirty="0">
                <a:solidFill>
                  <a:srgbClr val="000000"/>
                </a:solidFill>
                <a:effectLst/>
                <a:highlight>
                  <a:srgbClr val="FFFFFF"/>
                </a:highlight>
              </a:rPr>
              <a:t> (2022) argues that introducing contemplative pedagogy into classrooms moves towards producing anti-oppressive geographic knowledge, prompting students to reflect mindfully on their positionalities and privilege</a:t>
            </a:r>
          </a:p>
          <a:p>
            <a:pPr algn="l" rtl="0">
              <a:spcBef>
                <a:spcPts val="0"/>
              </a:spcBef>
              <a:spcAft>
                <a:spcPts val="0"/>
              </a:spcAft>
            </a:pPr>
            <a:endParaRPr lang="en-GB" b="0" i="0" dirty="0">
              <a:solidFill>
                <a:srgbClr val="000000"/>
              </a:solidFill>
              <a:effectLst/>
              <a:highlight>
                <a:srgbClr val="FFFFFF"/>
              </a:highlight>
            </a:endParaRPr>
          </a:p>
          <a:p>
            <a:pPr algn="l" rtl="0">
              <a:spcBef>
                <a:spcPts val="0"/>
              </a:spcBef>
              <a:spcAft>
                <a:spcPts val="0"/>
              </a:spcAft>
            </a:pPr>
            <a:r>
              <a:rPr lang="en-GB" sz="2400" dirty="0">
                <a:solidFill>
                  <a:srgbClr val="000000"/>
                </a:solidFill>
                <a:highlight>
                  <a:srgbClr val="FFFFFF"/>
                </a:highlight>
              </a:rPr>
              <a:t>A</a:t>
            </a:r>
            <a:r>
              <a:rPr lang="en-GB" sz="2400" b="0" i="0" dirty="0">
                <a:solidFill>
                  <a:srgbClr val="000000"/>
                </a:solidFill>
                <a:effectLst/>
                <a:highlight>
                  <a:srgbClr val="FFFFFF"/>
                </a:highlight>
              </a:rPr>
              <a:t>ddresses the emotional, personal, and embodied components of learning</a:t>
            </a:r>
          </a:p>
          <a:p>
            <a:pPr algn="l" rtl="0">
              <a:spcBef>
                <a:spcPts val="0"/>
              </a:spcBef>
              <a:spcAft>
                <a:spcPts val="0"/>
              </a:spcAft>
            </a:pPr>
            <a:endParaRPr lang="en-GB" b="0" i="0" dirty="0">
              <a:solidFill>
                <a:srgbClr val="000000"/>
              </a:solidFill>
              <a:effectLst/>
              <a:highlight>
                <a:srgbClr val="FFFFFF"/>
              </a:highlight>
            </a:endParaRPr>
          </a:p>
          <a:p>
            <a:pPr algn="l" rtl="0">
              <a:spcBef>
                <a:spcPts val="0"/>
              </a:spcBef>
              <a:spcAft>
                <a:spcPts val="0"/>
              </a:spcAft>
            </a:pPr>
            <a:r>
              <a:rPr lang="en-GB" sz="2400" b="0" i="0" dirty="0">
                <a:solidFill>
                  <a:srgbClr val="000000"/>
                </a:solidFill>
                <a:effectLst/>
                <a:highlight>
                  <a:srgbClr val="FFFFFF"/>
                </a:highlight>
              </a:rPr>
              <a:t>Need to unlearn oppression, to dismantle deeply held ideologies, and create more empowering ways of relating to one another</a:t>
            </a:r>
          </a:p>
          <a:p>
            <a:pPr algn="l" rtl="0">
              <a:spcBef>
                <a:spcPts val="0"/>
              </a:spcBef>
              <a:spcAft>
                <a:spcPts val="0"/>
              </a:spcAft>
            </a:pPr>
            <a:endParaRPr lang="en-GB" sz="1800" b="0" i="0" dirty="0">
              <a:solidFill>
                <a:srgbClr val="000000"/>
              </a:solidFill>
              <a:effectLst/>
              <a:highlight>
                <a:srgbClr val="FFFFFF"/>
              </a:highlight>
            </a:endParaRPr>
          </a:p>
        </p:txBody>
      </p:sp>
    </p:spTree>
    <p:extLst>
      <p:ext uri="{BB962C8B-B14F-4D97-AF65-F5344CB8AC3E}">
        <p14:creationId xmlns:p14="http://schemas.microsoft.com/office/powerpoint/2010/main" val="402455566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53632E8-12BE-CD04-446C-685AE1ABE735}"/>
              </a:ext>
            </a:extLst>
          </p:cNvPr>
          <p:cNvSpPr>
            <a:spLocks noGrp="1"/>
          </p:cNvSpPr>
          <p:nvPr>
            <p:ph type="body" sz="quarter" idx="11"/>
          </p:nvPr>
        </p:nvSpPr>
        <p:spPr>
          <a:xfrm>
            <a:off x="983432" y="1052736"/>
            <a:ext cx="10153128" cy="5256584"/>
          </a:xfrm>
        </p:spPr>
        <p:txBody>
          <a:bodyPr/>
          <a:lstStyle/>
          <a:p>
            <a:pPr marL="9525" indent="0">
              <a:spcBef>
                <a:spcPts val="0"/>
              </a:spcBef>
              <a:spcAft>
                <a:spcPts val="0"/>
              </a:spcAft>
              <a:buNone/>
            </a:pPr>
            <a:r>
              <a:rPr lang="en-GB" sz="2400" b="1" i="0" dirty="0">
                <a:solidFill>
                  <a:srgbClr val="7A7392"/>
                </a:solidFill>
                <a:effectLst/>
              </a:rPr>
              <a:t>Faculty-learner relationships:</a:t>
            </a:r>
          </a:p>
          <a:p>
            <a:pPr>
              <a:spcBef>
                <a:spcPts val="0"/>
              </a:spcBef>
              <a:spcAft>
                <a:spcPts val="0"/>
              </a:spcAft>
            </a:pPr>
            <a:endParaRPr lang="en-GB" sz="1800" dirty="0">
              <a:solidFill>
                <a:srgbClr val="000000"/>
              </a:solidFill>
            </a:endParaRPr>
          </a:p>
          <a:p>
            <a:pPr>
              <a:spcBef>
                <a:spcPts val="0"/>
              </a:spcBef>
              <a:spcAft>
                <a:spcPts val="0"/>
              </a:spcAft>
            </a:pPr>
            <a:r>
              <a:rPr lang="en-GB" b="0" i="0" dirty="0">
                <a:solidFill>
                  <a:srgbClr val="000000"/>
                </a:solidFill>
                <a:effectLst/>
              </a:rPr>
              <a:t>Geographers have led the development from transactional teaching to relational learning. </a:t>
            </a:r>
          </a:p>
          <a:p>
            <a:pPr marL="9525" indent="0">
              <a:spcBef>
                <a:spcPts val="0"/>
              </a:spcBef>
              <a:spcAft>
                <a:spcPts val="0"/>
              </a:spcAft>
              <a:buNone/>
            </a:pPr>
            <a:endParaRPr lang="en-GB" b="0" i="0" dirty="0">
              <a:solidFill>
                <a:srgbClr val="000000"/>
              </a:solidFill>
              <a:effectLst/>
            </a:endParaRPr>
          </a:p>
          <a:p>
            <a:pPr>
              <a:spcBef>
                <a:spcPts val="0"/>
              </a:spcBef>
              <a:spcAft>
                <a:spcPts val="0"/>
              </a:spcAft>
            </a:pPr>
            <a:r>
              <a:rPr lang="en-GB" b="0" i="0" dirty="0">
                <a:solidFill>
                  <a:srgbClr val="000000"/>
                </a:solidFill>
                <a:effectLst/>
              </a:rPr>
              <a:t>For example, working with students as partners in teaching and learning:</a:t>
            </a:r>
          </a:p>
          <a:p>
            <a:pPr>
              <a:spcBef>
                <a:spcPts val="0"/>
              </a:spcBef>
              <a:spcAft>
                <a:spcPts val="0"/>
              </a:spcAft>
            </a:pPr>
            <a:endParaRPr lang="en-GB" sz="1800" dirty="0">
              <a:solidFill>
                <a:srgbClr val="000000"/>
              </a:solidFill>
            </a:endParaRPr>
          </a:p>
          <a:p>
            <a:pPr lvl="1">
              <a:spcBef>
                <a:spcPts val="0"/>
              </a:spcBef>
              <a:spcAft>
                <a:spcPts val="0"/>
              </a:spcAft>
              <a:buFont typeface="Wingdings" panose="05000000000000000000" pitchFamily="2" charset="2"/>
              <a:buChar char="Ø"/>
            </a:pPr>
            <a:r>
              <a:rPr lang="en-GB" sz="1800" b="0" i="0" dirty="0">
                <a:solidFill>
                  <a:srgbClr val="000000"/>
                </a:solidFill>
                <a:effectLst/>
              </a:rPr>
              <a:t>Moore-Cherry et al. (2016) propose inclusive partnerships: working with the wider student body rather than select cohorts</a:t>
            </a:r>
          </a:p>
          <a:p>
            <a:pPr lvl="1">
              <a:spcBef>
                <a:spcPts val="0"/>
              </a:spcBef>
              <a:spcAft>
                <a:spcPts val="0"/>
              </a:spcAft>
              <a:buFont typeface="Wingdings" panose="05000000000000000000" pitchFamily="2" charset="2"/>
              <a:buChar char="Ø"/>
            </a:pPr>
            <a:endParaRPr lang="en-GB" sz="1800" dirty="0">
              <a:solidFill>
                <a:srgbClr val="000000"/>
              </a:solidFill>
            </a:endParaRPr>
          </a:p>
          <a:p>
            <a:pPr lvl="1">
              <a:spcBef>
                <a:spcPts val="0"/>
              </a:spcBef>
              <a:spcAft>
                <a:spcPts val="0"/>
              </a:spcAft>
              <a:buFont typeface="Wingdings" panose="05000000000000000000" pitchFamily="2" charset="2"/>
              <a:buChar char="Ø"/>
            </a:pPr>
            <a:r>
              <a:rPr lang="en-GB" sz="1800" dirty="0">
                <a:solidFill>
                  <a:srgbClr val="000000"/>
                </a:solidFill>
              </a:rPr>
              <a:t>Present case studies from geography which enhance student autonomy, cultivate belonging and a sense of community, and build a geographic identity</a:t>
            </a:r>
          </a:p>
          <a:p>
            <a:pPr lvl="1">
              <a:spcBef>
                <a:spcPts val="0"/>
              </a:spcBef>
              <a:spcAft>
                <a:spcPts val="0"/>
              </a:spcAft>
              <a:buFont typeface="Wingdings" panose="05000000000000000000" pitchFamily="2" charset="2"/>
              <a:buChar char="Ø"/>
            </a:pPr>
            <a:endParaRPr lang="en-GB" sz="1800" b="0" i="0" dirty="0">
              <a:solidFill>
                <a:srgbClr val="000000"/>
              </a:solidFill>
              <a:effectLst/>
            </a:endParaRPr>
          </a:p>
          <a:p>
            <a:pPr lvl="1">
              <a:spcBef>
                <a:spcPts val="0"/>
              </a:spcBef>
              <a:spcAft>
                <a:spcPts val="0"/>
              </a:spcAft>
              <a:buFont typeface="Wingdings" panose="05000000000000000000" pitchFamily="2" charset="2"/>
              <a:buChar char="Ø"/>
            </a:pPr>
            <a:r>
              <a:rPr lang="en-GB" sz="1800" dirty="0">
                <a:solidFill>
                  <a:srgbClr val="000000"/>
                </a:solidFill>
              </a:rPr>
              <a:t>Through partnership, staff and students enter borderland spaces (Hill et al. 2016): </a:t>
            </a:r>
            <a:r>
              <a:rPr lang="en-GB" sz="1800" b="0" i="0" dirty="0">
                <a:solidFill>
                  <a:srgbClr val="000000"/>
                </a:solidFill>
                <a:effectLst/>
              </a:rPr>
              <a:t>novel, challenging, permissive and liminal, which destabilize traditional power hierarchies </a:t>
            </a:r>
          </a:p>
          <a:p>
            <a:pPr lvl="1">
              <a:spcBef>
                <a:spcPts val="0"/>
              </a:spcBef>
              <a:spcAft>
                <a:spcPts val="0"/>
              </a:spcAft>
              <a:buFont typeface="Wingdings" panose="05000000000000000000" pitchFamily="2" charset="2"/>
              <a:buChar char="Ø"/>
            </a:pPr>
            <a:endParaRPr lang="en-GB" sz="1800" b="0" i="0" dirty="0">
              <a:solidFill>
                <a:srgbClr val="000000"/>
              </a:solidFill>
              <a:effectLst/>
            </a:endParaRPr>
          </a:p>
          <a:p>
            <a:pPr lvl="1">
              <a:spcBef>
                <a:spcPts val="0"/>
              </a:spcBef>
              <a:spcAft>
                <a:spcPts val="0"/>
              </a:spcAft>
              <a:buFont typeface="Wingdings" panose="05000000000000000000" pitchFamily="2" charset="2"/>
              <a:buChar char="Ø"/>
            </a:pPr>
            <a:r>
              <a:rPr lang="en-GB" sz="1800" b="0" i="0" dirty="0">
                <a:solidFill>
                  <a:srgbClr val="000000"/>
                </a:solidFill>
                <a:effectLst/>
              </a:rPr>
              <a:t>Students gain confidence in accepting agency in learning, moving towards critical thinking and reflective judgement, thereby developing self-authorship. </a:t>
            </a:r>
          </a:p>
          <a:p>
            <a:pPr lvl="1">
              <a:spcBef>
                <a:spcPts val="0"/>
              </a:spcBef>
              <a:spcAft>
                <a:spcPts val="0"/>
              </a:spcAft>
            </a:pPr>
            <a:endParaRPr lang="en-GB" sz="1800" dirty="0">
              <a:solidFill>
                <a:srgbClr val="000000"/>
              </a:solidFill>
              <a:highlight>
                <a:srgbClr val="FFFF00"/>
              </a:highlight>
            </a:endParaRPr>
          </a:p>
          <a:p>
            <a:pPr lvl="1">
              <a:spcBef>
                <a:spcPts val="0"/>
              </a:spcBef>
              <a:spcAft>
                <a:spcPts val="0"/>
              </a:spcAft>
            </a:pPr>
            <a:endParaRPr lang="en-GB" sz="1800" dirty="0">
              <a:solidFill>
                <a:srgbClr val="000000"/>
              </a:solidFill>
              <a:highlight>
                <a:srgbClr val="FFFFFF"/>
              </a:highlight>
            </a:endParaRPr>
          </a:p>
          <a:p>
            <a:pPr>
              <a:spcBef>
                <a:spcPts val="0"/>
              </a:spcBef>
              <a:spcAft>
                <a:spcPts val="0"/>
              </a:spcAft>
            </a:pPr>
            <a:endParaRPr lang="en-GB" sz="1800" b="0" i="0" dirty="0">
              <a:solidFill>
                <a:srgbClr val="000000"/>
              </a:solidFill>
              <a:effectLst/>
              <a:highlight>
                <a:srgbClr val="FFFFFF"/>
              </a:highlight>
            </a:endParaRPr>
          </a:p>
        </p:txBody>
      </p:sp>
    </p:spTree>
    <p:extLst>
      <p:ext uri="{BB962C8B-B14F-4D97-AF65-F5344CB8AC3E}">
        <p14:creationId xmlns:p14="http://schemas.microsoft.com/office/powerpoint/2010/main" val="2519970443"/>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BEAA7-782A-FCDE-DA92-6ED61026FDED}"/>
              </a:ext>
            </a:extLst>
          </p:cNvPr>
          <p:cNvSpPr>
            <a:spLocks noGrp="1"/>
          </p:cNvSpPr>
          <p:nvPr>
            <p:ph type="title"/>
          </p:nvPr>
        </p:nvSpPr>
        <p:spPr/>
        <p:txBody>
          <a:bodyPr/>
          <a:lstStyle/>
          <a:p>
            <a:r>
              <a:rPr lang="en-GB" dirty="0"/>
              <a:t>3. Assessment </a:t>
            </a:r>
          </a:p>
        </p:txBody>
      </p:sp>
      <p:sp>
        <p:nvSpPr>
          <p:cNvPr id="3" name="Text Placeholder 2">
            <a:extLst>
              <a:ext uri="{FF2B5EF4-FFF2-40B4-BE49-F238E27FC236}">
                <a16:creationId xmlns:a16="http://schemas.microsoft.com/office/drawing/2014/main" id="{ECC512D4-DE46-E5EB-BF62-AF66B4957CF7}"/>
              </a:ext>
            </a:extLst>
          </p:cNvPr>
          <p:cNvSpPr>
            <a:spLocks noGrp="1"/>
          </p:cNvSpPr>
          <p:nvPr>
            <p:ph type="body" sz="quarter" idx="11"/>
          </p:nvPr>
        </p:nvSpPr>
        <p:spPr/>
        <p:txBody>
          <a:bodyPr/>
          <a:lstStyle/>
          <a:p>
            <a:pPr marL="9525" indent="0" algn="l" rtl="0">
              <a:spcBef>
                <a:spcPts val="0"/>
              </a:spcBef>
              <a:spcAft>
                <a:spcPts val="0"/>
              </a:spcAft>
              <a:buNone/>
            </a:pPr>
            <a:r>
              <a:rPr lang="en-GB" sz="2400" b="1" i="0" dirty="0">
                <a:solidFill>
                  <a:srgbClr val="7A7392"/>
                </a:solidFill>
                <a:effectLst/>
                <a:highlight>
                  <a:srgbClr val="FFFFFF"/>
                </a:highlight>
              </a:rPr>
              <a:t>Student emotions: </a:t>
            </a:r>
          </a:p>
          <a:p>
            <a:pPr algn="l" rtl="0">
              <a:spcBef>
                <a:spcPts val="0"/>
              </a:spcBef>
              <a:spcAft>
                <a:spcPts val="0"/>
              </a:spcAft>
            </a:pPr>
            <a:endParaRPr lang="en-GB" sz="1200" dirty="0">
              <a:solidFill>
                <a:srgbClr val="000000"/>
              </a:solidFill>
              <a:highlight>
                <a:srgbClr val="FFFFFF"/>
              </a:highlight>
            </a:endParaRPr>
          </a:p>
          <a:p>
            <a:pPr>
              <a:spcBef>
                <a:spcPts val="0"/>
              </a:spcBef>
              <a:spcAft>
                <a:spcPts val="0"/>
              </a:spcAft>
            </a:pPr>
            <a:r>
              <a:rPr lang="en-GB" sz="2400" dirty="0"/>
              <a:t>Assessment and receiving feedback is inherently emotional for students, exposing their capabilities as learners </a:t>
            </a:r>
          </a:p>
          <a:p>
            <a:pPr>
              <a:spcBef>
                <a:spcPts val="0"/>
              </a:spcBef>
              <a:spcAft>
                <a:spcPts val="0"/>
              </a:spcAft>
            </a:pPr>
            <a:endParaRPr lang="en-GB" sz="2400" b="0" i="0" dirty="0">
              <a:solidFill>
                <a:srgbClr val="000000"/>
              </a:solidFill>
              <a:effectLst/>
              <a:highlight>
                <a:srgbClr val="FFFFFF"/>
              </a:highlight>
            </a:endParaRPr>
          </a:p>
          <a:p>
            <a:pPr>
              <a:spcBef>
                <a:spcPts val="0"/>
              </a:spcBef>
              <a:spcAft>
                <a:spcPts val="0"/>
              </a:spcAft>
            </a:pPr>
            <a:r>
              <a:rPr lang="en-GB" sz="2400" b="0" i="0" dirty="0">
                <a:solidFill>
                  <a:srgbClr val="000000"/>
                </a:solidFill>
                <a:effectLst/>
                <a:highlight>
                  <a:srgbClr val="FFFFFF"/>
                </a:highlight>
              </a:rPr>
              <a:t>Hill et al. (2021a) investigated emotions experienced by undergraduate students in relation to assessment feedback</a:t>
            </a:r>
          </a:p>
          <a:p>
            <a:pPr algn="l" rtl="0">
              <a:spcBef>
                <a:spcPts val="0"/>
              </a:spcBef>
              <a:spcAft>
                <a:spcPts val="0"/>
              </a:spcAft>
            </a:pPr>
            <a:endParaRPr lang="en-GB" sz="2400" b="0" i="0" dirty="0">
              <a:solidFill>
                <a:srgbClr val="000000"/>
              </a:solidFill>
              <a:effectLst/>
              <a:highlight>
                <a:srgbClr val="FFFFFF"/>
              </a:highlight>
            </a:endParaRPr>
          </a:p>
          <a:p>
            <a:pPr algn="l" rtl="0">
              <a:spcBef>
                <a:spcPts val="0"/>
              </a:spcBef>
              <a:spcAft>
                <a:spcPts val="0"/>
              </a:spcAft>
            </a:pPr>
            <a:r>
              <a:rPr lang="en-GB" sz="2400" b="0" i="0" dirty="0">
                <a:solidFill>
                  <a:srgbClr val="000000"/>
                </a:solidFill>
                <a:effectLst/>
                <a:highlight>
                  <a:srgbClr val="FFFFFF"/>
                </a:highlight>
              </a:rPr>
              <a:t>Respondents drawn from different years of study and subject</a:t>
            </a:r>
            <a:r>
              <a:rPr lang="en-GB" sz="2400" dirty="0">
                <a:solidFill>
                  <a:srgbClr val="000000"/>
                </a:solidFill>
                <a:highlight>
                  <a:srgbClr val="FFFFFF"/>
                </a:highlight>
              </a:rPr>
              <a:t> (including geography)</a:t>
            </a:r>
            <a:r>
              <a:rPr lang="en-GB" sz="2400" b="0" i="0" dirty="0">
                <a:solidFill>
                  <a:srgbClr val="000000"/>
                </a:solidFill>
                <a:effectLst/>
                <a:highlight>
                  <a:srgbClr val="FFFFFF"/>
                </a:highlight>
              </a:rPr>
              <a:t> across different countries</a:t>
            </a:r>
          </a:p>
          <a:p>
            <a:pPr algn="l" rtl="0">
              <a:spcBef>
                <a:spcPts val="0"/>
              </a:spcBef>
              <a:spcAft>
                <a:spcPts val="0"/>
              </a:spcAft>
            </a:pPr>
            <a:endParaRPr lang="en-GB" sz="2400" b="0" i="0" dirty="0">
              <a:solidFill>
                <a:srgbClr val="000000"/>
              </a:solidFill>
              <a:effectLst/>
              <a:highlight>
                <a:srgbClr val="FFFFFF"/>
              </a:highlight>
            </a:endParaRPr>
          </a:p>
          <a:p>
            <a:pPr algn="l" rtl="0">
              <a:spcBef>
                <a:spcPts val="0"/>
              </a:spcBef>
              <a:spcAft>
                <a:spcPts val="0"/>
              </a:spcAft>
            </a:pPr>
            <a:r>
              <a:rPr lang="en-GB" sz="2400" b="0" i="0" dirty="0">
                <a:solidFill>
                  <a:srgbClr val="000000"/>
                </a:solidFill>
                <a:effectLst/>
                <a:highlight>
                  <a:srgbClr val="FFFFFF"/>
                </a:highlight>
              </a:rPr>
              <a:t>Results demonstrated that receiving feedback was inherently emotional for students …</a:t>
            </a:r>
          </a:p>
          <a:p>
            <a:endParaRPr lang="en-GB" sz="2400" dirty="0"/>
          </a:p>
        </p:txBody>
      </p:sp>
    </p:spTree>
    <p:extLst>
      <p:ext uri="{BB962C8B-B14F-4D97-AF65-F5344CB8AC3E}">
        <p14:creationId xmlns:p14="http://schemas.microsoft.com/office/powerpoint/2010/main" val="368166608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61A5E72-4A61-3E43-A873-F3E4C37A71D9}"/>
              </a:ext>
            </a:extLst>
          </p:cNvPr>
          <p:cNvPicPr/>
          <p:nvPr/>
        </p:nvPicPr>
        <p:blipFill rotWithShape="1">
          <a:blip r:embed="rId2">
            <a:extLst>
              <a:ext uri="{28A0092B-C50C-407E-A947-70E740481C1C}">
                <a14:useLocalDpi xmlns:a14="http://schemas.microsoft.com/office/drawing/2010/main" val="0"/>
              </a:ext>
            </a:extLst>
          </a:blip>
          <a:srcRect l="6440" r="5913"/>
          <a:stretch/>
        </p:blipFill>
        <p:spPr>
          <a:xfrm>
            <a:off x="1127448" y="260648"/>
            <a:ext cx="8497229" cy="6235323"/>
          </a:xfrm>
          <a:prstGeom prst="rect">
            <a:avLst/>
          </a:prstGeom>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ext>
          </a:extLst>
        </p:spPr>
      </p:pic>
      <p:sp>
        <p:nvSpPr>
          <p:cNvPr id="6" name="TextBox 5">
            <a:extLst>
              <a:ext uri="{FF2B5EF4-FFF2-40B4-BE49-F238E27FC236}">
                <a16:creationId xmlns:a16="http://schemas.microsoft.com/office/drawing/2014/main" id="{6F984240-5F6A-D3C8-468F-00174727E2F4}"/>
              </a:ext>
            </a:extLst>
          </p:cNvPr>
          <p:cNvSpPr txBox="1"/>
          <p:nvPr/>
        </p:nvSpPr>
        <p:spPr>
          <a:xfrm>
            <a:off x="9624677" y="6139013"/>
            <a:ext cx="2567323" cy="369332"/>
          </a:xfrm>
          <a:prstGeom prst="rect">
            <a:avLst/>
          </a:prstGeom>
          <a:noFill/>
        </p:spPr>
        <p:txBody>
          <a:bodyPr wrap="square" rtlCol="0">
            <a:spAutoFit/>
          </a:bodyPr>
          <a:lstStyle/>
          <a:p>
            <a:r>
              <a:rPr lang="en-GB" dirty="0">
                <a:latin typeface="+mj-lt"/>
              </a:rPr>
              <a:t>Hill et al. (2021a)</a:t>
            </a:r>
          </a:p>
        </p:txBody>
      </p:sp>
    </p:spTree>
    <p:extLst>
      <p:ext uri="{BB962C8B-B14F-4D97-AF65-F5344CB8AC3E}">
        <p14:creationId xmlns:p14="http://schemas.microsoft.com/office/powerpoint/2010/main" val="70297219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13F0680-FC7D-EAA3-CA80-2A55A1AC0466}"/>
              </a:ext>
            </a:extLst>
          </p:cNvPr>
          <p:cNvSpPr>
            <a:spLocks noGrp="1"/>
          </p:cNvSpPr>
          <p:nvPr>
            <p:ph type="body" sz="quarter" idx="11"/>
          </p:nvPr>
        </p:nvSpPr>
        <p:spPr>
          <a:xfrm>
            <a:off x="754751" y="815801"/>
            <a:ext cx="10513168" cy="5527375"/>
          </a:xfrm>
        </p:spPr>
        <p:txBody>
          <a:bodyPr/>
          <a:lstStyle/>
          <a:p>
            <a:pPr algn="l" rtl="0">
              <a:spcBef>
                <a:spcPts val="0"/>
              </a:spcBef>
              <a:spcAft>
                <a:spcPts val="0"/>
              </a:spcAft>
            </a:pPr>
            <a:r>
              <a:rPr lang="en-GB" b="0" i="0" dirty="0">
                <a:solidFill>
                  <a:srgbClr val="000000"/>
                </a:solidFill>
                <a:effectLst/>
                <a:highlight>
                  <a:srgbClr val="FFFFFF"/>
                </a:highlight>
              </a:rPr>
              <a:t>Hill et al. (2021b/c) examine role of </a:t>
            </a:r>
            <a:r>
              <a:rPr lang="en-GB" b="1" i="0" dirty="0">
                <a:solidFill>
                  <a:srgbClr val="7A7392"/>
                </a:solidFill>
                <a:effectLst/>
                <a:highlight>
                  <a:srgbClr val="FFFFFF"/>
                </a:highlight>
              </a:rPr>
              <a:t>dialogic</a:t>
            </a:r>
            <a:r>
              <a:rPr lang="en-GB" b="0" i="0" dirty="0">
                <a:solidFill>
                  <a:srgbClr val="000000"/>
                </a:solidFill>
                <a:effectLst/>
                <a:highlight>
                  <a:srgbClr val="FFFFFF"/>
                </a:highlight>
              </a:rPr>
              <a:t> feedforward in dissipating student anxiety, enabling productive learning attitudes and behaviours, and supporting wellbeing:</a:t>
            </a:r>
          </a:p>
          <a:p>
            <a:pPr algn="l" rtl="0">
              <a:spcBef>
                <a:spcPts val="0"/>
              </a:spcBef>
              <a:spcAft>
                <a:spcPts val="0"/>
              </a:spcAft>
            </a:pPr>
            <a:endParaRPr lang="en-GB" sz="1800" b="0" i="0" dirty="0">
              <a:solidFill>
                <a:srgbClr val="000000"/>
              </a:solidFill>
              <a:effectLst/>
              <a:highlight>
                <a:srgbClr val="FFFFFF"/>
              </a:highlight>
            </a:endParaRPr>
          </a:p>
          <a:p>
            <a:pPr lvl="1">
              <a:spcBef>
                <a:spcPts val="0"/>
              </a:spcBef>
              <a:spcAft>
                <a:spcPts val="0"/>
              </a:spcAft>
              <a:buFont typeface="Wingdings" panose="05000000000000000000" pitchFamily="2" charset="2"/>
              <a:buChar char="Ø"/>
            </a:pPr>
            <a:r>
              <a:rPr lang="en-GB" sz="1800" dirty="0">
                <a:solidFill>
                  <a:srgbClr val="000000"/>
                </a:solidFill>
                <a:highlight>
                  <a:srgbClr val="FFFFFF"/>
                </a:highlight>
              </a:rPr>
              <a:t>n</a:t>
            </a:r>
            <a:r>
              <a:rPr lang="en-GB" sz="1800" b="0" i="0" dirty="0">
                <a:solidFill>
                  <a:srgbClr val="000000"/>
                </a:solidFill>
                <a:effectLst/>
                <a:highlight>
                  <a:srgbClr val="FFFFFF"/>
                </a:highlight>
              </a:rPr>
              <a:t>egative emotions arising from feedback did not dwell with the students as they had done previously with respect to written commentary</a:t>
            </a:r>
          </a:p>
          <a:p>
            <a:pPr lvl="1">
              <a:spcBef>
                <a:spcPts val="0"/>
              </a:spcBef>
              <a:spcAft>
                <a:spcPts val="0"/>
              </a:spcAft>
              <a:buFont typeface="Wingdings" panose="05000000000000000000" pitchFamily="2" charset="2"/>
              <a:buChar char="Ø"/>
            </a:pPr>
            <a:endParaRPr lang="en-GB" sz="1800" b="0" i="0" dirty="0">
              <a:solidFill>
                <a:srgbClr val="000000"/>
              </a:solidFill>
              <a:effectLst/>
              <a:highlight>
                <a:srgbClr val="FFFFFF"/>
              </a:highlight>
            </a:endParaRPr>
          </a:p>
          <a:p>
            <a:pPr lvl="1">
              <a:spcBef>
                <a:spcPts val="0"/>
              </a:spcBef>
              <a:spcAft>
                <a:spcPts val="0"/>
              </a:spcAft>
              <a:buFont typeface="Wingdings" panose="05000000000000000000" pitchFamily="2" charset="2"/>
              <a:buChar char="Ø"/>
            </a:pPr>
            <a:endParaRPr lang="en-GB" sz="1800" dirty="0">
              <a:solidFill>
                <a:srgbClr val="000000"/>
              </a:solidFill>
              <a:highlight>
                <a:srgbClr val="FFFFFF"/>
              </a:highlight>
            </a:endParaRPr>
          </a:p>
          <a:p>
            <a:pPr algn="l" rtl="0">
              <a:spcBef>
                <a:spcPts val="0"/>
              </a:spcBef>
              <a:spcAft>
                <a:spcPts val="0"/>
              </a:spcAft>
            </a:pPr>
            <a:endParaRPr lang="en-GB" sz="1800" b="0" i="0" dirty="0">
              <a:solidFill>
                <a:srgbClr val="000000"/>
              </a:solidFill>
              <a:effectLst/>
              <a:highlight>
                <a:srgbClr val="FFFFFF"/>
              </a:highlight>
            </a:endParaRPr>
          </a:p>
          <a:p>
            <a:pPr algn="l" rtl="0">
              <a:spcBef>
                <a:spcPts val="0"/>
              </a:spcBef>
              <a:spcAft>
                <a:spcPts val="0"/>
              </a:spcAft>
            </a:pPr>
            <a:endParaRPr lang="en-GB" sz="1800" b="0" i="0" dirty="0">
              <a:solidFill>
                <a:srgbClr val="000000"/>
              </a:solidFill>
              <a:effectLst/>
              <a:highlight>
                <a:srgbClr val="FFFFFF"/>
              </a:highlight>
            </a:endParaRPr>
          </a:p>
          <a:p>
            <a:pPr algn="l" rtl="0">
              <a:spcBef>
                <a:spcPts val="0"/>
              </a:spcBef>
              <a:spcAft>
                <a:spcPts val="0"/>
              </a:spcAft>
            </a:pPr>
            <a:endParaRPr lang="en-GB" sz="1800" dirty="0">
              <a:solidFill>
                <a:srgbClr val="000000"/>
              </a:solidFill>
              <a:highlight>
                <a:srgbClr val="FFFFFF"/>
              </a:highlight>
            </a:endParaRPr>
          </a:p>
          <a:p>
            <a:endParaRPr lang="en-GB" sz="1800" dirty="0"/>
          </a:p>
        </p:txBody>
      </p:sp>
      <p:pic>
        <p:nvPicPr>
          <p:cNvPr id="2050" name="Picture 2" descr="Figure 2.  The potential effect of pedagogic partnership in enhancing student wellbeing">
            <a:extLst>
              <a:ext uri="{FF2B5EF4-FFF2-40B4-BE49-F238E27FC236}">
                <a16:creationId xmlns:a16="http://schemas.microsoft.com/office/drawing/2014/main" id="{69254496-C7F4-6949-4B4F-44A292DAFA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9537" y="2321277"/>
            <a:ext cx="7165441" cy="39947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E4F3AAB-1B3E-5ACB-4068-905E4B123906}"/>
              </a:ext>
            </a:extLst>
          </p:cNvPr>
          <p:cNvSpPr txBox="1"/>
          <p:nvPr/>
        </p:nvSpPr>
        <p:spPr>
          <a:xfrm>
            <a:off x="9768408" y="6343176"/>
            <a:ext cx="6097978" cy="307777"/>
          </a:xfrm>
          <a:prstGeom prst="rect">
            <a:avLst/>
          </a:prstGeom>
          <a:noFill/>
        </p:spPr>
        <p:txBody>
          <a:bodyPr wrap="square">
            <a:spAutoFit/>
          </a:bodyPr>
          <a:lstStyle/>
          <a:p>
            <a:r>
              <a:rPr lang="en-GB" sz="1400" b="0" i="0" dirty="0">
                <a:solidFill>
                  <a:srgbClr val="000000"/>
                </a:solidFill>
                <a:effectLst/>
                <a:highlight>
                  <a:srgbClr val="FFFFFF"/>
                </a:highlight>
                <a:latin typeface="+mj-lt"/>
              </a:rPr>
              <a:t>Hill et al. (2021c)</a:t>
            </a:r>
            <a:endParaRPr lang="en-GB" sz="1400" dirty="0">
              <a:latin typeface="+mj-lt"/>
            </a:endParaRPr>
          </a:p>
        </p:txBody>
      </p:sp>
      <p:sp>
        <p:nvSpPr>
          <p:cNvPr id="6" name="TextBox 5">
            <a:extLst>
              <a:ext uri="{FF2B5EF4-FFF2-40B4-BE49-F238E27FC236}">
                <a16:creationId xmlns:a16="http://schemas.microsoft.com/office/drawing/2014/main" id="{127EC1BA-C11F-7C70-4302-C38766840A92}"/>
              </a:ext>
            </a:extLst>
          </p:cNvPr>
          <p:cNvSpPr txBox="1"/>
          <p:nvPr/>
        </p:nvSpPr>
        <p:spPr>
          <a:xfrm>
            <a:off x="457022" y="2471985"/>
            <a:ext cx="3575254" cy="3693319"/>
          </a:xfrm>
          <a:prstGeom prst="rect">
            <a:avLst/>
          </a:prstGeom>
          <a:noFill/>
        </p:spPr>
        <p:txBody>
          <a:bodyPr wrap="square">
            <a:spAutoFit/>
          </a:bodyPr>
          <a:lstStyle/>
          <a:p>
            <a:pPr marL="741363" lvl="1" indent="-285750">
              <a:spcBef>
                <a:spcPts val="0"/>
              </a:spcBef>
              <a:spcAft>
                <a:spcPts val="0"/>
              </a:spcAft>
              <a:buClr>
                <a:srgbClr val="7A7392"/>
              </a:buClr>
              <a:buFont typeface="Wingdings" panose="05000000000000000000" pitchFamily="2" charset="2"/>
              <a:buChar char="Ø"/>
            </a:pPr>
            <a:r>
              <a:rPr lang="en-GB" sz="1800" b="0" i="0" dirty="0">
                <a:solidFill>
                  <a:srgbClr val="000000"/>
                </a:solidFill>
                <a:effectLst/>
                <a:highlight>
                  <a:srgbClr val="FFFFFF"/>
                </a:highlight>
                <a:latin typeface="+mn-lt"/>
              </a:rPr>
              <a:t>dialogue helped the students feel positive about their work in real time, boosting their confidence to act on instructor commentary </a:t>
            </a:r>
          </a:p>
          <a:p>
            <a:pPr marL="741363" lvl="1" indent="-285750">
              <a:spcBef>
                <a:spcPts val="0"/>
              </a:spcBef>
              <a:spcAft>
                <a:spcPts val="0"/>
              </a:spcAft>
              <a:buClr>
                <a:srgbClr val="7A7392"/>
              </a:buClr>
              <a:buFont typeface="Wingdings" panose="05000000000000000000" pitchFamily="2" charset="2"/>
              <a:buChar char="Ø"/>
            </a:pPr>
            <a:endParaRPr lang="en-GB" sz="1800" b="0" i="0" dirty="0">
              <a:solidFill>
                <a:srgbClr val="000000"/>
              </a:solidFill>
              <a:effectLst/>
              <a:highlight>
                <a:srgbClr val="FFFFFF"/>
              </a:highlight>
              <a:latin typeface="+mn-lt"/>
            </a:endParaRPr>
          </a:p>
          <a:p>
            <a:pPr marL="741363" lvl="1" indent="-285750">
              <a:spcBef>
                <a:spcPts val="0"/>
              </a:spcBef>
              <a:spcAft>
                <a:spcPts val="0"/>
              </a:spcAft>
              <a:buClr>
                <a:srgbClr val="7A7392"/>
              </a:buClr>
              <a:buFont typeface="Wingdings" panose="05000000000000000000" pitchFamily="2" charset="2"/>
              <a:buChar char="Ø"/>
            </a:pPr>
            <a:r>
              <a:rPr lang="en-GB" sz="1800" b="0" i="0" dirty="0">
                <a:solidFill>
                  <a:srgbClr val="000000"/>
                </a:solidFill>
                <a:effectLst/>
                <a:highlight>
                  <a:srgbClr val="FFFFFF"/>
                </a:highlight>
                <a:latin typeface="+mn-lt"/>
              </a:rPr>
              <a:t>the relationship with the instructor [pedagogies of mattering and care] is important in encouraging students to seek wider learning support </a:t>
            </a:r>
          </a:p>
        </p:txBody>
      </p:sp>
    </p:spTree>
    <p:extLst>
      <p:ext uri="{BB962C8B-B14F-4D97-AF65-F5344CB8AC3E}">
        <p14:creationId xmlns:p14="http://schemas.microsoft.com/office/powerpoint/2010/main" val="389538905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C76985E-BF4D-82EC-DF6B-EA2D79265E9A}"/>
              </a:ext>
            </a:extLst>
          </p:cNvPr>
          <p:cNvSpPr>
            <a:spLocks noGrp="1"/>
          </p:cNvSpPr>
          <p:nvPr>
            <p:ph type="body" sz="quarter" idx="11"/>
          </p:nvPr>
        </p:nvSpPr>
        <p:spPr>
          <a:xfrm>
            <a:off x="983432" y="1052736"/>
            <a:ext cx="10153128" cy="5256584"/>
          </a:xfrm>
        </p:spPr>
        <p:txBody>
          <a:bodyPr/>
          <a:lstStyle/>
          <a:p>
            <a:pPr marL="9525" indent="0" algn="l" rtl="0">
              <a:spcBef>
                <a:spcPts val="0"/>
              </a:spcBef>
              <a:spcAft>
                <a:spcPts val="0"/>
              </a:spcAft>
              <a:buNone/>
            </a:pPr>
            <a:r>
              <a:rPr lang="en-GB" sz="2800" b="1" i="0" dirty="0">
                <a:solidFill>
                  <a:srgbClr val="7A7392"/>
                </a:solidFill>
                <a:effectLst/>
                <a:highlight>
                  <a:srgbClr val="FFFFFF"/>
                </a:highlight>
              </a:rPr>
              <a:t>Implications for Instructors: </a:t>
            </a:r>
          </a:p>
          <a:p>
            <a:pPr algn="l" rtl="0">
              <a:spcBef>
                <a:spcPts val="0"/>
              </a:spcBef>
              <a:spcAft>
                <a:spcPts val="0"/>
              </a:spcAft>
            </a:pPr>
            <a:endParaRPr lang="en-GB" sz="2400" dirty="0">
              <a:solidFill>
                <a:srgbClr val="000000"/>
              </a:solidFill>
              <a:highlight>
                <a:srgbClr val="FFFFFF"/>
              </a:highlight>
            </a:endParaRPr>
          </a:p>
          <a:p>
            <a:pPr algn="l" rtl="0">
              <a:spcBef>
                <a:spcPts val="0"/>
              </a:spcBef>
              <a:spcAft>
                <a:spcPts val="0"/>
              </a:spcAft>
            </a:pPr>
            <a:r>
              <a:rPr lang="en-GB" sz="2400" b="0" i="0" dirty="0">
                <a:solidFill>
                  <a:srgbClr val="000000"/>
                </a:solidFill>
                <a:effectLst/>
                <a:highlight>
                  <a:srgbClr val="FFFFFF"/>
                </a:highlight>
              </a:rPr>
              <a:t>Prepare students early in their university learning experience with information about feedback theory and practice, from pre-arrival information, through induction, to development over the first year and onward</a:t>
            </a:r>
          </a:p>
          <a:p>
            <a:pPr algn="l" rtl="0">
              <a:spcBef>
                <a:spcPts val="0"/>
              </a:spcBef>
              <a:spcAft>
                <a:spcPts val="0"/>
              </a:spcAft>
            </a:pPr>
            <a:endParaRPr lang="en-GB" sz="2800" b="0" i="0" dirty="0">
              <a:solidFill>
                <a:srgbClr val="000000"/>
              </a:solidFill>
              <a:effectLst/>
              <a:highlight>
                <a:srgbClr val="FFFFFF"/>
              </a:highlight>
            </a:endParaRPr>
          </a:p>
          <a:p>
            <a:pPr algn="l" rtl="0">
              <a:spcBef>
                <a:spcPts val="0"/>
              </a:spcBef>
              <a:spcAft>
                <a:spcPts val="0"/>
              </a:spcAft>
            </a:pPr>
            <a:r>
              <a:rPr lang="en-GB" sz="2400" dirty="0">
                <a:solidFill>
                  <a:srgbClr val="000000"/>
                </a:solidFill>
                <a:highlight>
                  <a:srgbClr val="FFFFFF"/>
                </a:highlight>
              </a:rPr>
              <a:t>S</a:t>
            </a:r>
            <a:r>
              <a:rPr lang="en-GB" sz="2400" b="0" i="0" dirty="0">
                <a:solidFill>
                  <a:srgbClr val="000000"/>
                </a:solidFill>
                <a:effectLst/>
                <a:highlight>
                  <a:srgbClr val="FFFFFF"/>
                </a:highlight>
              </a:rPr>
              <a:t>cale up relational feed-forward by developing first-year curricula specifically around assessment, in which students are taught feedback literacy as an intended learning outcome</a:t>
            </a:r>
          </a:p>
          <a:p>
            <a:pPr algn="l" rtl="0">
              <a:spcBef>
                <a:spcPts val="0"/>
              </a:spcBef>
              <a:spcAft>
                <a:spcPts val="0"/>
              </a:spcAft>
            </a:pPr>
            <a:endParaRPr lang="en-GB" sz="2400" dirty="0">
              <a:solidFill>
                <a:srgbClr val="000000"/>
              </a:solidFill>
              <a:highlight>
                <a:srgbClr val="FFFFFF"/>
              </a:highlight>
            </a:endParaRPr>
          </a:p>
          <a:p>
            <a:pPr>
              <a:spcBef>
                <a:spcPts val="0"/>
              </a:spcBef>
              <a:spcAft>
                <a:spcPts val="0"/>
              </a:spcAft>
            </a:pPr>
            <a:r>
              <a:rPr lang="en-GB" sz="2400" b="0" i="0" dirty="0">
                <a:solidFill>
                  <a:srgbClr val="000000"/>
                </a:solidFill>
                <a:effectLst/>
                <a:highlight>
                  <a:srgbClr val="FFFFFF"/>
                </a:highlight>
              </a:rPr>
              <a:t>Position relational feed-forward as an act of care, but consider the challenges to this in the neoliberal university</a:t>
            </a:r>
          </a:p>
          <a:p>
            <a:pPr algn="l" rtl="0">
              <a:spcBef>
                <a:spcPts val="0"/>
              </a:spcBef>
              <a:spcAft>
                <a:spcPts val="0"/>
              </a:spcAft>
            </a:pPr>
            <a:endParaRPr lang="en-GB" sz="2400" b="0" i="0" dirty="0">
              <a:solidFill>
                <a:srgbClr val="000000"/>
              </a:solidFill>
              <a:effectLst/>
              <a:highlight>
                <a:srgbClr val="FFFFFF"/>
              </a:highlight>
            </a:endParaRPr>
          </a:p>
          <a:p>
            <a:pPr algn="l" rtl="0">
              <a:spcBef>
                <a:spcPts val="0"/>
              </a:spcBef>
              <a:spcAft>
                <a:spcPts val="0"/>
              </a:spcAft>
            </a:pPr>
            <a:endParaRPr lang="en-GB" sz="1800" dirty="0">
              <a:solidFill>
                <a:srgbClr val="000000"/>
              </a:solidFill>
              <a:highlight>
                <a:srgbClr val="FFFFFF"/>
              </a:highlight>
            </a:endParaRPr>
          </a:p>
          <a:p>
            <a:pPr algn="l" rtl="0">
              <a:spcBef>
                <a:spcPts val="0"/>
              </a:spcBef>
              <a:spcAft>
                <a:spcPts val="0"/>
              </a:spcAft>
            </a:pPr>
            <a:endParaRPr lang="en-GB" b="0" i="0" dirty="0">
              <a:solidFill>
                <a:srgbClr val="000000"/>
              </a:solidFill>
              <a:effectLst/>
              <a:highlight>
                <a:srgbClr val="FFFFFF"/>
              </a:highlight>
            </a:endParaRPr>
          </a:p>
          <a:p>
            <a:endParaRPr lang="en-GB" dirty="0"/>
          </a:p>
        </p:txBody>
      </p:sp>
    </p:spTree>
    <p:extLst>
      <p:ext uri="{BB962C8B-B14F-4D97-AF65-F5344CB8AC3E}">
        <p14:creationId xmlns:p14="http://schemas.microsoft.com/office/powerpoint/2010/main" val="1311849302"/>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034BBD-16DF-F227-2252-68592B1301BE}"/>
              </a:ext>
            </a:extLst>
          </p:cNvPr>
          <p:cNvSpPr>
            <a:spLocks noGrp="1"/>
          </p:cNvSpPr>
          <p:nvPr>
            <p:ph type="body" sz="quarter" idx="11"/>
          </p:nvPr>
        </p:nvSpPr>
        <p:spPr>
          <a:xfrm>
            <a:off x="983432" y="1124744"/>
            <a:ext cx="10153128" cy="5184576"/>
          </a:xfrm>
        </p:spPr>
        <p:txBody>
          <a:bodyPr/>
          <a:lstStyle/>
          <a:p>
            <a:r>
              <a:rPr lang="en-GB" dirty="0"/>
              <a:t>Hill et al. (2023) studied emotions experienced by instructors giving feedback</a:t>
            </a:r>
          </a:p>
          <a:p>
            <a:endParaRPr lang="en-GB" sz="1800" dirty="0"/>
          </a:p>
          <a:p>
            <a:r>
              <a:rPr lang="en-GB" sz="1800" dirty="0"/>
              <a:t>Research elicited five themes:</a:t>
            </a:r>
          </a:p>
          <a:p>
            <a:endParaRPr lang="en-GB" sz="900" dirty="0"/>
          </a:p>
          <a:p>
            <a:pPr marL="466725" indent="-457200">
              <a:buFont typeface="+mj-lt"/>
              <a:buAutoNum type="arabicPeriod"/>
            </a:pPr>
            <a:r>
              <a:rPr lang="en-GB" sz="1800" dirty="0"/>
              <a:t>Summative written feedback aroused largely </a:t>
            </a:r>
            <a:r>
              <a:rPr lang="en-GB" sz="1800" b="1" dirty="0">
                <a:solidFill>
                  <a:srgbClr val="7A7392"/>
                </a:solidFill>
              </a:rPr>
              <a:t>negative emotions </a:t>
            </a:r>
            <a:r>
              <a:rPr lang="en-GB" sz="1800" dirty="0"/>
              <a:t>in instructors because they felt </a:t>
            </a:r>
            <a:r>
              <a:rPr lang="en-GB" sz="1800" b="1" dirty="0">
                <a:solidFill>
                  <a:srgbClr val="7A7392"/>
                </a:solidFill>
              </a:rPr>
              <a:t>distanced</a:t>
            </a:r>
            <a:r>
              <a:rPr lang="en-GB" sz="1800" dirty="0"/>
              <a:t> from their students</a:t>
            </a:r>
          </a:p>
          <a:p>
            <a:pPr marL="466725" indent="-457200">
              <a:buFont typeface="+mj-lt"/>
              <a:buAutoNum type="arabicPeriod"/>
            </a:pPr>
            <a:endParaRPr lang="en-GB" sz="1800" dirty="0"/>
          </a:p>
          <a:p>
            <a:pPr marL="466725" indent="-457200">
              <a:buFont typeface="+mj-lt"/>
              <a:buAutoNum type="arabicPeriod"/>
            </a:pPr>
            <a:r>
              <a:rPr lang="en-GB" sz="1800" dirty="0"/>
              <a:t>Instructors experienced a </a:t>
            </a:r>
            <a:r>
              <a:rPr lang="en-GB" sz="1800" b="1" dirty="0">
                <a:solidFill>
                  <a:srgbClr val="7A7392"/>
                </a:solidFill>
              </a:rPr>
              <a:t>broad range of emotions </a:t>
            </a:r>
            <a:r>
              <a:rPr lang="en-GB" sz="1800" dirty="0"/>
              <a:t>related to dialogic feed-forward encounters, emerging from their </a:t>
            </a:r>
            <a:r>
              <a:rPr lang="en-GB" sz="1800" b="1" dirty="0">
                <a:solidFill>
                  <a:srgbClr val="7A7392"/>
                </a:solidFill>
              </a:rPr>
              <a:t>proximity</a:t>
            </a:r>
            <a:r>
              <a:rPr lang="en-GB" sz="1800" dirty="0"/>
              <a:t> to students</a:t>
            </a:r>
          </a:p>
          <a:p>
            <a:pPr marL="466725" indent="-457200">
              <a:buFont typeface="+mj-lt"/>
              <a:buAutoNum type="arabicPeriod"/>
            </a:pPr>
            <a:endParaRPr lang="en-GB" sz="1800" dirty="0"/>
          </a:p>
          <a:p>
            <a:pPr marL="466725" indent="-457200">
              <a:buFont typeface="+mj-lt"/>
              <a:buAutoNum type="arabicPeriod"/>
            </a:pPr>
            <a:r>
              <a:rPr lang="en-GB" sz="1800" dirty="0"/>
              <a:t>Dialogic feed-forward, as an affective encounter, was </a:t>
            </a:r>
            <a:r>
              <a:rPr lang="en-GB" sz="1800" b="1" dirty="0">
                <a:solidFill>
                  <a:srgbClr val="7A7392"/>
                </a:solidFill>
              </a:rPr>
              <a:t>emotionally challenging </a:t>
            </a:r>
            <a:r>
              <a:rPr lang="en-GB" sz="1800" dirty="0"/>
              <a:t>for instructors</a:t>
            </a:r>
          </a:p>
          <a:p>
            <a:pPr marL="466725" indent="-457200">
              <a:buFont typeface="+mj-lt"/>
              <a:buAutoNum type="arabicPeriod"/>
            </a:pPr>
            <a:endParaRPr lang="en-GB" sz="1800" dirty="0"/>
          </a:p>
          <a:p>
            <a:pPr marL="466725" indent="-457200">
              <a:buFont typeface="+mj-lt"/>
              <a:buAutoNum type="arabicPeriod"/>
            </a:pPr>
            <a:r>
              <a:rPr lang="en-GB" sz="1800" dirty="0"/>
              <a:t>Dialogic feed-forward built </a:t>
            </a:r>
            <a:r>
              <a:rPr lang="en-GB" sz="1800" b="1" dirty="0">
                <a:solidFill>
                  <a:srgbClr val="7A7392"/>
                </a:solidFill>
              </a:rPr>
              <a:t>strong learning relationships </a:t>
            </a:r>
            <a:r>
              <a:rPr lang="en-GB" sz="1800" dirty="0"/>
              <a:t>between students and instructors, strengthening students’ </a:t>
            </a:r>
            <a:r>
              <a:rPr lang="en-GB" sz="1800" b="1" dirty="0">
                <a:solidFill>
                  <a:srgbClr val="7A7392"/>
                </a:solidFill>
              </a:rPr>
              <a:t>sense of belonging</a:t>
            </a:r>
            <a:endParaRPr lang="en-GB" sz="1800" dirty="0"/>
          </a:p>
          <a:p>
            <a:pPr marL="466725" indent="-457200">
              <a:buFont typeface="+mj-lt"/>
              <a:buAutoNum type="arabicPeriod"/>
            </a:pPr>
            <a:endParaRPr lang="en-GB" sz="1800" dirty="0"/>
          </a:p>
          <a:p>
            <a:pPr marL="466725" indent="-457200">
              <a:buFont typeface="+mj-lt"/>
              <a:buAutoNum type="arabicPeriod"/>
            </a:pPr>
            <a:r>
              <a:rPr lang="en-GB" sz="1800" dirty="0">
                <a:solidFill>
                  <a:schemeClr val="tx1">
                    <a:lumMod val="50000"/>
                    <a:lumOff val="50000"/>
                  </a:schemeClr>
                </a:solidFill>
              </a:rPr>
              <a:t>Dialogic feed-forward was </a:t>
            </a:r>
            <a:r>
              <a:rPr lang="en-GB" sz="1800" b="1" dirty="0">
                <a:solidFill>
                  <a:schemeClr val="tx1">
                    <a:lumMod val="50000"/>
                    <a:lumOff val="50000"/>
                  </a:schemeClr>
                </a:solidFill>
              </a:rPr>
              <a:t>transformational</a:t>
            </a:r>
            <a:r>
              <a:rPr lang="en-GB" sz="1800" dirty="0">
                <a:solidFill>
                  <a:schemeClr val="tx1">
                    <a:lumMod val="50000"/>
                    <a:lumOff val="50000"/>
                  </a:schemeClr>
                </a:solidFill>
              </a:rPr>
              <a:t> for instructors </a:t>
            </a:r>
            <a:r>
              <a:rPr lang="en-GB" sz="1800">
                <a:solidFill>
                  <a:schemeClr val="tx1">
                    <a:lumMod val="50000"/>
                    <a:lumOff val="50000"/>
                  </a:schemeClr>
                </a:solidFill>
              </a:rPr>
              <a:t>as educators</a:t>
            </a:r>
            <a:endParaRPr lang="en-GB" sz="1800" dirty="0">
              <a:solidFill>
                <a:schemeClr val="tx1">
                  <a:lumMod val="50000"/>
                  <a:lumOff val="50000"/>
                </a:schemeClr>
              </a:solidFill>
            </a:endParaRPr>
          </a:p>
          <a:p>
            <a:endParaRPr lang="en-GB" sz="1800" dirty="0"/>
          </a:p>
          <a:p>
            <a:endParaRPr lang="en-GB" sz="1800" dirty="0"/>
          </a:p>
        </p:txBody>
      </p:sp>
    </p:spTree>
    <p:extLst>
      <p:ext uri="{BB962C8B-B14F-4D97-AF65-F5344CB8AC3E}">
        <p14:creationId xmlns:p14="http://schemas.microsoft.com/office/powerpoint/2010/main" val="367830588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B0D2412-5C03-3040-5A5A-1DC08B194D1B}"/>
              </a:ext>
            </a:extLst>
          </p:cNvPr>
          <p:cNvSpPr>
            <a:spLocks noGrp="1"/>
          </p:cNvSpPr>
          <p:nvPr>
            <p:ph type="body" sz="quarter" idx="11"/>
          </p:nvPr>
        </p:nvSpPr>
        <p:spPr>
          <a:xfrm>
            <a:off x="983432" y="908720"/>
            <a:ext cx="10153128" cy="5400600"/>
          </a:xfrm>
        </p:spPr>
        <p:txBody>
          <a:bodyPr/>
          <a:lstStyle/>
          <a:p>
            <a:pPr marL="9525" indent="0">
              <a:buNone/>
            </a:pPr>
            <a:r>
              <a:rPr lang="en-GB" dirty="0"/>
              <a:t>But … </a:t>
            </a:r>
          </a:p>
          <a:p>
            <a:pPr marL="9525" indent="0">
              <a:buNone/>
            </a:pPr>
            <a:endParaRPr lang="en-GB" dirty="0"/>
          </a:p>
          <a:p>
            <a:r>
              <a:rPr lang="en-GB" dirty="0"/>
              <a:t>We need to consider the </a:t>
            </a:r>
            <a:r>
              <a:rPr lang="en-GB" b="1" dirty="0">
                <a:solidFill>
                  <a:srgbClr val="7A7392"/>
                </a:solidFill>
              </a:rPr>
              <a:t>emotional labour </a:t>
            </a:r>
            <a:r>
              <a:rPr lang="en-GB" dirty="0"/>
              <a:t>invested in its delivery</a:t>
            </a:r>
          </a:p>
          <a:p>
            <a:endParaRPr lang="en-GB" dirty="0"/>
          </a:p>
          <a:p>
            <a:r>
              <a:rPr lang="en-GB" dirty="0"/>
              <a:t>We must avoid a </a:t>
            </a:r>
            <a:r>
              <a:rPr lang="en-GB" b="1" dirty="0">
                <a:solidFill>
                  <a:srgbClr val="7A7392"/>
                </a:solidFill>
              </a:rPr>
              <a:t>gendered</a:t>
            </a:r>
            <a:r>
              <a:rPr lang="en-GB" dirty="0"/>
              <a:t> emotional division of labour, with female instructors engaging more than their male counterparts with relational feedforward</a:t>
            </a:r>
          </a:p>
          <a:p>
            <a:endParaRPr lang="en-GB" dirty="0"/>
          </a:p>
          <a:p>
            <a:r>
              <a:rPr lang="en-GB" dirty="0"/>
              <a:t>Instructors need to be provided with </a:t>
            </a:r>
            <a:r>
              <a:rPr lang="en-GB" b="1" dirty="0">
                <a:solidFill>
                  <a:srgbClr val="7A7392"/>
                </a:solidFill>
              </a:rPr>
              <a:t>tools, resources, and professional development</a:t>
            </a:r>
            <a:r>
              <a:rPr lang="en-GB" b="1" dirty="0">
                <a:solidFill>
                  <a:schemeClr val="tx1">
                    <a:lumMod val="50000"/>
                    <a:lumOff val="50000"/>
                  </a:schemeClr>
                </a:solidFill>
              </a:rPr>
              <a:t> </a:t>
            </a:r>
            <a:r>
              <a:rPr lang="en-GB" dirty="0"/>
              <a:t>to manage affective demands</a:t>
            </a:r>
          </a:p>
          <a:p>
            <a:endParaRPr lang="en-GB" dirty="0"/>
          </a:p>
          <a:p>
            <a:r>
              <a:rPr lang="en-GB" dirty="0"/>
              <a:t>Promotion of </a:t>
            </a:r>
            <a:r>
              <a:rPr lang="en-GB" b="1" dirty="0" err="1">
                <a:solidFill>
                  <a:srgbClr val="7A7392"/>
                </a:solidFill>
              </a:rPr>
              <a:t>SoTL</a:t>
            </a:r>
            <a:r>
              <a:rPr lang="en-GB" b="1" dirty="0">
                <a:solidFill>
                  <a:srgbClr val="7A7392"/>
                </a:solidFill>
              </a:rPr>
              <a:t> career progression </a:t>
            </a:r>
            <a:r>
              <a:rPr lang="en-GB" dirty="0"/>
              <a:t>is a positive avenue through which to recognize skill and effort</a:t>
            </a:r>
          </a:p>
          <a:p>
            <a:endParaRPr lang="en-GB" dirty="0"/>
          </a:p>
          <a:p>
            <a:pPr marL="9525" indent="0" algn="ctr">
              <a:buNone/>
            </a:pPr>
            <a:r>
              <a:rPr lang="en-GB" b="1" dirty="0">
                <a:solidFill>
                  <a:srgbClr val="7A7392"/>
                </a:solidFill>
              </a:rPr>
              <a:t>Support for good teaching, learning and assessment, coupled with recognition and reward, can help us / our students to flourish and secure positive outcomes</a:t>
            </a:r>
          </a:p>
          <a:p>
            <a:endParaRPr lang="en-GB" dirty="0"/>
          </a:p>
          <a:p>
            <a:endParaRPr lang="en-GB" dirty="0"/>
          </a:p>
          <a:p>
            <a:endParaRPr lang="en-GB" sz="1800" dirty="0"/>
          </a:p>
        </p:txBody>
      </p:sp>
    </p:spTree>
    <p:extLst>
      <p:ext uri="{BB962C8B-B14F-4D97-AF65-F5344CB8AC3E}">
        <p14:creationId xmlns:p14="http://schemas.microsoft.com/office/powerpoint/2010/main" val="359595332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17CA-44E8-95C0-3D80-6598B3ACFAD0}"/>
              </a:ext>
            </a:extLst>
          </p:cNvPr>
          <p:cNvSpPr>
            <a:spLocks noGrp="1"/>
          </p:cNvSpPr>
          <p:nvPr>
            <p:ph type="title"/>
          </p:nvPr>
        </p:nvSpPr>
        <p:spPr/>
        <p:txBody>
          <a:bodyPr/>
          <a:lstStyle/>
          <a:p>
            <a:r>
              <a:rPr lang="en-GB" dirty="0"/>
              <a:t>References</a:t>
            </a:r>
          </a:p>
        </p:txBody>
      </p:sp>
      <p:sp>
        <p:nvSpPr>
          <p:cNvPr id="3" name="Text Placeholder 2">
            <a:extLst>
              <a:ext uri="{FF2B5EF4-FFF2-40B4-BE49-F238E27FC236}">
                <a16:creationId xmlns:a16="http://schemas.microsoft.com/office/drawing/2014/main" id="{CDF1A3E1-9867-1E50-6716-7E5778D414E7}"/>
              </a:ext>
            </a:extLst>
          </p:cNvPr>
          <p:cNvSpPr>
            <a:spLocks noGrp="1"/>
          </p:cNvSpPr>
          <p:nvPr>
            <p:ph type="body" sz="quarter" idx="11"/>
          </p:nvPr>
        </p:nvSpPr>
        <p:spPr/>
        <p:txBody>
          <a:bodyPr/>
          <a:lstStyle/>
          <a:p>
            <a:pPr algn="l" rtl="0">
              <a:spcBef>
                <a:spcPts val="0"/>
              </a:spcBef>
              <a:spcAft>
                <a:spcPts val="0"/>
              </a:spcAft>
            </a:pPr>
            <a:r>
              <a:rPr lang="en-GB" sz="1100" i="0" dirty="0">
                <a:solidFill>
                  <a:srgbClr val="000000"/>
                </a:solidFill>
                <a:effectLst/>
                <a:highlight>
                  <a:srgbClr val="FFFFFF"/>
                </a:highlight>
              </a:rPr>
              <a:t>Clayton, John,  Paul Griffin &amp; Graham </a:t>
            </a:r>
            <a:r>
              <a:rPr lang="en-GB" sz="1100" i="0" dirty="0" err="1">
                <a:solidFill>
                  <a:srgbClr val="000000"/>
                </a:solidFill>
                <a:effectLst/>
                <a:highlight>
                  <a:srgbClr val="FFFFFF"/>
                </a:highlight>
              </a:rPr>
              <a:t>Mowl</a:t>
            </a:r>
            <a:r>
              <a:rPr lang="en-GB" sz="1100" i="0" dirty="0">
                <a:solidFill>
                  <a:srgbClr val="000000"/>
                </a:solidFill>
                <a:effectLst/>
                <a:highlight>
                  <a:srgbClr val="FFFFFF"/>
                </a:highlight>
              </a:rPr>
              <a:t> (2024) Experiencing</a:t>
            </a:r>
            <a:r>
              <a:rPr lang="en-GB" sz="1200" dirty="0">
                <a:solidFill>
                  <a:srgbClr val="000000"/>
                </a:solidFill>
                <a:highlight>
                  <a:srgbClr val="FFFFFF"/>
                </a:highlight>
              </a:rPr>
              <a:t> </a:t>
            </a:r>
            <a:r>
              <a:rPr lang="en-GB" sz="1100" i="0" dirty="0">
                <a:solidFill>
                  <a:srgbClr val="000000"/>
                </a:solidFill>
                <a:effectLst/>
                <a:highlight>
                  <a:srgbClr val="FFFFFF"/>
                </a:highlight>
              </a:rPr>
              <a:t>(dis)comforting pedagogies: learning critical geography beyond the here and now, Journal of</a:t>
            </a:r>
            <a:r>
              <a:rPr lang="en-GB" sz="1200" dirty="0">
                <a:solidFill>
                  <a:srgbClr val="000000"/>
                </a:solidFill>
                <a:highlight>
                  <a:srgbClr val="FFFFFF"/>
                </a:highlight>
              </a:rPr>
              <a:t> </a:t>
            </a:r>
            <a:r>
              <a:rPr lang="en-GB" sz="1100" i="0" dirty="0">
                <a:solidFill>
                  <a:srgbClr val="000000"/>
                </a:solidFill>
                <a:effectLst/>
                <a:highlight>
                  <a:srgbClr val="FFFFFF"/>
                </a:highlight>
              </a:rPr>
              <a:t>Geography in Higher Education, 48:2, 211-227, DOI: 10.1080/03098265.2023.2198201</a:t>
            </a:r>
            <a:endParaRPr lang="en-GB" sz="1200" dirty="0">
              <a:solidFill>
                <a:srgbClr val="000000"/>
              </a:solidFill>
              <a:highlight>
                <a:srgbClr val="FFFFFF"/>
              </a:highlight>
            </a:endParaRPr>
          </a:p>
          <a:p>
            <a:pPr algn="l" rtl="0">
              <a:spcBef>
                <a:spcPts val="0"/>
              </a:spcBef>
              <a:spcAft>
                <a:spcPts val="0"/>
              </a:spcAft>
            </a:pPr>
            <a:r>
              <a:rPr lang="en-GB" sz="1100" i="0" dirty="0">
                <a:solidFill>
                  <a:srgbClr val="000000"/>
                </a:solidFill>
                <a:effectLst/>
                <a:highlight>
                  <a:srgbClr val="FFFFFF"/>
                </a:highlight>
              </a:rPr>
              <a:t>Dyer, Sarah, Jennifer Hill, Helen Walkington, Pauline Couper, Chris McMorran, Yvonne Oates, Laxmi Pant, Bradley Rink &amp; Harry West (2024) Courageous and compassionate teaching: international reflections on our responses to teaching geography during the pandemic, Journal of Geography in Higher Education, 48:4, 557-574, DOI:10.1080/03098265.2023.2266999</a:t>
            </a:r>
            <a:endParaRPr lang="en-GB" sz="1200" dirty="0">
              <a:solidFill>
                <a:srgbClr val="000000"/>
              </a:solidFill>
              <a:highlight>
                <a:srgbClr val="FFFFFF"/>
              </a:highlight>
            </a:endParaRPr>
          </a:p>
          <a:p>
            <a:pPr algn="l" rtl="0">
              <a:spcBef>
                <a:spcPts val="0"/>
              </a:spcBef>
              <a:spcAft>
                <a:spcPts val="0"/>
              </a:spcAft>
            </a:pPr>
            <a:r>
              <a:rPr lang="en-GB" sz="1100" i="0" dirty="0">
                <a:solidFill>
                  <a:srgbClr val="000000"/>
                </a:solidFill>
                <a:effectLst/>
                <a:highlight>
                  <a:srgbClr val="FFFFFF"/>
                </a:highlight>
              </a:rPr>
              <a:t>Hill, Jennifer, Greg Thomas, Anita Diaz &amp; David </a:t>
            </a:r>
            <a:r>
              <a:rPr lang="en-GB" sz="1100" i="0" dirty="0" err="1">
                <a:solidFill>
                  <a:srgbClr val="000000"/>
                </a:solidFill>
                <a:effectLst/>
                <a:highlight>
                  <a:srgbClr val="FFFFFF"/>
                </a:highlight>
              </a:rPr>
              <a:t>Simm</a:t>
            </a:r>
            <a:r>
              <a:rPr lang="en-GB" sz="1100" i="0" dirty="0">
                <a:solidFill>
                  <a:srgbClr val="000000"/>
                </a:solidFill>
                <a:effectLst/>
                <a:highlight>
                  <a:srgbClr val="FFFFFF"/>
                </a:highlight>
              </a:rPr>
              <a:t> (2016) Borderland spaces for learning partnership: opportunities, benefits and challenges, Journal of Geography in Higher Education, 40:3, 375-393, DOI: 10.1080/03098265.2016.1144728.</a:t>
            </a:r>
            <a:endParaRPr lang="en-GB" sz="1200" dirty="0">
              <a:solidFill>
                <a:srgbClr val="000000"/>
              </a:solidFill>
              <a:highlight>
                <a:srgbClr val="FFFFFF"/>
              </a:highlight>
            </a:endParaRPr>
          </a:p>
          <a:p>
            <a:pPr algn="l" rtl="0">
              <a:spcBef>
                <a:spcPts val="0"/>
              </a:spcBef>
              <a:spcAft>
                <a:spcPts val="0"/>
              </a:spcAft>
            </a:pPr>
            <a:r>
              <a:rPr lang="en-GB" sz="1100" i="0" dirty="0">
                <a:solidFill>
                  <a:srgbClr val="000000"/>
                </a:solidFill>
                <a:effectLst/>
                <a:highlight>
                  <a:srgbClr val="FFFFFF"/>
                </a:highlight>
              </a:rPr>
              <a:t>Hill, Jennifer, Kathy Berlin, Julia Choate, Lisa Cravens-Brown, Lisa McKendrick-Calder, and Susan Smith. 2021. “Exploring the Emotional Responses of Undergraduate Students to Assessment  Feedback: Implications for Instructors.” Teaching &amp; Learning Inquiry 9 no. 1. </a:t>
            </a:r>
            <a:r>
              <a:rPr lang="en-GB" sz="1100" i="0" dirty="0">
                <a:solidFill>
                  <a:srgbClr val="000000"/>
                </a:solidFill>
                <a:effectLst/>
                <a:highlight>
                  <a:srgbClr val="FFFFFF"/>
                </a:highlight>
                <a:hlinkClick r:id="rId2" tooltip="Original URL: http://dx.doi.org/10.20343/teachlearninqu.9.1.20. Click or tap if you trust this link."/>
              </a:rPr>
              <a:t>http://dx.doi.org/10.20343/teachlearninqu.9.1.20</a:t>
            </a:r>
            <a:endParaRPr lang="en-GB" sz="1200" i="0" dirty="0">
              <a:solidFill>
                <a:srgbClr val="000000"/>
              </a:solidFill>
              <a:effectLst/>
              <a:highlight>
                <a:srgbClr val="FFFFFF"/>
              </a:highlight>
            </a:endParaRPr>
          </a:p>
          <a:p>
            <a:pPr algn="l" rtl="0">
              <a:spcBef>
                <a:spcPts val="0"/>
              </a:spcBef>
              <a:spcAft>
                <a:spcPts val="0"/>
              </a:spcAft>
            </a:pPr>
            <a:r>
              <a:rPr lang="en-GB" sz="1100" i="0" dirty="0">
                <a:solidFill>
                  <a:srgbClr val="000000"/>
                </a:solidFill>
                <a:effectLst/>
                <a:highlight>
                  <a:srgbClr val="FFFFFF"/>
                </a:highlight>
              </a:rPr>
              <a:t>Hill, Jennifer, Kathy Berlin, Julia Choate, Lisa Cravens-Brown, Lisa McKendrick-Calder, and Susan Smith.  2021. “Can Relational Feed-Forward Enhance Students’ Cognitive and Affective Responses to  Assessment?” Teaching &amp; Learning Inquiry 9 no. 2. </a:t>
            </a:r>
            <a:r>
              <a:rPr lang="en-GB" sz="1100" i="0" dirty="0">
                <a:solidFill>
                  <a:srgbClr val="000000"/>
                </a:solidFill>
                <a:effectLst/>
                <a:highlight>
                  <a:srgbClr val="FFFFFF"/>
                </a:highlight>
                <a:hlinkClick r:id="rId3" tooltip="Original URL: http://dx.doi.org/10.20343/teachlearninqu.9.2.18. Click or tap if you trust this link."/>
              </a:rPr>
              <a:t>http://dx.doi.org/10.20343/teachlearninqu.9.2.18</a:t>
            </a:r>
            <a:r>
              <a:rPr lang="en-GB" sz="1100" i="0" dirty="0">
                <a:solidFill>
                  <a:srgbClr val="000000"/>
                </a:solidFill>
                <a:effectLst/>
                <a:highlight>
                  <a:srgbClr val="FFFFFF"/>
                </a:highlight>
              </a:rPr>
              <a:t> </a:t>
            </a:r>
            <a:endParaRPr lang="en-GB" sz="1200" dirty="0">
              <a:solidFill>
                <a:srgbClr val="000000"/>
              </a:solidFill>
              <a:highlight>
                <a:srgbClr val="FFFFFF"/>
              </a:highlight>
            </a:endParaRPr>
          </a:p>
          <a:p>
            <a:pPr algn="l" rtl="0">
              <a:spcBef>
                <a:spcPts val="0"/>
              </a:spcBef>
              <a:spcAft>
                <a:spcPts val="0"/>
              </a:spcAft>
            </a:pPr>
            <a:r>
              <a:rPr lang="en-GB" sz="1100" i="0" dirty="0">
                <a:solidFill>
                  <a:srgbClr val="000000"/>
                </a:solidFill>
                <a:effectLst/>
                <a:highlight>
                  <a:srgbClr val="FFFFFF"/>
                </a:highlight>
              </a:rPr>
              <a:t>Hill, Jennifer, Kathy Berlin, Julia Choate, Lisa Cravens-Brown, Lisa McKendrick-Calder, and Susan Smith. 2023.  “Emotions Experienced by Instructors Delivering Written Feedback and Dialogic Feed-Forward.” Teaching &amp;  Learning Inquiry 11. </a:t>
            </a:r>
            <a:r>
              <a:rPr lang="en-GB" sz="1100" i="0" dirty="0">
                <a:solidFill>
                  <a:srgbClr val="000000"/>
                </a:solidFill>
                <a:effectLst/>
                <a:highlight>
                  <a:srgbClr val="FFFFFF"/>
                </a:highlight>
                <a:hlinkClick r:id="rId4" tooltip="Original URL: https://doi.org/10.20343/teachlearninqu.11.6. Click or tap if you trust this link."/>
              </a:rPr>
              <a:t>https://doi.org/10.20343/teachlearninqu.11.6</a:t>
            </a:r>
            <a:r>
              <a:rPr lang="en-GB" sz="1100" i="0" dirty="0">
                <a:solidFill>
                  <a:srgbClr val="000000"/>
                </a:solidFill>
                <a:effectLst/>
                <a:highlight>
                  <a:srgbClr val="FFFFFF"/>
                </a:highlight>
              </a:rPr>
              <a:t> </a:t>
            </a:r>
            <a:endParaRPr lang="en-GB" sz="1200" i="0" dirty="0">
              <a:solidFill>
                <a:srgbClr val="000000"/>
              </a:solidFill>
              <a:effectLst/>
              <a:highlight>
                <a:srgbClr val="FFFFFF"/>
              </a:highlight>
            </a:endParaRPr>
          </a:p>
          <a:p>
            <a:pPr algn="l" rtl="0">
              <a:spcBef>
                <a:spcPts val="0"/>
              </a:spcBef>
              <a:spcAft>
                <a:spcPts val="0"/>
              </a:spcAft>
            </a:pPr>
            <a:r>
              <a:rPr lang="en-GB" sz="1100" i="0" dirty="0" err="1">
                <a:solidFill>
                  <a:srgbClr val="000000"/>
                </a:solidFill>
                <a:effectLst/>
                <a:highlight>
                  <a:srgbClr val="FFFFFF"/>
                </a:highlight>
              </a:rPr>
              <a:t>Fritzsche</a:t>
            </a:r>
            <a:r>
              <a:rPr lang="en-GB" sz="1100" i="0" dirty="0">
                <a:solidFill>
                  <a:srgbClr val="000000"/>
                </a:solidFill>
                <a:effectLst/>
                <a:highlight>
                  <a:srgbClr val="FFFFFF"/>
                </a:highlight>
              </a:rPr>
              <a:t>, Lauren (2022) Integrating contemplative pedagogy and anti-oppressive pedagogy in geography higher education classrooms, Journal of Geography in Higher Education, 46:2, 167-184, DOI: 10.1080/03098265.2021.1946766.</a:t>
            </a:r>
            <a:endParaRPr lang="en-GB" sz="1200" i="0" dirty="0">
              <a:solidFill>
                <a:srgbClr val="000000"/>
              </a:solidFill>
              <a:effectLst/>
              <a:highlight>
                <a:srgbClr val="FFFFFF"/>
              </a:highlight>
            </a:endParaRPr>
          </a:p>
          <a:p>
            <a:pPr algn="l" rtl="0">
              <a:spcBef>
                <a:spcPts val="0"/>
              </a:spcBef>
              <a:spcAft>
                <a:spcPts val="0"/>
              </a:spcAft>
            </a:pPr>
            <a:r>
              <a:rPr lang="en-GB" sz="1100" i="0" dirty="0" err="1">
                <a:solidFill>
                  <a:srgbClr val="000000"/>
                </a:solidFill>
                <a:effectLst/>
                <a:highlight>
                  <a:srgbClr val="FFFFFF"/>
                </a:highlight>
              </a:rPr>
              <a:t>Kinchin</a:t>
            </a:r>
            <a:r>
              <a:rPr lang="en-GB" sz="1100" i="0" dirty="0">
                <a:solidFill>
                  <a:srgbClr val="000000"/>
                </a:solidFill>
                <a:effectLst/>
                <a:highlight>
                  <a:srgbClr val="FFFFFF"/>
                </a:highlight>
              </a:rPr>
              <a:t>, Ian M. &amp; Robert A. Francis (2017) Mapping pedagogic frailty in geography education: a framed autoethnographic case study, Journal of Geography in Higher Education, 41:1, 56-74, DOI: 10.1080/03098265.2016.1241988.</a:t>
            </a:r>
            <a:endParaRPr lang="en-GB" sz="1200" i="0" dirty="0">
              <a:solidFill>
                <a:srgbClr val="000000"/>
              </a:solidFill>
              <a:effectLst/>
              <a:highlight>
                <a:srgbClr val="FFFFFF"/>
              </a:highlight>
            </a:endParaRPr>
          </a:p>
          <a:p>
            <a:pPr algn="l" rtl="0">
              <a:spcBef>
                <a:spcPts val="0"/>
              </a:spcBef>
              <a:spcAft>
                <a:spcPts val="0"/>
              </a:spcAft>
            </a:pPr>
            <a:r>
              <a:rPr lang="en-GB" sz="1100" i="0" dirty="0">
                <a:solidFill>
                  <a:srgbClr val="000000"/>
                </a:solidFill>
                <a:effectLst/>
                <a:highlight>
                  <a:srgbClr val="FFFFFF"/>
                </a:highlight>
              </a:rPr>
              <a:t>Marvell, Alan, David </a:t>
            </a:r>
            <a:r>
              <a:rPr lang="en-GB" sz="1100" i="0" dirty="0" err="1">
                <a:solidFill>
                  <a:srgbClr val="000000"/>
                </a:solidFill>
                <a:effectLst/>
                <a:highlight>
                  <a:srgbClr val="FFFFFF"/>
                </a:highlight>
              </a:rPr>
              <a:t>Simm</a:t>
            </a:r>
            <a:r>
              <a:rPr lang="en-GB" sz="1100" i="0" dirty="0">
                <a:solidFill>
                  <a:srgbClr val="000000"/>
                </a:solidFill>
                <a:effectLst/>
                <a:highlight>
                  <a:srgbClr val="FFFFFF"/>
                </a:highlight>
              </a:rPr>
              <a:t>, Rebecca Schaaf &amp; Richard Harper (2013)</a:t>
            </a:r>
            <a:r>
              <a:rPr lang="en-GB" sz="1200" dirty="0">
                <a:solidFill>
                  <a:srgbClr val="000000"/>
                </a:solidFill>
                <a:highlight>
                  <a:srgbClr val="FFFFFF"/>
                </a:highlight>
              </a:rPr>
              <a:t> </a:t>
            </a:r>
            <a:r>
              <a:rPr lang="en-GB" sz="1100" i="0" dirty="0">
                <a:solidFill>
                  <a:srgbClr val="000000"/>
                </a:solidFill>
                <a:effectLst/>
                <a:highlight>
                  <a:srgbClr val="FFFFFF"/>
                </a:highlight>
              </a:rPr>
              <a:t>Students as scholars: evaluating student-led learning and teaching during fieldwork, Journal of</a:t>
            </a:r>
            <a:r>
              <a:rPr lang="en-GB" sz="1200" dirty="0">
                <a:solidFill>
                  <a:srgbClr val="000000"/>
                </a:solidFill>
                <a:highlight>
                  <a:srgbClr val="FFFFFF"/>
                </a:highlight>
              </a:rPr>
              <a:t> </a:t>
            </a:r>
            <a:r>
              <a:rPr lang="en-GB" sz="1100" i="0" dirty="0">
                <a:solidFill>
                  <a:srgbClr val="000000"/>
                </a:solidFill>
                <a:effectLst/>
                <a:highlight>
                  <a:srgbClr val="FFFFFF"/>
                </a:highlight>
              </a:rPr>
              <a:t>Geography in Higher Education, 37:4, 547-566, DOI: 10.1080/03098265.2013.811638</a:t>
            </a:r>
            <a:endParaRPr lang="en-GB" sz="1200" i="0" dirty="0">
              <a:solidFill>
                <a:srgbClr val="000000"/>
              </a:solidFill>
              <a:effectLst/>
              <a:highlight>
                <a:srgbClr val="FFFFFF"/>
              </a:highlight>
            </a:endParaRPr>
          </a:p>
          <a:p>
            <a:pPr algn="l" rtl="0">
              <a:spcBef>
                <a:spcPts val="0"/>
              </a:spcBef>
              <a:spcAft>
                <a:spcPts val="0"/>
              </a:spcAft>
            </a:pPr>
            <a:r>
              <a:rPr lang="en-GB" sz="1100" i="0" dirty="0">
                <a:solidFill>
                  <a:srgbClr val="000000"/>
                </a:solidFill>
                <a:effectLst/>
                <a:highlight>
                  <a:srgbClr val="FFFFFF"/>
                </a:highlight>
              </a:rPr>
              <a:t>Phillips, Richard (2015) Playful and multi-sensory fieldwork: seeing, hearing</a:t>
            </a:r>
            <a:r>
              <a:rPr lang="en-GB" sz="1200" dirty="0">
                <a:solidFill>
                  <a:srgbClr val="000000"/>
                </a:solidFill>
                <a:highlight>
                  <a:srgbClr val="FFFFFF"/>
                </a:highlight>
              </a:rPr>
              <a:t> </a:t>
            </a:r>
            <a:r>
              <a:rPr lang="en-GB" sz="1100" i="0" dirty="0">
                <a:solidFill>
                  <a:srgbClr val="000000"/>
                </a:solidFill>
                <a:effectLst/>
                <a:highlight>
                  <a:srgbClr val="FFFFFF"/>
                </a:highlight>
              </a:rPr>
              <a:t>and touching New York, Journal of Geography in Higher Education, 39:4, 617-629, DOI:</a:t>
            </a:r>
            <a:r>
              <a:rPr lang="en-GB" sz="1200" dirty="0">
                <a:solidFill>
                  <a:srgbClr val="000000"/>
                </a:solidFill>
                <a:highlight>
                  <a:srgbClr val="FFFFFF"/>
                </a:highlight>
              </a:rPr>
              <a:t> </a:t>
            </a:r>
            <a:r>
              <a:rPr lang="en-GB" sz="1100" i="0" dirty="0">
                <a:solidFill>
                  <a:srgbClr val="000000"/>
                </a:solidFill>
                <a:effectLst/>
                <a:highlight>
                  <a:srgbClr val="FFFFFF"/>
                </a:highlight>
              </a:rPr>
              <a:t>10.1080/03098265.2015.1084496</a:t>
            </a:r>
            <a:endParaRPr lang="en-GB" sz="1200" i="0" dirty="0">
              <a:solidFill>
                <a:srgbClr val="000000"/>
              </a:solidFill>
              <a:effectLst/>
              <a:highlight>
                <a:srgbClr val="FFFFFF"/>
              </a:highlight>
            </a:endParaRPr>
          </a:p>
          <a:p>
            <a:pPr algn="l" rtl="0">
              <a:spcBef>
                <a:spcPts val="0"/>
              </a:spcBef>
              <a:spcAft>
                <a:spcPts val="0"/>
              </a:spcAft>
            </a:pPr>
            <a:r>
              <a:rPr lang="en-GB" sz="1100" i="0" dirty="0">
                <a:solidFill>
                  <a:srgbClr val="000000"/>
                </a:solidFill>
                <a:effectLst/>
                <a:highlight>
                  <a:srgbClr val="FFFFFF"/>
                </a:highlight>
              </a:rPr>
              <a:t>Richardson, Michael J. &amp; Simon Tate (2013) Improving the transition</a:t>
            </a:r>
            <a:r>
              <a:rPr lang="en-GB" sz="1200" dirty="0">
                <a:solidFill>
                  <a:srgbClr val="000000"/>
                </a:solidFill>
                <a:highlight>
                  <a:srgbClr val="FFFFFF"/>
                </a:highlight>
              </a:rPr>
              <a:t> </a:t>
            </a:r>
            <a:r>
              <a:rPr lang="en-GB" sz="1100" i="0" dirty="0">
                <a:solidFill>
                  <a:srgbClr val="000000"/>
                </a:solidFill>
                <a:effectLst/>
                <a:highlight>
                  <a:srgbClr val="FFFFFF"/>
                </a:highlight>
              </a:rPr>
              <a:t>to university: introducing student voices into the formal induction process for new</a:t>
            </a:r>
            <a:r>
              <a:rPr lang="en-GB" sz="1200" dirty="0">
                <a:solidFill>
                  <a:srgbClr val="000000"/>
                </a:solidFill>
                <a:highlight>
                  <a:srgbClr val="FFFFFF"/>
                </a:highlight>
              </a:rPr>
              <a:t> </a:t>
            </a:r>
            <a:r>
              <a:rPr lang="en-GB" sz="1100" i="0" dirty="0">
                <a:solidFill>
                  <a:srgbClr val="000000"/>
                </a:solidFill>
                <a:effectLst/>
                <a:highlight>
                  <a:srgbClr val="FFFFFF"/>
                </a:highlight>
              </a:rPr>
              <a:t>geography undergraduates, Journal of Geography in Higher Education, 37:4, 611-618, DOI:10.1080/03098265.2013.769092</a:t>
            </a:r>
            <a:endParaRPr lang="en-GB" sz="1200" i="0" dirty="0">
              <a:solidFill>
                <a:srgbClr val="000000"/>
              </a:solidFill>
              <a:effectLst/>
              <a:highlight>
                <a:srgbClr val="FFFFFF"/>
              </a:highlight>
            </a:endParaRPr>
          </a:p>
          <a:p>
            <a:pPr algn="l" rtl="0">
              <a:spcBef>
                <a:spcPts val="0"/>
              </a:spcBef>
              <a:spcAft>
                <a:spcPts val="0"/>
              </a:spcAft>
            </a:pPr>
            <a:r>
              <a:rPr lang="en-GB" sz="1100" i="0" dirty="0">
                <a:solidFill>
                  <a:srgbClr val="000000"/>
                </a:solidFill>
                <a:effectLst/>
                <a:highlight>
                  <a:srgbClr val="FFFFFF"/>
                </a:highlight>
              </a:rPr>
              <a:t>West, Harry, Jennifer Hill, Aida Abzhaparova, Will Cox &amp; Anoushka Alexander (2024) Pandemic pedagogies: reflecting on online learning using the community of inquiry framework, Journal of Geography in Higher Education, 48:2, 157-176, DOI:10.1080/03098265.2023.2190962</a:t>
            </a:r>
            <a:endParaRPr lang="en-GB" sz="1200" i="0" dirty="0">
              <a:solidFill>
                <a:srgbClr val="000000"/>
              </a:solidFill>
              <a:effectLst/>
              <a:highlight>
                <a:srgbClr val="FFFFFF"/>
              </a:highlight>
            </a:endParaRPr>
          </a:p>
          <a:p>
            <a:endParaRPr lang="en-GB" sz="1000" dirty="0"/>
          </a:p>
        </p:txBody>
      </p:sp>
    </p:spTree>
    <p:extLst>
      <p:ext uri="{BB962C8B-B14F-4D97-AF65-F5344CB8AC3E}">
        <p14:creationId xmlns:p14="http://schemas.microsoft.com/office/powerpoint/2010/main" val="199301289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E8BD-6A08-5585-E60A-24E8128B7378}"/>
              </a:ext>
            </a:extLst>
          </p:cNvPr>
          <p:cNvSpPr>
            <a:spLocks noGrp="1"/>
          </p:cNvSpPr>
          <p:nvPr>
            <p:ph type="title"/>
          </p:nvPr>
        </p:nvSpPr>
        <p:spPr/>
        <p:txBody>
          <a:bodyPr/>
          <a:lstStyle/>
          <a:p>
            <a:r>
              <a:rPr lang="en-GB" dirty="0"/>
              <a:t>Initial Premise	</a:t>
            </a:r>
          </a:p>
        </p:txBody>
      </p:sp>
      <p:sp>
        <p:nvSpPr>
          <p:cNvPr id="3" name="Text Placeholder 2">
            <a:extLst>
              <a:ext uri="{FF2B5EF4-FFF2-40B4-BE49-F238E27FC236}">
                <a16:creationId xmlns:a16="http://schemas.microsoft.com/office/drawing/2014/main" id="{4FDF4900-2506-4C3B-0DF8-393F4F9BD6CA}"/>
              </a:ext>
            </a:extLst>
          </p:cNvPr>
          <p:cNvSpPr>
            <a:spLocks noGrp="1"/>
          </p:cNvSpPr>
          <p:nvPr>
            <p:ph type="body" sz="quarter" idx="11"/>
          </p:nvPr>
        </p:nvSpPr>
        <p:spPr/>
        <p:txBody>
          <a:bodyPr/>
          <a:lstStyle/>
          <a:p>
            <a:pPr algn="l" rtl="0">
              <a:spcBef>
                <a:spcPts val="0"/>
              </a:spcBef>
              <a:spcAft>
                <a:spcPts val="0"/>
              </a:spcAft>
            </a:pPr>
            <a:r>
              <a:rPr lang="en-GB" b="0" i="0" dirty="0">
                <a:solidFill>
                  <a:srgbClr val="000000"/>
                </a:solidFill>
                <a:effectLst/>
                <a:highlight>
                  <a:srgbClr val="FFFFFF"/>
                </a:highlight>
                <a:cs typeface="Arial" panose="020B0604020202020204" pitchFamily="34" charset="0"/>
              </a:rPr>
              <a:t>We argue that future-facing HE geography will privilege, as one of its vital components, a focus on the affective domain (Bloom, 1956; Krathwohl, 1964)</a:t>
            </a:r>
          </a:p>
          <a:p>
            <a:pPr algn="l" rtl="0">
              <a:spcBef>
                <a:spcPts val="0"/>
              </a:spcBef>
              <a:spcAft>
                <a:spcPts val="0"/>
              </a:spcAft>
            </a:pPr>
            <a:endParaRPr lang="en-GB" b="0" i="0" dirty="0">
              <a:solidFill>
                <a:srgbClr val="000000"/>
              </a:solidFill>
              <a:effectLst/>
              <a:highlight>
                <a:srgbClr val="FFFFFF"/>
              </a:highlight>
              <a:cs typeface="Arial" panose="020B0604020202020204" pitchFamily="34" charset="0"/>
            </a:endParaRPr>
          </a:p>
          <a:p>
            <a:pPr algn="l" rtl="0">
              <a:spcBef>
                <a:spcPts val="0"/>
              </a:spcBef>
              <a:spcAft>
                <a:spcPts val="0"/>
              </a:spcAft>
            </a:pPr>
            <a:r>
              <a:rPr lang="en-GB" dirty="0">
                <a:solidFill>
                  <a:srgbClr val="000000"/>
                </a:solidFill>
                <a:highlight>
                  <a:srgbClr val="FFFFFF"/>
                </a:highlight>
                <a:cs typeface="Arial" panose="020B0604020202020204" pitchFamily="34" charset="0"/>
              </a:rPr>
              <a:t>I</a:t>
            </a:r>
            <a:r>
              <a:rPr lang="en-GB" b="0" i="0" dirty="0">
                <a:solidFill>
                  <a:srgbClr val="000000"/>
                </a:solidFill>
                <a:effectLst/>
                <a:highlight>
                  <a:srgbClr val="FFFFFF"/>
                </a:highlight>
                <a:cs typeface="Arial" panose="020B0604020202020204" pitchFamily="34" charset="0"/>
              </a:rPr>
              <a:t>n particular, an embodied, emotional engagement with the production of knowledge and understanding through relational learning and assessment</a:t>
            </a:r>
          </a:p>
          <a:p>
            <a:pPr algn="l" rtl="0">
              <a:spcBef>
                <a:spcPts val="0"/>
              </a:spcBef>
              <a:spcAft>
                <a:spcPts val="0"/>
              </a:spcAft>
            </a:pPr>
            <a:endParaRPr lang="en-GB" dirty="0">
              <a:solidFill>
                <a:srgbClr val="000000"/>
              </a:solidFill>
              <a:highlight>
                <a:srgbClr val="FFFFFF"/>
              </a:highlight>
              <a:cs typeface="Arial" panose="020B0604020202020204" pitchFamily="34" charset="0"/>
            </a:endParaRPr>
          </a:p>
          <a:p>
            <a:pPr algn="l" rtl="0">
              <a:spcBef>
                <a:spcPts val="0"/>
              </a:spcBef>
              <a:spcAft>
                <a:spcPts val="0"/>
              </a:spcAft>
            </a:pPr>
            <a:endParaRPr lang="en-GB" dirty="0">
              <a:solidFill>
                <a:srgbClr val="000000"/>
              </a:solidFill>
              <a:highlight>
                <a:srgbClr val="FFFFFF"/>
              </a:highlight>
              <a:cs typeface="Arial" panose="020B0604020202020204" pitchFamily="34" charset="0"/>
            </a:endParaRPr>
          </a:p>
          <a:p>
            <a:pPr marL="9525" indent="0" algn="l" rtl="0">
              <a:spcBef>
                <a:spcPts val="0"/>
              </a:spcBef>
              <a:spcAft>
                <a:spcPts val="0"/>
              </a:spcAft>
              <a:buNone/>
            </a:pPr>
            <a:r>
              <a:rPr lang="en-GB" b="1" i="0" dirty="0">
                <a:solidFill>
                  <a:srgbClr val="7A7392"/>
                </a:solidFill>
                <a:effectLst/>
                <a:highlight>
                  <a:srgbClr val="FFFFFF"/>
                </a:highlight>
                <a:cs typeface="Arial" panose="020B0604020202020204" pitchFamily="34" charset="0"/>
              </a:rPr>
              <a:t>Impetus for a focus on the affective:</a:t>
            </a:r>
          </a:p>
          <a:p>
            <a:pPr marL="9525" indent="0" algn="l" rtl="0">
              <a:spcBef>
                <a:spcPts val="0"/>
              </a:spcBef>
              <a:spcAft>
                <a:spcPts val="0"/>
              </a:spcAft>
              <a:buNone/>
            </a:pPr>
            <a:endParaRPr lang="en-GB" b="0" i="0" dirty="0">
              <a:solidFill>
                <a:srgbClr val="000000"/>
              </a:solidFill>
              <a:effectLst/>
              <a:highlight>
                <a:srgbClr val="FFFFFF"/>
              </a:highlight>
              <a:cs typeface="Arial" panose="020B0604020202020204" pitchFamily="34" charset="0"/>
            </a:endParaRPr>
          </a:p>
          <a:p>
            <a:pPr marL="352425" indent="-342900" algn="l" rtl="0">
              <a:spcBef>
                <a:spcPts val="0"/>
              </a:spcBef>
              <a:spcAft>
                <a:spcPts val="0"/>
              </a:spcAft>
              <a:buFont typeface="+mj-lt"/>
              <a:buAutoNum type="arabicPeriod"/>
            </a:pPr>
            <a:r>
              <a:rPr lang="en-GB" b="0" i="0" dirty="0" err="1">
                <a:solidFill>
                  <a:srgbClr val="000000"/>
                </a:solidFill>
                <a:effectLst/>
                <a:highlight>
                  <a:srgbClr val="FFFFFF"/>
                </a:highlight>
                <a:cs typeface="Arial" panose="020B0604020202020204" pitchFamily="34" charset="0"/>
              </a:rPr>
              <a:t>Neoliberalisation</a:t>
            </a:r>
            <a:r>
              <a:rPr lang="en-GB" b="0" i="0" dirty="0">
                <a:solidFill>
                  <a:srgbClr val="000000"/>
                </a:solidFill>
                <a:effectLst/>
                <a:highlight>
                  <a:srgbClr val="FFFFFF"/>
                </a:highlight>
                <a:cs typeface="Arial" panose="020B0604020202020204" pitchFamily="34" charset="0"/>
              </a:rPr>
              <a:t> of the academy</a:t>
            </a:r>
          </a:p>
          <a:p>
            <a:pPr marL="352425" indent="-342900" algn="l" rtl="0">
              <a:spcBef>
                <a:spcPts val="0"/>
              </a:spcBef>
              <a:spcAft>
                <a:spcPts val="0"/>
              </a:spcAft>
              <a:buFont typeface="+mj-lt"/>
              <a:buAutoNum type="arabicPeriod"/>
            </a:pPr>
            <a:endParaRPr lang="en-GB" b="0" i="0" dirty="0">
              <a:solidFill>
                <a:srgbClr val="000000"/>
              </a:solidFill>
              <a:effectLst/>
              <a:highlight>
                <a:srgbClr val="FFFFFF"/>
              </a:highlight>
              <a:cs typeface="Arial" panose="020B0604020202020204" pitchFamily="34" charset="0"/>
            </a:endParaRPr>
          </a:p>
          <a:p>
            <a:pPr marL="352425" indent="-342900" algn="l" rtl="0">
              <a:spcBef>
                <a:spcPts val="0"/>
              </a:spcBef>
              <a:spcAft>
                <a:spcPts val="0"/>
              </a:spcAft>
              <a:buFont typeface="+mj-lt"/>
              <a:buAutoNum type="arabicPeriod"/>
            </a:pPr>
            <a:r>
              <a:rPr lang="en-GB" b="0" i="0" dirty="0">
                <a:solidFill>
                  <a:srgbClr val="000000"/>
                </a:solidFill>
                <a:effectLst/>
                <a:highlight>
                  <a:srgbClr val="FFFFFF"/>
                </a:highlight>
                <a:cs typeface="Arial" panose="020B0604020202020204" pitchFamily="34" charset="0"/>
              </a:rPr>
              <a:t>Disruption within and beyond the academy (notably pandemics, AI)</a:t>
            </a:r>
          </a:p>
          <a:p>
            <a:pPr marL="352425" indent="-342900" algn="l" rtl="0">
              <a:spcBef>
                <a:spcPts val="0"/>
              </a:spcBef>
              <a:spcAft>
                <a:spcPts val="0"/>
              </a:spcAft>
              <a:buFont typeface="+mj-lt"/>
              <a:buAutoNum type="arabicPeriod"/>
            </a:pPr>
            <a:endParaRPr lang="en-GB" b="0" i="0" dirty="0">
              <a:solidFill>
                <a:srgbClr val="000000"/>
              </a:solidFill>
              <a:effectLst/>
              <a:highlight>
                <a:srgbClr val="FFFFFF"/>
              </a:highlight>
              <a:cs typeface="Arial" panose="020B0604020202020204" pitchFamily="34" charset="0"/>
            </a:endParaRPr>
          </a:p>
          <a:p>
            <a:pPr marL="352425" indent="-342900" algn="l" rtl="0">
              <a:spcBef>
                <a:spcPts val="0"/>
              </a:spcBef>
              <a:spcAft>
                <a:spcPts val="0"/>
              </a:spcAft>
              <a:buFont typeface="+mj-lt"/>
              <a:buAutoNum type="arabicPeriod"/>
            </a:pPr>
            <a:r>
              <a:rPr lang="en-GB" b="0" i="0" dirty="0">
                <a:solidFill>
                  <a:srgbClr val="000000"/>
                </a:solidFill>
                <a:effectLst/>
                <a:highlight>
                  <a:srgbClr val="FFFFFF"/>
                </a:highlight>
                <a:cs typeface="Arial" panose="020B0604020202020204" pitchFamily="34" charset="0"/>
              </a:rPr>
              <a:t>Social and environmental crises and a need for justice</a:t>
            </a:r>
          </a:p>
          <a:p>
            <a:pPr algn="l" rtl="0">
              <a:spcBef>
                <a:spcPts val="0"/>
              </a:spcBef>
              <a:spcAft>
                <a:spcPts val="0"/>
              </a:spcAft>
            </a:pPr>
            <a:endParaRPr lang="en-GB" sz="1800" b="0" i="0" dirty="0">
              <a:solidFill>
                <a:srgbClr val="000000"/>
              </a:solidFill>
              <a:effectLst/>
              <a:highlight>
                <a:srgbClr val="FFFFFF"/>
              </a:highlight>
              <a:cs typeface="Arial" panose="020B0604020202020204" pitchFamily="34" charset="0"/>
            </a:endParaRPr>
          </a:p>
          <a:p>
            <a:endParaRPr lang="en-GB" dirty="0"/>
          </a:p>
        </p:txBody>
      </p:sp>
    </p:spTree>
    <p:extLst>
      <p:ext uri="{BB962C8B-B14F-4D97-AF65-F5344CB8AC3E}">
        <p14:creationId xmlns:p14="http://schemas.microsoft.com/office/powerpoint/2010/main" val="152010533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5973D-B647-BEF9-0124-0872F686B0F3}"/>
              </a:ext>
            </a:extLst>
          </p:cNvPr>
          <p:cNvSpPr>
            <a:spLocks noGrp="1"/>
          </p:cNvSpPr>
          <p:nvPr>
            <p:ph type="title"/>
          </p:nvPr>
        </p:nvSpPr>
        <p:spPr/>
        <p:txBody>
          <a:bodyPr/>
          <a:lstStyle/>
          <a:p>
            <a:r>
              <a:rPr lang="en-GB" dirty="0"/>
              <a:t>Research Aims</a:t>
            </a:r>
          </a:p>
        </p:txBody>
      </p:sp>
      <p:sp>
        <p:nvSpPr>
          <p:cNvPr id="3" name="Text Placeholder 2">
            <a:extLst>
              <a:ext uri="{FF2B5EF4-FFF2-40B4-BE49-F238E27FC236}">
                <a16:creationId xmlns:a16="http://schemas.microsoft.com/office/drawing/2014/main" id="{70BB4D9D-966C-6F9F-58FD-F0F56B844D78}"/>
              </a:ext>
            </a:extLst>
          </p:cNvPr>
          <p:cNvSpPr>
            <a:spLocks noGrp="1"/>
          </p:cNvSpPr>
          <p:nvPr>
            <p:ph type="body" sz="quarter" idx="11"/>
          </p:nvPr>
        </p:nvSpPr>
        <p:spPr/>
        <p:txBody>
          <a:bodyPr/>
          <a:lstStyle/>
          <a:p>
            <a:pPr algn="l" rtl="0" fontAlgn="base">
              <a:spcBef>
                <a:spcPts val="0"/>
              </a:spcBef>
              <a:spcAft>
                <a:spcPts val="0"/>
              </a:spcAft>
              <a:buFont typeface="+mj-lt"/>
              <a:buAutoNum type="arabicPeriod"/>
            </a:pPr>
            <a:r>
              <a:rPr lang="en-GB" sz="1800" b="0" i="0" dirty="0">
                <a:solidFill>
                  <a:srgbClr val="000000"/>
                </a:solidFill>
                <a:effectLst/>
                <a:highlight>
                  <a:srgbClr val="FFFFFF"/>
                </a:highlight>
              </a:rPr>
              <a:t>To undertake a </a:t>
            </a:r>
            <a:r>
              <a:rPr lang="en-GB" sz="1800" b="1" i="0" dirty="0">
                <a:solidFill>
                  <a:srgbClr val="7A7392"/>
                </a:solidFill>
                <a:effectLst/>
                <a:highlight>
                  <a:srgbClr val="FFFFFF"/>
                </a:highlight>
              </a:rPr>
              <a:t>systematic review of JGHE content </a:t>
            </a:r>
            <a:r>
              <a:rPr lang="en-GB" sz="1800" b="0" i="0" dirty="0">
                <a:solidFill>
                  <a:srgbClr val="000000"/>
                </a:solidFill>
                <a:effectLst/>
                <a:highlight>
                  <a:srgbClr val="FFFFFF"/>
                </a:highlight>
              </a:rPr>
              <a:t>since journal inception to demonstrate growth in intellectual engagement with the </a:t>
            </a:r>
            <a:r>
              <a:rPr lang="en-GB" sz="1800" b="1" i="0" dirty="0">
                <a:solidFill>
                  <a:srgbClr val="7A7392"/>
                </a:solidFill>
                <a:effectLst/>
                <a:highlight>
                  <a:srgbClr val="FFFFFF"/>
                </a:highlight>
              </a:rPr>
              <a:t>affective realm and emotions </a:t>
            </a:r>
            <a:r>
              <a:rPr lang="en-GB" sz="1800" b="0" i="0" dirty="0">
                <a:solidFill>
                  <a:srgbClr val="000000"/>
                </a:solidFill>
                <a:effectLst/>
                <a:highlight>
                  <a:srgbClr val="FFFFFF"/>
                </a:highlight>
              </a:rPr>
              <a:t>in geography teaching, learning support, and assessment. </a:t>
            </a:r>
          </a:p>
          <a:p>
            <a:pPr algn="l" rtl="0" fontAlgn="base">
              <a:spcBef>
                <a:spcPts val="0"/>
              </a:spcBef>
              <a:spcAft>
                <a:spcPts val="0"/>
              </a:spcAft>
              <a:buFont typeface="+mj-lt"/>
              <a:buAutoNum type="arabicPeriod"/>
            </a:pPr>
            <a:endParaRPr lang="en-GB" sz="1800" b="0" i="0" dirty="0">
              <a:solidFill>
                <a:srgbClr val="000000"/>
              </a:solidFill>
              <a:effectLst/>
              <a:highlight>
                <a:srgbClr val="FFFFFF"/>
              </a:highlight>
            </a:endParaRPr>
          </a:p>
          <a:p>
            <a:pPr algn="l" rtl="0" fontAlgn="base">
              <a:spcBef>
                <a:spcPts val="0"/>
              </a:spcBef>
              <a:spcAft>
                <a:spcPts val="0"/>
              </a:spcAft>
              <a:buFont typeface="+mj-lt"/>
              <a:buAutoNum type="arabicPeriod"/>
            </a:pPr>
            <a:r>
              <a:rPr lang="en-GB" sz="1800" b="0" i="0" dirty="0">
                <a:solidFill>
                  <a:srgbClr val="000000"/>
                </a:solidFill>
                <a:effectLst/>
                <a:highlight>
                  <a:srgbClr val="FFFFFF"/>
                </a:highlight>
              </a:rPr>
              <a:t>To identify the </a:t>
            </a:r>
            <a:r>
              <a:rPr lang="en-GB" sz="1800" b="1" i="0" dirty="0">
                <a:solidFill>
                  <a:srgbClr val="7A7392"/>
                </a:solidFill>
                <a:effectLst/>
                <a:highlight>
                  <a:srgbClr val="FFFFFF"/>
                </a:highlight>
              </a:rPr>
              <a:t>impacts</a:t>
            </a:r>
            <a:r>
              <a:rPr lang="en-GB" sz="1800" b="0" i="0" dirty="0">
                <a:solidFill>
                  <a:srgbClr val="000000"/>
                </a:solidFill>
                <a:effectLst/>
                <a:highlight>
                  <a:srgbClr val="FFFFFF"/>
                </a:highlight>
              </a:rPr>
              <a:t> of greater engagement with emotions on </a:t>
            </a:r>
            <a:r>
              <a:rPr lang="en-GB" sz="1800" b="1" i="0" dirty="0">
                <a:solidFill>
                  <a:srgbClr val="7A7392"/>
                </a:solidFill>
                <a:effectLst/>
                <a:highlight>
                  <a:srgbClr val="FFFFFF"/>
                </a:highlight>
              </a:rPr>
              <a:t>geography student learners </a:t>
            </a:r>
            <a:r>
              <a:rPr lang="en-GB" sz="1800" b="0" i="0" dirty="0">
                <a:solidFill>
                  <a:srgbClr val="000000"/>
                </a:solidFill>
                <a:effectLst/>
                <a:highlight>
                  <a:srgbClr val="FFFFFF"/>
                </a:highlight>
              </a:rPr>
              <a:t>and their performance outcomes.</a:t>
            </a:r>
          </a:p>
          <a:p>
            <a:pPr algn="l" rtl="0" fontAlgn="base">
              <a:spcBef>
                <a:spcPts val="0"/>
              </a:spcBef>
              <a:spcAft>
                <a:spcPts val="0"/>
              </a:spcAft>
              <a:buFont typeface="+mj-lt"/>
              <a:buAutoNum type="arabicPeriod"/>
            </a:pPr>
            <a:endParaRPr lang="en-GB" sz="1800" b="0" i="0" dirty="0">
              <a:solidFill>
                <a:srgbClr val="000000"/>
              </a:solidFill>
              <a:effectLst/>
              <a:highlight>
                <a:srgbClr val="FFFFFF"/>
              </a:highlight>
            </a:endParaRPr>
          </a:p>
          <a:p>
            <a:pPr algn="l" rtl="0" fontAlgn="base">
              <a:spcBef>
                <a:spcPts val="0"/>
              </a:spcBef>
              <a:spcAft>
                <a:spcPts val="0"/>
              </a:spcAft>
              <a:buFont typeface="+mj-lt"/>
              <a:buAutoNum type="arabicPeriod"/>
            </a:pPr>
            <a:r>
              <a:rPr lang="en-GB" sz="1800" b="0" i="0" dirty="0">
                <a:solidFill>
                  <a:srgbClr val="000000"/>
                </a:solidFill>
                <a:effectLst/>
                <a:highlight>
                  <a:srgbClr val="FFFFFF"/>
                </a:highlight>
              </a:rPr>
              <a:t>To highlight the </a:t>
            </a:r>
            <a:r>
              <a:rPr lang="en-GB" sz="1800" b="1" i="0" dirty="0">
                <a:solidFill>
                  <a:srgbClr val="7A7392"/>
                </a:solidFill>
                <a:effectLst/>
                <a:highlight>
                  <a:srgbClr val="FFFFFF"/>
                </a:highlight>
              </a:rPr>
              <a:t>impacts</a:t>
            </a:r>
            <a:r>
              <a:rPr lang="en-GB" sz="1800" b="0" i="0" dirty="0">
                <a:solidFill>
                  <a:srgbClr val="000000"/>
                </a:solidFill>
                <a:effectLst/>
                <a:highlight>
                  <a:srgbClr val="FFFFFF"/>
                </a:highlight>
              </a:rPr>
              <a:t> of greater engagement with emotions on geography </a:t>
            </a:r>
            <a:r>
              <a:rPr lang="en-GB" sz="1800" b="1" i="0" dirty="0">
                <a:solidFill>
                  <a:srgbClr val="7A7392"/>
                </a:solidFill>
                <a:effectLst/>
                <a:highlight>
                  <a:srgbClr val="FFFFFF"/>
                </a:highlight>
              </a:rPr>
              <a:t>faculty</a:t>
            </a:r>
            <a:r>
              <a:rPr lang="en-GB" sz="1800" b="0" i="0" dirty="0">
                <a:solidFill>
                  <a:srgbClr val="000000"/>
                </a:solidFill>
                <a:effectLst/>
                <a:highlight>
                  <a:srgbClr val="FFFFFF"/>
                </a:highlight>
              </a:rPr>
              <a:t> pedagogic practices and experiences. </a:t>
            </a:r>
          </a:p>
          <a:p>
            <a:pPr algn="l" rtl="0" fontAlgn="base">
              <a:spcBef>
                <a:spcPts val="0"/>
              </a:spcBef>
              <a:spcAft>
                <a:spcPts val="0"/>
              </a:spcAft>
              <a:buFont typeface="+mj-lt"/>
              <a:buAutoNum type="arabicPeriod"/>
            </a:pPr>
            <a:endParaRPr lang="en-GB" sz="1800" dirty="0">
              <a:solidFill>
                <a:srgbClr val="000000"/>
              </a:solidFill>
              <a:highlight>
                <a:srgbClr val="FFFFFF"/>
              </a:highlight>
            </a:endParaRPr>
          </a:p>
          <a:p>
            <a:pPr>
              <a:spcBef>
                <a:spcPts val="0"/>
              </a:spcBef>
              <a:spcAft>
                <a:spcPts val="0"/>
              </a:spcAft>
            </a:pPr>
            <a:r>
              <a:rPr lang="en-GB" sz="1800" dirty="0">
                <a:solidFill>
                  <a:schemeClr val="bg1">
                    <a:lumMod val="50000"/>
                  </a:schemeClr>
                </a:solidFill>
                <a:highlight>
                  <a:srgbClr val="FFFFFF"/>
                </a:highlight>
              </a:rPr>
              <a:t>I</a:t>
            </a:r>
            <a:r>
              <a:rPr lang="en-GB" sz="1800" b="0" i="0" dirty="0">
                <a:solidFill>
                  <a:schemeClr val="bg1">
                    <a:lumMod val="50000"/>
                  </a:schemeClr>
                </a:solidFill>
                <a:effectLst/>
                <a:highlight>
                  <a:srgbClr val="FFFFFF"/>
                </a:highlight>
              </a:rPr>
              <a:t>dentify the conceptual registers employed by geography educational researchers that have driven their research questions and shaped their methods and findings. </a:t>
            </a:r>
          </a:p>
          <a:p>
            <a:pPr>
              <a:spcBef>
                <a:spcPts val="0"/>
              </a:spcBef>
              <a:spcAft>
                <a:spcPts val="0"/>
              </a:spcAft>
            </a:pPr>
            <a:endParaRPr lang="en-GB" sz="1800" dirty="0">
              <a:solidFill>
                <a:schemeClr val="bg1">
                  <a:lumMod val="50000"/>
                </a:schemeClr>
              </a:solidFill>
              <a:highlight>
                <a:srgbClr val="FFFFFF"/>
              </a:highlight>
            </a:endParaRPr>
          </a:p>
          <a:p>
            <a:pPr>
              <a:spcBef>
                <a:spcPts val="0"/>
              </a:spcBef>
              <a:spcAft>
                <a:spcPts val="0"/>
              </a:spcAft>
            </a:pPr>
            <a:r>
              <a:rPr lang="en-GB" sz="1800" b="0" i="0" dirty="0">
                <a:solidFill>
                  <a:schemeClr val="bg1">
                    <a:lumMod val="50000"/>
                  </a:schemeClr>
                </a:solidFill>
                <a:effectLst/>
                <a:highlight>
                  <a:srgbClr val="FFFFFF"/>
                </a:highlight>
              </a:rPr>
              <a:t>Highlight the varying spaces that geography educators and learners inhabit, within and beyond formal classrooms, campuses and curricula.</a:t>
            </a:r>
          </a:p>
          <a:p>
            <a:pPr>
              <a:spcBef>
                <a:spcPts val="0"/>
              </a:spcBef>
              <a:spcAft>
                <a:spcPts val="0"/>
              </a:spcAft>
            </a:pPr>
            <a:endParaRPr lang="en-GB" sz="1800" b="0" i="0" dirty="0">
              <a:solidFill>
                <a:srgbClr val="000000"/>
              </a:solidFill>
              <a:effectLst/>
              <a:highlight>
                <a:srgbClr val="FFFFFF"/>
              </a:highlight>
            </a:endParaRPr>
          </a:p>
          <a:p>
            <a:endParaRPr lang="en-GB" sz="1800" dirty="0"/>
          </a:p>
        </p:txBody>
      </p:sp>
    </p:spTree>
    <p:extLst>
      <p:ext uri="{BB962C8B-B14F-4D97-AF65-F5344CB8AC3E}">
        <p14:creationId xmlns:p14="http://schemas.microsoft.com/office/powerpoint/2010/main" val="15964493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35B9-3ADB-27B3-2029-1F2BA77EE578}"/>
              </a:ext>
            </a:extLst>
          </p:cNvPr>
          <p:cNvSpPr>
            <a:spLocks noGrp="1"/>
          </p:cNvSpPr>
          <p:nvPr>
            <p:ph type="title"/>
          </p:nvPr>
        </p:nvSpPr>
        <p:spPr/>
        <p:txBody>
          <a:bodyPr/>
          <a:lstStyle/>
          <a:p>
            <a:r>
              <a:rPr lang="en-GB" dirty="0"/>
              <a:t>Emergent Areas</a:t>
            </a:r>
          </a:p>
        </p:txBody>
      </p:sp>
      <p:sp>
        <p:nvSpPr>
          <p:cNvPr id="3" name="Text Placeholder 2">
            <a:extLst>
              <a:ext uri="{FF2B5EF4-FFF2-40B4-BE49-F238E27FC236}">
                <a16:creationId xmlns:a16="http://schemas.microsoft.com/office/drawing/2014/main" id="{17D43C04-AA4D-8DE3-A378-0FA24FBBB366}"/>
              </a:ext>
            </a:extLst>
          </p:cNvPr>
          <p:cNvSpPr>
            <a:spLocks noGrp="1"/>
          </p:cNvSpPr>
          <p:nvPr>
            <p:ph type="body" sz="quarter" idx="11"/>
          </p:nvPr>
        </p:nvSpPr>
        <p:spPr/>
        <p:txBody>
          <a:bodyPr/>
          <a:lstStyle/>
          <a:p>
            <a:pPr algn="l" rtl="0" fontAlgn="base">
              <a:spcBef>
                <a:spcPts val="0"/>
              </a:spcBef>
              <a:spcAft>
                <a:spcPts val="0"/>
              </a:spcAft>
              <a:buFont typeface="+mj-lt"/>
              <a:buAutoNum type="arabicPeriod"/>
            </a:pPr>
            <a:r>
              <a:rPr lang="en-GB" sz="2400" b="0" i="0" dirty="0">
                <a:solidFill>
                  <a:srgbClr val="000000"/>
                </a:solidFill>
                <a:effectLst/>
                <a:highlight>
                  <a:srgbClr val="FFFFFF"/>
                </a:highlight>
              </a:rPr>
              <a:t> Transition into HE and out of HE to employment </a:t>
            </a:r>
          </a:p>
          <a:p>
            <a:pPr algn="l" rtl="0" fontAlgn="base">
              <a:spcBef>
                <a:spcPts val="0"/>
              </a:spcBef>
              <a:spcAft>
                <a:spcPts val="0"/>
              </a:spcAft>
              <a:buFont typeface="+mj-lt"/>
              <a:buAutoNum type="arabicPeriod"/>
            </a:pPr>
            <a:endParaRPr lang="en-GB" sz="2400" b="0" i="0" dirty="0">
              <a:solidFill>
                <a:srgbClr val="000000"/>
              </a:solidFill>
              <a:effectLst/>
              <a:highlight>
                <a:srgbClr val="FFFFFF"/>
              </a:highlight>
            </a:endParaRPr>
          </a:p>
          <a:p>
            <a:pPr algn="l" rtl="0" fontAlgn="base">
              <a:spcBef>
                <a:spcPts val="0"/>
              </a:spcBef>
              <a:spcAft>
                <a:spcPts val="0"/>
              </a:spcAft>
              <a:buFont typeface="+mj-lt"/>
              <a:buAutoNum type="arabicPeriod"/>
            </a:pPr>
            <a:r>
              <a:rPr lang="en-GB" sz="2400" b="0" i="0" dirty="0">
                <a:solidFill>
                  <a:srgbClr val="000000"/>
                </a:solidFill>
                <a:effectLst/>
                <a:highlight>
                  <a:srgbClr val="FFFFFF"/>
                </a:highlight>
              </a:rPr>
              <a:t> Teaching and learning practices:</a:t>
            </a:r>
            <a:endParaRPr lang="en-GB" sz="2400" dirty="0">
              <a:solidFill>
                <a:srgbClr val="000000"/>
              </a:solidFill>
              <a:highlight>
                <a:srgbClr val="FFFFFF"/>
              </a:highlight>
            </a:endParaRPr>
          </a:p>
          <a:p>
            <a:pPr lvl="1">
              <a:spcBef>
                <a:spcPts val="0"/>
              </a:spcBef>
              <a:spcAft>
                <a:spcPts val="0"/>
              </a:spcAft>
            </a:pPr>
            <a:r>
              <a:rPr lang="en-GB" b="1" i="0" dirty="0">
                <a:solidFill>
                  <a:srgbClr val="000000"/>
                </a:solidFill>
                <a:effectLst/>
                <a:highlight>
                  <a:srgbClr val="FFFFFF"/>
                </a:highlight>
              </a:rPr>
              <a:t>fieldwork</a:t>
            </a:r>
          </a:p>
          <a:p>
            <a:pPr lvl="1">
              <a:spcBef>
                <a:spcPts val="0"/>
              </a:spcBef>
              <a:spcAft>
                <a:spcPts val="0"/>
              </a:spcAft>
            </a:pPr>
            <a:r>
              <a:rPr lang="en-GB" b="1" i="0" dirty="0">
                <a:solidFill>
                  <a:srgbClr val="000000"/>
                </a:solidFill>
                <a:effectLst/>
                <a:highlight>
                  <a:srgbClr val="FFFFFF"/>
                </a:highlight>
              </a:rPr>
              <a:t>disrupted academic practices</a:t>
            </a:r>
          </a:p>
          <a:p>
            <a:pPr lvl="1">
              <a:spcBef>
                <a:spcPts val="0"/>
              </a:spcBef>
              <a:spcAft>
                <a:spcPts val="0"/>
              </a:spcAft>
            </a:pPr>
            <a:r>
              <a:rPr lang="en-GB" b="1" i="0" dirty="0">
                <a:solidFill>
                  <a:srgbClr val="000000"/>
                </a:solidFill>
                <a:effectLst/>
                <a:highlight>
                  <a:srgbClr val="FFFFFF"/>
                </a:highlight>
              </a:rPr>
              <a:t>decolonised and anti-racist curricula and pedagogies </a:t>
            </a:r>
          </a:p>
          <a:p>
            <a:pPr lvl="1">
              <a:spcBef>
                <a:spcPts val="0"/>
              </a:spcBef>
              <a:spcAft>
                <a:spcPts val="0"/>
              </a:spcAft>
            </a:pPr>
            <a:r>
              <a:rPr lang="en-GB" b="0" i="0" dirty="0">
                <a:solidFill>
                  <a:srgbClr val="000000"/>
                </a:solidFill>
                <a:effectLst/>
                <a:highlight>
                  <a:srgbClr val="FFFFFF"/>
                </a:highlight>
              </a:rPr>
              <a:t>discomforting topics</a:t>
            </a:r>
          </a:p>
          <a:p>
            <a:pPr lvl="1">
              <a:spcBef>
                <a:spcPts val="0"/>
              </a:spcBef>
              <a:spcAft>
                <a:spcPts val="0"/>
              </a:spcAft>
            </a:pPr>
            <a:r>
              <a:rPr lang="en-GB" b="0" i="0" dirty="0">
                <a:solidFill>
                  <a:srgbClr val="000000"/>
                </a:solidFill>
                <a:effectLst/>
                <a:highlight>
                  <a:srgbClr val="FFFFFF"/>
                </a:highlight>
              </a:rPr>
              <a:t>geographic thought and methods </a:t>
            </a:r>
          </a:p>
          <a:p>
            <a:pPr lvl="1">
              <a:spcBef>
                <a:spcPts val="0"/>
              </a:spcBef>
              <a:spcAft>
                <a:spcPts val="0"/>
              </a:spcAft>
            </a:pPr>
            <a:r>
              <a:rPr lang="en-GB" b="0" i="0" dirty="0">
                <a:solidFill>
                  <a:srgbClr val="000000"/>
                </a:solidFill>
                <a:effectLst/>
                <a:highlight>
                  <a:srgbClr val="FFFFFF"/>
                </a:highlight>
              </a:rPr>
              <a:t>students as researchers/change agents </a:t>
            </a:r>
          </a:p>
          <a:p>
            <a:pPr lvl="1">
              <a:spcBef>
                <a:spcPts val="0"/>
              </a:spcBef>
              <a:spcAft>
                <a:spcPts val="0"/>
              </a:spcAft>
            </a:pPr>
            <a:r>
              <a:rPr lang="en-GB" b="1" i="0" dirty="0">
                <a:solidFill>
                  <a:srgbClr val="000000"/>
                </a:solidFill>
                <a:effectLst/>
                <a:highlight>
                  <a:srgbClr val="FFFFFF"/>
                </a:highlight>
              </a:rPr>
              <a:t>faculty-learner relationships (e.g. mentoring, partnerships)</a:t>
            </a:r>
          </a:p>
          <a:p>
            <a:pPr algn="l" rtl="0" fontAlgn="base">
              <a:spcBef>
                <a:spcPts val="0"/>
              </a:spcBef>
              <a:spcAft>
                <a:spcPts val="0"/>
              </a:spcAft>
              <a:buFont typeface="+mj-lt"/>
              <a:buAutoNum type="arabicPeriod"/>
            </a:pPr>
            <a:endParaRPr lang="en-GB" sz="2400" b="0" i="0" dirty="0">
              <a:solidFill>
                <a:srgbClr val="000000"/>
              </a:solidFill>
              <a:effectLst/>
              <a:highlight>
                <a:srgbClr val="FFFFFF"/>
              </a:highlight>
            </a:endParaRPr>
          </a:p>
          <a:p>
            <a:pPr algn="l" rtl="0" fontAlgn="base">
              <a:spcBef>
                <a:spcPts val="0"/>
              </a:spcBef>
              <a:spcAft>
                <a:spcPts val="0"/>
              </a:spcAft>
              <a:buFont typeface="+mj-lt"/>
              <a:buAutoNum type="arabicPeriod"/>
            </a:pPr>
            <a:r>
              <a:rPr lang="en-GB" sz="2400" b="0" i="0" dirty="0">
                <a:solidFill>
                  <a:srgbClr val="000000"/>
                </a:solidFill>
                <a:effectLst/>
                <a:highlight>
                  <a:srgbClr val="FFFFFF"/>
                </a:highlight>
              </a:rPr>
              <a:t> Assessment and feedback</a:t>
            </a:r>
            <a:endParaRPr lang="en-GB" dirty="0"/>
          </a:p>
        </p:txBody>
      </p:sp>
    </p:spTree>
    <p:extLst>
      <p:ext uri="{BB962C8B-B14F-4D97-AF65-F5344CB8AC3E}">
        <p14:creationId xmlns:p14="http://schemas.microsoft.com/office/powerpoint/2010/main" val="405164902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90BA-586C-E150-0DBE-A4673E016B86}"/>
              </a:ext>
            </a:extLst>
          </p:cNvPr>
          <p:cNvSpPr>
            <a:spLocks noGrp="1"/>
          </p:cNvSpPr>
          <p:nvPr>
            <p:ph type="title"/>
          </p:nvPr>
        </p:nvSpPr>
        <p:spPr/>
        <p:txBody>
          <a:bodyPr>
            <a:noAutofit/>
          </a:bodyPr>
          <a:lstStyle/>
          <a:p>
            <a:r>
              <a:rPr lang="en-GB" dirty="0"/>
              <a:t>1. Transition into the academy</a:t>
            </a:r>
            <a:br>
              <a:rPr lang="en-GB" dirty="0"/>
            </a:br>
            <a:endParaRPr lang="en-GB" dirty="0"/>
          </a:p>
        </p:txBody>
      </p:sp>
      <p:sp>
        <p:nvSpPr>
          <p:cNvPr id="3" name="Text Placeholder 2">
            <a:extLst>
              <a:ext uri="{FF2B5EF4-FFF2-40B4-BE49-F238E27FC236}">
                <a16:creationId xmlns:a16="http://schemas.microsoft.com/office/drawing/2014/main" id="{BB833978-7598-D876-A3F4-288731659885}"/>
              </a:ext>
            </a:extLst>
          </p:cNvPr>
          <p:cNvSpPr>
            <a:spLocks noGrp="1"/>
          </p:cNvSpPr>
          <p:nvPr>
            <p:ph type="body" sz="quarter" idx="11"/>
          </p:nvPr>
        </p:nvSpPr>
        <p:spPr>
          <a:xfrm>
            <a:off x="983432" y="1700484"/>
            <a:ext cx="10153128" cy="4608835"/>
          </a:xfrm>
        </p:spPr>
        <p:txBody>
          <a:bodyPr/>
          <a:lstStyle/>
          <a:p>
            <a:r>
              <a:rPr lang="en-GB" dirty="0">
                <a:solidFill>
                  <a:srgbClr val="000000"/>
                </a:solidFill>
                <a:highlight>
                  <a:srgbClr val="FFFFFF"/>
                </a:highlight>
              </a:rPr>
              <a:t>Geographers have explored how transition evokes various emotions linked to changing identities and sense of belonging …</a:t>
            </a:r>
            <a:endParaRPr lang="en-GB" b="0" i="0" dirty="0">
              <a:solidFill>
                <a:srgbClr val="000000"/>
              </a:solidFill>
              <a:effectLst/>
              <a:highlight>
                <a:srgbClr val="FFFFFF"/>
              </a:highlight>
            </a:endParaRPr>
          </a:p>
          <a:p>
            <a:endParaRPr lang="en-GB" b="0" i="0" dirty="0">
              <a:solidFill>
                <a:srgbClr val="000000"/>
              </a:solidFill>
              <a:effectLst/>
              <a:highlight>
                <a:srgbClr val="FFFFFF"/>
              </a:highlight>
            </a:endParaRPr>
          </a:p>
          <a:p>
            <a:r>
              <a:rPr lang="en-GB" b="0" i="0" dirty="0">
                <a:solidFill>
                  <a:srgbClr val="000000"/>
                </a:solidFill>
                <a:effectLst/>
                <a:highlight>
                  <a:srgbClr val="FFFFFF"/>
                </a:highlight>
              </a:rPr>
              <a:t>Richardson &amp; Tate (2013) examined an intervention to improve the transition experience into university by introducing student voices into induction</a:t>
            </a:r>
            <a:br>
              <a:rPr lang="en-GB" dirty="0"/>
            </a:br>
            <a:endParaRPr lang="en-GB" dirty="0"/>
          </a:p>
          <a:p>
            <a:pPr algn="l" rtl="0">
              <a:spcBef>
                <a:spcPts val="0"/>
              </a:spcBef>
              <a:spcAft>
                <a:spcPts val="0"/>
              </a:spcAft>
            </a:pPr>
            <a:r>
              <a:rPr lang="en-GB" b="0" i="0" dirty="0">
                <a:solidFill>
                  <a:srgbClr val="000000"/>
                </a:solidFill>
                <a:effectLst/>
                <a:highlight>
                  <a:srgbClr val="FFFFFF"/>
                </a:highlight>
              </a:rPr>
              <a:t>Case study based at Newcastle University:</a:t>
            </a:r>
          </a:p>
          <a:p>
            <a:pPr algn="l" rtl="0">
              <a:spcBef>
                <a:spcPts val="0"/>
              </a:spcBef>
              <a:spcAft>
                <a:spcPts val="0"/>
              </a:spcAft>
            </a:pPr>
            <a:endParaRPr lang="en-GB" sz="1900" b="0" i="0" dirty="0">
              <a:solidFill>
                <a:srgbClr val="000000"/>
              </a:solidFill>
              <a:effectLst/>
              <a:highlight>
                <a:srgbClr val="FFFFFF"/>
              </a:highlight>
            </a:endParaRPr>
          </a:p>
          <a:p>
            <a:pPr lvl="1">
              <a:spcBef>
                <a:spcPts val="0"/>
              </a:spcBef>
              <a:spcAft>
                <a:spcPts val="0"/>
              </a:spcAft>
            </a:pPr>
            <a:r>
              <a:rPr lang="en-GB" sz="1900" b="0" i="0" dirty="0">
                <a:solidFill>
                  <a:srgbClr val="000000"/>
                </a:solidFill>
                <a:effectLst/>
                <a:highlight>
                  <a:srgbClr val="FFFFFF"/>
                </a:highlight>
              </a:rPr>
              <a:t>Students brought actively into formal / informal lectures, seminars, workshops, and student-student mentor meetings, running from freshers’ week through to first-year residential field trip fifth teaching week</a:t>
            </a:r>
          </a:p>
          <a:p>
            <a:pPr lvl="1">
              <a:spcBef>
                <a:spcPts val="0"/>
              </a:spcBef>
              <a:spcAft>
                <a:spcPts val="0"/>
              </a:spcAft>
            </a:pPr>
            <a:endParaRPr lang="en-GB" sz="1900" b="0" i="0" dirty="0">
              <a:solidFill>
                <a:srgbClr val="000000"/>
              </a:solidFill>
              <a:effectLst/>
              <a:highlight>
                <a:srgbClr val="FFFFFF"/>
              </a:highlight>
            </a:endParaRPr>
          </a:p>
          <a:p>
            <a:pPr lvl="1">
              <a:spcBef>
                <a:spcPts val="0"/>
              </a:spcBef>
              <a:spcAft>
                <a:spcPts val="0"/>
              </a:spcAft>
            </a:pPr>
            <a:r>
              <a:rPr lang="en-GB" sz="1900" b="0" i="0" dirty="0">
                <a:solidFill>
                  <a:srgbClr val="000000"/>
                </a:solidFill>
                <a:effectLst/>
                <a:highlight>
                  <a:srgbClr val="FFFFFF"/>
                </a:highlight>
              </a:rPr>
              <a:t>Engaging students actively led to stronger feelings of engagement, “geographical community” and belonging in the department</a:t>
            </a:r>
          </a:p>
          <a:p>
            <a:endParaRPr lang="en-GB" sz="2400" dirty="0"/>
          </a:p>
        </p:txBody>
      </p:sp>
    </p:spTree>
    <p:extLst>
      <p:ext uri="{BB962C8B-B14F-4D97-AF65-F5344CB8AC3E}">
        <p14:creationId xmlns:p14="http://schemas.microsoft.com/office/powerpoint/2010/main" val="219184505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FE64-ECFE-0C8F-5A81-D8A2817A2FD4}"/>
              </a:ext>
            </a:extLst>
          </p:cNvPr>
          <p:cNvSpPr>
            <a:spLocks noGrp="1"/>
          </p:cNvSpPr>
          <p:nvPr>
            <p:ph type="title"/>
          </p:nvPr>
        </p:nvSpPr>
        <p:spPr/>
        <p:txBody>
          <a:bodyPr>
            <a:noAutofit/>
          </a:bodyPr>
          <a:lstStyle/>
          <a:p>
            <a:r>
              <a:rPr lang="en-GB" dirty="0"/>
              <a:t>1. Transition out of the academy</a:t>
            </a:r>
            <a:br>
              <a:rPr lang="en-GB" dirty="0"/>
            </a:br>
            <a:endParaRPr lang="en-GB" dirty="0"/>
          </a:p>
        </p:txBody>
      </p:sp>
      <p:sp>
        <p:nvSpPr>
          <p:cNvPr id="3" name="Text Placeholder 2">
            <a:extLst>
              <a:ext uri="{FF2B5EF4-FFF2-40B4-BE49-F238E27FC236}">
                <a16:creationId xmlns:a16="http://schemas.microsoft.com/office/drawing/2014/main" id="{45ABA954-ECAD-D4E4-93B8-570A4080102D}"/>
              </a:ext>
            </a:extLst>
          </p:cNvPr>
          <p:cNvSpPr>
            <a:spLocks noGrp="1"/>
          </p:cNvSpPr>
          <p:nvPr>
            <p:ph type="body" sz="quarter" idx="11"/>
          </p:nvPr>
        </p:nvSpPr>
        <p:spPr/>
        <p:txBody>
          <a:bodyPr/>
          <a:lstStyle/>
          <a:p>
            <a:pPr algn="l" rtl="0">
              <a:spcBef>
                <a:spcPts val="0"/>
              </a:spcBef>
              <a:spcAft>
                <a:spcPts val="0"/>
              </a:spcAft>
            </a:pPr>
            <a:r>
              <a:rPr lang="en-GB" sz="2400" b="0" i="0" dirty="0">
                <a:solidFill>
                  <a:srgbClr val="000000"/>
                </a:solidFill>
                <a:effectLst/>
                <a:highlight>
                  <a:srgbClr val="FFFFFF"/>
                </a:highlight>
              </a:rPr>
              <a:t>Barbara-I-</a:t>
            </a:r>
            <a:r>
              <a:rPr lang="en-GB" sz="2400" b="0" i="0" dirty="0" err="1">
                <a:solidFill>
                  <a:srgbClr val="000000"/>
                </a:solidFill>
                <a:effectLst/>
                <a:highlight>
                  <a:srgbClr val="FFFFFF"/>
                </a:highlight>
              </a:rPr>
              <a:t>Molionerao</a:t>
            </a:r>
            <a:r>
              <a:rPr lang="en-GB" sz="2400" b="0" i="0" dirty="0">
                <a:solidFill>
                  <a:srgbClr val="000000"/>
                </a:solidFill>
                <a:effectLst/>
                <a:highlight>
                  <a:srgbClr val="FFFFFF"/>
                </a:highlight>
              </a:rPr>
              <a:t> et al. (2019) examined disparate images held of geographers by students and professionals</a:t>
            </a:r>
          </a:p>
          <a:p>
            <a:pPr algn="l" rtl="0">
              <a:spcBef>
                <a:spcPts val="0"/>
              </a:spcBef>
              <a:spcAft>
                <a:spcPts val="0"/>
              </a:spcAft>
            </a:pPr>
            <a:endParaRPr lang="en-GB" sz="2800" b="0" i="0" dirty="0">
              <a:solidFill>
                <a:srgbClr val="000000"/>
              </a:solidFill>
              <a:effectLst/>
              <a:highlight>
                <a:srgbClr val="FFFFFF"/>
              </a:highlight>
            </a:endParaRPr>
          </a:p>
          <a:p>
            <a:pPr algn="l" rtl="0">
              <a:spcBef>
                <a:spcPts val="0"/>
              </a:spcBef>
              <a:spcAft>
                <a:spcPts val="0"/>
              </a:spcAft>
            </a:pPr>
            <a:r>
              <a:rPr lang="en-GB" sz="2400" b="0" i="0" dirty="0">
                <a:solidFill>
                  <a:srgbClr val="000000"/>
                </a:solidFill>
                <a:effectLst/>
                <a:highlight>
                  <a:srgbClr val="FFFFFF"/>
                </a:highlight>
              </a:rPr>
              <a:t>Identified a need for undergraduate students in the discipline to understand who they are as holistic individuals:</a:t>
            </a:r>
          </a:p>
          <a:p>
            <a:pPr algn="l" rtl="0">
              <a:spcBef>
                <a:spcPts val="0"/>
              </a:spcBef>
              <a:spcAft>
                <a:spcPts val="0"/>
              </a:spcAft>
            </a:pPr>
            <a:endParaRPr lang="en-GB" sz="1050" b="0" i="0" dirty="0">
              <a:solidFill>
                <a:srgbClr val="000000"/>
              </a:solidFill>
              <a:effectLst/>
              <a:highlight>
                <a:srgbClr val="FFFFFF"/>
              </a:highlight>
            </a:endParaRPr>
          </a:p>
          <a:p>
            <a:pPr lvl="1">
              <a:spcBef>
                <a:spcPts val="0"/>
              </a:spcBef>
              <a:spcAft>
                <a:spcPts val="0"/>
              </a:spcAft>
              <a:buFont typeface="Wingdings" panose="05000000000000000000" pitchFamily="2" charset="2"/>
              <a:buChar char="Ø"/>
            </a:pPr>
            <a:r>
              <a:rPr lang="en-GB" b="0" i="0" dirty="0">
                <a:solidFill>
                  <a:srgbClr val="000000"/>
                </a:solidFill>
                <a:effectLst/>
                <a:highlight>
                  <a:srgbClr val="FFFFFF"/>
                </a:highlight>
              </a:rPr>
              <a:t>Strengthen geographers’ sense of professional identity from early stages of undergraduate studies</a:t>
            </a:r>
          </a:p>
          <a:p>
            <a:pPr marL="266700" lvl="1" indent="0">
              <a:spcBef>
                <a:spcPts val="0"/>
              </a:spcBef>
              <a:spcAft>
                <a:spcPts val="0"/>
              </a:spcAft>
              <a:buNone/>
            </a:pPr>
            <a:endParaRPr lang="en-GB" sz="2400" b="0" i="0" dirty="0">
              <a:solidFill>
                <a:srgbClr val="000000"/>
              </a:solidFill>
              <a:effectLst/>
              <a:highlight>
                <a:srgbClr val="FFFFFF"/>
              </a:highlight>
            </a:endParaRPr>
          </a:p>
          <a:p>
            <a:pPr lvl="1">
              <a:spcBef>
                <a:spcPts val="0"/>
              </a:spcBef>
              <a:spcAft>
                <a:spcPts val="0"/>
              </a:spcAft>
              <a:buFont typeface="Wingdings" panose="05000000000000000000" pitchFamily="2" charset="2"/>
              <a:buChar char="Ø"/>
            </a:pPr>
            <a:r>
              <a:rPr lang="en-GB" b="0" i="0" dirty="0">
                <a:solidFill>
                  <a:srgbClr val="000000"/>
                </a:solidFill>
                <a:effectLst/>
                <a:highlight>
                  <a:srgbClr val="FFFFFF"/>
                </a:highlight>
              </a:rPr>
              <a:t>Redesign the curriculum: clarifying knowledge, skills, attitudes, behaviours, values</a:t>
            </a:r>
          </a:p>
          <a:p>
            <a:pPr lvl="1">
              <a:spcBef>
                <a:spcPts val="0"/>
              </a:spcBef>
              <a:spcAft>
                <a:spcPts val="0"/>
              </a:spcAft>
              <a:buFont typeface="Wingdings" panose="05000000000000000000" pitchFamily="2" charset="2"/>
              <a:buChar char="Ø"/>
            </a:pPr>
            <a:endParaRPr lang="en-GB" sz="2400" b="0" i="0" dirty="0">
              <a:solidFill>
                <a:srgbClr val="000000"/>
              </a:solidFill>
              <a:effectLst/>
              <a:highlight>
                <a:srgbClr val="FFFFFF"/>
              </a:highlight>
            </a:endParaRPr>
          </a:p>
          <a:p>
            <a:pPr lvl="1">
              <a:spcBef>
                <a:spcPts val="0"/>
              </a:spcBef>
              <a:spcAft>
                <a:spcPts val="0"/>
              </a:spcAft>
              <a:buFont typeface="Wingdings" panose="05000000000000000000" pitchFamily="2" charset="2"/>
              <a:buChar char="Ø"/>
            </a:pPr>
            <a:r>
              <a:rPr lang="en-GB" b="0" i="0" dirty="0">
                <a:solidFill>
                  <a:srgbClr val="000000"/>
                </a:solidFill>
                <a:effectLst/>
                <a:highlight>
                  <a:srgbClr val="FFFFFF"/>
                </a:highlight>
              </a:rPr>
              <a:t>Build integrative over modular knowledge, incorporating project </a:t>
            </a:r>
            <a:r>
              <a:rPr lang="en-GB" b="0" i="0" dirty="0" err="1">
                <a:solidFill>
                  <a:srgbClr val="000000"/>
                </a:solidFill>
                <a:effectLst/>
                <a:highlight>
                  <a:srgbClr val="FFFFFF"/>
                </a:highlight>
              </a:rPr>
              <a:t>mgt</a:t>
            </a:r>
            <a:r>
              <a:rPr lang="en-GB" b="0" i="0" dirty="0">
                <a:solidFill>
                  <a:srgbClr val="000000"/>
                </a:solidFill>
                <a:effectLst/>
                <a:highlight>
                  <a:srgbClr val="FFFFFF"/>
                </a:highlight>
              </a:rPr>
              <a:t> and understanding tech tools</a:t>
            </a:r>
            <a:endParaRPr lang="en-GB" sz="2400" b="0" i="0" dirty="0">
              <a:solidFill>
                <a:srgbClr val="000000"/>
              </a:solidFill>
              <a:effectLst/>
              <a:highlight>
                <a:srgbClr val="FFFFFF"/>
              </a:highlight>
            </a:endParaRPr>
          </a:p>
          <a:p>
            <a:endParaRPr lang="en-GB" sz="2400" dirty="0"/>
          </a:p>
        </p:txBody>
      </p:sp>
    </p:spTree>
    <p:extLst>
      <p:ext uri="{BB962C8B-B14F-4D97-AF65-F5344CB8AC3E}">
        <p14:creationId xmlns:p14="http://schemas.microsoft.com/office/powerpoint/2010/main" val="145741461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A26B-DD2A-59BD-DE28-02322A4B670E}"/>
              </a:ext>
            </a:extLst>
          </p:cNvPr>
          <p:cNvSpPr>
            <a:spLocks noGrp="1"/>
          </p:cNvSpPr>
          <p:nvPr>
            <p:ph type="title"/>
          </p:nvPr>
        </p:nvSpPr>
        <p:spPr>
          <a:xfrm>
            <a:off x="695400" y="689380"/>
            <a:ext cx="10153127" cy="1011105"/>
          </a:xfrm>
        </p:spPr>
        <p:txBody>
          <a:bodyPr>
            <a:noAutofit/>
          </a:bodyPr>
          <a:lstStyle/>
          <a:p>
            <a:r>
              <a:rPr lang="en-GB" dirty="0"/>
              <a:t>2. Teaching and learning practices </a:t>
            </a:r>
            <a:br>
              <a:rPr lang="en-GB" dirty="0"/>
            </a:br>
            <a:br>
              <a:rPr lang="en-GB" dirty="0"/>
            </a:br>
            <a:endParaRPr lang="en-GB" dirty="0"/>
          </a:p>
        </p:txBody>
      </p:sp>
      <p:sp>
        <p:nvSpPr>
          <p:cNvPr id="3" name="Text Placeholder 2">
            <a:extLst>
              <a:ext uri="{FF2B5EF4-FFF2-40B4-BE49-F238E27FC236}">
                <a16:creationId xmlns:a16="http://schemas.microsoft.com/office/drawing/2014/main" id="{6BA32C7D-6188-2DF7-BD59-E36A204A0B89}"/>
              </a:ext>
            </a:extLst>
          </p:cNvPr>
          <p:cNvSpPr>
            <a:spLocks noGrp="1"/>
          </p:cNvSpPr>
          <p:nvPr>
            <p:ph type="body" sz="quarter" idx="11"/>
          </p:nvPr>
        </p:nvSpPr>
        <p:spPr>
          <a:xfrm>
            <a:off x="767408" y="1700484"/>
            <a:ext cx="10729192" cy="4608835"/>
          </a:xfrm>
        </p:spPr>
        <p:txBody>
          <a:bodyPr/>
          <a:lstStyle/>
          <a:p>
            <a:pPr marL="9525" indent="0">
              <a:buNone/>
            </a:pPr>
            <a:r>
              <a:rPr lang="en-GB" sz="2400" b="1" dirty="0">
                <a:solidFill>
                  <a:srgbClr val="7A7392"/>
                </a:solidFill>
              </a:rPr>
              <a:t>Fieldwork (</a:t>
            </a:r>
            <a:r>
              <a:rPr lang="en-GB" sz="2400" b="1" i="0" dirty="0">
                <a:solidFill>
                  <a:srgbClr val="7A7392"/>
                </a:solidFill>
                <a:effectLst/>
                <a:highlight>
                  <a:srgbClr val="FFFFFF"/>
                </a:highlight>
              </a:rPr>
              <a:t>Marvell et al. 2013, </a:t>
            </a:r>
            <a:r>
              <a:rPr lang="en-GB" sz="2400" b="1" i="0" dirty="0" err="1">
                <a:solidFill>
                  <a:srgbClr val="7A7392"/>
                </a:solidFill>
                <a:effectLst/>
                <a:highlight>
                  <a:srgbClr val="FFFFFF"/>
                </a:highlight>
              </a:rPr>
              <a:t>Simm</a:t>
            </a:r>
            <a:r>
              <a:rPr lang="en-GB" sz="2400" b="1" i="0" dirty="0">
                <a:solidFill>
                  <a:srgbClr val="7A7392"/>
                </a:solidFill>
                <a:effectLst/>
                <a:highlight>
                  <a:srgbClr val="FFFFFF"/>
                </a:highlight>
              </a:rPr>
              <a:t> &amp; Marvell 2015, Marvell &amp; </a:t>
            </a:r>
            <a:r>
              <a:rPr lang="en-GB" sz="2400" b="1" i="0" dirty="0" err="1">
                <a:solidFill>
                  <a:srgbClr val="7A7392"/>
                </a:solidFill>
                <a:effectLst/>
                <a:highlight>
                  <a:srgbClr val="FFFFFF"/>
                </a:highlight>
              </a:rPr>
              <a:t>Simm</a:t>
            </a:r>
            <a:r>
              <a:rPr lang="en-GB" sz="2400" b="1" i="0" dirty="0">
                <a:solidFill>
                  <a:srgbClr val="7A7392"/>
                </a:solidFill>
                <a:effectLst/>
                <a:highlight>
                  <a:srgbClr val="FFFFFF"/>
                </a:highlight>
              </a:rPr>
              <a:t> 2018):</a:t>
            </a:r>
          </a:p>
          <a:p>
            <a:pPr marL="9525" indent="0">
              <a:buNone/>
            </a:pPr>
            <a:endParaRPr lang="en-GB" sz="1100" b="0" i="0" dirty="0">
              <a:solidFill>
                <a:srgbClr val="000000"/>
              </a:solidFill>
              <a:effectLst/>
              <a:highlight>
                <a:srgbClr val="FFFFFF"/>
              </a:highlight>
            </a:endParaRPr>
          </a:p>
          <a:p>
            <a:r>
              <a:rPr lang="en-GB" dirty="0">
                <a:solidFill>
                  <a:srgbClr val="000000"/>
                </a:solidFill>
                <a:highlight>
                  <a:srgbClr val="FFFFFF"/>
                </a:highlight>
              </a:rPr>
              <a:t>(International) fieldwork can be an emotional experience for students</a:t>
            </a:r>
          </a:p>
          <a:p>
            <a:endParaRPr lang="en-GB" b="0" i="0" dirty="0">
              <a:solidFill>
                <a:srgbClr val="000000"/>
              </a:solidFill>
              <a:effectLst/>
              <a:highlight>
                <a:srgbClr val="FFFFFF"/>
              </a:highlight>
            </a:endParaRPr>
          </a:p>
          <a:p>
            <a:pPr algn="l" rtl="0">
              <a:spcBef>
                <a:spcPts val="0"/>
              </a:spcBef>
              <a:spcAft>
                <a:spcPts val="0"/>
              </a:spcAft>
            </a:pPr>
            <a:r>
              <a:rPr lang="en-GB" b="0" i="0" dirty="0">
                <a:solidFill>
                  <a:srgbClr val="000000"/>
                </a:solidFill>
                <a:effectLst/>
                <a:highlight>
                  <a:srgbClr val="FFFFFF"/>
                </a:highlight>
              </a:rPr>
              <a:t>Student-led teaching in situ, and a purposeful drawing upon the affective domain during fieldwork, helps students draw out deeper emotional engagement with and sense of place</a:t>
            </a:r>
          </a:p>
          <a:p>
            <a:pPr algn="l" rtl="0">
              <a:spcBef>
                <a:spcPts val="0"/>
              </a:spcBef>
              <a:spcAft>
                <a:spcPts val="0"/>
              </a:spcAft>
            </a:pPr>
            <a:endParaRPr lang="en-GB" b="0" i="0" dirty="0">
              <a:solidFill>
                <a:srgbClr val="000000"/>
              </a:solidFill>
              <a:effectLst/>
              <a:highlight>
                <a:srgbClr val="FFFFFF"/>
              </a:highlight>
            </a:endParaRPr>
          </a:p>
          <a:p>
            <a:pPr algn="l" rtl="0">
              <a:spcBef>
                <a:spcPts val="0"/>
              </a:spcBef>
              <a:spcAft>
                <a:spcPts val="0"/>
              </a:spcAft>
            </a:pPr>
            <a:r>
              <a:rPr lang="en-GB" b="0" i="0" dirty="0">
                <a:solidFill>
                  <a:srgbClr val="000000"/>
                </a:solidFill>
                <a:effectLst/>
                <a:highlight>
                  <a:srgbClr val="FFFFFF"/>
                </a:highlight>
              </a:rPr>
              <a:t>Field experience goes beyond emotional involvement to challenge perceived ideas/understanding</a:t>
            </a:r>
          </a:p>
          <a:p>
            <a:pPr algn="l" rtl="0">
              <a:spcBef>
                <a:spcPts val="0"/>
              </a:spcBef>
              <a:spcAft>
                <a:spcPts val="0"/>
              </a:spcAft>
            </a:pPr>
            <a:endParaRPr lang="en-GB" b="0" i="0" dirty="0">
              <a:solidFill>
                <a:srgbClr val="000000"/>
              </a:solidFill>
              <a:effectLst/>
              <a:highlight>
                <a:srgbClr val="FFFFFF"/>
              </a:highlight>
            </a:endParaRPr>
          </a:p>
          <a:p>
            <a:pPr algn="l" rtl="0">
              <a:spcBef>
                <a:spcPts val="0"/>
              </a:spcBef>
              <a:spcAft>
                <a:spcPts val="0"/>
              </a:spcAft>
            </a:pPr>
            <a:r>
              <a:rPr lang="en-GB" b="0" i="0" dirty="0">
                <a:solidFill>
                  <a:srgbClr val="000000"/>
                </a:solidFill>
                <a:effectLst/>
                <a:highlight>
                  <a:srgbClr val="FFFFFF"/>
                </a:highlight>
              </a:rPr>
              <a:t>Students gain better understanding of geography (practical and theoretical) and greater awareness of their role in learning </a:t>
            </a:r>
            <a:r>
              <a:rPr lang="en-GB" dirty="0">
                <a:solidFill>
                  <a:srgbClr val="000000"/>
                </a:solidFill>
                <a:highlight>
                  <a:srgbClr val="FFFFFF"/>
                </a:highlight>
              </a:rPr>
              <a:t>(especially if linked to appropriate assessment – e.g. reflective diaries and essays)</a:t>
            </a:r>
            <a:endParaRPr lang="en-GB" b="0" i="0" dirty="0">
              <a:solidFill>
                <a:srgbClr val="000000"/>
              </a:solidFill>
              <a:effectLst/>
              <a:highlight>
                <a:srgbClr val="FFFFFF"/>
              </a:highlight>
            </a:endParaRPr>
          </a:p>
          <a:p>
            <a:pPr marL="9525" indent="0" algn="l" rtl="0">
              <a:spcBef>
                <a:spcPts val="0"/>
              </a:spcBef>
              <a:spcAft>
                <a:spcPts val="0"/>
              </a:spcAft>
              <a:buNone/>
            </a:pPr>
            <a:endParaRPr lang="en-GB" dirty="0">
              <a:solidFill>
                <a:srgbClr val="000000"/>
              </a:solidFill>
              <a:highlight>
                <a:srgbClr val="FFFFFF"/>
              </a:highlight>
            </a:endParaRPr>
          </a:p>
          <a:p>
            <a:pPr algn="l" rtl="0">
              <a:spcBef>
                <a:spcPts val="0"/>
              </a:spcBef>
              <a:spcAft>
                <a:spcPts val="0"/>
              </a:spcAft>
            </a:pPr>
            <a:r>
              <a:rPr lang="en-GB" dirty="0">
                <a:solidFill>
                  <a:srgbClr val="000000"/>
                </a:solidFill>
                <a:highlight>
                  <a:srgbClr val="FFFFFF"/>
                </a:highlight>
              </a:rPr>
              <a:t>Emotional intelligence can be a learning objective stemming from innovative fieldwork</a:t>
            </a:r>
            <a:endParaRPr lang="en-GB" b="0" i="0" dirty="0">
              <a:solidFill>
                <a:srgbClr val="000000"/>
              </a:solidFill>
              <a:effectLst/>
              <a:highlight>
                <a:srgbClr val="FFFFFF"/>
              </a:highlight>
            </a:endParaRPr>
          </a:p>
          <a:p>
            <a:pPr marL="9525" indent="0">
              <a:buNone/>
            </a:pPr>
            <a:endParaRPr lang="en-GB" sz="1800" dirty="0"/>
          </a:p>
        </p:txBody>
      </p:sp>
    </p:spTree>
    <p:extLst>
      <p:ext uri="{BB962C8B-B14F-4D97-AF65-F5344CB8AC3E}">
        <p14:creationId xmlns:p14="http://schemas.microsoft.com/office/powerpoint/2010/main" val="31985541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BA32C7D-6188-2DF7-BD59-E36A204A0B89}"/>
              </a:ext>
            </a:extLst>
          </p:cNvPr>
          <p:cNvSpPr>
            <a:spLocks noGrp="1"/>
          </p:cNvSpPr>
          <p:nvPr>
            <p:ph type="body" sz="quarter" idx="11"/>
          </p:nvPr>
        </p:nvSpPr>
        <p:spPr>
          <a:xfrm>
            <a:off x="983432" y="980728"/>
            <a:ext cx="10153128" cy="5328592"/>
          </a:xfrm>
        </p:spPr>
        <p:txBody>
          <a:bodyPr/>
          <a:lstStyle/>
          <a:p>
            <a:pPr marL="9525" indent="0">
              <a:spcBef>
                <a:spcPts val="0"/>
              </a:spcBef>
              <a:spcAft>
                <a:spcPts val="0"/>
              </a:spcAft>
              <a:buNone/>
            </a:pPr>
            <a:r>
              <a:rPr lang="en-GB" sz="2300" b="1" i="0" dirty="0">
                <a:solidFill>
                  <a:srgbClr val="7A7392"/>
                </a:solidFill>
                <a:effectLst/>
                <a:highlight>
                  <a:srgbClr val="FFFFFF"/>
                </a:highlight>
              </a:rPr>
              <a:t>Disrupted academic practices (pandemic pedagogies): </a:t>
            </a:r>
          </a:p>
          <a:p>
            <a:pPr>
              <a:spcBef>
                <a:spcPts val="0"/>
              </a:spcBef>
              <a:spcAft>
                <a:spcPts val="0"/>
              </a:spcAft>
            </a:pPr>
            <a:endParaRPr lang="en-GB" sz="2200" b="1" dirty="0">
              <a:solidFill>
                <a:srgbClr val="7A7392"/>
              </a:solidFill>
              <a:highlight>
                <a:srgbClr val="FFFFFF"/>
              </a:highlight>
            </a:endParaRPr>
          </a:p>
          <a:p>
            <a:pPr>
              <a:spcBef>
                <a:spcPts val="0"/>
              </a:spcBef>
              <a:spcAft>
                <a:spcPts val="0"/>
              </a:spcAft>
            </a:pPr>
            <a:r>
              <a:rPr lang="en-GB" sz="2200" b="0" i="0" dirty="0">
                <a:solidFill>
                  <a:srgbClr val="000000"/>
                </a:solidFill>
                <a:effectLst/>
                <a:highlight>
                  <a:srgbClr val="FFFFFF"/>
                </a:highlight>
              </a:rPr>
              <a:t>West et al. (2024) used the community of inquiry framework to examine the benefits and challenges of online learning during the Covid-19 pandemic</a:t>
            </a:r>
          </a:p>
          <a:p>
            <a:pPr algn="l" rtl="0">
              <a:spcBef>
                <a:spcPts val="0"/>
              </a:spcBef>
              <a:spcAft>
                <a:spcPts val="0"/>
              </a:spcAft>
            </a:pPr>
            <a:endParaRPr lang="en-GB" sz="2200" b="0" i="0" dirty="0">
              <a:solidFill>
                <a:srgbClr val="000000"/>
              </a:solidFill>
              <a:effectLst/>
              <a:highlight>
                <a:srgbClr val="FFFFFF"/>
              </a:highlight>
            </a:endParaRPr>
          </a:p>
          <a:p>
            <a:pPr algn="l" rtl="0">
              <a:spcBef>
                <a:spcPts val="0"/>
              </a:spcBef>
              <a:spcAft>
                <a:spcPts val="0"/>
              </a:spcAft>
            </a:pPr>
            <a:r>
              <a:rPr lang="en-GB" sz="2200" b="0" i="0" dirty="0">
                <a:solidFill>
                  <a:srgbClr val="000000"/>
                </a:solidFill>
                <a:effectLst/>
                <a:highlight>
                  <a:srgbClr val="FFFFFF"/>
                </a:highlight>
              </a:rPr>
              <a:t>Positives: flexibility in student work patterns and use of technology to facilitate engagement in learning</a:t>
            </a:r>
          </a:p>
          <a:p>
            <a:pPr algn="l" rtl="0">
              <a:spcBef>
                <a:spcPts val="0"/>
              </a:spcBef>
              <a:spcAft>
                <a:spcPts val="0"/>
              </a:spcAft>
            </a:pPr>
            <a:endParaRPr lang="en-GB" sz="2200" b="0" i="0" dirty="0">
              <a:solidFill>
                <a:srgbClr val="000000"/>
              </a:solidFill>
              <a:effectLst/>
              <a:highlight>
                <a:srgbClr val="FFFFFF"/>
              </a:highlight>
            </a:endParaRPr>
          </a:p>
          <a:p>
            <a:pPr algn="l" rtl="0">
              <a:spcBef>
                <a:spcPts val="0"/>
              </a:spcBef>
              <a:spcAft>
                <a:spcPts val="0"/>
              </a:spcAft>
            </a:pPr>
            <a:r>
              <a:rPr lang="en-GB" sz="2200" b="0" i="0" dirty="0">
                <a:solidFill>
                  <a:srgbClr val="000000"/>
                </a:solidFill>
                <a:effectLst/>
                <a:highlight>
                  <a:srgbClr val="FFFFFF"/>
                </a:highlight>
              </a:rPr>
              <a:t>Challenges: engaging students in online classes, maintaining motivation, feeling part of an online learning community (especially for new students)</a:t>
            </a:r>
          </a:p>
          <a:p>
            <a:pPr algn="l" rtl="0">
              <a:spcBef>
                <a:spcPts val="0"/>
              </a:spcBef>
              <a:spcAft>
                <a:spcPts val="0"/>
              </a:spcAft>
            </a:pPr>
            <a:endParaRPr lang="en-GB" sz="2200" b="0" i="0" dirty="0">
              <a:solidFill>
                <a:srgbClr val="000000"/>
              </a:solidFill>
              <a:effectLst/>
              <a:highlight>
                <a:srgbClr val="FFFFFF"/>
              </a:highlight>
            </a:endParaRPr>
          </a:p>
          <a:p>
            <a:pPr algn="l" rtl="0">
              <a:spcBef>
                <a:spcPts val="0"/>
              </a:spcBef>
              <a:spcAft>
                <a:spcPts val="0"/>
              </a:spcAft>
            </a:pPr>
            <a:r>
              <a:rPr lang="en-GB" sz="2200" b="0" i="0" dirty="0">
                <a:solidFill>
                  <a:srgbClr val="000000"/>
                </a:solidFill>
                <a:effectLst/>
                <a:highlight>
                  <a:srgbClr val="FFFFFF"/>
                </a:highlight>
              </a:rPr>
              <a:t>Conclude that collaborative-constructivist online learning, generating a sense of belonging and allowing learners to project themselves socially and emotionally, can achieve a high-quality student learning experience and outcomes</a:t>
            </a:r>
          </a:p>
          <a:p>
            <a:pPr marL="9525" indent="0">
              <a:buNone/>
            </a:pPr>
            <a:endParaRPr lang="en-GB" sz="1800" dirty="0"/>
          </a:p>
        </p:txBody>
      </p:sp>
    </p:spTree>
    <p:extLst>
      <p:ext uri="{BB962C8B-B14F-4D97-AF65-F5344CB8AC3E}">
        <p14:creationId xmlns:p14="http://schemas.microsoft.com/office/powerpoint/2010/main" val="76936559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ure 3.  Enablers for effective online learning mapped onto the Community of Inquiry framework (Garrison et al., Citation2000; Peacock &amp; Cowan, Citation2016).">
            <a:extLst>
              <a:ext uri="{FF2B5EF4-FFF2-40B4-BE49-F238E27FC236}">
                <a16:creationId xmlns:a16="http://schemas.microsoft.com/office/drawing/2014/main" id="{6D0EC598-C083-A8D9-276B-C3BC254D13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027" y="764704"/>
            <a:ext cx="10227945" cy="5548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899529"/>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WIDESCREEN" id="{43D5D6E4-9CA8-413C-A8DB-97D05B5BD478}" vid="{416AC107-BCB6-4289-85E4-79E89F80091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7B0BB0EC335243A4CF78822AAF671C" ma:contentTypeVersion="14" ma:contentTypeDescription="Create a new document." ma:contentTypeScope="" ma:versionID="6c2eb1b5df38ab5d84827720349ca045">
  <xsd:schema xmlns:xsd="http://www.w3.org/2001/XMLSchema" xmlns:xs="http://www.w3.org/2001/XMLSchema" xmlns:p="http://schemas.microsoft.com/office/2006/metadata/properties" xmlns:ns2="e8946c25-bf8a-4e7a-b3bc-ca2d5c690832" xmlns:ns3="4008ae8d-d1eb-4f33-a34c-6ad8d87baf5e" targetNamespace="http://schemas.microsoft.com/office/2006/metadata/properties" ma:root="true" ma:fieldsID="41ce0839c6625f84d4c1eb29b9db494d" ns2:_="" ns3:_="">
    <xsd:import namespace="e8946c25-bf8a-4e7a-b3bc-ca2d5c690832"/>
    <xsd:import namespace="4008ae8d-d1eb-4f33-a34c-6ad8d87baf5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etingdate" minOccurs="0"/>
                <xsd:element ref="ns2:Typeofdocument"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946c25-bf8a-4e7a-b3bc-ca2d5c690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etingdate" ma:index="17" nillable="true" ma:displayName="Meeting date" ma:format="DateOnly" ma:internalName="Meetingdate">
      <xsd:simpleType>
        <xsd:restriction base="dms:DateTime"/>
      </xsd:simpleType>
    </xsd:element>
    <xsd:element name="Typeofdocument" ma:index="18" nillable="true" ma:displayName="Type of document" ma:format="Dropdown" ma:internalName="Typeofdocument">
      <xsd:simpleType>
        <xsd:restriction base="dms:Choice">
          <xsd:enumeration value="Agenda"/>
          <xsd:enumeration value="Minutes"/>
          <xsd:enumeration value="Report"/>
          <xsd:enumeration value="Terms of Reference"/>
        </xsd:restriction>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08ae8d-d1eb-4f33-a34c-6ad8d87baf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ypeofdocument xmlns="e8946c25-bf8a-4e7a-b3bc-ca2d5c690832" xsi:nil="true"/>
    <Meetingdate xmlns="e8946c25-bf8a-4e7a-b3bc-ca2d5c690832" xsi:nil="true"/>
  </documentManagement>
</p:properties>
</file>

<file path=customXml/itemProps1.xml><?xml version="1.0" encoding="utf-8"?>
<ds:datastoreItem xmlns:ds="http://schemas.openxmlformats.org/officeDocument/2006/customXml" ds:itemID="{B389102B-94DD-4360-A2A0-1A8F0D7F84BE}">
  <ds:schemaRefs>
    <ds:schemaRef ds:uri="http://schemas.microsoft.com/sharepoint/v3/contenttype/forms"/>
  </ds:schemaRefs>
</ds:datastoreItem>
</file>

<file path=customXml/itemProps2.xml><?xml version="1.0" encoding="utf-8"?>
<ds:datastoreItem xmlns:ds="http://schemas.openxmlformats.org/officeDocument/2006/customXml" ds:itemID="{8D0454D5-B79F-470E-A12E-F29853C5F7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946c25-bf8a-4e7a-b3bc-ca2d5c690832"/>
    <ds:schemaRef ds:uri="4008ae8d-d1eb-4f33-a34c-6ad8d87baf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7BB7B5-274C-4E94-9498-5C5B0E448458}">
  <ds:schemaRefs>
    <ds:schemaRef ds:uri="http://purl.org/dc/terms/"/>
    <ds:schemaRef ds:uri="e8946c25-bf8a-4e7a-b3bc-ca2d5c690832"/>
    <ds:schemaRef ds:uri="http://www.w3.org/XML/1998/namespace"/>
    <ds:schemaRef ds:uri="http://purl.org/dc/elements/1.1/"/>
    <ds:schemaRef ds:uri="http://purl.org/dc/dcmitype/"/>
    <ds:schemaRef ds:uri="4008ae8d-d1eb-4f33-a34c-6ad8d87baf5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UWE Lilac widescreen</Template>
  <TotalTime>17086</TotalTime>
  <Words>2887</Words>
  <Application>Microsoft Office PowerPoint</Application>
  <PresentationFormat>Widescreen</PresentationFormat>
  <Paragraphs>233</Paragraphs>
  <Slides>19</Slides>
  <Notes>8</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Franklin Gothic Medium</vt:lpstr>
      <vt:lpstr>Segoe UI</vt:lpstr>
      <vt:lpstr>Tahoma</vt:lpstr>
      <vt:lpstr>Wingdings</vt:lpstr>
      <vt:lpstr>Custom Design</vt:lpstr>
      <vt:lpstr>Feeling our way forward:  Embracing emotions in geography higher education</vt:lpstr>
      <vt:lpstr>Initial Premise </vt:lpstr>
      <vt:lpstr>Research Aims</vt:lpstr>
      <vt:lpstr>Emergent Areas</vt:lpstr>
      <vt:lpstr>1. Transition into the academy </vt:lpstr>
      <vt:lpstr>1. Transition out of the academy </vt:lpstr>
      <vt:lpstr>2. Teaching and learning practices   </vt:lpstr>
      <vt:lpstr>PowerPoint Presentation</vt:lpstr>
      <vt:lpstr>PowerPoint Presentation</vt:lpstr>
      <vt:lpstr>PowerPoint Presentation</vt:lpstr>
      <vt:lpstr>PowerPoint Presentation</vt:lpstr>
      <vt:lpstr>PowerPoint Presentation</vt:lpstr>
      <vt:lpstr>3. Assessment </vt:lpstr>
      <vt:lpstr>PowerPoint Presentation</vt:lpstr>
      <vt:lpstr>PowerPoint Presentation</vt:lpstr>
      <vt:lpstr>PowerPoint Presentation</vt:lpstr>
      <vt:lpstr>PowerPoint Presentation</vt:lpstr>
      <vt:lpstr>PowerPoint Presentation</vt:lpstr>
      <vt:lpstr>References</vt:lpstr>
    </vt:vector>
  </TitlesOfParts>
  <Company>UWE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Harry West</dc:creator>
  <cp:lastModifiedBy>Harry West</cp:lastModifiedBy>
  <cp:revision>8</cp:revision>
  <cp:lastPrinted>2016-09-22T10:08:48Z</cp:lastPrinted>
  <dcterms:created xsi:type="dcterms:W3CDTF">2023-06-07T12:05:12Z</dcterms:created>
  <dcterms:modified xsi:type="dcterms:W3CDTF">2024-08-25T07:18:10Z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0x0101006F7B0BB0EC335243A4CF78822AAF671C</vt:lpwstr>
  </property>
</Properties>
</file>