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706" r:id="rId3"/>
  </p:sldMasterIdLst>
  <p:notesMasterIdLst>
    <p:notesMasterId r:id="rId25"/>
  </p:notesMasterIdLst>
  <p:sldIdLst>
    <p:sldId id="256" r:id="rId4"/>
    <p:sldId id="287" r:id="rId5"/>
    <p:sldId id="257" r:id="rId6"/>
    <p:sldId id="266" r:id="rId7"/>
    <p:sldId id="259" r:id="rId8"/>
    <p:sldId id="270" r:id="rId9"/>
    <p:sldId id="260" r:id="rId10"/>
    <p:sldId id="261" r:id="rId11"/>
    <p:sldId id="262" r:id="rId12"/>
    <p:sldId id="268" r:id="rId13"/>
    <p:sldId id="258" r:id="rId14"/>
    <p:sldId id="279" r:id="rId15"/>
    <p:sldId id="281" r:id="rId16"/>
    <p:sldId id="288" r:id="rId17"/>
    <p:sldId id="289" r:id="rId18"/>
    <p:sldId id="282" r:id="rId19"/>
    <p:sldId id="290" r:id="rId20"/>
    <p:sldId id="284" r:id="rId21"/>
    <p:sldId id="283" r:id="rId22"/>
    <p:sldId id="286" r:id="rId23"/>
    <p:sldId id="27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6F18"/>
    <a:srgbClr val="205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036A20-F095-43A7-B05A-74E6B1F82671}" v="23" dt="2024-07-02T17:47:52.655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2" autoAdjust="0"/>
    <p:restoredTop sz="94697"/>
  </p:normalViewPr>
  <p:slideViewPr>
    <p:cSldViewPr snapToGrid="0">
      <p:cViewPr varScale="1">
        <p:scale>
          <a:sx n="60" d="100"/>
          <a:sy n="60" d="100"/>
        </p:scale>
        <p:origin x="1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Reece" userId="050ae4c3-21f2-4fbc-a14c-b6c27c503a3f" providerId="ADAL" clId="{88036A20-F095-43A7-B05A-74E6B1F82671}"/>
    <pc:docChg chg="undo custSel addSld delSld modSld sldOrd">
      <pc:chgData name="Rebecca Reece" userId="050ae4c3-21f2-4fbc-a14c-b6c27c503a3f" providerId="ADAL" clId="{88036A20-F095-43A7-B05A-74E6B1F82671}" dt="2024-07-02T17:50:38.706" v="512" actId="313"/>
      <pc:docMkLst>
        <pc:docMk/>
      </pc:docMkLst>
      <pc:sldChg chg="modSp mod">
        <pc:chgData name="Rebecca Reece" userId="050ae4c3-21f2-4fbc-a14c-b6c27c503a3f" providerId="ADAL" clId="{88036A20-F095-43A7-B05A-74E6B1F82671}" dt="2024-07-02T17:34:25.506" v="462" actId="20577"/>
        <pc:sldMkLst>
          <pc:docMk/>
          <pc:sldMk cId="1124207062" sldId="257"/>
        </pc:sldMkLst>
        <pc:spChg chg="mod">
          <ac:chgData name="Rebecca Reece" userId="050ae4c3-21f2-4fbc-a14c-b6c27c503a3f" providerId="ADAL" clId="{88036A20-F095-43A7-B05A-74E6B1F82671}" dt="2024-07-02T17:34:25.506" v="462" actId="20577"/>
          <ac:spMkLst>
            <pc:docMk/>
            <pc:sldMk cId="1124207062" sldId="257"/>
            <ac:spMk id="3" creationId="{42A699AB-DC44-B4D5-B941-DFF4F08AFCC2}"/>
          </ac:spMkLst>
        </pc:spChg>
      </pc:sldChg>
      <pc:sldChg chg="addSp modSp mod">
        <pc:chgData name="Rebecca Reece" userId="050ae4c3-21f2-4fbc-a14c-b6c27c503a3f" providerId="ADAL" clId="{88036A20-F095-43A7-B05A-74E6B1F82671}" dt="2024-07-02T15:38:06.373" v="205" actId="14100"/>
        <pc:sldMkLst>
          <pc:docMk/>
          <pc:sldMk cId="2035936396" sldId="258"/>
        </pc:sldMkLst>
        <pc:spChg chg="add mod">
          <ac:chgData name="Rebecca Reece" userId="050ae4c3-21f2-4fbc-a14c-b6c27c503a3f" providerId="ADAL" clId="{88036A20-F095-43A7-B05A-74E6B1F82671}" dt="2024-07-02T15:35:47.322" v="175" actId="1076"/>
          <ac:spMkLst>
            <pc:docMk/>
            <pc:sldMk cId="2035936396" sldId="258"/>
            <ac:spMk id="2" creationId="{64832235-357F-B654-9329-9DA687F2E333}"/>
          </ac:spMkLst>
        </pc:spChg>
        <pc:spChg chg="add mod ord">
          <ac:chgData name="Rebecca Reece" userId="050ae4c3-21f2-4fbc-a14c-b6c27c503a3f" providerId="ADAL" clId="{88036A20-F095-43A7-B05A-74E6B1F82671}" dt="2024-07-02T15:38:06.373" v="205" actId="14100"/>
          <ac:spMkLst>
            <pc:docMk/>
            <pc:sldMk cId="2035936396" sldId="258"/>
            <ac:spMk id="3" creationId="{7B754618-7B7E-CDA9-CE13-3FCD09E4D069}"/>
          </ac:spMkLst>
        </pc:spChg>
        <pc:spChg chg="mod">
          <ac:chgData name="Rebecca Reece" userId="050ae4c3-21f2-4fbc-a14c-b6c27c503a3f" providerId="ADAL" clId="{88036A20-F095-43A7-B05A-74E6B1F82671}" dt="2024-07-02T15:36:25.541" v="183" actId="1076"/>
          <ac:spMkLst>
            <pc:docMk/>
            <pc:sldMk cId="2035936396" sldId="258"/>
            <ac:spMk id="9" creationId="{1EB8EA25-1AD2-D982-50AD-1CA3853D779A}"/>
          </ac:spMkLst>
        </pc:spChg>
        <pc:spChg chg="mod">
          <ac:chgData name="Rebecca Reece" userId="050ae4c3-21f2-4fbc-a14c-b6c27c503a3f" providerId="ADAL" clId="{88036A20-F095-43A7-B05A-74E6B1F82671}" dt="2024-07-02T15:35:41.954" v="174" actId="1076"/>
          <ac:spMkLst>
            <pc:docMk/>
            <pc:sldMk cId="2035936396" sldId="258"/>
            <ac:spMk id="10" creationId="{4CC59CB1-B6B0-06BF-9E41-501806CCE50D}"/>
          </ac:spMkLst>
        </pc:spChg>
        <pc:spChg chg="mod">
          <ac:chgData name="Rebecca Reece" userId="050ae4c3-21f2-4fbc-a14c-b6c27c503a3f" providerId="ADAL" clId="{88036A20-F095-43A7-B05A-74E6B1F82671}" dt="2024-07-02T15:36:57.979" v="189" actId="1076"/>
          <ac:spMkLst>
            <pc:docMk/>
            <pc:sldMk cId="2035936396" sldId="258"/>
            <ac:spMk id="11" creationId="{07F253F5-A54C-8A33-26A1-080E8AB0A807}"/>
          </ac:spMkLst>
        </pc:spChg>
        <pc:spChg chg="mod">
          <ac:chgData name="Rebecca Reece" userId="050ae4c3-21f2-4fbc-a14c-b6c27c503a3f" providerId="ADAL" clId="{88036A20-F095-43A7-B05A-74E6B1F82671}" dt="2024-07-02T15:36:19.455" v="182" actId="1076"/>
          <ac:spMkLst>
            <pc:docMk/>
            <pc:sldMk cId="2035936396" sldId="258"/>
            <ac:spMk id="12" creationId="{D63787EB-6586-32CF-B49E-058FD9C381E2}"/>
          </ac:spMkLst>
        </pc:spChg>
        <pc:spChg chg="mod">
          <ac:chgData name="Rebecca Reece" userId="050ae4c3-21f2-4fbc-a14c-b6c27c503a3f" providerId="ADAL" clId="{88036A20-F095-43A7-B05A-74E6B1F82671}" dt="2024-07-02T15:37:55.191" v="203" actId="1035"/>
          <ac:spMkLst>
            <pc:docMk/>
            <pc:sldMk cId="2035936396" sldId="258"/>
            <ac:spMk id="13" creationId="{C82D20C1-D105-205E-3FFE-D76F594D8295}"/>
          </ac:spMkLst>
        </pc:spChg>
        <pc:graphicFrameChg chg="mod">
          <ac:chgData name="Rebecca Reece" userId="050ae4c3-21f2-4fbc-a14c-b6c27c503a3f" providerId="ADAL" clId="{88036A20-F095-43A7-B05A-74E6B1F82671}" dt="2024-07-02T15:36:11.090" v="181" actId="1076"/>
          <ac:graphicFrameMkLst>
            <pc:docMk/>
            <pc:sldMk cId="2035936396" sldId="258"/>
            <ac:graphicFrameMk id="8" creationId="{EA66C432-1A5D-D7C3-0E76-4DBDD8FE4B74}"/>
          </ac:graphicFrameMkLst>
        </pc:graphicFrameChg>
        <pc:picChg chg="mod">
          <ac:chgData name="Rebecca Reece" userId="050ae4c3-21f2-4fbc-a14c-b6c27c503a3f" providerId="ADAL" clId="{88036A20-F095-43A7-B05A-74E6B1F82671}" dt="2024-07-02T15:37:52.986" v="201" actId="1035"/>
          <ac:picMkLst>
            <pc:docMk/>
            <pc:sldMk cId="2035936396" sldId="258"/>
            <ac:picMk id="7" creationId="{7F39C72C-8AF9-FD5E-280F-12A22A5C645A}"/>
          </ac:picMkLst>
        </pc:picChg>
      </pc:sldChg>
      <pc:sldChg chg="addSp delSp modSp mod">
        <pc:chgData name="Rebecca Reece" userId="050ae4c3-21f2-4fbc-a14c-b6c27c503a3f" providerId="ADAL" clId="{88036A20-F095-43A7-B05A-74E6B1F82671}" dt="2024-07-02T17:47:41.854" v="493" actId="1076"/>
        <pc:sldMkLst>
          <pc:docMk/>
          <pc:sldMk cId="1093375692" sldId="260"/>
        </pc:sldMkLst>
        <pc:spChg chg="add del mod">
          <ac:chgData name="Rebecca Reece" userId="050ae4c3-21f2-4fbc-a14c-b6c27c503a3f" providerId="ADAL" clId="{88036A20-F095-43A7-B05A-74E6B1F82671}" dt="2024-07-02T17:47:39.949" v="492" actId="478"/>
          <ac:spMkLst>
            <pc:docMk/>
            <pc:sldMk cId="1093375692" sldId="260"/>
            <ac:spMk id="8" creationId="{A3A7798D-2EEB-E6AB-F085-6E5638D2C6D9}"/>
          </ac:spMkLst>
        </pc:spChg>
        <pc:picChg chg="add mod">
          <ac:chgData name="Rebecca Reece" userId="050ae4c3-21f2-4fbc-a14c-b6c27c503a3f" providerId="ADAL" clId="{88036A20-F095-43A7-B05A-74E6B1F82671}" dt="2024-07-02T17:47:41.854" v="493" actId="1076"/>
          <ac:picMkLst>
            <pc:docMk/>
            <pc:sldMk cId="1093375692" sldId="260"/>
            <ac:picMk id="6" creationId="{35F41AAF-ED32-B235-BE75-88A20F46444B}"/>
          </ac:picMkLst>
        </pc:picChg>
      </pc:sldChg>
      <pc:sldChg chg="addSp modSp">
        <pc:chgData name="Rebecca Reece" userId="050ae4c3-21f2-4fbc-a14c-b6c27c503a3f" providerId="ADAL" clId="{88036A20-F095-43A7-B05A-74E6B1F82671}" dt="2024-07-02T17:47:47.274" v="494"/>
        <pc:sldMkLst>
          <pc:docMk/>
          <pc:sldMk cId="2659876038" sldId="261"/>
        </pc:sldMkLst>
        <pc:picChg chg="add mod">
          <ac:chgData name="Rebecca Reece" userId="050ae4c3-21f2-4fbc-a14c-b6c27c503a3f" providerId="ADAL" clId="{88036A20-F095-43A7-B05A-74E6B1F82671}" dt="2024-07-02T17:47:47.274" v="494"/>
          <ac:picMkLst>
            <pc:docMk/>
            <pc:sldMk cId="2659876038" sldId="261"/>
            <ac:picMk id="3" creationId="{46356837-1063-1FC0-FB70-664BED94A842}"/>
          </ac:picMkLst>
        </pc:picChg>
      </pc:sldChg>
      <pc:sldChg chg="addSp modSp">
        <pc:chgData name="Rebecca Reece" userId="050ae4c3-21f2-4fbc-a14c-b6c27c503a3f" providerId="ADAL" clId="{88036A20-F095-43A7-B05A-74E6B1F82671}" dt="2024-07-02T17:47:52.655" v="495"/>
        <pc:sldMkLst>
          <pc:docMk/>
          <pc:sldMk cId="3635017337" sldId="262"/>
        </pc:sldMkLst>
        <pc:picChg chg="add mod">
          <ac:chgData name="Rebecca Reece" userId="050ae4c3-21f2-4fbc-a14c-b6c27c503a3f" providerId="ADAL" clId="{88036A20-F095-43A7-B05A-74E6B1F82671}" dt="2024-07-02T17:47:52.655" v="495"/>
          <ac:picMkLst>
            <pc:docMk/>
            <pc:sldMk cId="3635017337" sldId="262"/>
            <ac:picMk id="4" creationId="{E12D2650-3CAA-9D02-E233-DD9FD87A4FB1}"/>
          </ac:picMkLst>
        </pc:picChg>
      </pc:sldChg>
      <pc:sldChg chg="modSp mod">
        <pc:chgData name="Rebecca Reece" userId="050ae4c3-21f2-4fbc-a14c-b6c27c503a3f" providerId="ADAL" clId="{88036A20-F095-43A7-B05A-74E6B1F82671}" dt="2024-07-02T15:26:24.161" v="162" actId="113"/>
        <pc:sldMkLst>
          <pc:docMk/>
          <pc:sldMk cId="3508135745" sldId="268"/>
        </pc:sldMkLst>
        <pc:spChg chg="mod">
          <ac:chgData name="Rebecca Reece" userId="050ae4c3-21f2-4fbc-a14c-b6c27c503a3f" providerId="ADAL" clId="{88036A20-F095-43A7-B05A-74E6B1F82671}" dt="2024-07-02T15:26:24.161" v="162" actId="113"/>
          <ac:spMkLst>
            <pc:docMk/>
            <pc:sldMk cId="3508135745" sldId="268"/>
            <ac:spMk id="9" creationId="{9C340279-7F99-A206-7A1E-C3BAC39D9EC2}"/>
          </ac:spMkLst>
        </pc:spChg>
        <pc:graphicFrameChg chg="modGraphic">
          <ac:chgData name="Rebecca Reece" userId="050ae4c3-21f2-4fbc-a14c-b6c27c503a3f" providerId="ADAL" clId="{88036A20-F095-43A7-B05A-74E6B1F82671}" dt="2024-07-02T15:26:12.575" v="161" actId="12385"/>
          <ac:graphicFrameMkLst>
            <pc:docMk/>
            <pc:sldMk cId="3508135745" sldId="268"/>
            <ac:graphicFrameMk id="3" creationId="{D8717931-DB85-B7C8-D122-CA04718F5A43}"/>
          </ac:graphicFrameMkLst>
        </pc:graphicFrameChg>
        <pc:picChg chg="mod">
          <ac:chgData name="Rebecca Reece" userId="050ae4c3-21f2-4fbc-a14c-b6c27c503a3f" providerId="ADAL" clId="{88036A20-F095-43A7-B05A-74E6B1F82671}" dt="2024-07-02T15:25:57.122" v="159" actId="14100"/>
          <ac:picMkLst>
            <pc:docMk/>
            <pc:sldMk cId="3508135745" sldId="268"/>
            <ac:picMk id="5" creationId="{A421293A-AF86-AF90-DC5B-1422D6D5E6D6}"/>
          </ac:picMkLst>
        </pc:picChg>
      </pc:sldChg>
      <pc:sldChg chg="modSp mod">
        <pc:chgData name="Rebecca Reece" userId="050ae4c3-21f2-4fbc-a14c-b6c27c503a3f" providerId="ADAL" clId="{88036A20-F095-43A7-B05A-74E6B1F82671}" dt="2024-07-02T17:40:06.471" v="474" actId="20577"/>
        <pc:sldMkLst>
          <pc:docMk/>
          <pc:sldMk cId="4291107945" sldId="270"/>
        </pc:sldMkLst>
        <pc:spChg chg="mod">
          <ac:chgData name="Rebecca Reece" userId="050ae4c3-21f2-4fbc-a14c-b6c27c503a3f" providerId="ADAL" clId="{88036A20-F095-43A7-B05A-74E6B1F82671}" dt="2024-07-02T17:40:06.471" v="474" actId="20577"/>
          <ac:spMkLst>
            <pc:docMk/>
            <pc:sldMk cId="4291107945" sldId="270"/>
            <ac:spMk id="3" creationId="{906C7E81-5393-9BB4-DE5F-D4527E9B03A5}"/>
          </ac:spMkLst>
        </pc:spChg>
      </pc:sldChg>
      <pc:sldChg chg="addSp delSp modSp mod">
        <pc:chgData name="Rebecca Reece" userId="050ae4c3-21f2-4fbc-a14c-b6c27c503a3f" providerId="ADAL" clId="{88036A20-F095-43A7-B05A-74E6B1F82671}" dt="2024-07-02T16:26:03.689" v="444" actId="122"/>
        <pc:sldMkLst>
          <pc:docMk/>
          <pc:sldMk cId="2478392454" sldId="272"/>
        </pc:sldMkLst>
        <pc:spChg chg="mod">
          <ac:chgData name="Rebecca Reece" userId="050ae4c3-21f2-4fbc-a14c-b6c27c503a3f" providerId="ADAL" clId="{88036A20-F095-43A7-B05A-74E6B1F82671}" dt="2024-07-02T16:26:03.689" v="444" actId="122"/>
          <ac:spMkLst>
            <pc:docMk/>
            <pc:sldMk cId="2478392454" sldId="272"/>
            <ac:spMk id="2" creationId="{AABBEEB6-8F0D-73CD-D61C-FA9043100F73}"/>
          </ac:spMkLst>
        </pc:spChg>
        <pc:spChg chg="del mod">
          <ac:chgData name="Rebecca Reece" userId="050ae4c3-21f2-4fbc-a14c-b6c27c503a3f" providerId="ADAL" clId="{88036A20-F095-43A7-B05A-74E6B1F82671}" dt="2024-06-28T16:26:40.509" v="14" actId="478"/>
          <ac:spMkLst>
            <pc:docMk/>
            <pc:sldMk cId="2478392454" sldId="272"/>
            <ac:spMk id="3" creationId="{37E08F54-C69D-6CBB-966D-FD0DDC5EF8C9}"/>
          </ac:spMkLst>
        </pc:spChg>
        <pc:spChg chg="add del mod">
          <ac:chgData name="Rebecca Reece" userId="050ae4c3-21f2-4fbc-a14c-b6c27c503a3f" providerId="ADAL" clId="{88036A20-F095-43A7-B05A-74E6B1F82671}" dt="2024-06-28T16:26:44.441" v="15" actId="478"/>
          <ac:spMkLst>
            <pc:docMk/>
            <pc:sldMk cId="2478392454" sldId="272"/>
            <ac:spMk id="9" creationId="{816AA1E2-0648-FC40-2103-461161AB971E}"/>
          </ac:spMkLst>
        </pc:spChg>
        <pc:picChg chg="add del mod modCrop">
          <ac:chgData name="Rebecca Reece" userId="050ae4c3-21f2-4fbc-a14c-b6c27c503a3f" providerId="ADAL" clId="{88036A20-F095-43A7-B05A-74E6B1F82671}" dt="2024-07-02T16:22:56.269" v="417" actId="478"/>
          <ac:picMkLst>
            <pc:docMk/>
            <pc:sldMk cId="2478392454" sldId="272"/>
            <ac:picMk id="5" creationId="{860E4DB2-975D-A4AA-8BE4-F1C9A71CE631}"/>
          </ac:picMkLst>
        </pc:picChg>
        <pc:picChg chg="mod">
          <ac:chgData name="Rebecca Reece" userId="050ae4c3-21f2-4fbc-a14c-b6c27c503a3f" providerId="ADAL" clId="{88036A20-F095-43A7-B05A-74E6B1F82671}" dt="2024-07-02T16:25:38.698" v="441" actId="1076"/>
          <ac:picMkLst>
            <pc:docMk/>
            <pc:sldMk cId="2478392454" sldId="272"/>
            <ac:picMk id="13" creationId="{62D36927-2C93-E675-8B59-772F4966E561}"/>
          </ac:picMkLst>
        </pc:picChg>
      </pc:sldChg>
      <pc:sldChg chg="modSp mod">
        <pc:chgData name="Rebecca Reece" userId="050ae4c3-21f2-4fbc-a14c-b6c27c503a3f" providerId="ADAL" clId="{88036A20-F095-43A7-B05A-74E6B1F82671}" dt="2024-07-02T17:50:38.706" v="512" actId="313"/>
        <pc:sldMkLst>
          <pc:docMk/>
          <pc:sldMk cId="3162410546" sldId="279"/>
        </pc:sldMkLst>
        <pc:spChg chg="mod">
          <ac:chgData name="Rebecca Reece" userId="050ae4c3-21f2-4fbc-a14c-b6c27c503a3f" providerId="ADAL" clId="{88036A20-F095-43A7-B05A-74E6B1F82671}" dt="2024-07-02T17:50:38.706" v="512" actId="313"/>
          <ac:spMkLst>
            <pc:docMk/>
            <pc:sldMk cId="3162410546" sldId="279"/>
            <ac:spMk id="9" creationId="{8BE3AE4C-B59D-7CC8-4A1A-ABC49646A284}"/>
          </ac:spMkLst>
        </pc:spChg>
      </pc:sldChg>
      <pc:sldChg chg="mod modShow">
        <pc:chgData name="Rebecca Reece" userId="050ae4c3-21f2-4fbc-a14c-b6c27c503a3f" providerId="ADAL" clId="{88036A20-F095-43A7-B05A-74E6B1F82671}" dt="2024-07-02T14:17:22.984" v="23" actId="729"/>
        <pc:sldMkLst>
          <pc:docMk/>
          <pc:sldMk cId="920743918" sldId="281"/>
        </pc:sldMkLst>
      </pc:sldChg>
      <pc:sldChg chg="mod modShow">
        <pc:chgData name="Rebecca Reece" userId="050ae4c3-21f2-4fbc-a14c-b6c27c503a3f" providerId="ADAL" clId="{88036A20-F095-43A7-B05A-74E6B1F82671}" dt="2024-07-02T15:09:25.543" v="141" actId="729"/>
        <pc:sldMkLst>
          <pc:docMk/>
          <pc:sldMk cId="3606475289" sldId="282"/>
        </pc:sldMkLst>
      </pc:sldChg>
      <pc:sldChg chg="modSp mod">
        <pc:chgData name="Rebecca Reece" userId="050ae4c3-21f2-4fbc-a14c-b6c27c503a3f" providerId="ADAL" clId="{88036A20-F095-43A7-B05A-74E6B1F82671}" dt="2024-07-02T16:26:24.488" v="447" actId="1076"/>
        <pc:sldMkLst>
          <pc:docMk/>
          <pc:sldMk cId="1924112086" sldId="283"/>
        </pc:sldMkLst>
        <pc:spChg chg="mod">
          <ac:chgData name="Rebecca Reece" userId="050ae4c3-21f2-4fbc-a14c-b6c27c503a3f" providerId="ADAL" clId="{88036A20-F095-43A7-B05A-74E6B1F82671}" dt="2024-07-02T16:20:27.195" v="415" actId="1076"/>
          <ac:spMkLst>
            <pc:docMk/>
            <pc:sldMk cId="1924112086" sldId="283"/>
            <ac:spMk id="4" creationId="{5990E0F6-540E-9714-F79E-7FBB3760AA0D}"/>
          </ac:spMkLst>
        </pc:spChg>
        <pc:spChg chg="mod">
          <ac:chgData name="Rebecca Reece" userId="050ae4c3-21f2-4fbc-a14c-b6c27c503a3f" providerId="ADAL" clId="{88036A20-F095-43A7-B05A-74E6B1F82671}" dt="2024-07-02T16:26:24.488" v="447" actId="1076"/>
          <ac:spMkLst>
            <pc:docMk/>
            <pc:sldMk cId="1924112086" sldId="283"/>
            <ac:spMk id="5" creationId="{836E17FE-D6A2-0E5F-51DA-A6DA5E02BD0A}"/>
          </ac:spMkLst>
        </pc:spChg>
      </pc:sldChg>
      <pc:sldChg chg="addSp modSp mod">
        <pc:chgData name="Rebecca Reece" userId="050ae4c3-21f2-4fbc-a14c-b6c27c503a3f" providerId="ADAL" clId="{88036A20-F095-43A7-B05A-74E6B1F82671}" dt="2024-07-02T16:10:45.798" v="400" actId="1076"/>
        <pc:sldMkLst>
          <pc:docMk/>
          <pc:sldMk cId="436719323" sldId="284"/>
        </pc:sldMkLst>
        <pc:spChg chg="add mod">
          <ac:chgData name="Rebecca Reece" userId="050ae4c3-21f2-4fbc-a14c-b6c27c503a3f" providerId="ADAL" clId="{88036A20-F095-43A7-B05A-74E6B1F82671}" dt="2024-07-02T16:08:18.344" v="370" actId="1076"/>
          <ac:spMkLst>
            <pc:docMk/>
            <pc:sldMk cId="436719323" sldId="284"/>
            <ac:spMk id="3" creationId="{16D573E0-FC67-FBA5-E465-8808A410FB02}"/>
          </ac:spMkLst>
        </pc:spChg>
        <pc:spChg chg="mod">
          <ac:chgData name="Rebecca Reece" userId="050ae4c3-21f2-4fbc-a14c-b6c27c503a3f" providerId="ADAL" clId="{88036A20-F095-43A7-B05A-74E6B1F82671}" dt="2024-07-02T16:07:31.944" v="364" actId="14100"/>
          <ac:spMkLst>
            <pc:docMk/>
            <pc:sldMk cId="436719323" sldId="284"/>
            <ac:spMk id="4" creationId="{A6B936E2-FDE8-4BE2-75E9-73C359A22BE5}"/>
          </ac:spMkLst>
        </pc:spChg>
        <pc:spChg chg="mod">
          <ac:chgData name="Rebecca Reece" userId="050ae4c3-21f2-4fbc-a14c-b6c27c503a3f" providerId="ADAL" clId="{88036A20-F095-43A7-B05A-74E6B1F82671}" dt="2024-07-02T16:07:43.666" v="365" actId="14100"/>
          <ac:spMkLst>
            <pc:docMk/>
            <pc:sldMk cId="436719323" sldId="284"/>
            <ac:spMk id="5" creationId="{42CEF9D7-E37D-1EB0-E239-06308E4EE72C}"/>
          </ac:spMkLst>
        </pc:spChg>
        <pc:spChg chg="mod">
          <ac:chgData name="Rebecca Reece" userId="050ae4c3-21f2-4fbc-a14c-b6c27c503a3f" providerId="ADAL" clId="{88036A20-F095-43A7-B05A-74E6B1F82671}" dt="2024-07-02T16:10:41.431" v="399" actId="1076"/>
          <ac:spMkLst>
            <pc:docMk/>
            <pc:sldMk cId="436719323" sldId="284"/>
            <ac:spMk id="7" creationId="{5A56977F-C98E-1588-38C5-34FDE2E03E17}"/>
          </ac:spMkLst>
        </pc:spChg>
        <pc:spChg chg="mod">
          <ac:chgData name="Rebecca Reece" userId="050ae4c3-21f2-4fbc-a14c-b6c27c503a3f" providerId="ADAL" clId="{88036A20-F095-43A7-B05A-74E6B1F82671}" dt="2024-07-02T16:07:59.744" v="368" actId="1076"/>
          <ac:spMkLst>
            <pc:docMk/>
            <pc:sldMk cId="436719323" sldId="284"/>
            <ac:spMk id="8" creationId="{D546FAC1-B3AD-AC73-BE0A-86623E77E92C}"/>
          </ac:spMkLst>
        </pc:spChg>
        <pc:spChg chg="mod">
          <ac:chgData name="Rebecca Reece" userId="050ae4c3-21f2-4fbc-a14c-b6c27c503a3f" providerId="ADAL" clId="{88036A20-F095-43A7-B05A-74E6B1F82671}" dt="2024-07-02T16:10:33.666" v="398" actId="208"/>
          <ac:spMkLst>
            <pc:docMk/>
            <pc:sldMk cId="436719323" sldId="284"/>
            <ac:spMk id="9" creationId="{3B385FE0-5807-89BD-DDB2-E2C8A975ACC0}"/>
          </ac:spMkLst>
        </pc:spChg>
        <pc:spChg chg="mod">
          <ac:chgData name="Rebecca Reece" userId="050ae4c3-21f2-4fbc-a14c-b6c27c503a3f" providerId="ADAL" clId="{88036A20-F095-43A7-B05A-74E6B1F82671}" dt="2024-07-02T16:10:45.798" v="400" actId="1076"/>
          <ac:spMkLst>
            <pc:docMk/>
            <pc:sldMk cId="436719323" sldId="284"/>
            <ac:spMk id="10" creationId="{93E84A91-7609-A70C-2929-E155502FFC93}"/>
          </ac:spMkLst>
        </pc:spChg>
        <pc:spChg chg="mod">
          <ac:chgData name="Rebecca Reece" userId="050ae4c3-21f2-4fbc-a14c-b6c27c503a3f" providerId="ADAL" clId="{88036A20-F095-43A7-B05A-74E6B1F82671}" dt="2024-07-02T16:10:27.803" v="397" actId="1076"/>
          <ac:spMkLst>
            <pc:docMk/>
            <pc:sldMk cId="436719323" sldId="284"/>
            <ac:spMk id="13" creationId="{CE5F7282-094E-EA2D-59FC-42DBD10F6D91}"/>
          </ac:spMkLst>
        </pc:spChg>
      </pc:sldChg>
      <pc:sldChg chg="modSp mod ord">
        <pc:chgData name="Rebecca Reece" userId="050ae4c3-21f2-4fbc-a14c-b6c27c503a3f" providerId="ADAL" clId="{88036A20-F095-43A7-B05A-74E6B1F82671}" dt="2024-07-02T17:40:27.471" v="479" actId="20577"/>
        <pc:sldMkLst>
          <pc:docMk/>
          <pc:sldMk cId="4236612604" sldId="286"/>
        </pc:sldMkLst>
        <pc:spChg chg="mod">
          <ac:chgData name="Rebecca Reece" userId="050ae4c3-21f2-4fbc-a14c-b6c27c503a3f" providerId="ADAL" clId="{88036A20-F095-43A7-B05A-74E6B1F82671}" dt="2024-07-02T17:40:27.471" v="479" actId="20577"/>
          <ac:spMkLst>
            <pc:docMk/>
            <pc:sldMk cId="4236612604" sldId="286"/>
            <ac:spMk id="3" creationId="{6B76ED80-19CC-EA28-6A9F-0B569B6103C3}"/>
          </ac:spMkLst>
        </pc:spChg>
      </pc:sldChg>
      <pc:sldChg chg="addSp modSp mod">
        <pc:chgData name="Rebecca Reece" userId="050ae4c3-21f2-4fbc-a14c-b6c27c503a3f" providerId="ADAL" clId="{88036A20-F095-43A7-B05A-74E6B1F82671}" dt="2024-07-02T15:07:28.319" v="140"/>
        <pc:sldMkLst>
          <pc:docMk/>
          <pc:sldMk cId="1099223802" sldId="288"/>
        </pc:sldMkLst>
        <pc:spChg chg="add mod">
          <ac:chgData name="Rebecca Reece" userId="050ae4c3-21f2-4fbc-a14c-b6c27c503a3f" providerId="ADAL" clId="{88036A20-F095-43A7-B05A-74E6B1F82671}" dt="2024-07-02T14:19:06.646" v="50" actId="1076"/>
          <ac:spMkLst>
            <pc:docMk/>
            <pc:sldMk cId="1099223802" sldId="288"/>
            <ac:spMk id="2" creationId="{A02DB7E6-75A1-0A61-8E74-2C566BF06A3B}"/>
          </ac:spMkLst>
        </pc:spChg>
        <pc:spChg chg="mod">
          <ac:chgData name="Rebecca Reece" userId="050ae4c3-21f2-4fbc-a14c-b6c27c503a3f" providerId="ADAL" clId="{88036A20-F095-43A7-B05A-74E6B1F82671}" dt="2024-07-02T15:07:28.319" v="140"/>
          <ac:spMkLst>
            <pc:docMk/>
            <pc:sldMk cId="1099223802" sldId="288"/>
            <ac:spMk id="5" creationId="{AE6FB4F1-834C-2D44-A2F8-0E5DA09764EE}"/>
          </ac:spMkLst>
        </pc:spChg>
        <pc:picChg chg="mod">
          <ac:chgData name="Rebecca Reece" userId="050ae4c3-21f2-4fbc-a14c-b6c27c503a3f" providerId="ADAL" clId="{88036A20-F095-43A7-B05A-74E6B1F82671}" dt="2024-07-02T14:29:37.869" v="51" actId="14100"/>
          <ac:picMkLst>
            <pc:docMk/>
            <pc:sldMk cId="1099223802" sldId="288"/>
            <ac:picMk id="4" creationId="{EF520729-2AA1-1750-568B-C5EF7CACD5A2}"/>
          </ac:picMkLst>
        </pc:picChg>
      </pc:sldChg>
      <pc:sldChg chg="addSp delSp modSp mod">
        <pc:chgData name="Rebecca Reece" userId="050ae4c3-21f2-4fbc-a14c-b6c27c503a3f" providerId="ADAL" clId="{88036A20-F095-43A7-B05A-74E6B1F82671}" dt="2024-07-02T15:07:12.383" v="137" actId="20577"/>
        <pc:sldMkLst>
          <pc:docMk/>
          <pc:sldMk cId="1513742077" sldId="289"/>
        </pc:sldMkLst>
        <pc:spChg chg="mod ord">
          <ac:chgData name="Rebecca Reece" userId="050ae4c3-21f2-4fbc-a14c-b6c27c503a3f" providerId="ADAL" clId="{88036A20-F095-43A7-B05A-74E6B1F82671}" dt="2024-07-02T14:35:30.143" v="64" actId="1076"/>
          <ac:spMkLst>
            <pc:docMk/>
            <pc:sldMk cId="1513742077" sldId="289"/>
            <ac:spMk id="2" creationId="{7CBA7683-74E0-0D2F-3390-76971CCE382C}"/>
          </ac:spMkLst>
        </pc:spChg>
        <pc:spChg chg="del">
          <ac:chgData name="Rebecca Reece" userId="050ae4c3-21f2-4fbc-a14c-b6c27c503a3f" providerId="ADAL" clId="{88036A20-F095-43A7-B05A-74E6B1F82671}" dt="2024-07-02T14:18:24.946" v="32" actId="478"/>
          <ac:spMkLst>
            <pc:docMk/>
            <pc:sldMk cId="1513742077" sldId="289"/>
            <ac:spMk id="3" creationId="{D1D1FF60-6BFC-B16F-E645-A733047EA3AC}"/>
          </ac:spMkLst>
        </pc:spChg>
        <pc:spChg chg="del">
          <ac:chgData name="Rebecca Reece" userId="050ae4c3-21f2-4fbc-a14c-b6c27c503a3f" providerId="ADAL" clId="{88036A20-F095-43A7-B05A-74E6B1F82671}" dt="2024-07-02T14:18:27.665" v="33" actId="478"/>
          <ac:spMkLst>
            <pc:docMk/>
            <pc:sldMk cId="1513742077" sldId="289"/>
            <ac:spMk id="4" creationId="{AD2ACF98-0F78-F6F7-DFF2-1EDC4306AD40}"/>
          </ac:spMkLst>
        </pc:spChg>
        <pc:spChg chg="add mod">
          <ac:chgData name="Rebecca Reece" userId="050ae4c3-21f2-4fbc-a14c-b6c27c503a3f" providerId="ADAL" clId="{88036A20-F095-43A7-B05A-74E6B1F82671}" dt="2024-07-02T15:07:12.383" v="137" actId="20577"/>
          <ac:spMkLst>
            <pc:docMk/>
            <pc:sldMk cId="1513742077" sldId="289"/>
            <ac:spMk id="8" creationId="{64D13F9F-AE19-B045-110F-1DCE8D53AC70}"/>
          </ac:spMkLst>
        </pc:spChg>
        <pc:spChg chg="del">
          <ac:chgData name="Rebecca Reece" userId="050ae4c3-21f2-4fbc-a14c-b6c27c503a3f" providerId="ADAL" clId="{88036A20-F095-43A7-B05A-74E6B1F82671}" dt="2024-07-02T14:18:22.780" v="31" actId="478"/>
          <ac:spMkLst>
            <pc:docMk/>
            <pc:sldMk cId="1513742077" sldId="289"/>
            <ac:spMk id="21" creationId="{2861C584-6C57-5D43-B624-194BCC7EF480}"/>
          </ac:spMkLst>
        </pc:spChg>
        <pc:spChg chg="add del">
          <ac:chgData name="Rebecca Reece" userId="050ae4c3-21f2-4fbc-a14c-b6c27c503a3f" providerId="ADAL" clId="{88036A20-F095-43A7-B05A-74E6B1F82671}" dt="2024-07-02T14:34:55.871" v="61" actId="26606"/>
          <ac:spMkLst>
            <pc:docMk/>
            <pc:sldMk cId="1513742077" sldId="289"/>
            <ac:spMk id="35" creationId="{03E8462A-FEBA-4848-81CC-3F8DA3E477BE}"/>
          </ac:spMkLst>
        </pc:spChg>
        <pc:spChg chg="add del">
          <ac:chgData name="Rebecca Reece" userId="050ae4c3-21f2-4fbc-a14c-b6c27c503a3f" providerId="ADAL" clId="{88036A20-F095-43A7-B05A-74E6B1F82671}" dt="2024-07-02T14:34:55.871" v="61" actId="26606"/>
          <ac:spMkLst>
            <pc:docMk/>
            <pc:sldMk cId="1513742077" sldId="289"/>
            <ac:spMk id="37" creationId="{7941F9B1-B01B-4A84-89D9-B169AEB4E456}"/>
          </ac:spMkLst>
        </pc:spChg>
        <pc:spChg chg="add del">
          <ac:chgData name="Rebecca Reece" userId="050ae4c3-21f2-4fbc-a14c-b6c27c503a3f" providerId="ADAL" clId="{88036A20-F095-43A7-B05A-74E6B1F82671}" dt="2024-07-02T14:32:37.692" v="56" actId="26606"/>
          <ac:spMkLst>
            <pc:docMk/>
            <pc:sldMk cId="1513742077" sldId="289"/>
            <ac:spMk id="58" creationId="{66D61E08-70C3-48D8-BEA0-787111DC30DA}"/>
          </ac:spMkLst>
        </pc:spChg>
        <pc:spChg chg="add del">
          <ac:chgData name="Rebecca Reece" userId="050ae4c3-21f2-4fbc-a14c-b6c27c503a3f" providerId="ADAL" clId="{88036A20-F095-43A7-B05A-74E6B1F82671}" dt="2024-07-02T14:32:37.692" v="56" actId="26606"/>
          <ac:spMkLst>
            <pc:docMk/>
            <pc:sldMk cId="1513742077" sldId="289"/>
            <ac:spMk id="60" creationId="{FC55298F-0AE5-478E-AD2B-03C2614C5833}"/>
          </ac:spMkLst>
        </pc:spChg>
        <pc:spChg chg="add del">
          <ac:chgData name="Rebecca Reece" userId="050ae4c3-21f2-4fbc-a14c-b6c27c503a3f" providerId="ADAL" clId="{88036A20-F095-43A7-B05A-74E6B1F82671}" dt="2024-07-02T14:32:37.692" v="56" actId="26606"/>
          <ac:spMkLst>
            <pc:docMk/>
            <pc:sldMk cId="1513742077" sldId="289"/>
            <ac:spMk id="62" creationId="{C180E4EA-0B63-4779-A895-7E90E71088F3}"/>
          </ac:spMkLst>
        </pc:spChg>
        <pc:spChg chg="add del">
          <ac:chgData name="Rebecca Reece" userId="050ae4c3-21f2-4fbc-a14c-b6c27c503a3f" providerId="ADAL" clId="{88036A20-F095-43A7-B05A-74E6B1F82671}" dt="2024-07-02T14:32:37.692" v="56" actId="26606"/>
          <ac:spMkLst>
            <pc:docMk/>
            <pc:sldMk cId="1513742077" sldId="289"/>
            <ac:spMk id="64" creationId="{CEE01D9D-3DE8-4EED-B0D3-8F3C79CC7673}"/>
          </ac:spMkLst>
        </pc:spChg>
        <pc:spChg chg="add del">
          <ac:chgData name="Rebecca Reece" userId="050ae4c3-21f2-4fbc-a14c-b6c27c503a3f" providerId="ADAL" clId="{88036A20-F095-43A7-B05A-74E6B1F82671}" dt="2024-07-02T14:32:37.692" v="56" actId="26606"/>
          <ac:spMkLst>
            <pc:docMk/>
            <pc:sldMk cId="1513742077" sldId="289"/>
            <ac:spMk id="66" creationId="{89AF5CE9-607F-43F4-8983-DCD6DA4051FD}"/>
          </ac:spMkLst>
        </pc:spChg>
        <pc:spChg chg="add del">
          <ac:chgData name="Rebecca Reece" userId="050ae4c3-21f2-4fbc-a14c-b6c27c503a3f" providerId="ADAL" clId="{88036A20-F095-43A7-B05A-74E6B1F82671}" dt="2024-07-02T14:32:37.692" v="56" actId="26606"/>
          <ac:spMkLst>
            <pc:docMk/>
            <pc:sldMk cId="1513742077" sldId="289"/>
            <ac:spMk id="68" creationId="{6EEA2DBD-9E1E-4521-8C01-F32AD18A89E3}"/>
          </ac:spMkLst>
        </pc:spChg>
        <pc:spChg chg="add del">
          <ac:chgData name="Rebecca Reece" userId="050ae4c3-21f2-4fbc-a14c-b6c27c503a3f" providerId="ADAL" clId="{88036A20-F095-43A7-B05A-74E6B1F82671}" dt="2024-07-02T14:32:37.692" v="56" actId="26606"/>
          <ac:spMkLst>
            <pc:docMk/>
            <pc:sldMk cId="1513742077" sldId="289"/>
            <ac:spMk id="70" creationId="{15BBD2C1-BA9B-46A9-A27A-33498B169272}"/>
          </ac:spMkLst>
        </pc:spChg>
        <pc:grpChg chg="add del">
          <ac:chgData name="Rebecca Reece" userId="050ae4c3-21f2-4fbc-a14c-b6c27c503a3f" providerId="ADAL" clId="{88036A20-F095-43A7-B05A-74E6B1F82671}" dt="2024-07-02T14:34:55.871" v="61" actId="26606"/>
          <ac:grpSpMkLst>
            <pc:docMk/>
            <pc:sldMk cId="1513742077" sldId="289"/>
            <ac:grpSpMk id="36" creationId="{2109F83F-40FE-4DB3-84CC-09FB3340D06D}"/>
          </ac:grpSpMkLst>
        </pc:grpChg>
        <pc:grpChg chg="add del">
          <ac:chgData name="Rebecca Reece" userId="050ae4c3-21f2-4fbc-a14c-b6c27c503a3f" providerId="ADAL" clId="{88036A20-F095-43A7-B05A-74E6B1F82671}" dt="2024-07-02T14:34:55.871" v="61" actId="26606"/>
          <ac:grpSpMkLst>
            <pc:docMk/>
            <pc:sldMk cId="1513742077" sldId="289"/>
            <ac:grpSpMk id="39" creationId="{88C9B83F-64CD-41C1-925F-A08801FFD0BD}"/>
          </ac:grpSpMkLst>
        </pc:grpChg>
        <pc:grpChg chg="add del">
          <ac:chgData name="Rebecca Reece" userId="050ae4c3-21f2-4fbc-a14c-b6c27c503a3f" providerId="ADAL" clId="{88036A20-F095-43A7-B05A-74E6B1F82671}" dt="2024-07-02T14:32:37.692" v="56" actId="26606"/>
          <ac:grpSpMkLst>
            <pc:docMk/>
            <pc:sldMk cId="1513742077" sldId="289"/>
            <ac:grpSpMk id="42" creationId="{88C9B83F-64CD-41C1-925F-A08801FFD0BD}"/>
          </ac:grpSpMkLst>
        </pc:grpChg>
        <pc:graphicFrameChg chg="del">
          <ac:chgData name="Rebecca Reece" userId="050ae4c3-21f2-4fbc-a14c-b6c27c503a3f" providerId="ADAL" clId="{88036A20-F095-43A7-B05A-74E6B1F82671}" dt="2024-07-02T14:18:15.525" v="29" actId="478"/>
          <ac:graphicFrameMkLst>
            <pc:docMk/>
            <pc:sldMk cId="1513742077" sldId="289"/>
            <ac:graphicFrameMk id="20" creationId="{F6A53AED-D46C-AE4B-81A4-F5312DDEDB9B}"/>
          </ac:graphicFrameMkLst>
        </pc:graphicFrameChg>
        <pc:graphicFrameChg chg="del">
          <ac:chgData name="Rebecca Reece" userId="050ae4c3-21f2-4fbc-a14c-b6c27c503a3f" providerId="ADAL" clId="{88036A20-F095-43A7-B05A-74E6B1F82671}" dt="2024-07-02T14:18:20.260" v="30" actId="478"/>
          <ac:graphicFrameMkLst>
            <pc:docMk/>
            <pc:sldMk cId="1513742077" sldId="289"/>
            <ac:graphicFrameMk id="22" creationId="{5FCE7F72-A4BB-8D41-AE07-A1D9F50EDAB3}"/>
          </ac:graphicFrameMkLst>
        </pc:graphicFrameChg>
        <pc:picChg chg="add del">
          <ac:chgData name="Rebecca Reece" userId="050ae4c3-21f2-4fbc-a14c-b6c27c503a3f" providerId="ADAL" clId="{88036A20-F095-43A7-B05A-74E6B1F82671}" dt="2024-07-02T14:30:17.044" v="53" actId="478"/>
          <ac:picMkLst>
            <pc:docMk/>
            <pc:sldMk cId="1513742077" sldId="289"/>
            <ac:picMk id="5" creationId="{7A2AD9B9-AAE3-85C9-39F1-12B35509C514}"/>
          </ac:picMkLst>
        </pc:picChg>
        <pc:picChg chg="add del mod">
          <ac:chgData name="Rebecca Reece" userId="050ae4c3-21f2-4fbc-a14c-b6c27c503a3f" providerId="ADAL" clId="{88036A20-F095-43A7-B05A-74E6B1F82671}" dt="2024-07-02T14:33:03.185" v="58" actId="478"/>
          <ac:picMkLst>
            <pc:docMk/>
            <pc:sldMk cId="1513742077" sldId="289"/>
            <ac:picMk id="6" creationId="{315063D5-580F-A928-6CA9-E7739CC4A7DA}"/>
          </ac:picMkLst>
        </pc:picChg>
        <pc:picChg chg="add mod">
          <ac:chgData name="Rebecca Reece" userId="050ae4c3-21f2-4fbc-a14c-b6c27c503a3f" providerId="ADAL" clId="{88036A20-F095-43A7-B05A-74E6B1F82671}" dt="2024-07-02T14:35:34.219" v="65" actId="1076"/>
          <ac:picMkLst>
            <pc:docMk/>
            <pc:sldMk cId="1513742077" sldId="289"/>
            <ac:picMk id="7" creationId="{5B01AABA-3A1D-A563-DC41-E383EEC58909}"/>
          </ac:picMkLst>
        </pc:picChg>
        <pc:cxnChg chg="add del">
          <ac:chgData name="Rebecca Reece" userId="050ae4c3-21f2-4fbc-a14c-b6c27c503a3f" providerId="ADAL" clId="{88036A20-F095-43A7-B05A-74E6B1F82671}" dt="2024-07-02T14:32:37.692" v="56" actId="26606"/>
          <ac:cxnSpMkLst>
            <pc:docMk/>
            <pc:sldMk cId="1513742077" sldId="289"/>
            <ac:cxnSpMk id="54" creationId="{A57C1A16-B8AB-4D99-A195-A38F556A6486}"/>
          </ac:cxnSpMkLst>
        </pc:cxnChg>
        <pc:cxnChg chg="add del">
          <ac:chgData name="Rebecca Reece" userId="050ae4c3-21f2-4fbc-a14c-b6c27c503a3f" providerId="ADAL" clId="{88036A20-F095-43A7-B05A-74E6B1F82671}" dt="2024-07-02T14:32:37.692" v="56" actId="26606"/>
          <ac:cxnSpMkLst>
            <pc:docMk/>
            <pc:sldMk cId="1513742077" sldId="289"/>
            <ac:cxnSpMk id="56" creationId="{F8A9B20B-D1DD-4573-B5EC-558029519236}"/>
          </ac:cxnSpMkLst>
        </pc:cxnChg>
      </pc:sldChg>
      <pc:sldChg chg="addSp delSp modSp add del mod setBg delDesignElem">
        <pc:chgData name="Rebecca Reece" userId="050ae4c3-21f2-4fbc-a14c-b6c27c503a3f" providerId="ADAL" clId="{88036A20-F095-43A7-B05A-74E6B1F82671}" dt="2024-07-02T14:18:05.336" v="28"/>
        <pc:sldMkLst>
          <pc:docMk/>
          <pc:sldMk cId="1821179438" sldId="289"/>
        </pc:sldMkLst>
        <pc:spChg chg="mod">
          <ac:chgData name="Rebecca Reece" userId="050ae4c3-21f2-4fbc-a14c-b6c27c503a3f" providerId="ADAL" clId="{88036A20-F095-43A7-B05A-74E6B1F82671}" dt="2024-07-02T14:18:04.641" v="27" actId="26606"/>
          <ac:spMkLst>
            <pc:docMk/>
            <pc:sldMk cId="1821179438" sldId="289"/>
            <ac:spMk id="2" creationId="{7CBA7683-74E0-0D2F-3390-76971CCE382C}"/>
          </ac:spMkLst>
        </pc:spChg>
        <pc:spChg chg="mod">
          <ac:chgData name="Rebecca Reece" userId="050ae4c3-21f2-4fbc-a14c-b6c27c503a3f" providerId="ADAL" clId="{88036A20-F095-43A7-B05A-74E6B1F82671}" dt="2024-07-02T14:18:04.641" v="27" actId="26606"/>
          <ac:spMkLst>
            <pc:docMk/>
            <pc:sldMk cId="1821179438" sldId="289"/>
            <ac:spMk id="3" creationId="{D1D1FF60-6BFC-B16F-E645-A733047EA3AC}"/>
          </ac:spMkLst>
        </pc:spChg>
        <pc:spChg chg="mod">
          <ac:chgData name="Rebecca Reece" userId="050ae4c3-21f2-4fbc-a14c-b6c27c503a3f" providerId="ADAL" clId="{88036A20-F095-43A7-B05A-74E6B1F82671}" dt="2024-07-02T14:18:04.641" v="27" actId="26606"/>
          <ac:spMkLst>
            <pc:docMk/>
            <pc:sldMk cId="1821179438" sldId="289"/>
            <ac:spMk id="4" creationId="{AD2ACF98-0F78-F6F7-DFF2-1EDC4306AD40}"/>
          </ac:spMkLst>
        </pc:spChg>
        <pc:spChg chg="mod">
          <ac:chgData name="Rebecca Reece" userId="050ae4c3-21f2-4fbc-a14c-b6c27c503a3f" providerId="ADAL" clId="{88036A20-F095-43A7-B05A-74E6B1F82671}" dt="2024-07-02T14:18:04.641" v="27" actId="26606"/>
          <ac:spMkLst>
            <pc:docMk/>
            <pc:sldMk cId="1821179438" sldId="289"/>
            <ac:spMk id="21" creationId="{2861C584-6C57-5D43-B624-194BCC7EF480}"/>
          </ac:spMkLst>
        </pc:spChg>
        <pc:spChg chg="add del">
          <ac:chgData name="Rebecca Reece" userId="050ae4c3-21f2-4fbc-a14c-b6c27c503a3f" providerId="ADAL" clId="{88036A20-F095-43A7-B05A-74E6B1F82671}" dt="2024-07-02T14:18:04.641" v="27" actId="26606"/>
          <ac:spMkLst>
            <pc:docMk/>
            <pc:sldMk cId="1821179438" sldId="289"/>
            <ac:spMk id="27" creationId="{03E8462A-FEBA-4848-81CC-3F8DA3E477BE}"/>
          </ac:spMkLst>
        </pc:spChg>
        <pc:spChg chg="add del">
          <ac:chgData name="Rebecca Reece" userId="050ae4c3-21f2-4fbc-a14c-b6c27c503a3f" providerId="ADAL" clId="{88036A20-F095-43A7-B05A-74E6B1F82671}" dt="2024-07-02T14:18:05.336" v="28"/>
          <ac:spMkLst>
            <pc:docMk/>
            <pc:sldMk cId="1821179438" sldId="289"/>
            <ac:spMk id="35" creationId="{03E8462A-FEBA-4848-81CC-3F8DA3E477BE}"/>
          </ac:spMkLst>
        </pc:spChg>
        <pc:spChg chg="add del">
          <ac:chgData name="Rebecca Reece" userId="050ae4c3-21f2-4fbc-a14c-b6c27c503a3f" providerId="ADAL" clId="{88036A20-F095-43A7-B05A-74E6B1F82671}" dt="2024-07-02T14:18:05.336" v="28"/>
          <ac:spMkLst>
            <pc:docMk/>
            <pc:sldMk cId="1821179438" sldId="289"/>
            <ac:spMk id="37" creationId="{7941F9B1-B01B-4A84-89D9-B169AEB4E456}"/>
          </ac:spMkLst>
        </pc:spChg>
        <pc:spChg chg="add del">
          <ac:chgData name="Rebecca Reece" userId="050ae4c3-21f2-4fbc-a14c-b6c27c503a3f" providerId="ADAL" clId="{88036A20-F095-43A7-B05A-74E6B1F82671}" dt="2024-07-02T14:18:04.641" v="27" actId="26606"/>
          <ac:spMkLst>
            <pc:docMk/>
            <pc:sldMk cId="1821179438" sldId="289"/>
            <ac:spMk id="40" creationId="{7941F9B1-B01B-4A84-89D9-B169AEB4E456}"/>
          </ac:spMkLst>
        </pc:spChg>
        <pc:grpChg chg="add del">
          <ac:chgData name="Rebecca Reece" userId="050ae4c3-21f2-4fbc-a14c-b6c27c503a3f" providerId="ADAL" clId="{88036A20-F095-43A7-B05A-74E6B1F82671}" dt="2024-07-02T14:18:04.641" v="27" actId="26606"/>
          <ac:grpSpMkLst>
            <pc:docMk/>
            <pc:sldMk cId="1821179438" sldId="289"/>
            <ac:grpSpMk id="29" creationId="{2109F83F-40FE-4DB3-84CC-09FB3340D06D}"/>
          </ac:grpSpMkLst>
        </pc:grpChg>
        <pc:grpChg chg="add del">
          <ac:chgData name="Rebecca Reece" userId="050ae4c3-21f2-4fbc-a14c-b6c27c503a3f" providerId="ADAL" clId="{88036A20-F095-43A7-B05A-74E6B1F82671}" dt="2024-07-02T14:18:05.336" v="28"/>
          <ac:grpSpMkLst>
            <pc:docMk/>
            <pc:sldMk cId="1821179438" sldId="289"/>
            <ac:grpSpMk id="36" creationId="{2109F83F-40FE-4DB3-84CC-09FB3340D06D}"/>
          </ac:grpSpMkLst>
        </pc:grpChg>
        <pc:graphicFrameChg chg="mod">
          <ac:chgData name="Rebecca Reece" userId="050ae4c3-21f2-4fbc-a14c-b6c27c503a3f" providerId="ADAL" clId="{88036A20-F095-43A7-B05A-74E6B1F82671}" dt="2024-07-02T14:18:04.641" v="27" actId="26606"/>
          <ac:graphicFrameMkLst>
            <pc:docMk/>
            <pc:sldMk cId="1821179438" sldId="289"/>
            <ac:graphicFrameMk id="20" creationId="{F6A53AED-D46C-AE4B-81A4-F5312DDEDB9B}"/>
          </ac:graphicFrameMkLst>
        </pc:graphicFrameChg>
        <pc:graphicFrameChg chg="mod">
          <ac:chgData name="Rebecca Reece" userId="050ae4c3-21f2-4fbc-a14c-b6c27c503a3f" providerId="ADAL" clId="{88036A20-F095-43A7-B05A-74E6B1F82671}" dt="2024-07-02T14:18:04.641" v="27" actId="26606"/>
          <ac:graphicFrameMkLst>
            <pc:docMk/>
            <pc:sldMk cId="1821179438" sldId="289"/>
            <ac:graphicFrameMk id="22" creationId="{5FCE7F72-A4BB-8D41-AE07-A1D9F50EDAB3}"/>
          </ac:graphicFrameMkLst>
        </pc:graphicFrameChg>
      </pc:sldChg>
      <pc:sldChg chg="delSp modSp mod">
        <pc:chgData name="Rebecca Reece" userId="050ae4c3-21f2-4fbc-a14c-b6c27c503a3f" providerId="ADAL" clId="{88036A20-F095-43A7-B05A-74E6B1F82671}" dt="2024-07-02T16:13:08.360" v="405" actId="1035"/>
        <pc:sldMkLst>
          <pc:docMk/>
          <pc:sldMk cId="1321708432" sldId="290"/>
        </pc:sldMkLst>
        <pc:spChg chg="del">
          <ac:chgData name="Rebecca Reece" userId="050ae4c3-21f2-4fbc-a14c-b6c27c503a3f" providerId="ADAL" clId="{88036A20-F095-43A7-B05A-74E6B1F82671}" dt="2024-07-02T15:09:34.518" v="144" actId="478"/>
          <ac:spMkLst>
            <pc:docMk/>
            <pc:sldMk cId="1321708432" sldId="290"/>
            <ac:spMk id="2" creationId="{7CBA7683-74E0-0D2F-3390-76971CCE382C}"/>
          </ac:spMkLst>
        </pc:spChg>
        <pc:spChg chg="del">
          <ac:chgData name="Rebecca Reece" userId="050ae4c3-21f2-4fbc-a14c-b6c27c503a3f" providerId="ADAL" clId="{88036A20-F095-43A7-B05A-74E6B1F82671}" dt="2024-07-02T15:09:30.693" v="142" actId="478"/>
          <ac:spMkLst>
            <pc:docMk/>
            <pc:sldMk cId="1321708432" sldId="290"/>
            <ac:spMk id="3" creationId="{D1D1FF60-6BFC-B16F-E645-A733047EA3AC}"/>
          </ac:spMkLst>
        </pc:spChg>
        <pc:spChg chg="mod">
          <ac:chgData name="Rebecca Reece" userId="050ae4c3-21f2-4fbc-a14c-b6c27c503a3f" providerId="ADAL" clId="{88036A20-F095-43A7-B05A-74E6B1F82671}" dt="2024-07-02T16:13:08.360" v="405" actId="1035"/>
          <ac:spMkLst>
            <pc:docMk/>
            <pc:sldMk cId="1321708432" sldId="290"/>
            <ac:spMk id="4" creationId="{AD2ACF98-0F78-F6F7-DFF2-1EDC4306AD40}"/>
          </ac:spMkLst>
        </pc:spChg>
        <pc:spChg chg="mod">
          <ac:chgData name="Rebecca Reece" userId="050ae4c3-21f2-4fbc-a14c-b6c27c503a3f" providerId="ADAL" clId="{88036A20-F095-43A7-B05A-74E6B1F82671}" dt="2024-07-02T15:09:53.271" v="149" actId="1076"/>
          <ac:spMkLst>
            <pc:docMk/>
            <pc:sldMk cId="1321708432" sldId="290"/>
            <ac:spMk id="21" creationId="{2861C584-6C57-5D43-B624-194BCC7EF480}"/>
          </ac:spMkLst>
        </pc:spChg>
        <pc:graphicFrameChg chg="del">
          <ac:chgData name="Rebecca Reece" userId="050ae4c3-21f2-4fbc-a14c-b6c27c503a3f" providerId="ADAL" clId="{88036A20-F095-43A7-B05A-74E6B1F82671}" dt="2024-07-02T15:09:32.229" v="143" actId="478"/>
          <ac:graphicFrameMkLst>
            <pc:docMk/>
            <pc:sldMk cId="1321708432" sldId="290"/>
            <ac:graphicFrameMk id="20" creationId="{F6A53AED-D46C-AE4B-81A4-F5312DDEDB9B}"/>
          </ac:graphicFrameMkLst>
        </pc:graphicFrameChg>
        <pc:graphicFrameChg chg="mod modGraphic">
          <ac:chgData name="Rebecca Reece" userId="050ae4c3-21f2-4fbc-a14c-b6c27c503a3f" providerId="ADAL" clId="{88036A20-F095-43A7-B05A-74E6B1F82671}" dt="2024-07-02T15:11:27.248" v="156" actId="1076"/>
          <ac:graphicFrameMkLst>
            <pc:docMk/>
            <pc:sldMk cId="1321708432" sldId="290"/>
            <ac:graphicFrameMk id="22" creationId="{5FCE7F72-A4BB-8D41-AE07-A1D9F50EDAB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weacuk-my.sharepoint.com/personal/rebecca_reece_uwe_ac_uk/Documents/Becky%20PhD/Study%202%20-%20Experiment/Data/Participant%20descriptiv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205E9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6F-4C90-845F-E399B718AFBF}"/>
              </c:ext>
            </c:extLst>
          </c:dPt>
          <c:dPt>
            <c:idx val="1"/>
            <c:bubble3D val="0"/>
            <c:explosion val="8"/>
            <c:spPr>
              <a:solidFill>
                <a:srgbClr val="CE6F18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6F-4C90-845F-E399B718AF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Descriptives!$M$14:$N$14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Descriptives!$M$15:$N$15</c:f>
              <c:numCache>
                <c:formatCode>General</c:formatCode>
                <c:ptCount val="2"/>
                <c:pt idx="0">
                  <c:v>10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6F-4C90-845F-E399B718AFB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90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564264094554254"/>
          <c:y val="6.7077261413050593E-2"/>
          <c:w val="0.75513422807157449"/>
          <c:h val="0.77106386805174243"/>
        </c:manualLayout>
      </c:layout>
      <c:pieChart>
        <c:varyColors val="1"/>
        <c:ser>
          <c:idx val="0"/>
          <c:order val="0"/>
          <c:spPr>
            <a:solidFill>
              <a:srgbClr val="CE6F18"/>
            </a:solidFill>
          </c:spPr>
          <c:dPt>
            <c:idx val="0"/>
            <c:bubble3D val="0"/>
            <c:explosion val="7"/>
            <c:spPr>
              <a:solidFill>
                <a:srgbClr val="205E99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24D-4D09-99DA-157CC182B8D5}"/>
              </c:ext>
            </c:extLst>
          </c:dPt>
          <c:dPt>
            <c:idx val="1"/>
            <c:bubble3D val="0"/>
            <c:spPr>
              <a:solidFill>
                <a:srgbClr val="CE6F18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4D-4D09-99DA-157CC182B8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Descriptives!$AB$57:$AC$57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Descriptives!$AB$58:$AC$58</c:f>
              <c:numCache>
                <c:formatCode>General</c:formatCode>
                <c:ptCount val="2"/>
                <c:pt idx="0">
                  <c:v>21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4D-4D09-99DA-157CC182B8D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91989654227933"/>
          <c:y val="0.88123162846946013"/>
          <c:w val="0.37040811019772768"/>
          <c:h val="0.103045899309763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C4566-20AF-468E-9663-FB8C4BBBBE0B}" type="doc">
      <dgm:prSet loTypeId="urn:microsoft.com/office/officeart/2005/8/layout/vList2" loCatId="list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1DEA9274-5B9F-47DC-87B4-96B05A8F14D9}">
      <dgm:prSet custT="1"/>
      <dgm:spPr/>
      <dgm:t>
        <a:bodyPr/>
        <a:lstStyle/>
        <a:p>
          <a:r>
            <a:rPr lang="en-GB" sz="2400" b="1" dirty="0"/>
            <a:t>RQ1</a:t>
          </a:r>
          <a:r>
            <a:rPr lang="en-GB" sz="2400" dirty="0"/>
            <a:t>: To what extent does crowdedness impact the restorative experience of urban greenspace exposure?</a:t>
          </a:r>
          <a:endParaRPr lang="en-US" sz="2400" dirty="0"/>
        </a:p>
      </dgm:t>
    </dgm:pt>
    <dgm:pt modelId="{00013A42-908C-4866-8793-7107484B76CF}" type="parTrans" cxnId="{E0C5C791-A20C-41AA-A713-0075E3553234}">
      <dgm:prSet/>
      <dgm:spPr/>
      <dgm:t>
        <a:bodyPr/>
        <a:lstStyle/>
        <a:p>
          <a:endParaRPr lang="en-US" sz="1400"/>
        </a:p>
      </dgm:t>
    </dgm:pt>
    <dgm:pt modelId="{1FB900FB-87C7-480D-9F1D-62882E3443A0}" type="sibTrans" cxnId="{E0C5C791-A20C-41AA-A713-0075E3553234}">
      <dgm:prSet/>
      <dgm:spPr/>
      <dgm:t>
        <a:bodyPr/>
        <a:lstStyle/>
        <a:p>
          <a:endParaRPr lang="en-US" sz="1400"/>
        </a:p>
      </dgm:t>
    </dgm:pt>
    <dgm:pt modelId="{A0A59AD3-9C34-4451-8AB4-93BC72AA1941}">
      <dgm:prSet custT="1"/>
      <dgm:spPr/>
      <dgm:t>
        <a:bodyPr/>
        <a:lstStyle/>
        <a:p>
          <a:r>
            <a:rPr lang="en-GB" sz="2400" b="1" dirty="0"/>
            <a:t>RQ2</a:t>
          </a:r>
          <a:r>
            <a:rPr lang="en-GB" sz="2400" dirty="0"/>
            <a:t>: What effect does crowdedness have on feelings of social connectedness in an urban greenspace?</a:t>
          </a:r>
          <a:endParaRPr lang="en-US" sz="2400" dirty="0"/>
        </a:p>
      </dgm:t>
    </dgm:pt>
    <dgm:pt modelId="{20F490C8-6EBC-434F-82F3-13D82A0E8EE0}" type="parTrans" cxnId="{F722A189-E34B-4256-9245-F3A54DF89D34}">
      <dgm:prSet/>
      <dgm:spPr/>
      <dgm:t>
        <a:bodyPr/>
        <a:lstStyle/>
        <a:p>
          <a:endParaRPr lang="en-US" sz="1400"/>
        </a:p>
      </dgm:t>
    </dgm:pt>
    <dgm:pt modelId="{C9C4F728-CC81-42F7-B8BF-D863400F8762}" type="sibTrans" cxnId="{F722A189-E34B-4256-9245-F3A54DF89D34}">
      <dgm:prSet/>
      <dgm:spPr/>
      <dgm:t>
        <a:bodyPr/>
        <a:lstStyle/>
        <a:p>
          <a:endParaRPr lang="en-US" sz="1400"/>
        </a:p>
      </dgm:t>
    </dgm:pt>
    <dgm:pt modelId="{A94816CC-D004-4ACB-8D5B-CA0FB2FBFEC9}">
      <dgm:prSet custT="1"/>
      <dgm:spPr/>
      <dgm:t>
        <a:bodyPr/>
        <a:lstStyle/>
        <a:p>
          <a:r>
            <a:rPr lang="en-GB" sz="2400" b="1" dirty="0"/>
            <a:t>RQ3</a:t>
          </a:r>
          <a:r>
            <a:rPr lang="en-GB" sz="2400" dirty="0"/>
            <a:t>: Are RQ1 and RQ2 impacted by age?</a:t>
          </a:r>
          <a:endParaRPr lang="en-US" sz="2400" dirty="0"/>
        </a:p>
      </dgm:t>
    </dgm:pt>
    <dgm:pt modelId="{363AD0C0-604F-44E6-9F99-A8104E756790}" type="parTrans" cxnId="{6D2537CB-BC31-4C4B-9428-84AAAEFF2083}">
      <dgm:prSet/>
      <dgm:spPr/>
      <dgm:t>
        <a:bodyPr/>
        <a:lstStyle/>
        <a:p>
          <a:endParaRPr lang="en-US" sz="1400"/>
        </a:p>
      </dgm:t>
    </dgm:pt>
    <dgm:pt modelId="{1BF3E857-5860-4C54-9354-10B2E5010DEF}" type="sibTrans" cxnId="{6D2537CB-BC31-4C4B-9428-84AAAEFF2083}">
      <dgm:prSet/>
      <dgm:spPr/>
      <dgm:t>
        <a:bodyPr/>
        <a:lstStyle/>
        <a:p>
          <a:endParaRPr lang="en-US" sz="1400"/>
        </a:p>
      </dgm:t>
    </dgm:pt>
    <dgm:pt modelId="{F51FA47D-7C81-4EA8-8E87-1F18EE5FF464}" type="pres">
      <dgm:prSet presAssocID="{C3AC4566-20AF-468E-9663-FB8C4BBBBE0B}" presName="linear" presStyleCnt="0">
        <dgm:presLayoutVars>
          <dgm:animLvl val="lvl"/>
          <dgm:resizeHandles val="exact"/>
        </dgm:presLayoutVars>
      </dgm:prSet>
      <dgm:spPr/>
    </dgm:pt>
    <dgm:pt modelId="{D89F1717-616F-4092-95B1-95C1F5C02DD7}" type="pres">
      <dgm:prSet presAssocID="{1DEA9274-5B9F-47DC-87B4-96B05A8F14D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3D14BE8-C3D3-41A8-BE3A-CD806C12B777}" type="pres">
      <dgm:prSet presAssocID="{1FB900FB-87C7-480D-9F1D-62882E3443A0}" presName="spacer" presStyleCnt="0"/>
      <dgm:spPr/>
    </dgm:pt>
    <dgm:pt modelId="{BE9D5D90-FBEF-484A-9BC0-9C39342D8CAB}" type="pres">
      <dgm:prSet presAssocID="{A0A59AD3-9C34-4451-8AB4-93BC72AA19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7CEC0A-542B-4708-8A0A-AFC468D7B9E0}" type="pres">
      <dgm:prSet presAssocID="{C9C4F728-CC81-42F7-B8BF-D863400F8762}" presName="spacer" presStyleCnt="0"/>
      <dgm:spPr/>
    </dgm:pt>
    <dgm:pt modelId="{4E1DB69F-178C-47C6-91EF-AA09E5E208E3}" type="pres">
      <dgm:prSet presAssocID="{A94816CC-D004-4ACB-8D5B-CA0FB2FBFEC9}" presName="parentText" presStyleLbl="node1" presStyleIdx="2" presStyleCnt="3" custScaleY="86802">
        <dgm:presLayoutVars>
          <dgm:chMax val="0"/>
          <dgm:bulletEnabled val="1"/>
        </dgm:presLayoutVars>
      </dgm:prSet>
      <dgm:spPr/>
    </dgm:pt>
  </dgm:ptLst>
  <dgm:cxnLst>
    <dgm:cxn modelId="{4E11DE46-9ADF-44CC-A8C4-A687529CDDDE}" type="presOf" srcId="{1DEA9274-5B9F-47DC-87B4-96B05A8F14D9}" destId="{D89F1717-616F-4092-95B1-95C1F5C02DD7}" srcOrd="0" destOrd="0" presId="urn:microsoft.com/office/officeart/2005/8/layout/vList2"/>
    <dgm:cxn modelId="{3EFCAD6A-6766-42F9-B3E1-1FA8A93FB3D2}" type="presOf" srcId="{A94816CC-D004-4ACB-8D5B-CA0FB2FBFEC9}" destId="{4E1DB69F-178C-47C6-91EF-AA09E5E208E3}" srcOrd="0" destOrd="0" presId="urn:microsoft.com/office/officeart/2005/8/layout/vList2"/>
    <dgm:cxn modelId="{F722A189-E34B-4256-9245-F3A54DF89D34}" srcId="{C3AC4566-20AF-468E-9663-FB8C4BBBBE0B}" destId="{A0A59AD3-9C34-4451-8AB4-93BC72AA1941}" srcOrd="1" destOrd="0" parTransId="{20F490C8-6EBC-434F-82F3-13D82A0E8EE0}" sibTransId="{C9C4F728-CC81-42F7-B8BF-D863400F8762}"/>
    <dgm:cxn modelId="{E0C5C791-A20C-41AA-A713-0075E3553234}" srcId="{C3AC4566-20AF-468E-9663-FB8C4BBBBE0B}" destId="{1DEA9274-5B9F-47DC-87B4-96B05A8F14D9}" srcOrd="0" destOrd="0" parTransId="{00013A42-908C-4866-8793-7107484B76CF}" sibTransId="{1FB900FB-87C7-480D-9F1D-62882E3443A0}"/>
    <dgm:cxn modelId="{69C50292-E3B5-4E36-9D22-4D809D4A0885}" type="presOf" srcId="{C3AC4566-20AF-468E-9663-FB8C4BBBBE0B}" destId="{F51FA47D-7C81-4EA8-8E87-1F18EE5FF464}" srcOrd="0" destOrd="0" presId="urn:microsoft.com/office/officeart/2005/8/layout/vList2"/>
    <dgm:cxn modelId="{6D2537CB-BC31-4C4B-9428-84AAAEFF2083}" srcId="{C3AC4566-20AF-468E-9663-FB8C4BBBBE0B}" destId="{A94816CC-D004-4ACB-8D5B-CA0FB2FBFEC9}" srcOrd="2" destOrd="0" parTransId="{363AD0C0-604F-44E6-9F99-A8104E756790}" sibTransId="{1BF3E857-5860-4C54-9354-10B2E5010DEF}"/>
    <dgm:cxn modelId="{722B75D7-16A0-4EDC-B265-16C3605E862F}" type="presOf" srcId="{A0A59AD3-9C34-4451-8AB4-93BC72AA1941}" destId="{BE9D5D90-FBEF-484A-9BC0-9C39342D8CAB}" srcOrd="0" destOrd="0" presId="urn:microsoft.com/office/officeart/2005/8/layout/vList2"/>
    <dgm:cxn modelId="{1E654337-CE04-46BA-81F9-1D0E64DF8920}" type="presParOf" srcId="{F51FA47D-7C81-4EA8-8E87-1F18EE5FF464}" destId="{D89F1717-616F-4092-95B1-95C1F5C02DD7}" srcOrd="0" destOrd="0" presId="urn:microsoft.com/office/officeart/2005/8/layout/vList2"/>
    <dgm:cxn modelId="{FA78F133-5982-4535-9CC1-540574D4BE83}" type="presParOf" srcId="{F51FA47D-7C81-4EA8-8E87-1F18EE5FF464}" destId="{B3D14BE8-C3D3-41A8-BE3A-CD806C12B777}" srcOrd="1" destOrd="0" presId="urn:microsoft.com/office/officeart/2005/8/layout/vList2"/>
    <dgm:cxn modelId="{6DC6FDC3-1D74-442A-8F3E-8DF9B28B3827}" type="presParOf" srcId="{F51FA47D-7C81-4EA8-8E87-1F18EE5FF464}" destId="{BE9D5D90-FBEF-484A-9BC0-9C39342D8CAB}" srcOrd="2" destOrd="0" presId="urn:microsoft.com/office/officeart/2005/8/layout/vList2"/>
    <dgm:cxn modelId="{591B8585-3E0B-4283-9252-E347AAFCCF1A}" type="presParOf" srcId="{F51FA47D-7C81-4EA8-8E87-1F18EE5FF464}" destId="{B27CEC0A-542B-4708-8A0A-AFC468D7B9E0}" srcOrd="3" destOrd="0" presId="urn:microsoft.com/office/officeart/2005/8/layout/vList2"/>
    <dgm:cxn modelId="{F0CD700E-D7A9-499E-84C2-5BD5306D6FD5}" type="presParOf" srcId="{F51FA47D-7C81-4EA8-8E87-1F18EE5FF464}" destId="{4E1DB69F-178C-47C6-91EF-AA09E5E208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9F1717-616F-4092-95B1-95C1F5C02DD7}">
      <dsp:nvSpPr>
        <dsp:cNvPr id="0" name=""/>
        <dsp:cNvSpPr/>
      </dsp:nvSpPr>
      <dsp:spPr>
        <a:xfrm>
          <a:off x="0" y="448630"/>
          <a:ext cx="6981280" cy="12928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RQ1</a:t>
          </a:r>
          <a:r>
            <a:rPr lang="en-GB" sz="2400" kern="1200" dirty="0"/>
            <a:t>: To what extent does crowdedness impact the restorative experience of urban greenspace exposure?</a:t>
          </a:r>
          <a:endParaRPr lang="en-US" sz="2400" kern="1200" dirty="0"/>
        </a:p>
      </dsp:txBody>
      <dsp:txXfrm>
        <a:off x="63112" y="511742"/>
        <a:ext cx="6855056" cy="1166626"/>
      </dsp:txXfrm>
    </dsp:sp>
    <dsp:sp modelId="{BE9D5D90-FBEF-484A-9BC0-9C39342D8CAB}">
      <dsp:nvSpPr>
        <dsp:cNvPr id="0" name=""/>
        <dsp:cNvSpPr/>
      </dsp:nvSpPr>
      <dsp:spPr>
        <a:xfrm>
          <a:off x="0" y="1928680"/>
          <a:ext cx="6981280" cy="12928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RQ2</a:t>
          </a:r>
          <a:r>
            <a:rPr lang="en-GB" sz="2400" kern="1200" dirty="0"/>
            <a:t>: What effect does crowdedness have on feelings of social connectedness in an urban greenspace?</a:t>
          </a:r>
          <a:endParaRPr lang="en-US" sz="2400" kern="1200" dirty="0"/>
        </a:p>
      </dsp:txBody>
      <dsp:txXfrm>
        <a:off x="63112" y="1991792"/>
        <a:ext cx="6855056" cy="1166626"/>
      </dsp:txXfrm>
    </dsp:sp>
    <dsp:sp modelId="{4E1DB69F-178C-47C6-91EF-AA09E5E208E3}">
      <dsp:nvSpPr>
        <dsp:cNvPr id="0" name=""/>
        <dsp:cNvSpPr/>
      </dsp:nvSpPr>
      <dsp:spPr>
        <a:xfrm>
          <a:off x="0" y="3408730"/>
          <a:ext cx="6981280" cy="112221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l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/>
            <a:t>RQ3</a:t>
          </a:r>
          <a:r>
            <a:rPr lang="en-GB" sz="2400" kern="1200" dirty="0"/>
            <a:t>: Are RQ1 and RQ2 impacted by age?</a:t>
          </a:r>
          <a:endParaRPr lang="en-US" sz="2400" kern="1200" dirty="0"/>
        </a:p>
      </dsp:txBody>
      <dsp:txXfrm>
        <a:off x="54782" y="3463512"/>
        <a:ext cx="6871716" cy="1012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EB4D2-C3EE-4D45-90E7-85E615BB5C2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91471-4EC4-4AEF-B3DF-F881FB656E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91471-4EC4-4AEF-B3DF-F881FB656ED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75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91471-4EC4-4AEF-B3DF-F881FB656ED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14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91471-4EC4-4AEF-B3DF-F881FB656ED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170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91471-4EC4-4AEF-B3DF-F881FB656ED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49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91471-4EC4-4AEF-B3DF-F881FB656ED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315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91471-4EC4-4AEF-B3DF-F881FB656ED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34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45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1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00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33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552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425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626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538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63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64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74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339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134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831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35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489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8382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87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075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715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799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952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6375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945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6697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325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0D4F-525A-89E0-DB40-EA04D6870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720AA-94A5-D182-9A08-697128F75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D0183-7F7D-442E-6D5A-5C68C01CB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3E7A0-4631-E2CA-01E1-D07BA2B8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C9A58-3830-48CC-1188-A131A17C4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356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A33F5-E770-F5A3-CA7F-EC036C02C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8D5D2-3686-E966-2D81-57CC4B0D4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72BF0-0A6A-10A5-B8F9-D424F2BD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E1E6A-5DFB-D80E-6EA4-83B78433C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F3498-1ABB-2984-8CCC-7372796EB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1320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6AEBB-90E1-97BE-ED8A-7E40EFEF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10E93-C5AD-BB6C-31C1-9F43568C0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9771C-21A6-AE23-7330-131468D5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D5D6C-6CA8-F5CF-BB7C-1AACB2D2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09DE9-8BDE-9E1F-81F1-CB9274C7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017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AA2F-1E95-99E6-B040-A7632563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1C3A4-382D-5CEC-54FF-7652AABA66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DF862-9680-00C1-7B36-22054DEB9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E7BCB-C9C4-E762-AD90-69AA6709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34E39A-64EB-8F62-8263-4765222BA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4CE3E-9DEF-E7C8-DE73-D4D934CB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433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D98BA-81BD-A130-4563-0AF51C0A0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1939B3-0EE3-3ECA-7FF2-318345F88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2A502-1EF0-E3E7-F07E-599C581B97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E5ED2-8B4A-F0BB-F013-154570100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00B61B-F2F4-5265-A8FC-7F811B29B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A8870-0C4B-C435-534B-E7D4E9EE4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97D16-0F4A-B283-91ED-55D02A77F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A0088D-6973-0D8A-143A-F4E27B79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699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9379-A36C-DA49-858B-01D3020A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9C30C-CA95-6352-9F48-5F0606A2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EBAFD7-DD5A-D9F0-DFAE-58942BED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B687D-3946-70E4-28F3-E072A40F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5895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BAC5C-1D5F-2872-3542-7E43979A8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85CDA6-F20E-C421-E1A8-588A1B81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17D98C-E18B-B2B5-8DC8-58F2407BB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59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5EDA-D091-6E40-09AB-D6FE94889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9B46B-EDA5-A977-C66C-2646A4CE1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E4F78-D0A4-986B-1128-14B26571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7F3C2-AAA5-72FE-0AE7-508222866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795F1-E1DD-AEAA-7EAF-AA3433BA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55FC9-2485-DCD3-5A71-49550CE55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367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3767-83DF-46BF-B295-1C3776EBF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866E5-E370-A8AC-5730-60EED6BAB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729F3-F6CC-709E-CC76-FF4A38583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125B1-E8A0-8BD1-EA9F-7CFDA702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5860D-FF3B-6E6A-1306-08454B1E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013D0-4F35-F515-F14B-B2502CDD9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4572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7574-0A2D-7E32-CAF9-CD2AD38D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2207F9-159D-D3C2-B7FE-16776B02D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2A12-E9CE-EB78-5836-4D518C81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5B1F8-BFAC-FC3E-E081-DE84E0046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81995-4CA7-E843-F288-0D9EEAD76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297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5EFEB5-52B1-E4A3-2919-5BE689A8C3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F96D36-F885-4417-3667-CFA4441D1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BB885-A18E-D856-BF4E-1EE7A9D2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7C6F3-3CC4-1530-802F-78218B470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E699E-0088-E060-0FB7-3F91366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77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31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1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38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831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814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44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83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714FE2-CAD6-F815-1272-B15FE2F7E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436B7-2453-4DC7-70A1-963084176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758E2-171C-DD01-90B8-AE119DCBF1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464C9-78CA-48BE-959A-434D99686EDD}" type="datetimeFigureOut">
              <a:rPr lang="en-GB" smtClean="0"/>
              <a:t>02/07/2024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7D8D82-5BE3-D159-9262-E4371CC53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ADD37-E217-197F-2B25-CA436A8C3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C0817E-80AD-4065-9ECB-A26321D16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00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freepngimg.com/png/33884-jungle-border-imag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Park_in_bath_england_arp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freepngimg.com/png/33884-jungle-border-imag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ark_in_bath_england_arp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4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s://panzercraft.com/articles/2016-01-28-make-360-animated-gifs-of-your-models/" TargetMode="External"/><Relationship Id="rId3" Type="http://schemas.openxmlformats.org/officeDocument/2006/relationships/image" Target="../media/image14.jpg"/><Relationship Id="rId7" Type="http://schemas.openxmlformats.org/officeDocument/2006/relationships/image" Target="../media/image18.svg"/><Relationship Id="rId12" Type="http://schemas.openxmlformats.org/officeDocument/2006/relationships/image" Target="../media/image2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8.svg"/><Relationship Id="rId3" Type="http://schemas.openxmlformats.org/officeDocument/2006/relationships/image" Target="../media/image25.jpg"/><Relationship Id="rId7" Type="http://schemas.openxmlformats.org/officeDocument/2006/relationships/image" Target="../media/image18.svg"/><Relationship Id="rId12" Type="http://schemas.openxmlformats.org/officeDocument/2006/relationships/image" Target="../media/image27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jpeg"/><Relationship Id="rId15" Type="http://schemas.openxmlformats.org/officeDocument/2006/relationships/hyperlink" Target="https://panzercraft.com/articles/2016-01-28-make-360-animated-gifs-of-your-models/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26.jpg"/><Relationship Id="rId9" Type="http://schemas.openxmlformats.org/officeDocument/2006/relationships/image" Target="../media/image20.svg"/><Relationship Id="rId1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33.svg"/><Relationship Id="rId3" Type="http://schemas.openxmlformats.org/officeDocument/2006/relationships/image" Target="../media/image30.jpg"/><Relationship Id="rId7" Type="http://schemas.openxmlformats.org/officeDocument/2006/relationships/image" Target="../media/image18.svg"/><Relationship Id="rId12" Type="http://schemas.openxmlformats.org/officeDocument/2006/relationships/image" Target="../media/image3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jpeg"/><Relationship Id="rId15" Type="http://schemas.openxmlformats.org/officeDocument/2006/relationships/hyperlink" Target="https://panzercraft.com/articles/2016-01-28-make-360-animated-gifs-of-your-models/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31.jpg"/><Relationship Id="rId9" Type="http://schemas.openxmlformats.org/officeDocument/2006/relationships/image" Target="../media/image20.svg"/><Relationship Id="rId1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ownload Jungle Border Image HQ PNG Image | FreePNGImg">
            <a:extLst>
              <a:ext uri="{FF2B5EF4-FFF2-40B4-BE49-F238E27FC236}">
                <a16:creationId xmlns:a16="http://schemas.microsoft.com/office/drawing/2014/main" id="{62D36927-2C93-E675-8B59-772F4966E5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529"/>
          <a:stretch/>
        </p:blipFill>
        <p:spPr>
          <a:xfrm>
            <a:off x="0" y="0"/>
            <a:ext cx="12241681" cy="5345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BBEEB6-8F0D-73CD-D61C-FA9043100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2978" y="1035563"/>
            <a:ext cx="9144000" cy="2387600"/>
          </a:xfrm>
        </p:spPr>
        <p:txBody>
          <a:bodyPr>
            <a:noAutofit/>
          </a:bodyPr>
          <a:lstStyle/>
          <a:p>
            <a:r>
              <a:rPr lang="en-GB" sz="3600" dirty="0"/>
              <a:t>The presence of people and over-crowding in urban greenspaces: examining the impacts on social connectedness and restoration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08F54-C69D-6CBB-966D-FD0DDC5EF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1546"/>
            <a:ext cx="9144000" cy="1519293"/>
          </a:xfrm>
        </p:spPr>
        <p:txBody>
          <a:bodyPr/>
          <a:lstStyle/>
          <a:p>
            <a:r>
              <a:rPr lang="en-GB" b="1" dirty="0"/>
              <a:t>Rebecca Reece</a:t>
            </a:r>
          </a:p>
          <a:p>
            <a:endParaRPr lang="en-GB" b="1" dirty="0"/>
          </a:p>
          <a:p>
            <a:r>
              <a:rPr lang="en-GB" dirty="0"/>
              <a:t>Supervisors: Dr Issy Bray (UWE), Dr Lewis Elliott (Exeter)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213C0-1313-6521-FA74-8CDC8737E0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40" t="47442" r="69215" b="42480"/>
          <a:stretch/>
        </p:blipFill>
        <p:spPr>
          <a:xfrm>
            <a:off x="483317" y="6086763"/>
            <a:ext cx="2144179" cy="603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7107D5-2A4F-17DF-AAB2-1E106F81AA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59" t="57985" r="55175" b="29767"/>
          <a:stretch/>
        </p:blipFill>
        <p:spPr>
          <a:xfrm>
            <a:off x="2807319" y="5997118"/>
            <a:ext cx="1475864" cy="733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C7B28-5FF0-574B-E773-90E1CE703C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378" t="48062" r="13140" b="41395"/>
          <a:stretch/>
        </p:blipFill>
        <p:spPr>
          <a:xfrm>
            <a:off x="4463006" y="6099222"/>
            <a:ext cx="1754329" cy="6311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221D18-A300-7D0D-1DB3-DD3E3A8895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37" t="31782" r="13853" b="50000"/>
          <a:stretch/>
        </p:blipFill>
        <p:spPr>
          <a:xfrm>
            <a:off x="6335374" y="5987284"/>
            <a:ext cx="5490646" cy="7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37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717931-DB85-B7C8-D122-CA04718F5A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766310"/>
              </p:ext>
            </p:extLst>
          </p:nvPr>
        </p:nvGraphicFramePr>
        <p:xfrm>
          <a:off x="6096000" y="3810505"/>
          <a:ext cx="3058358" cy="24634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01594">
                  <a:extLst>
                    <a:ext uri="{9D8B030D-6E8A-4147-A177-3AD203B41FA5}">
                      <a16:colId xmlns:a16="http://schemas.microsoft.com/office/drawing/2014/main" val="1684178606"/>
                    </a:ext>
                  </a:extLst>
                </a:gridCol>
                <a:gridCol w="656764">
                  <a:extLst>
                    <a:ext uri="{9D8B030D-6E8A-4147-A177-3AD203B41FA5}">
                      <a16:colId xmlns:a16="http://schemas.microsoft.com/office/drawing/2014/main" val="1438787310"/>
                    </a:ext>
                  </a:extLst>
                </a:gridCol>
              </a:tblGrid>
              <a:tr h="351924">
                <a:tc>
                  <a:txBody>
                    <a:bodyPr/>
                    <a:lstStyle/>
                    <a:p>
                      <a:r>
                        <a:rPr lang="en-GB" sz="1600" dirty="0"/>
                        <a:t>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809476"/>
                  </a:ext>
                </a:extLst>
              </a:tr>
              <a:tr h="351924">
                <a:tc>
                  <a:txBody>
                    <a:bodyPr/>
                    <a:lstStyle/>
                    <a:p>
                      <a:r>
                        <a:rPr lang="en-GB" sz="1600" dirty="0"/>
                        <a:t>White or White British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190376"/>
                  </a:ext>
                </a:extLst>
              </a:tr>
              <a:tr h="351924">
                <a:tc>
                  <a:txBody>
                    <a:bodyPr/>
                    <a:lstStyle/>
                    <a:p>
                      <a:r>
                        <a:rPr lang="en-GB" sz="1600" dirty="0"/>
                        <a:t>Indian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798781"/>
                  </a:ext>
                </a:extLst>
              </a:tr>
              <a:tr h="351924">
                <a:tc>
                  <a:txBody>
                    <a:bodyPr/>
                    <a:lstStyle/>
                    <a:p>
                      <a:r>
                        <a:rPr lang="en-GB" sz="1600" dirty="0"/>
                        <a:t>Chinese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84203"/>
                  </a:ext>
                </a:extLst>
              </a:tr>
              <a:tr h="351924">
                <a:tc>
                  <a:txBody>
                    <a:bodyPr/>
                    <a:lstStyle/>
                    <a:p>
                      <a:r>
                        <a:rPr lang="en-GB" sz="1600" dirty="0"/>
                        <a:t>Arab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391170"/>
                  </a:ext>
                </a:extLst>
              </a:tr>
              <a:tr h="351924">
                <a:tc>
                  <a:txBody>
                    <a:bodyPr/>
                    <a:lstStyle/>
                    <a:p>
                      <a:r>
                        <a:rPr lang="en-GB" sz="1600" dirty="0"/>
                        <a:t>Black - African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76799"/>
                  </a:ext>
                </a:extLst>
              </a:tr>
              <a:tr h="351924">
                <a:tc>
                  <a:txBody>
                    <a:bodyPr/>
                    <a:lstStyle/>
                    <a:p>
                      <a:r>
                        <a:rPr lang="en-GB" sz="1600" dirty="0"/>
                        <a:t>Iranian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1316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421293A-AF86-AF90-DC5B-1422D6D5E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46" y="2333053"/>
            <a:ext cx="5423934" cy="3315845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D924D0B-DE6A-5F06-BFA5-7B43A9A5AF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5943897"/>
              </p:ext>
            </p:extLst>
          </p:nvPr>
        </p:nvGraphicFramePr>
        <p:xfrm>
          <a:off x="5985197" y="315287"/>
          <a:ext cx="3440317" cy="273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7E7E3EFB-9F4E-7026-38EC-48EBCE639FC4}"/>
              </a:ext>
            </a:extLst>
          </p:cNvPr>
          <p:cNvSpPr txBox="1">
            <a:spLocks/>
          </p:cNvSpPr>
          <p:nvPr/>
        </p:nvSpPr>
        <p:spPr>
          <a:xfrm>
            <a:off x="530350" y="291540"/>
            <a:ext cx="5110430" cy="13898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4EA72E"/>
              </a:solidFill>
              <a:effectLst/>
              <a:uLnTx/>
              <a:uFillTx/>
              <a:latin typeface="Trebuchet MS (Headings)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Trebuchet MS (Headings)"/>
                <a:ea typeface="+mj-ea"/>
                <a:cs typeface="+mj-cs"/>
              </a:rPr>
              <a:t>Results –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4EA72E"/>
                </a:solidFill>
                <a:effectLst/>
                <a:uLnTx/>
                <a:uFillTx/>
                <a:latin typeface="Trebuchet MS (Headings)"/>
                <a:ea typeface="+mj-ea"/>
                <a:cs typeface="+mj-cs"/>
              </a:rPr>
              <a:t>Participants so far (N=30)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340279-7F99-A206-7A1E-C3BAC39D9EC2}"/>
              </a:ext>
            </a:extLst>
          </p:cNvPr>
          <p:cNvSpPr txBox="1"/>
          <p:nvPr/>
        </p:nvSpPr>
        <p:spPr>
          <a:xfrm>
            <a:off x="530350" y="5651908"/>
            <a:ext cx="4879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Figure 2. Age of participants. </a:t>
            </a:r>
            <a:r>
              <a:rPr lang="en-GB" sz="1200" b="1" dirty="0"/>
              <a:t>M</a:t>
            </a:r>
            <a:r>
              <a:rPr lang="en-GB" sz="1200" dirty="0"/>
              <a:t> = 43.6 </a:t>
            </a:r>
            <a:r>
              <a:rPr lang="en-GB" sz="1200" dirty="0" err="1"/>
              <a:t>yrs</a:t>
            </a:r>
            <a:r>
              <a:rPr lang="en-GB" sz="1200" dirty="0"/>
              <a:t>, Range = 24-63 </a:t>
            </a:r>
            <a:r>
              <a:rPr lang="en-GB" sz="1200" dirty="0" err="1"/>
              <a:t>yrs</a:t>
            </a:r>
            <a:endParaRPr lang="en-GB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4285D-9D74-785A-97EF-78001DB6FC6C}"/>
              </a:ext>
            </a:extLst>
          </p:cNvPr>
          <p:cNvSpPr txBox="1"/>
          <p:nvPr/>
        </p:nvSpPr>
        <p:spPr>
          <a:xfrm>
            <a:off x="5907063" y="3071477"/>
            <a:ext cx="1762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Figure 3. Gender split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D886CA-D77D-F0A9-A87F-E71B500560B8}"/>
              </a:ext>
            </a:extLst>
          </p:cNvPr>
          <p:cNvSpPr txBox="1"/>
          <p:nvPr/>
        </p:nvSpPr>
        <p:spPr>
          <a:xfrm>
            <a:off x="6014523" y="6289461"/>
            <a:ext cx="4879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Table 1. Participant’s ethnicity</a:t>
            </a:r>
          </a:p>
        </p:txBody>
      </p:sp>
    </p:spTree>
    <p:extLst>
      <p:ext uri="{BB962C8B-B14F-4D97-AF65-F5344CB8AC3E}">
        <p14:creationId xmlns:p14="http://schemas.microsoft.com/office/powerpoint/2010/main" val="3508135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754618-7B7E-CDA9-CE13-3FCD09E4D069}"/>
              </a:ext>
            </a:extLst>
          </p:cNvPr>
          <p:cNvSpPr/>
          <p:nvPr/>
        </p:nvSpPr>
        <p:spPr>
          <a:xfrm>
            <a:off x="1711842" y="4021922"/>
            <a:ext cx="6504308" cy="278248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39C72C-8AF9-FD5E-280F-12A22A5C6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223" y="126134"/>
            <a:ext cx="5388372" cy="3441788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A66C432-1A5D-D7C3-0E76-4DBDD8FE4B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245154"/>
              </p:ext>
            </p:extLst>
          </p:nvPr>
        </p:nvGraphicFramePr>
        <p:xfrm>
          <a:off x="409524" y="521838"/>
          <a:ext cx="2844840" cy="2725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EB8EA25-1AD2-D982-50AD-1CA3853D779A}"/>
              </a:ext>
            </a:extLst>
          </p:cNvPr>
          <p:cNvSpPr txBox="1"/>
          <p:nvPr/>
        </p:nvSpPr>
        <p:spPr>
          <a:xfrm>
            <a:off x="356500" y="160200"/>
            <a:ext cx="2728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Experience with VR before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59CB1-B6B0-06BF-9E41-501806CCE50D}"/>
              </a:ext>
            </a:extLst>
          </p:cNvPr>
          <p:cNvSpPr txBox="1"/>
          <p:nvPr/>
        </p:nvSpPr>
        <p:spPr>
          <a:xfrm>
            <a:off x="1831944" y="4342196"/>
            <a:ext cx="3335480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Alumni Services</a:t>
            </a:r>
          </a:p>
          <a:p>
            <a:r>
              <a:rPr lang="en-GB" sz="1400" dirty="0"/>
              <a:t>Careers and Enterprise</a:t>
            </a:r>
          </a:p>
          <a:p>
            <a:r>
              <a:rPr lang="en-GB" sz="1400" dirty="0"/>
              <a:t>Doctoral Academy</a:t>
            </a:r>
          </a:p>
          <a:p>
            <a:r>
              <a:rPr lang="en-GB" sz="1400" dirty="0"/>
              <a:t>Engineering/Bristol Robotics Lab</a:t>
            </a:r>
          </a:p>
          <a:p>
            <a:r>
              <a:rPr lang="en-GB" sz="1400" dirty="0"/>
              <a:t>Film marketing</a:t>
            </a:r>
          </a:p>
          <a:p>
            <a:r>
              <a:rPr lang="en-GB" sz="1400" dirty="0"/>
              <a:t>Human Resources</a:t>
            </a:r>
          </a:p>
          <a:p>
            <a:r>
              <a:rPr lang="en-GB" sz="1400" dirty="0"/>
              <a:t>IT Services</a:t>
            </a:r>
          </a:p>
          <a:p>
            <a:r>
              <a:rPr lang="en-GB" sz="1400" dirty="0"/>
              <a:t>Library</a:t>
            </a:r>
          </a:p>
          <a:p>
            <a:r>
              <a:rPr lang="en-GB" sz="1400" dirty="0"/>
              <a:t>Nursing - simulation </a:t>
            </a:r>
          </a:p>
          <a:p>
            <a:r>
              <a:rPr lang="en-GB" sz="1400" dirty="0"/>
              <a:t>Planning and Business Intelligence</a:t>
            </a:r>
          </a:p>
          <a:p>
            <a:r>
              <a:rPr lang="en-GB" sz="1400" dirty="0"/>
              <a:t>Policing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F253F5-A54C-8A33-26A1-080E8AB0A807}"/>
              </a:ext>
            </a:extLst>
          </p:cNvPr>
          <p:cNvSpPr txBox="1"/>
          <p:nvPr/>
        </p:nvSpPr>
        <p:spPr>
          <a:xfrm>
            <a:off x="1831944" y="4021922"/>
            <a:ext cx="3594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/>
              <a:t>Job role/department at university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3787EB-6586-32CF-B49E-058FD9C381E2}"/>
              </a:ext>
            </a:extLst>
          </p:cNvPr>
          <p:cNvSpPr txBox="1"/>
          <p:nvPr/>
        </p:nvSpPr>
        <p:spPr>
          <a:xfrm>
            <a:off x="313169" y="3262738"/>
            <a:ext cx="2941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Figure 4. Prior experience with VR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2D20C1-D105-205E-3FFE-D76F594D8295}"/>
              </a:ext>
            </a:extLst>
          </p:cNvPr>
          <p:cNvSpPr txBox="1"/>
          <p:nvPr/>
        </p:nvSpPr>
        <p:spPr>
          <a:xfrm>
            <a:off x="6548409" y="3569786"/>
            <a:ext cx="2941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Figure 5. Participant’s household type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32235-357F-B654-9329-9DA687F2E333}"/>
              </a:ext>
            </a:extLst>
          </p:cNvPr>
          <p:cNvSpPr txBox="1"/>
          <p:nvPr/>
        </p:nvSpPr>
        <p:spPr>
          <a:xfrm>
            <a:off x="4880669" y="4342196"/>
            <a:ext cx="333548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/>
              <a:t>Procurement</a:t>
            </a:r>
          </a:p>
          <a:p>
            <a:r>
              <a:rPr lang="en-GB" sz="1400" dirty="0"/>
              <a:t>Research Associate</a:t>
            </a:r>
          </a:p>
          <a:p>
            <a:r>
              <a:rPr lang="en-GB" sz="1400" dirty="0"/>
              <a:t>Research, Business and Innovation (RBI)</a:t>
            </a:r>
          </a:p>
          <a:p>
            <a:r>
              <a:rPr lang="en-GB" sz="1400" dirty="0"/>
              <a:t>Science Technician</a:t>
            </a:r>
          </a:p>
          <a:p>
            <a:r>
              <a:rPr lang="en-GB" sz="1400" dirty="0"/>
              <a:t>Strategic Programmes Office</a:t>
            </a:r>
          </a:p>
          <a:p>
            <a:r>
              <a:rPr lang="en-GB" sz="1400" dirty="0"/>
              <a:t>Student and Academic Services</a:t>
            </a:r>
          </a:p>
          <a:p>
            <a:r>
              <a:rPr lang="en-GB" sz="1400" dirty="0"/>
              <a:t>Student Outreach</a:t>
            </a:r>
          </a:p>
          <a:p>
            <a:r>
              <a:rPr lang="en-GB" sz="1400" dirty="0"/>
              <a:t>Student Union – Advisor</a:t>
            </a:r>
          </a:p>
        </p:txBody>
      </p:sp>
    </p:spTree>
    <p:extLst>
      <p:ext uri="{BB962C8B-B14F-4D97-AF65-F5344CB8AC3E}">
        <p14:creationId xmlns:p14="http://schemas.microsoft.com/office/powerpoint/2010/main" val="2035936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1AD86-D758-6239-C77C-D6FE28C01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309617"/>
              </p:ext>
            </p:extLst>
          </p:nvPr>
        </p:nvGraphicFramePr>
        <p:xfrm>
          <a:off x="1426557" y="2597419"/>
          <a:ext cx="4669443" cy="310017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131086">
                  <a:extLst>
                    <a:ext uri="{9D8B030D-6E8A-4147-A177-3AD203B41FA5}">
                      <a16:colId xmlns:a16="http://schemas.microsoft.com/office/drawing/2014/main" val="1713757385"/>
                    </a:ext>
                  </a:extLst>
                </a:gridCol>
                <a:gridCol w="1538357">
                  <a:extLst>
                    <a:ext uri="{9D8B030D-6E8A-4147-A177-3AD203B41FA5}">
                      <a16:colId xmlns:a16="http://schemas.microsoft.com/office/drawing/2014/main" val="2589505604"/>
                    </a:ext>
                  </a:extLst>
                </a:gridCol>
              </a:tblGrid>
              <a:tr h="38123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>
                          <a:effectLst/>
                        </a:rPr>
                        <a:t> 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kern="100">
                          <a:effectLst/>
                        </a:rPr>
                        <a:t>Mean</a:t>
                      </a:r>
                      <a:r>
                        <a:rPr lang="en-GB" sz="1600" b="0" u="none" strike="noStrike" kern="100">
                          <a:effectLst/>
                        </a:rPr>
                        <a:t> (SD)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extLst>
                  <a:ext uri="{0D108BD9-81ED-4DB2-BD59-A6C34878D82A}">
                    <a16:rowId xmlns:a16="http://schemas.microsoft.com/office/drawing/2014/main" val="3254785517"/>
                  </a:ext>
                </a:extLst>
              </a:tr>
              <a:tr h="1575240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Well-being</a:t>
                      </a:r>
                      <a:endParaRPr lang="en-GB" sz="2800" b="0" u="none" strike="noStrike" kern="1200" dirty="0">
                        <a:effectLst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- Stress</a:t>
                      </a:r>
                      <a:endParaRPr lang="en-GB" sz="2800" b="0" u="none" strike="noStrike" kern="1200" dirty="0">
                        <a:effectLst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- Hedonic tone</a:t>
                      </a:r>
                      <a:endParaRPr lang="en-GB" sz="2800" b="0" u="none" strike="noStrike" kern="1200" dirty="0">
                        <a:effectLst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- Energy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 </a:t>
                      </a:r>
                      <a:endParaRPr lang="en-GB" sz="2800" b="0" u="none" strike="noStrike" dirty="0">
                        <a:effectLst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kern="100" dirty="0">
                          <a:effectLst/>
                        </a:rPr>
                        <a:t>7.5</a:t>
                      </a:r>
                      <a:r>
                        <a:rPr lang="en-GB" sz="1600" b="0" u="none" strike="noStrike" kern="100" dirty="0">
                          <a:effectLst/>
                        </a:rPr>
                        <a:t> (2.1)</a:t>
                      </a:r>
                      <a:endParaRPr lang="en-GB" sz="2800" b="0" u="none" strike="noStrike" dirty="0">
                        <a:effectLst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kern="100" dirty="0">
                          <a:effectLst/>
                        </a:rPr>
                        <a:t>13.8</a:t>
                      </a:r>
                      <a:r>
                        <a:rPr lang="en-GB" sz="1600" b="0" u="none" strike="noStrike" kern="100" dirty="0">
                          <a:effectLst/>
                        </a:rPr>
                        <a:t> (1.7)</a:t>
                      </a:r>
                      <a:endParaRPr lang="en-GB" sz="2800" b="0" u="none" strike="noStrike" dirty="0">
                        <a:effectLst/>
                      </a:endParaRPr>
                    </a:p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kern="100" dirty="0">
                          <a:effectLst/>
                        </a:rPr>
                        <a:t>11.9 </a:t>
                      </a:r>
                      <a:r>
                        <a:rPr lang="en-GB" sz="1600" b="0" u="none" strike="noStrike" kern="100" dirty="0">
                          <a:effectLst/>
                        </a:rPr>
                        <a:t>(2.0)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extLst>
                  <a:ext uri="{0D108BD9-81ED-4DB2-BD59-A6C34878D82A}">
                    <a16:rowId xmlns:a16="http://schemas.microsoft.com/office/drawing/2014/main" val="2411828962"/>
                  </a:ext>
                </a:extLst>
              </a:tr>
              <a:tr h="38123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>
                          <a:effectLst/>
                        </a:rPr>
                        <a:t>Trait social connectedness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kern="100">
                          <a:effectLst/>
                        </a:rPr>
                        <a:t>91.1</a:t>
                      </a:r>
                      <a:r>
                        <a:rPr lang="en-GB" sz="1600" b="0" u="none" strike="noStrike" kern="100">
                          <a:effectLst/>
                        </a:rPr>
                        <a:t> (15.9)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extLst>
                  <a:ext uri="{0D108BD9-81ED-4DB2-BD59-A6C34878D82A}">
                    <a16:rowId xmlns:a16="http://schemas.microsoft.com/office/drawing/2014/main" val="2912449588"/>
                  </a:ext>
                </a:extLst>
              </a:tr>
              <a:tr h="38123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>
                          <a:effectLst/>
                        </a:rPr>
                        <a:t>Loneliness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kern="100">
                          <a:effectLst/>
                        </a:rPr>
                        <a:t>34.9</a:t>
                      </a:r>
                      <a:r>
                        <a:rPr lang="en-GB" sz="1600" b="0" u="none" strike="noStrike" kern="100">
                          <a:effectLst/>
                        </a:rPr>
                        <a:t> (8.3)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extLst>
                  <a:ext uri="{0D108BD9-81ED-4DB2-BD59-A6C34878D82A}">
                    <a16:rowId xmlns:a16="http://schemas.microsoft.com/office/drawing/2014/main" val="1992533986"/>
                  </a:ext>
                </a:extLst>
              </a:tr>
              <a:tr h="381234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Connectedness to nature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kern="100" dirty="0">
                          <a:effectLst/>
                        </a:rPr>
                        <a:t>51.6</a:t>
                      </a:r>
                      <a:r>
                        <a:rPr lang="en-GB" sz="1600" b="0" u="none" strike="noStrike" kern="100" dirty="0">
                          <a:effectLst/>
                        </a:rPr>
                        <a:t> (7.9)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extLst>
                  <a:ext uri="{0D108BD9-81ED-4DB2-BD59-A6C34878D82A}">
                    <a16:rowId xmlns:a16="http://schemas.microsoft.com/office/drawing/2014/main" val="1773458148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1AA1F02D-6CEB-47B4-9833-5506924BE7FA}"/>
              </a:ext>
            </a:extLst>
          </p:cNvPr>
          <p:cNvSpPr txBox="1">
            <a:spLocks/>
          </p:cNvSpPr>
          <p:nvPr/>
        </p:nvSpPr>
        <p:spPr>
          <a:xfrm>
            <a:off x="1308214" y="611986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Initial results - descriptive statistics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DA12E-30F0-5D0B-2D4B-A410E49424CB}"/>
              </a:ext>
            </a:extLst>
          </p:cNvPr>
          <p:cNvSpPr txBox="1"/>
          <p:nvPr/>
        </p:nvSpPr>
        <p:spPr>
          <a:xfrm>
            <a:off x="1329495" y="1387986"/>
            <a:ext cx="8702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GB" sz="1400" dirty="0"/>
              <a:t>Data collection is ongoing. Today will only present initial findings (N = 30). Blood pressure/heart rate data has not been analysed yet.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549FD-8FE5-9060-00B5-4127E905F2B6}"/>
              </a:ext>
            </a:extLst>
          </p:cNvPr>
          <p:cNvSpPr txBox="1"/>
          <p:nvPr/>
        </p:nvSpPr>
        <p:spPr>
          <a:xfrm>
            <a:off x="1321595" y="2265870"/>
            <a:ext cx="5443869" cy="370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Baseline/trait measures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E3AE4C-B59D-7CC8-4A1A-ABC49646A284}"/>
              </a:ext>
            </a:extLst>
          </p:cNvPr>
          <p:cNvSpPr txBox="1">
            <a:spLocks/>
          </p:cNvSpPr>
          <p:nvPr/>
        </p:nvSpPr>
        <p:spPr>
          <a:xfrm>
            <a:off x="6703305" y="2727683"/>
            <a:ext cx="4763557" cy="28404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1400" dirty="0">
                <a:solidFill>
                  <a:srgbClr val="92D050"/>
                </a:solidFill>
              </a:rPr>
              <a:t>Well-being – stress: </a:t>
            </a:r>
            <a:r>
              <a:rPr lang="en-GB" sz="1100" dirty="0">
                <a:solidFill>
                  <a:schemeClr val="tx1"/>
                </a:solidFill>
              </a:rPr>
              <a:t>Scale = 4-16 (higher stress) 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92D050"/>
                </a:solidFill>
              </a:rPr>
              <a:t>Well-being – hedonic tone: </a:t>
            </a:r>
            <a:r>
              <a:rPr lang="en-GB" sz="1100" dirty="0">
                <a:solidFill>
                  <a:schemeClr val="tx1"/>
                </a:solidFill>
              </a:rPr>
              <a:t>Scale = 4-16 (increased pleasantness)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92D050"/>
                </a:solidFill>
              </a:rPr>
              <a:t>Well-being – energy: </a:t>
            </a:r>
            <a:r>
              <a:rPr lang="en-GB" sz="1100" dirty="0">
                <a:solidFill>
                  <a:schemeClr val="tx1"/>
                </a:solidFill>
              </a:rPr>
              <a:t>Scale = 4-16 (increased energy) 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92D050"/>
                </a:solidFill>
              </a:rPr>
              <a:t>Trait social connectedness: </a:t>
            </a:r>
            <a:r>
              <a:rPr lang="en-GB" sz="1100" dirty="0">
                <a:solidFill>
                  <a:schemeClr val="tx1"/>
                </a:solidFill>
              </a:rPr>
              <a:t>Scale = 20-120 (stronger sense of social connectedness)</a:t>
            </a:r>
            <a:r>
              <a:rPr lang="en-GB" sz="9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92D050"/>
                </a:solidFill>
              </a:rPr>
              <a:t>Loneliness: </a:t>
            </a:r>
            <a:r>
              <a:rPr lang="en-GB" sz="1100" dirty="0">
                <a:solidFill>
                  <a:schemeClr val="tx1"/>
                </a:solidFill>
              </a:rPr>
              <a:t>Scale = 20-80 (increased feeling of loneliness)</a:t>
            </a:r>
          </a:p>
          <a:p>
            <a:pPr marL="0" indent="0">
              <a:buNone/>
            </a:pPr>
            <a:r>
              <a:rPr lang="en-GB" sz="1400" dirty="0">
                <a:solidFill>
                  <a:srgbClr val="92D050"/>
                </a:solidFill>
              </a:rPr>
              <a:t>Connectedness to nature: </a:t>
            </a:r>
            <a:r>
              <a:rPr lang="en-GB" sz="1100" dirty="0">
                <a:solidFill>
                  <a:schemeClr val="tx1"/>
                </a:solidFill>
              </a:rPr>
              <a:t>Scale = 14-70 (feeling more connected to nature)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21812-0D04-BAC9-C491-6C4568595E86}"/>
              </a:ext>
            </a:extLst>
          </p:cNvPr>
          <p:cNvSpPr txBox="1"/>
          <p:nvPr/>
        </p:nvSpPr>
        <p:spPr>
          <a:xfrm>
            <a:off x="1350036" y="5706062"/>
            <a:ext cx="4879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Table 2. Descriptive results of baseline/trait measures </a:t>
            </a:r>
          </a:p>
        </p:txBody>
      </p:sp>
    </p:spTree>
    <p:extLst>
      <p:ext uri="{BB962C8B-B14F-4D97-AF65-F5344CB8AC3E}">
        <p14:creationId xmlns:p14="http://schemas.microsoft.com/office/powerpoint/2010/main" val="3162410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648109-4FE3-300A-C00D-EF0DD2D36A16}"/>
              </a:ext>
            </a:extLst>
          </p:cNvPr>
          <p:cNvSpPr txBox="1">
            <a:spLocks/>
          </p:cNvSpPr>
          <p:nvPr/>
        </p:nvSpPr>
        <p:spPr>
          <a:xfrm>
            <a:off x="872303" y="1465002"/>
            <a:ext cx="8596668" cy="84390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/>
              <a:t>Well-being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4521C9A-7D61-9A44-8E88-3E685AD10D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7247785"/>
              </p:ext>
            </p:extLst>
          </p:nvPr>
        </p:nvGraphicFramePr>
        <p:xfrm>
          <a:off x="555869" y="2215514"/>
          <a:ext cx="11077213" cy="305419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132855">
                  <a:extLst>
                    <a:ext uri="{9D8B030D-6E8A-4147-A177-3AD203B41FA5}">
                      <a16:colId xmlns:a16="http://schemas.microsoft.com/office/drawing/2014/main" val="393639675"/>
                    </a:ext>
                  </a:extLst>
                </a:gridCol>
                <a:gridCol w="1528404">
                  <a:extLst>
                    <a:ext uri="{9D8B030D-6E8A-4147-A177-3AD203B41FA5}">
                      <a16:colId xmlns:a16="http://schemas.microsoft.com/office/drawing/2014/main" val="1452464461"/>
                    </a:ext>
                  </a:extLst>
                </a:gridCol>
                <a:gridCol w="1330630">
                  <a:extLst>
                    <a:ext uri="{9D8B030D-6E8A-4147-A177-3AD203B41FA5}">
                      <a16:colId xmlns:a16="http://schemas.microsoft.com/office/drawing/2014/main" val="1713757385"/>
                    </a:ext>
                  </a:extLst>
                </a:gridCol>
                <a:gridCol w="1515919">
                  <a:extLst>
                    <a:ext uri="{9D8B030D-6E8A-4147-A177-3AD203B41FA5}">
                      <a16:colId xmlns:a16="http://schemas.microsoft.com/office/drawing/2014/main" val="2589505604"/>
                    </a:ext>
                  </a:extLst>
                </a:gridCol>
                <a:gridCol w="1295248">
                  <a:extLst>
                    <a:ext uri="{9D8B030D-6E8A-4147-A177-3AD203B41FA5}">
                      <a16:colId xmlns:a16="http://schemas.microsoft.com/office/drawing/2014/main" val="3473155517"/>
                    </a:ext>
                  </a:extLst>
                </a:gridCol>
                <a:gridCol w="1524195">
                  <a:extLst>
                    <a:ext uri="{9D8B030D-6E8A-4147-A177-3AD203B41FA5}">
                      <a16:colId xmlns:a16="http://schemas.microsoft.com/office/drawing/2014/main" val="1895529588"/>
                    </a:ext>
                  </a:extLst>
                </a:gridCol>
                <a:gridCol w="1248594">
                  <a:extLst>
                    <a:ext uri="{9D8B030D-6E8A-4147-A177-3AD203B41FA5}">
                      <a16:colId xmlns:a16="http://schemas.microsoft.com/office/drawing/2014/main" val="466930086"/>
                    </a:ext>
                  </a:extLst>
                </a:gridCol>
                <a:gridCol w="1501368">
                  <a:extLst>
                    <a:ext uri="{9D8B030D-6E8A-4147-A177-3AD203B41FA5}">
                      <a16:colId xmlns:a16="http://schemas.microsoft.com/office/drawing/2014/main" val="948937731"/>
                    </a:ext>
                  </a:extLst>
                </a:gridCol>
              </a:tblGrid>
              <a:tr h="2339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Baseline</a:t>
                      </a: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Post traffic 1</a:t>
                      </a: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u="none" strike="noStrike" kern="100" dirty="0">
                          <a:effectLst/>
                        </a:rPr>
                        <a:t> Post Environment 1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kern="100" dirty="0">
                          <a:effectLst/>
                          <a:latin typeface="Arial" panose="020B0604020202020204" pitchFamily="34" charset="0"/>
                        </a:rPr>
                        <a:t>(no people)</a:t>
                      </a:r>
                      <a:endParaRPr lang="en-GB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Post traffic 2</a:t>
                      </a: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u="none" strike="noStrike" kern="100" dirty="0">
                          <a:effectLst/>
                        </a:rPr>
                        <a:t>Post Environment 2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(few people)</a:t>
                      </a: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dirty="0">
                          <a:effectLst/>
                          <a:latin typeface="Arial" panose="020B0604020202020204" pitchFamily="34" charset="0"/>
                        </a:rPr>
                        <a:t>Post traffic 3</a:t>
                      </a: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u="none" strike="noStrike" kern="100" dirty="0">
                          <a:effectLst/>
                        </a:rPr>
                        <a:t>Post Environment 3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0" i="0" u="none" strike="noStrike" kern="100" dirty="0">
                          <a:effectLst/>
                          <a:latin typeface="Arial" panose="020B0604020202020204" pitchFamily="34" charset="0"/>
                        </a:rPr>
                        <a:t>(lots of people)</a:t>
                      </a:r>
                      <a:endParaRPr lang="en-GB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extLst>
                  <a:ext uri="{0D108BD9-81ED-4DB2-BD59-A6C34878D82A}">
                    <a16:rowId xmlns:a16="http://schemas.microsoft.com/office/drawing/2014/main" val="3254785517"/>
                  </a:ext>
                </a:extLst>
              </a:tr>
              <a:tr h="748518"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GB" sz="1400" b="1" u="none" strike="noStrike" kern="100" dirty="0">
                          <a:effectLst/>
                        </a:rPr>
                        <a:t>Stress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GB" sz="1400" b="1" u="none" strike="noStrike" kern="100" dirty="0">
                          <a:effectLst/>
                        </a:rPr>
                        <a:t>7.5</a:t>
                      </a:r>
                      <a:r>
                        <a:rPr lang="en-GB" sz="1400" b="0" u="none" strike="noStrike" kern="100" dirty="0">
                          <a:effectLst/>
                        </a:rPr>
                        <a:t> (2.1)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GB" sz="1400" b="1" u="none" strike="noStrike" kern="100" dirty="0">
                          <a:effectLst/>
                        </a:rPr>
                        <a:t>8.0</a:t>
                      </a:r>
                      <a:r>
                        <a:rPr lang="en-GB" sz="1400" b="0" u="none" strike="noStrike" kern="100" dirty="0">
                          <a:effectLst/>
                        </a:rPr>
                        <a:t> (2.7)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u="none" strike="noStrike" dirty="0">
                          <a:effectLst/>
                        </a:rPr>
                        <a:t>5.8</a:t>
                      </a:r>
                      <a:r>
                        <a:rPr lang="en-GB" sz="1400" b="0" u="none" strike="noStrike" dirty="0">
                          <a:effectLst/>
                        </a:rPr>
                        <a:t> (2.0)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u="none" strike="noStrike" kern="100" dirty="0">
                          <a:effectLst/>
                        </a:rPr>
                        <a:t>8.3 </a:t>
                      </a:r>
                      <a:r>
                        <a:rPr lang="en-GB" sz="1400" b="0" u="none" strike="noStrike" kern="100" dirty="0">
                          <a:effectLst/>
                        </a:rPr>
                        <a:t>(3.2) </a:t>
                      </a:r>
                      <a:endParaRPr lang="en-GB" sz="2400" b="0" u="none" strike="noStrike" dirty="0">
                        <a:effectLst/>
                      </a:endParaRP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u="none" strike="noStrike" dirty="0">
                          <a:effectLst/>
                        </a:rPr>
                        <a:t>5.6</a:t>
                      </a:r>
                      <a:r>
                        <a:rPr lang="en-GB" sz="1400" b="0" u="none" strike="noStrike" dirty="0">
                          <a:effectLst/>
                        </a:rPr>
                        <a:t> (1.6)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u="none" strike="noStrike" dirty="0">
                          <a:effectLst/>
                        </a:rPr>
                        <a:t>8.2</a:t>
                      </a:r>
                      <a:r>
                        <a:rPr lang="en-GB" sz="1400" b="0" u="none" strike="noStrike" dirty="0">
                          <a:effectLst/>
                        </a:rPr>
                        <a:t> (3.1)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u="none" strike="noStrike" dirty="0">
                          <a:effectLst/>
                        </a:rPr>
                        <a:t>7.3</a:t>
                      </a:r>
                      <a:r>
                        <a:rPr lang="en-GB" sz="1400" b="0" u="none" strike="noStrike" dirty="0">
                          <a:effectLst/>
                        </a:rPr>
                        <a:t> (2.7)</a:t>
                      </a:r>
                    </a:p>
                  </a:txBody>
                  <a:tcPr marL="159768" marR="159768" marT="22190" marB="0" anchor="ctr"/>
                </a:tc>
                <a:extLst>
                  <a:ext uri="{0D108BD9-81ED-4DB2-BD59-A6C34878D82A}">
                    <a16:rowId xmlns:a16="http://schemas.microsoft.com/office/drawing/2014/main" val="2411828962"/>
                  </a:ext>
                </a:extLst>
              </a:tr>
              <a:tr h="748518"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GB" sz="1400" b="1" u="none" strike="noStrike" kern="100" dirty="0">
                          <a:effectLst/>
                        </a:rPr>
                        <a:t>Hedonic tone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GB" sz="1400" b="1" u="none" strike="noStrike" kern="100" dirty="0">
                          <a:effectLst/>
                        </a:rPr>
                        <a:t>13.8</a:t>
                      </a:r>
                      <a:r>
                        <a:rPr lang="en-GB" sz="1400" b="0" u="none" strike="noStrike" kern="100" dirty="0">
                          <a:effectLst/>
                        </a:rPr>
                        <a:t> (1.7)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GB" sz="1400" b="1" u="none" strike="noStrike" kern="100" dirty="0">
                          <a:effectLst/>
                        </a:rPr>
                        <a:t>13.1</a:t>
                      </a:r>
                      <a:r>
                        <a:rPr lang="en-GB" sz="1400" b="0" u="none" strike="noStrike" kern="100" dirty="0">
                          <a:effectLst/>
                        </a:rPr>
                        <a:t> (2.2)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u="none" strike="noStrike" dirty="0">
                          <a:effectLst/>
                        </a:rPr>
                        <a:t>14.1</a:t>
                      </a:r>
                      <a:r>
                        <a:rPr lang="en-GB" sz="1400" b="0" u="none" strike="noStrike" dirty="0">
                          <a:effectLst/>
                        </a:rPr>
                        <a:t> (1.6)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u="none" strike="noStrike" dirty="0">
                          <a:effectLst/>
                        </a:rPr>
                        <a:t>12.3</a:t>
                      </a:r>
                      <a:r>
                        <a:rPr lang="en-GB" sz="1400" b="0" u="none" strike="noStrike" dirty="0">
                          <a:effectLst/>
                        </a:rPr>
                        <a:t> (2.6)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u="none" strike="noStrike" dirty="0">
                          <a:effectLst/>
                        </a:rPr>
                        <a:t>14.5</a:t>
                      </a:r>
                      <a:r>
                        <a:rPr lang="en-GB" sz="1400" b="0" u="none" strike="noStrike" dirty="0">
                          <a:effectLst/>
                        </a:rPr>
                        <a:t> (1.3)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u="none" strike="noStrike" dirty="0">
                          <a:effectLst/>
                        </a:rPr>
                        <a:t>12.2</a:t>
                      </a:r>
                      <a:r>
                        <a:rPr lang="en-GB" sz="1400" b="0" u="none" strike="noStrike" dirty="0">
                          <a:effectLst/>
                        </a:rPr>
                        <a:t> (2.5)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u="none" strike="noStrike" dirty="0">
                          <a:effectLst/>
                        </a:rPr>
                        <a:t>13.6</a:t>
                      </a:r>
                      <a:r>
                        <a:rPr lang="en-GB" sz="1400" b="0" u="none" strike="noStrike" dirty="0">
                          <a:effectLst/>
                        </a:rPr>
                        <a:t> (2.0)</a:t>
                      </a:r>
                    </a:p>
                  </a:txBody>
                  <a:tcPr marL="159768" marR="159768" marT="22190" marB="0" anchor="ctr"/>
                </a:tc>
                <a:extLst>
                  <a:ext uri="{0D108BD9-81ED-4DB2-BD59-A6C34878D82A}">
                    <a16:rowId xmlns:a16="http://schemas.microsoft.com/office/drawing/2014/main" val="4159673437"/>
                  </a:ext>
                </a:extLst>
              </a:tr>
              <a:tr h="748518"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GB" sz="1400" b="1" u="none" strike="noStrike" kern="100" dirty="0">
                          <a:effectLst/>
                        </a:rPr>
                        <a:t>Energy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GB" sz="1400" b="1" u="none" strike="noStrike" kern="100" dirty="0">
                          <a:effectLst/>
                        </a:rPr>
                        <a:t>11.9</a:t>
                      </a:r>
                      <a:r>
                        <a:rPr lang="en-GB" sz="1400" b="0" u="none" strike="noStrike" kern="100" dirty="0">
                          <a:effectLst/>
                        </a:rPr>
                        <a:t> (2.0)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GB" sz="1400" b="1" u="none" strike="noStrike" kern="100" dirty="0">
                          <a:effectLst/>
                        </a:rPr>
                        <a:t>11.0</a:t>
                      </a:r>
                      <a:r>
                        <a:rPr lang="en-GB" sz="1400" b="0" u="none" strike="noStrike" kern="100" dirty="0">
                          <a:effectLst/>
                        </a:rPr>
                        <a:t> (2.5)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u="none" strike="noStrike" dirty="0">
                          <a:effectLst/>
                        </a:rPr>
                        <a:t>11.3</a:t>
                      </a:r>
                      <a:r>
                        <a:rPr lang="en-GB" sz="1400" b="0" u="none" strike="noStrike" dirty="0">
                          <a:effectLst/>
                        </a:rPr>
                        <a:t> (2.7)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u="none" strike="noStrike" dirty="0">
                          <a:effectLst/>
                        </a:rPr>
                        <a:t>10.7</a:t>
                      </a:r>
                      <a:r>
                        <a:rPr lang="en-GB" sz="1400" b="0" u="none" strike="noStrike" dirty="0">
                          <a:effectLst/>
                        </a:rPr>
                        <a:t> (2.7)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u="none" strike="noStrike" dirty="0">
                          <a:effectLst/>
                        </a:rPr>
                        <a:t>11.8 </a:t>
                      </a:r>
                      <a:r>
                        <a:rPr lang="en-GB" sz="1400" b="0" u="none" strike="noStrike" dirty="0">
                          <a:effectLst/>
                        </a:rPr>
                        <a:t>(2.3)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u="none" strike="noStrike" dirty="0">
                          <a:effectLst/>
                        </a:rPr>
                        <a:t>10.4</a:t>
                      </a:r>
                      <a:r>
                        <a:rPr lang="en-GB" sz="1400" b="0" u="none" strike="noStrike" dirty="0">
                          <a:effectLst/>
                        </a:rPr>
                        <a:t> (2.6)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400" b="1" u="none" strike="noStrike" dirty="0">
                          <a:effectLst/>
                        </a:rPr>
                        <a:t>11.8</a:t>
                      </a:r>
                      <a:r>
                        <a:rPr lang="en-GB" sz="1400" b="0" u="none" strike="noStrike" dirty="0">
                          <a:effectLst/>
                        </a:rPr>
                        <a:t> (2.3)</a:t>
                      </a:r>
                    </a:p>
                  </a:txBody>
                  <a:tcPr marL="159768" marR="159768" marT="22190" marB="0" anchor="ctr"/>
                </a:tc>
                <a:extLst>
                  <a:ext uri="{0D108BD9-81ED-4DB2-BD59-A6C34878D82A}">
                    <a16:rowId xmlns:a16="http://schemas.microsoft.com/office/drawing/2014/main" val="327225113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5E0B76A-D19A-0CE0-77E2-C508F6A7C3D0}"/>
              </a:ext>
            </a:extLst>
          </p:cNvPr>
          <p:cNvSpPr txBox="1"/>
          <p:nvPr/>
        </p:nvSpPr>
        <p:spPr>
          <a:xfrm>
            <a:off x="502629" y="5297100"/>
            <a:ext cx="8233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Table 3. Descriptive results of well-being measures (UWIST MACL). </a:t>
            </a:r>
            <a:r>
              <a:rPr lang="en-GB" sz="1200" b="1" dirty="0"/>
              <a:t>Mean</a:t>
            </a:r>
            <a:r>
              <a:rPr lang="en-GB" sz="1200" dirty="0"/>
              <a:t> (standard deviation).  </a:t>
            </a:r>
          </a:p>
        </p:txBody>
      </p:sp>
    </p:spTree>
    <p:extLst>
      <p:ext uri="{BB962C8B-B14F-4D97-AF65-F5344CB8AC3E}">
        <p14:creationId xmlns:p14="http://schemas.microsoft.com/office/powerpoint/2010/main" val="92074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EF520729-2AA1-1750-568B-C5EF7CACD5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" t="1364" r="1371" b="1610"/>
          <a:stretch/>
        </p:blipFill>
        <p:spPr>
          <a:xfrm>
            <a:off x="1126841" y="1166391"/>
            <a:ext cx="9820989" cy="48469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6FB4F1-834C-2D44-A2F8-0E5DA09764EE}"/>
              </a:ext>
            </a:extLst>
          </p:cNvPr>
          <p:cNvSpPr txBox="1"/>
          <p:nvPr/>
        </p:nvSpPr>
        <p:spPr>
          <a:xfrm>
            <a:off x="1024186" y="6063509"/>
            <a:ext cx="8233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Figure 6. Descriptive results of well-being measures (UWIST MACL) (</a:t>
            </a:r>
            <a:r>
              <a:rPr lang="en-GB" sz="1200" b="1" dirty="0"/>
              <a:t>Mean)</a:t>
            </a:r>
            <a:r>
              <a:rPr lang="en-GB" sz="1200" dirty="0"/>
              <a:t>.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DB7E6-75A1-0A61-8E74-2C566BF06A3B}"/>
              </a:ext>
            </a:extLst>
          </p:cNvPr>
          <p:cNvSpPr txBox="1">
            <a:spLocks/>
          </p:cNvSpPr>
          <p:nvPr/>
        </p:nvSpPr>
        <p:spPr>
          <a:xfrm>
            <a:off x="1055875" y="517492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Well-being</a:t>
            </a:r>
          </a:p>
        </p:txBody>
      </p:sp>
    </p:spTree>
    <p:extLst>
      <p:ext uri="{BB962C8B-B14F-4D97-AF65-F5344CB8AC3E}">
        <p14:creationId xmlns:p14="http://schemas.microsoft.com/office/powerpoint/2010/main" val="1099223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A7683-74E0-0D2F-3390-76971CCE382C}"/>
              </a:ext>
            </a:extLst>
          </p:cNvPr>
          <p:cNvSpPr txBox="1">
            <a:spLocks/>
          </p:cNvSpPr>
          <p:nvPr/>
        </p:nvSpPr>
        <p:spPr>
          <a:xfrm>
            <a:off x="872303" y="66368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Restoration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01AABA-3A1D-A563-DC41-E383EEC58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037" y="1431696"/>
            <a:ext cx="8151058" cy="43163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D13F9F-AE19-B045-110F-1DCE8D53AC70}"/>
              </a:ext>
            </a:extLst>
          </p:cNvPr>
          <p:cNvSpPr txBox="1"/>
          <p:nvPr/>
        </p:nvSpPr>
        <p:spPr>
          <a:xfrm>
            <a:off x="2013293" y="5849568"/>
            <a:ext cx="8233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Figure 7. Descriptive results of restoration (PRS short) (</a:t>
            </a:r>
            <a:r>
              <a:rPr lang="en-GB" sz="1200" b="1" dirty="0"/>
              <a:t>Mean)</a:t>
            </a:r>
            <a:r>
              <a:rPr lang="en-GB" sz="12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513742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A7683-74E0-0D2F-3390-76971CCE382C}"/>
              </a:ext>
            </a:extLst>
          </p:cNvPr>
          <p:cNvSpPr txBox="1">
            <a:spLocks/>
          </p:cNvSpPr>
          <p:nvPr/>
        </p:nvSpPr>
        <p:spPr>
          <a:xfrm>
            <a:off x="872303" y="101761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/>
              <a:t>Restoration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6A53AED-D46C-AE4B-81A4-F5312DDED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823789"/>
              </p:ext>
            </p:extLst>
          </p:nvPr>
        </p:nvGraphicFramePr>
        <p:xfrm>
          <a:off x="940547" y="1585309"/>
          <a:ext cx="10339698" cy="165507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46960">
                  <a:extLst>
                    <a:ext uri="{9D8B030D-6E8A-4147-A177-3AD203B41FA5}">
                      <a16:colId xmlns:a16="http://schemas.microsoft.com/office/drawing/2014/main" val="1713757385"/>
                    </a:ext>
                  </a:extLst>
                </a:gridCol>
                <a:gridCol w="1876301">
                  <a:extLst>
                    <a:ext uri="{9D8B030D-6E8A-4147-A177-3AD203B41FA5}">
                      <a16:colId xmlns:a16="http://schemas.microsoft.com/office/drawing/2014/main" val="2589505604"/>
                    </a:ext>
                  </a:extLst>
                </a:gridCol>
                <a:gridCol w="1603169">
                  <a:extLst>
                    <a:ext uri="{9D8B030D-6E8A-4147-A177-3AD203B41FA5}">
                      <a16:colId xmlns:a16="http://schemas.microsoft.com/office/drawing/2014/main" val="3473155517"/>
                    </a:ext>
                  </a:extLst>
                </a:gridCol>
                <a:gridCol w="1886544">
                  <a:extLst>
                    <a:ext uri="{9D8B030D-6E8A-4147-A177-3AD203B41FA5}">
                      <a16:colId xmlns:a16="http://schemas.microsoft.com/office/drawing/2014/main" val="1895529588"/>
                    </a:ext>
                  </a:extLst>
                </a:gridCol>
                <a:gridCol w="1545425">
                  <a:extLst>
                    <a:ext uri="{9D8B030D-6E8A-4147-A177-3AD203B41FA5}">
                      <a16:colId xmlns:a16="http://schemas.microsoft.com/office/drawing/2014/main" val="466930086"/>
                    </a:ext>
                  </a:extLst>
                </a:gridCol>
                <a:gridCol w="1781299">
                  <a:extLst>
                    <a:ext uri="{9D8B030D-6E8A-4147-A177-3AD203B41FA5}">
                      <a16:colId xmlns:a16="http://schemas.microsoft.com/office/drawing/2014/main" val="948937731"/>
                    </a:ext>
                  </a:extLst>
                </a:gridCol>
              </a:tblGrid>
              <a:tr h="2339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</a:rPr>
                        <a:t>Post traffic 1</a:t>
                      </a: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 Post Environment 1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00" dirty="0">
                          <a:effectLst/>
                          <a:latin typeface="Arial" panose="020B0604020202020204" pitchFamily="34" charset="0"/>
                        </a:rPr>
                        <a:t>(no people)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</a:rPr>
                        <a:t>Post traffic 2</a:t>
                      </a: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Post Environment 2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</a:rPr>
                        <a:t>(few people)</a:t>
                      </a: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</a:rPr>
                        <a:t>Post traffic 3</a:t>
                      </a: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Post Environment 3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00" dirty="0">
                          <a:effectLst/>
                          <a:latin typeface="Arial" panose="020B0604020202020204" pitchFamily="34" charset="0"/>
                        </a:rPr>
                        <a:t>(lots of people)</a:t>
                      </a:r>
                      <a:endParaRPr lang="en-GB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extLst>
                  <a:ext uri="{0D108BD9-81ED-4DB2-BD59-A6C34878D82A}">
                    <a16:rowId xmlns:a16="http://schemas.microsoft.com/office/drawing/2014/main" val="3254785517"/>
                  </a:ext>
                </a:extLst>
              </a:tr>
              <a:tr h="748518"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GB" sz="1600" b="1" u="none" strike="noStrike" kern="100" dirty="0">
                          <a:effectLst/>
                        </a:rPr>
                        <a:t>1.7</a:t>
                      </a:r>
                      <a:r>
                        <a:rPr lang="en-GB" sz="1600" b="0" u="none" strike="noStrike" kern="100" dirty="0">
                          <a:effectLst/>
                        </a:rPr>
                        <a:t> (1.4)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dirty="0">
                          <a:effectLst/>
                        </a:rPr>
                        <a:t>5.8</a:t>
                      </a:r>
                      <a:r>
                        <a:rPr lang="en-GB" sz="1600" b="0" u="none" strike="noStrike" dirty="0">
                          <a:effectLst/>
                        </a:rPr>
                        <a:t> (2.1)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kern="100" dirty="0">
                          <a:effectLst/>
                        </a:rPr>
                        <a:t>1.4 </a:t>
                      </a:r>
                      <a:r>
                        <a:rPr lang="en-GB" sz="1600" b="0" u="none" strike="noStrike" kern="100" dirty="0">
                          <a:effectLst/>
                        </a:rPr>
                        <a:t>(1.2) </a:t>
                      </a:r>
                      <a:endParaRPr lang="en-GB" sz="2800" b="0" u="none" strike="noStrike" dirty="0">
                        <a:effectLst/>
                      </a:endParaRP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dirty="0">
                          <a:effectLst/>
                        </a:rPr>
                        <a:t>5.7</a:t>
                      </a:r>
                      <a:r>
                        <a:rPr lang="en-GB" sz="1600" b="0" u="none" strike="noStrike" dirty="0">
                          <a:effectLst/>
                        </a:rPr>
                        <a:t> (2.0)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dirty="0">
                          <a:effectLst/>
                        </a:rPr>
                        <a:t>1.5</a:t>
                      </a:r>
                      <a:r>
                        <a:rPr lang="en-GB" sz="1600" b="0" u="none" strike="noStrike" dirty="0">
                          <a:effectLst/>
                        </a:rPr>
                        <a:t> (1.2)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strike="noStrike" dirty="0">
                          <a:effectLst/>
                        </a:rPr>
                        <a:t>4.2</a:t>
                      </a:r>
                      <a:r>
                        <a:rPr lang="en-GB" sz="1600" b="0" u="none" strike="noStrike" dirty="0">
                          <a:effectLst/>
                        </a:rPr>
                        <a:t> (1.9)</a:t>
                      </a:r>
                    </a:p>
                  </a:txBody>
                  <a:tcPr marL="159768" marR="159768" marT="22190" marB="0" anchor="ctr"/>
                </a:tc>
                <a:extLst>
                  <a:ext uri="{0D108BD9-81ED-4DB2-BD59-A6C34878D82A}">
                    <a16:rowId xmlns:a16="http://schemas.microsoft.com/office/drawing/2014/main" val="2411828962"/>
                  </a:ext>
                </a:extLst>
              </a:tr>
            </a:tbl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2861C584-6C57-5D43-B624-194BCC7EF480}"/>
              </a:ext>
            </a:extLst>
          </p:cNvPr>
          <p:cNvSpPr txBox="1">
            <a:spLocks/>
          </p:cNvSpPr>
          <p:nvPr/>
        </p:nvSpPr>
        <p:spPr>
          <a:xfrm>
            <a:off x="925745" y="3908839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3200" dirty="0"/>
              <a:t>State social connectedness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FCE7F72-A4BB-8D41-AE07-A1D9F50ED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48466"/>
              </p:ext>
            </p:extLst>
          </p:nvPr>
        </p:nvGraphicFramePr>
        <p:xfrm>
          <a:off x="975797" y="4483475"/>
          <a:ext cx="7291940" cy="157246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503500">
                  <a:extLst>
                    <a:ext uri="{9D8B030D-6E8A-4147-A177-3AD203B41FA5}">
                      <a16:colId xmlns:a16="http://schemas.microsoft.com/office/drawing/2014/main" val="1713757385"/>
                    </a:ext>
                  </a:extLst>
                </a:gridCol>
                <a:gridCol w="2521148">
                  <a:extLst>
                    <a:ext uri="{9D8B030D-6E8A-4147-A177-3AD203B41FA5}">
                      <a16:colId xmlns:a16="http://schemas.microsoft.com/office/drawing/2014/main" val="2589505604"/>
                    </a:ext>
                  </a:extLst>
                </a:gridCol>
                <a:gridCol w="2267292">
                  <a:extLst>
                    <a:ext uri="{9D8B030D-6E8A-4147-A177-3AD203B41FA5}">
                      <a16:colId xmlns:a16="http://schemas.microsoft.com/office/drawing/2014/main" val="3473155517"/>
                    </a:ext>
                  </a:extLst>
                </a:gridCol>
              </a:tblGrid>
              <a:tr h="823944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 Post Environment 1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00" dirty="0">
                          <a:effectLst/>
                          <a:latin typeface="Arial" panose="020B0604020202020204" pitchFamily="34" charset="0"/>
                        </a:rPr>
                        <a:t>(no people)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Post Environment 2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</a:rPr>
                        <a:t>(few people)</a:t>
                      </a: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Post Environment 3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00" dirty="0">
                          <a:effectLst/>
                          <a:latin typeface="Arial" panose="020B0604020202020204" pitchFamily="34" charset="0"/>
                        </a:rPr>
                        <a:t>(lots of people)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extLst>
                  <a:ext uri="{0D108BD9-81ED-4DB2-BD59-A6C34878D82A}">
                    <a16:rowId xmlns:a16="http://schemas.microsoft.com/office/drawing/2014/main" val="3254785517"/>
                  </a:ext>
                </a:extLst>
              </a:tr>
              <a:tr h="748518"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GB" sz="1600" b="1" u="none" strike="noStrike" kern="100" dirty="0">
                          <a:effectLst/>
                        </a:rPr>
                        <a:t>41.9</a:t>
                      </a:r>
                      <a:r>
                        <a:rPr lang="en-GB" sz="1600" b="0" u="none" strike="noStrike" kern="100" dirty="0">
                          <a:effectLst/>
                        </a:rPr>
                        <a:t> (10.0)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 </a:t>
                      </a:r>
                      <a:r>
                        <a:rPr lang="en-GB" sz="1600" b="1" u="none" strike="noStrike" kern="100" dirty="0">
                          <a:effectLst/>
                        </a:rPr>
                        <a:t>50.7</a:t>
                      </a:r>
                      <a:r>
                        <a:rPr lang="en-GB" sz="1600" b="0" u="none" strike="noStrike" kern="100" dirty="0">
                          <a:effectLst/>
                        </a:rPr>
                        <a:t> (8.5)</a:t>
                      </a:r>
                      <a:endParaRPr lang="en-GB" sz="2800" b="0" u="none" strike="noStrike" dirty="0">
                        <a:effectLst/>
                      </a:endParaRP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 </a:t>
                      </a:r>
                      <a:r>
                        <a:rPr lang="en-GB" sz="1600" b="1" u="none" strike="noStrike" kern="100" dirty="0">
                          <a:effectLst/>
                        </a:rPr>
                        <a:t>46.9</a:t>
                      </a:r>
                      <a:r>
                        <a:rPr lang="en-GB" sz="1600" b="0" u="none" strike="noStrike" kern="100" dirty="0">
                          <a:effectLst/>
                        </a:rPr>
                        <a:t> (10.5)</a:t>
                      </a:r>
                      <a:endParaRPr lang="en-GB" sz="2800" b="0" u="none" strike="noStrike" dirty="0">
                        <a:effectLst/>
                      </a:endParaRPr>
                    </a:p>
                  </a:txBody>
                  <a:tcPr marL="159768" marR="159768" marT="22190" marB="0" anchor="ctr"/>
                </a:tc>
                <a:extLst>
                  <a:ext uri="{0D108BD9-81ED-4DB2-BD59-A6C34878D82A}">
                    <a16:rowId xmlns:a16="http://schemas.microsoft.com/office/drawing/2014/main" val="241182896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D1FF60-6BFC-B16F-E645-A733047EA3AC}"/>
              </a:ext>
            </a:extLst>
          </p:cNvPr>
          <p:cNvSpPr txBox="1"/>
          <p:nvPr/>
        </p:nvSpPr>
        <p:spPr>
          <a:xfrm>
            <a:off x="837166" y="3248849"/>
            <a:ext cx="8233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Table 4. Descriptive results of restoration measure (PRS short). </a:t>
            </a:r>
            <a:r>
              <a:rPr lang="en-GB" sz="1200" b="1" dirty="0"/>
              <a:t>Mean</a:t>
            </a:r>
            <a:r>
              <a:rPr lang="en-GB" sz="1200" dirty="0"/>
              <a:t> (standard deviation).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2ACF98-0F78-F6F7-DFF2-1EDC4306AD40}"/>
              </a:ext>
            </a:extLst>
          </p:cNvPr>
          <p:cNvSpPr txBox="1"/>
          <p:nvPr/>
        </p:nvSpPr>
        <p:spPr>
          <a:xfrm>
            <a:off x="895804" y="6064404"/>
            <a:ext cx="8233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Table 5. Descriptive results of state social connectedness measure (UBC-SSCS). </a:t>
            </a:r>
            <a:r>
              <a:rPr lang="en-GB" sz="1200" b="1" dirty="0"/>
              <a:t>Mean</a:t>
            </a:r>
            <a:r>
              <a:rPr lang="en-GB" sz="1200" dirty="0"/>
              <a:t> (standard deviation).  </a:t>
            </a:r>
          </a:p>
        </p:txBody>
      </p:sp>
    </p:spTree>
    <p:extLst>
      <p:ext uri="{BB962C8B-B14F-4D97-AF65-F5344CB8AC3E}">
        <p14:creationId xmlns:p14="http://schemas.microsoft.com/office/powerpoint/2010/main" val="3606475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861C584-6C57-5D43-B624-194BCC7EF480}"/>
              </a:ext>
            </a:extLst>
          </p:cNvPr>
          <p:cNvSpPr txBox="1">
            <a:spLocks/>
          </p:cNvSpPr>
          <p:nvPr/>
        </p:nvSpPr>
        <p:spPr>
          <a:xfrm>
            <a:off x="872303" y="859367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State social connectedness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FCE7F72-A4BB-8D41-AE07-A1D9F50EDA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89362"/>
              </p:ext>
            </p:extLst>
          </p:nvPr>
        </p:nvGraphicFramePr>
        <p:xfrm>
          <a:off x="952946" y="2468662"/>
          <a:ext cx="7907718" cy="157246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714911">
                  <a:extLst>
                    <a:ext uri="{9D8B030D-6E8A-4147-A177-3AD203B41FA5}">
                      <a16:colId xmlns:a16="http://schemas.microsoft.com/office/drawing/2014/main" val="1713757385"/>
                    </a:ext>
                  </a:extLst>
                </a:gridCol>
                <a:gridCol w="2734050">
                  <a:extLst>
                    <a:ext uri="{9D8B030D-6E8A-4147-A177-3AD203B41FA5}">
                      <a16:colId xmlns:a16="http://schemas.microsoft.com/office/drawing/2014/main" val="2589505604"/>
                    </a:ext>
                  </a:extLst>
                </a:gridCol>
                <a:gridCol w="2458757">
                  <a:extLst>
                    <a:ext uri="{9D8B030D-6E8A-4147-A177-3AD203B41FA5}">
                      <a16:colId xmlns:a16="http://schemas.microsoft.com/office/drawing/2014/main" val="3473155517"/>
                    </a:ext>
                  </a:extLst>
                </a:gridCol>
              </a:tblGrid>
              <a:tr h="823944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 Post Environment 1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00" dirty="0">
                          <a:effectLst/>
                          <a:latin typeface="Arial" panose="020B0604020202020204" pitchFamily="34" charset="0"/>
                        </a:rPr>
                        <a:t>(no people)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Post Environment 2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dirty="0">
                          <a:effectLst/>
                          <a:latin typeface="Arial" panose="020B0604020202020204" pitchFamily="34" charset="0"/>
                        </a:rPr>
                        <a:t>(few people)</a:t>
                      </a:r>
                    </a:p>
                  </a:txBody>
                  <a:tcPr marL="159768" marR="159768" marT="22190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Post Environment 3</a:t>
                      </a:r>
                    </a:p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i="0" u="none" strike="noStrike" kern="100" dirty="0">
                          <a:effectLst/>
                          <a:latin typeface="Arial" panose="020B0604020202020204" pitchFamily="34" charset="0"/>
                        </a:rPr>
                        <a:t>(lots of people)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9768" marR="159768" marT="22190" marB="0"/>
                </a:tc>
                <a:extLst>
                  <a:ext uri="{0D108BD9-81ED-4DB2-BD59-A6C34878D82A}">
                    <a16:rowId xmlns:a16="http://schemas.microsoft.com/office/drawing/2014/main" val="3254785517"/>
                  </a:ext>
                </a:extLst>
              </a:tr>
              <a:tr h="748518">
                <a:tc>
                  <a:txBody>
                    <a:bodyPr/>
                    <a:lstStyle/>
                    <a:p>
                      <a:pPr marL="0" indent="0"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GB" sz="1600" b="1" u="none" strike="noStrike" kern="100" dirty="0">
                          <a:effectLst/>
                        </a:rPr>
                        <a:t>41.9</a:t>
                      </a:r>
                      <a:r>
                        <a:rPr lang="en-GB" sz="1600" b="0" u="none" strike="noStrike" kern="100" dirty="0">
                          <a:effectLst/>
                        </a:rPr>
                        <a:t> (10.0)</a:t>
                      </a: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 </a:t>
                      </a:r>
                      <a:r>
                        <a:rPr lang="en-GB" sz="1600" b="1" u="none" strike="noStrike" kern="100" dirty="0">
                          <a:effectLst/>
                        </a:rPr>
                        <a:t>50.7</a:t>
                      </a:r>
                      <a:r>
                        <a:rPr lang="en-GB" sz="1600" b="0" u="none" strike="noStrike" kern="100" dirty="0">
                          <a:effectLst/>
                        </a:rPr>
                        <a:t> (8.5)</a:t>
                      </a:r>
                      <a:endParaRPr lang="en-GB" sz="2800" b="0" u="none" strike="noStrike" dirty="0">
                        <a:effectLst/>
                      </a:endParaRPr>
                    </a:p>
                  </a:txBody>
                  <a:tcPr marL="159768" marR="159768" marT="22190" marB="0" anchor="ctr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GB" sz="1600" b="0" u="none" strike="noStrike" kern="100" dirty="0">
                          <a:effectLst/>
                        </a:rPr>
                        <a:t> </a:t>
                      </a:r>
                      <a:r>
                        <a:rPr lang="en-GB" sz="1600" b="1" u="none" strike="noStrike" kern="100" dirty="0">
                          <a:effectLst/>
                        </a:rPr>
                        <a:t>46.9</a:t>
                      </a:r>
                      <a:r>
                        <a:rPr lang="en-GB" sz="1600" b="0" u="none" strike="noStrike" kern="100" dirty="0">
                          <a:effectLst/>
                        </a:rPr>
                        <a:t> (10.5)</a:t>
                      </a:r>
                      <a:endParaRPr lang="en-GB" sz="2800" b="0" u="none" strike="noStrike" dirty="0">
                        <a:effectLst/>
                      </a:endParaRPr>
                    </a:p>
                  </a:txBody>
                  <a:tcPr marL="159768" marR="159768" marT="22190" marB="0" anchor="ctr"/>
                </a:tc>
                <a:extLst>
                  <a:ext uri="{0D108BD9-81ED-4DB2-BD59-A6C34878D82A}">
                    <a16:rowId xmlns:a16="http://schemas.microsoft.com/office/drawing/2014/main" val="241182896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D2ACF98-0F78-F6F7-DFF2-1EDC4306AD40}"/>
              </a:ext>
            </a:extLst>
          </p:cNvPr>
          <p:cNvSpPr txBox="1"/>
          <p:nvPr/>
        </p:nvSpPr>
        <p:spPr>
          <a:xfrm>
            <a:off x="935633" y="4344373"/>
            <a:ext cx="8233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Table </a:t>
            </a:r>
            <a:r>
              <a:rPr lang="en-GB" sz="1200" dirty="0">
                <a:solidFill>
                  <a:prstClr val="black"/>
                </a:solidFill>
                <a:latin typeface="Trebuchet MS" panose="020B0603020202020204"/>
              </a:rPr>
              <a:t>3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. Descriptive results of state social connectedness measure (UBC-SSCS).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Mean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(standard deviation).  </a:t>
            </a:r>
          </a:p>
        </p:txBody>
      </p:sp>
    </p:spTree>
    <p:extLst>
      <p:ext uri="{BB962C8B-B14F-4D97-AF65-F5344CB8AC3E}">
        <p14:creationId xmlns:p14="http://schemas.microsoft.com/office/powerpoint/2010/main" val="1321708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58B7F-0685-607B-CBCF-022A54914DD1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Initial results - qualitative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42CEF9D7-E37D-1EB0-E239-06308E4EE72C}"/>
              </a:ext>
            </a:extLst>
          </p:cNvPr>
          <p:cNvSpPr/>
          <p:nvPr/>
        </p:nvSpPr>
        <p:spPr>
          <a:xfrm>
            <a:off x="7389627" y="4509171"/>
            <a:ext cx="3675321" cy="1982857"/>
          </a:xfrm>
          <a:prstGeom prst="wedgeRectCallout">
            <a:avLst>
              <a:gd name="adj1" fmla="val -40422"/>
              <a:gd name="adj2" fmla="val 61506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“... it depends on what you're feeling that day I suppose. If you're feeling ‘I wouldn’t mind a chat with someone’, you can go have a chat. But sometimes if you’re having a really rubbish day, sometimes you just want no one around and you can stare into space or hum a tune and no one will give you a weird look”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5A56977F-C98E-1588-38C5-34FDE2E03E17}"/>
              </a:ext>
            </a:extLst>
          </p:cNvPr>
          <p:cNvSpPr/>
          <p:nvPr/>
        </p:nvSpPr>
        <p:spPr>
          <a:xfrm>
            <a:off x="538676" y="3654572"/>
            <a:ext cx="3186723" cy="1150706"/>
          </a:xfrm>
          <a:prstGeom prst="wedgeRectCallout">
            <a:avLst>
              <a:gd name="adj1" fmla="val 38010"/>
              <a:gd name="adj2" fmla="val 62995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“The </a:t>
            </a:r>
            <a:r>
              <a:rPr lang="en-GB" sz="1400" dirty="0">
                <a:ea typeface="Aptos" panose="020B0004020202020204" pitchFamily="34" charset="0"/>
                <a:cs typeface="Times New Roman" panose="02020603050405020304" pitchFamily="18" charset="0"/>
              </a:rPr>
              <a:t>one with </a:t>
            </a:r>
            <a:r>
              <a:rPr lang="en-GB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people… it was more closed in. I was looking at the people themselves rather than the landscape”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D546FAC1-B3AD-AC73-BE0A-86623E77E92C}"/>
              </a:ext>
            </a:extLst>
          </p:cNvPr>
          <p:cNvSpPr/>
          <p:nvPr/>
        </p:nvSpPr>
        <p:spPr>
          <a:xfrm>
            <a:off x="7389627" y="1378179"/>
            <a:ext cx="3675322" cy="1498114"/>
          </a:xfrm>
          <a:prstGeom prst="wedgeRectCallout">
            <a:avLst>
              <a:gd name="adj1" fmla="val -40206"/>
              <a:gd name="adj2" fmla="val 64254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/>
              <a:t>“Sometimes I need a quieter space outside to order my thoughts so I would prefer the empty one. But sometimes I want to be close to people and want the second one (environment 2 – few people)”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A6B936E2-FDE8-4BE2-75E9-73C359A22BE5}"/>
              </a:ext>
            </a:extLst>
          </p:cNvPr>
          <p:cNvSpPr/>
          <p:nvPr/>
        </p:nvSpPr>
        <p:spPr>
          <a:xfrm>
            <a:off x="7550215" y="3207535"/>
            <a:ext cx="3447573" cy="1022390"/>
          </a:xfrm>
          <a:prstGeom prst="wedgeRectCallout">
            <a:avLst>
              <a:gd name="adj1" fmla="val 37276"/>
              <a:gd name="adj2" fmla="val 67241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“I</a:t>
            </a:r>
            <a:r>
              <a:rPr lang="en-GB" sz="1400" dirty="0">
                <a:ea typeface="Aptos" panose="020B0004020202020204" pitchFamily="34" charset="0"/>
                <a:cs typeface="Times New Roman" panose="02020603050405020304" pitchFamily="18" charset="0"/>
              </a:rPr>
              <a:t>f I</a:t>
            </a:r>
            <a:r>
              <a:rPr lang="en-GB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was there (environment 3 – lots of people) with a friend or a partner, it would be a bit nicer”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B385FE0-5807-89BD-DDB2-E2C8A975ACC0}"/>
              </a:ext>
            </a:extLst>
          </p:cNvPr>
          <p:cNvSpPr/>
          <p:nvPr/>
        </p:nvSpPr>
        <p:spPr>
          <a:xfrm>
            <a:off x="4088448" y="2876293"/>
            <a:ext cx="2938130" cy="2639318"/>
          </a:xfrm>
          <a:prstGeom prst="wedgeRectCallout">
            <a:avLst>
              <a:gd name="adj1" fmla="val 35028"/>
              <a:gd name="adj2" fmla="val 63923"/>
            </a:avLst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“The empty one in the daytime… it would be ok. If it was really early or really late, it would be creepy. Whereas the last one (few people), it was a happy medium. There was enough people so that if I needed help, there would be someone to help me”</a:t>
            </a:r>
            <a:endParaRPr lang="en-GB" sz="1400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3E84A91-7609-A70C-2929-E155502FFC93}"/>
              </a:ext>
            </a:extLst>
          </p:cNvPr>
          <p:cNvSpPr/>
          <p:nvPr/>
        </p:nvSpPr>
        <p:spPr>
          <a:xfrm>
            <a:off x="538676" y="1875060"/>
            <a:ext cx="3277725" cy="1344725"/>
          </a:xfrm>
          <a:prstGeom prst="wedgeRectCallout">
            <a:avLst>
              <a:gd name="adj1" fmla="val -41792"/>
              <a:gd name="adj2" fmla="val 65976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ea typeface="Aptos" panose="020B0004020202020204" pitchFamily="34" charset="0"/>
                <a:cs typeface="Times New Roman" panose="02020603050405020304" pitchFamily="18" charset="0"/>
              </a:rPr>
              <a:t>“W</a:t>
            </a:r>
            <a:r>
              <a:rPr lang="en-GB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ell, the second environment, number 3 (lots of people), I found quite overwhelming. This many people in the park”</a:t>
            </a:r>
            <a:endParaRPr lang="en-GB" sz="1400" dirty="0"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CE5F7282-094E-EA2D-59FC-42DBD10F6D91}"/>
              </a:ext>
            </a:extLst>
          </p:cNvPr>
          <p:cNvSpPr/>
          <p:nvPr/>
        </p:nvSpPr>
        <p:spPr>
          <a:xfrm>
            <a:off x="1324449" y="5166249"/>
            <a:ext cx="2384597" cy="1344725"/>
          </a:xfrm>
          <a:prstGeom prst="wedgeRectCallout">
            <a:avLst>
              <a:gd name="adj1" fmla="val 38684"/>
              <a:gd name="adj2" fmla="val 62451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ea typeface="Aptos" panose="020B0004020202020204" pitchFamily="34" charset="0"/>
                <a:cs typeface="Times New Roman" panose="02020603050405020304" pitchFamily="18" charset="0"/>
              </a:rPr>
              <a:t>“</a:t>
            </a:r>
            <a:r>
              <a:rPr lang="en-GB" sz="1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 like nature, but I also need the social interaction, I don’t think they work in isolation”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D573E0-FC67-FBA5-E465-8808A410FB02}"/>
              </a:ext>
            </a:extLst>
          </p:cNvPr>
          <p:cNvSpPr txBox="1"/>
          <p:nvPr/>
        </p:nvSpPr>
        <p:spPr>
          <a:xfrm>
            <a:off x="7872461" y="939732"/>
            <a:ext cx="280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It depends…</a:t>
            </a:r>
          </a:p>
        </p:txBody>
      </p:sp>
    </p:spTree>
    <p:extLst>
      <p:ext uri="{BB962C8B-B14F-4D97-AF65-F5344CB8AC3E}">
        <p14:creationId xmlns:p14="http://schemas.microsoft.com/office/powerpoint/2010/main" val="436719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standing on a balcony overlooking a park&#10;&#10;Description automatically generated">
            <a:extLst>
              <a:ext uri="{FF2B5EF4-FFF2-40B4-BE49-F238E27FC236}">
                <a16:creationId xmlns:a16="http://schemas.microsoft.com/office/drawing/2014/main" id="{876A7545-8A59-9EEE-8043-004C87EB42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8982" r="35307"/>
          <a:stretch/>
        </p:blipFill>
        <p:spPr>
          <a:xfrm>
            <a:off x="6839338" y="-79218"/>
            <a:ext cx="5476320" cy="701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B500A8-635E-8A29-3324-253215687482}"/>
              </a:ext>
            </a:extLst>
          </p:cNvPr>
          <p:cNvSpPr txBox="1"/>
          <p:nvPr/>
        </p:nvSpPr>
        <p:spPr>
          <a:xfrm>
            <a:off x="9235748" y="6627168"/>
            <a:ext cx="30799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 tooltip="https://commons.wikimedia.org/wiki/File:Park_in_bath_england_arp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by Unknown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Author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 licensed under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DD2CA9-EF18-A96B-B85A-F6FB92D2A8A2}"/>
              </a:ext>
            </a:extLst>
          </p:cNvPr>
          <p:cNvSpPr txBox="1">
            <a:spLocks/>
          </p:cNvSpPr>
          <p:nvPr/>
        </p:nvSpPr>
        <p:spPr>
          <a:xfrm>
            <a:off x="677334" y="-999687"/>
            <a:ext cx="6266674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Discussion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0E0F6-540E-9714-F79E-7FBB3760A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09365"/>
            <a:ext cx="5879471" cy="4351338"/>
          </a:xfrm>
        </p:spPr>
        <p:txBody>
          <a:bodyPr>
            <a:normAutofit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900" dirty="0">
                <a:latin typeface="Trebuchet MS" panose="020B0603020202020204" pitchFamily="34" charset="0"/>
              </a:rPr>
              <a:t>Well-being better when a few people are present.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900" dirty="0">
                <a:latin typeface="Trebuchet MS" panose="020B0603020202020204" pitchFamily="34" charset="0"/>
              </a:rPr>
              <a:t>Whilst other people being present can reduce the restorativeness of an UGS, feelings of social connectedness increase.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sz="1900" dirty="0">
              <a:latin typeface="Trebuchet MS" panose="020B0603020202020204" pitchFamily="34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900" dirty="0">
                <a:latin typeface="Trebuchet MS" panose="020B0603020202020204" pitchFamily="34" charset="0"/>
              </a:rPr>
              <a:t>Useful in understanding how people perceive and use UGS depending on the social context and what they want – it can depend!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sz="1900" dirty="0">
              <a:latin typeface="Trebuchet MS" panose="020B0603020202020204" pitchFamily="34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900" dirty="0">
                <a:latin typeface="Trebuchet MS" panose="020B0603020202020204" pitchFamily="34" charset="0"/>
              </a:rPr>
              <a:t>Particularly relevant due to the pandemic and peoples changing use of UGS and being around other people. </a:t>
            </a:r>
          </a:p>
          <a:p>
            <a:endParaRPr lang="en-GB" sz="1900" dirty="0">
              <a:latin typeface="Trebuchet MS" panose="020B0603020202020204" pitchFamily="34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36E17FE-D6A2-0E5F-51DA-A6DA5E02BD0A}"/>
              </a:ext>
            </a:extLst>
          </p:cNvPr>
          <p:cNvSpPr/>
          <p:nvPr/>
        </p:nvSpPr>
        <p:spPr>
          <a:xfrm flipH="1">
            <a:off x="3466214" y="5867208"/>
            <a:ext cx="3090591" cy="670369"/>
          </a:xfrm>
          <a:prstGeom prst="wedgeRectCallout">
            <a:avLst>
              <a:gd name="adj1" fmla="val 38648"/>
              <a:gd name="adj2" fmla="val 77439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“I have become more agoraphobic since lockdown” </a:t>
            </a:r>
            <a:r>
              <a:rPr lang="en-GB" sz="1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2411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C2A009-B2B5-0400-1937-F2B58B45B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41" y="1217933"/>
            <a:ext cx="6762973" cy="31944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Star: 12 Points 4">
            <a:extLst>
              <a:ext uri="{FF2B5EF4-FFF2-40B4-BE49-F238E27FC236}">
                <a16:creationId xmlns:a16="http://schemas.microsoft.com/office/drawing/2014/main" id="{364A72C8-804B-E97D-4E56-CE3C276FFDBB}"/>
              </a:ext>
            </a:extLst>
          </p:cNvPr>
          <p:cNvSpPr/>
          <p:nvPr/>
        </p:nvSpPr>
        <p:spPr>
          <a:xfrm>
            <a:off x="6015950" y="3965944"/>
            <a:ext cx="3064256" cy="1997618"/>
          </a:xfrm>
          <a:prstGeom prst="star12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Theme: ‘Sharing a space with others’ ¹</a:t>
            </a:r>
          </a:p>
        </p:txBody>
      </p:sp>
    </p:spTree>
    <p:extLst>
      <p:ext uri="{BB962C8B-B14F-4D97-AF65-F5344CB8AC3E}">
        <p14:creationId xmlns:p14="http://schemas.microsoft.com/office/powerpoint/2010/main" val="3016909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A7683-74E0-0D2F-3390-76971CCE382C}"/>
              </a:ext>
            </a:extLst>
          </p:cNvPr>
          <p:cNvSpPr txBox="1">
            <a:spLocks/>
          </p:cNvSpPr>
          <p:nvPr/>
        </p:nvSpPr>
        <p:spPr>
          <a:xfrm>
            <a:off x="661320" y="628114"/>
            <a:ext cx="2307167" cy="5461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76ED80-19CC-EA28-6A9F-0B569B6103C3}"/>
              </a:ext>
            </a:extLst>
          </p:cNvPr>
          <p:cNvSpPr txBox="1"/>
          <p:nvPr/>
        </p:nvSpPr>
        <p:spPr>
          <a:xfrm>
            <a:off x="797935" y="1373089"/>
            <a:ext cx="1069214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400" dirty="0"/>
              <a:t>Reece, R., Elliott, L., Bray, I., and Bornioli, A. (2024). How properties of urban greenspaces shape well-being across age groups: A qualitative study. </a:t>
            </a:r>
            <a:r>
              <a:rPr lang="en-GB" sz="1400" i="1" dirty="0"/>
              <a:t>Wellbeing, Space and Society</a:t>
            </a:r>
            <a:r>
              <a:rPr lang="en-GB" sz="1400" dirty="0"/>
              <a:t>. 7, 100206.</a:t>
            </a:r>
          </a:p>
          <a:p>
            <a:pPr marL="342900" indent="-342900">
              <a:buAutoNum type="arabicPeriod"/>
            </a:pPr>
            <a:r>
              <a:rPr lang="en-GB" sz="1400" dirty="0" err="1"/>
              <a:t>Ohly</a:t>
            </a:r>
            <a:r>
              <a:rPr lang="en-GB" sz="1400" dirty="0"/>
              <a:t>, H., White, M., Wheeler, B.W., Bethel, A., </a:t>
            </a:r>
            <a:r>
              <a:rPr lang="en-GB" sz="1400" dirty="0" err="1"/>
              <a:t>Ukoumunne</a:t>
            </a:r>
            <a:r>
              <a:rPr lang="en-GB" sz="1400" dirty="0"/>
              <a:t>, O.C., Nikolaou, V., and Garside, R. (2016). Attention Restoration Theory: A systematic review of the attention restoration potential of exposure to natural environments.. 19(7), 305-434. </a:t>
            </a:r>
            <a:r>
              <a:rPr lang="en-GB" sz="1400" i="1" dirty="0"/>
              <a:t>Journal of Toxicology and Environmental Health, Part B</a:t>
            </a:r>
            <a:endParaRPr lang="en-GB" sz="1400" dirty="0"/>
          </a:p>
          <a:p>
            <a:pPr marL="342900" indent="-342900">
              <a:buAutoNum type="arabicPeriod"/>
            </a:pPr>
            <a:r>
              <a:rPr lang="en-GB" sz="1400" dirty="0"/>
              <a:t>Wan, C., Shen, G.Q., and Choi, S. (2021). Underlying relationships between public urban green spaces and social cohesion: A systematic literature review. </a:t>
            </a:r>
            <a:r>
              <a:rPr lang="en-GB" sz="1400" i="1" dirty="0"/>
              <a:t>City, Culture and Society</a:t>
            </a:r>
            <a:r>
              <a:rPr lang="en-GB" sz="1400" dirty="0"/>
              <a:t>. 24, 100383.</a:t>
            </a:r>
          </a:p>
          <a:p>
            <a:pPr marL="342900" indent="-342900">
              <a:buAutoNum type="arabicPeriod"/>
            </a:pPr>
            <a:r>
              <a:rPr lang="en-GB" sz="1400" dirty="0"/>
              <a:t>Callaghan, A., </a:t>
            </a:r>
            <a:r>
              <a:rPr lang="en-GB" sz="1400" dirty="0" err="1"/>
              <a:t>McCombe</a:t>
            </a:r>
            <a:r>
              <a:rPr lang="en-GB" sz="1400" dirty="0"/>
              <a:t>, G., Harrold, A., </a:t>
            </a:r>
            <a:r>
              <a:rPr lang="en-GB" sz="1400" dirty="0" err="1"/>
              <a:t>McMeel</a:t>
            </a:r>
            <a:r>
              <a:rPr lang="en-GB" sz="1400" dirty="0"/>
              <a:t>, C., Mills, G., Moore-Cheery, N., and Cullen, W. (2020). The impact of green spaces on mental health in urban settings: a scoping review. </a:t>
            </a:r>
            <a:r>
              <a:rPr lang="en-GB" sz="1400" i="1" dirty="0"/>
              <a:t>Journal of Mental Health</a:t>
            </a:r>
            <a:r>
              <a:rPr lang="en-GB" sz="1400" dirty="0"/>
              <a:t>. 30(2), 179-193. </a:t>
            </a:r>
          </a:p>
          <a:p>
            <a:pPr marL="342900" indent="-342900">
              <a:buAutoNum type="arabicPeriod"/>
            </a:pPr>
            <a:r>
              <a:rPr lang="en-GB" sz="1400" dirty="0"/>
              <a:t>Matthews, G., Jones, D.M., and Chamberlain, G. (1990). Refining the measurement of mood: The UWIST Mood Adjective Checklist. </a:t>
            </a:r>
            <a:r>
              <a:rPr lang="en-GB" sz="1400" i="1" dirty="0"/>
              <a:t>British Journal of Psychology</a:t>
            </a:r>
            <a:r>
              <a:rPr lang="en-GB" sz="1400" dirty="0"/>
              <a:t>. 81(1), 17-42. </a:t>
            </a:r>
          </a:p>
          <a:p>
            <a:pPr marL="342900" indent="-342900">
              <a:buAutoNum type="arabicPeriod"/>
            </a:pPr>
            <a:r>
              <a:rPr lang="en-GB" sz="1400" dirty="0" err="1"/>
              <a:t>Berto</a:t>
            </a:r>
            <a:r>
              <a:rPr lang="en-GB" sz="1400" dirty="0"/>
              <a:t>, R. (2005). Exposure to restorative environments helps restore attentional capacity. </a:t>
            </a:r>
            <a:r>
              <a:rPr lang="en-GB" sz="1400" i="1" dirty="0"/>
              <a:t>Journal of Environmental Psychology</a:t>
            </a:r>
            <a:r>
              <a:rPr lang="en-GB" sz="1400" dirty="0"/>
              <a:t>. 25(3), 249-259. </a:t>
            </a:r>
          </a:p>
          <a:p>
            <a:pPr marL="342900" indent="-342900">
              <a:buFontTx/>
              <a:buAutoNum type="arabicPeriod"/>
            </a:pPr>
            <a:r>
              <a:rPr lang="en-GB" sz="1400" dirty="0"/>
              <a:t>Lok, I., and Dunn, E. (2023). The UBC State Social Connection Scale: Factor Structure, Reliability, and Validity. </a:t>
            </a:r>
            <a:r>
              <a:rPr lang="en-GB" sz="1400" i="1" dirty="0"/>
              <a:t>Social Psychological and Personality Science</a:t>
            </a:r>
            <a:r>
              <a:rPr lang="en-GB" sz="1400" dirty="0"/>
              <a:t>. 14(7), 835-844. </a:t>
            </a:r>
          </a:p>
          <a:p>
            <a:pPr marL="342900" indent="-342900">
              <a:buFontTx/>
              <a:buAutoNum type="arabicPeriod"/>
            </a:pPr>
            <a:r>
              <a:rPr lang="en-GB" sz="1400" dirty="0"/>
              <a:t>Lee, R.M., Draper, M., and Lee, S. (2001). Social connectedness, dysfunctional interpersonal </a:t>
            </a:r>
            <a:r>
              <a:rPr lang="en-GB" sz="1400" dirty="0" err="1"/>
              <a:t>behaviors</a:t>
            </a:r>
            <a:r>
              <a:rPr lang="en-GB" sz="1400" dirty="0"/>
              <a:t>, and psychological distress: Testing a mediator model. </a:t>
            </a:r>
            <a:r>
              <a:rPr lang="en-GB" sz="1400" i="1" dirty="0"/>
              <a:t>Journal of counselling psychology</a:t>
            </a:r>
            <a:r>
              <a:rPr lang="en-GB" sz="1400" dirty="0"/>
              <a:t>. 48(3), 310.  </a:t>
            </a:r>
          </a:p>
          <a:p>
            <a:pPr marL="342900" indent="-342900">
              <a:buAutoNum type="arabicPeriod"/>
            </a:pPr>
            <a:r>
              <a:rPr lang="en-GB" sz="1400" dirty="0"/>
              <a:t>Russell, D.W. (1996). UCLA Loneliness Scale (Version 3): Reliability, Validity, and Factor Structure. </a:t>
            </a:r>
            <a:r>
              <a:rPr lang="en-GB" sz="1400" i="1" dirty="0"/>
              <a:t>Journal of Personality Assessment</a:t>
            </a:r>
            <a:r>
              <a:rPr lang="en-GB" sz="1400" dirty="0"/>
              <a:t>. 66(1), 20-40. </a:t>
            </a:r>
          </a:p>
          <a:p>
            <a:pPr marL="342900" indent="-342900">
              <a:buAutoNum type="arabicPeriod"/>
            </a:pPr>
            <a:r>
              <a:rPr lang="en-GB" sz="1400" dirty="0"/>
              <a:t>Mayer, F.S., and Frantz, C.M. (2004). The connectedness to nature scale: A measure of individuals’ feeling in community with nature. </a:t>
            </a:r>
            <a:r>
              <a:rPr lang="en-GB" sz="1400" i="1" dirty="0"/>
              <a:t>Journal of Environmental Psychology</a:t>
            </a:r>
            <a:r>
              <a:rPr lang="en-GB" sz="1400" dirty="0"/>
              <a:t>. 24(4), 503-515. </a:t>
            </a:r>
          </a:p>
        </p:txBody>
      </p:sp>
    </p:spTree>
    <p:extLst>
      <p:ext uri="{BB962C8B-B14F-4D97-AF65-F5344CB8AC3E}">
        <p14:creationId xmlns:p14="http://schemas.microsoft.com/office/powerpoint/2010/main" val="4236612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ownload Jungle Border Image HQ PNG Image | FreePNGImg">
            <a:extLst>
              <a:ext uri="{FF2B5EF4-FFF2-40B4-BE49-F238E27FC236}">
                <a16:creationId xmlns:a16="http://schemas.microsoft.com/office/drawing/2014/main" id="{62D36927-2C93-E675-8B59-772F4966E5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529"/>
          <a:stretch/>
        </p:blipFill>
        <p:spPr>
          <a:xfrm>
            <a:off x="-24842" y="0"/>
            <a:ext cx="12241681" cy="5345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BBEEB6-8F0D-73CD-D61C-FA9043100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8" y="1822027"/>
            <a:ext cx="9144000" cy="2387600"/>
          </a:xfrm>
        </p:spPr>
        <p:txBody>
          <a:bodyPr>
            <a:noAutofit/>
          </a:bodyPr>
          <a:lstStyle/>
          <a:p>
            <a:r>
              <a:rPr lang="en-GB" sz="3600" b="1" dirty="0"/>
              <a:t>Thank you</a:t>
            </a:r>
            <a:br>
              <a:rPr lang="en-GB" sz="3600" b="1" dirty="0"/>
            </a:br>
            <a:br>
              <a:rPr lang="en-GB" sz="3600" b="1" dirty="0"/>
            </a:br>
            <a:r>
              <a:rPr lang="en-GB" sz="3600" dirty="0"/>
              <a:t>Any questions?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213C0-1313-6521-FA74-8CDC8737E0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40" t="47442" r="69215" b="42480"/>
          <a:stretch/>
        </p:blipFill>
        <p:spPr>
          <a:xfrm>
            <a:off x="569815" y="6099222"/>
            <a:ext cx="2144179" cy="603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7107D5-2A4F-17DF-AAB2-1E106F81AA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959" t="57985" r="55175" b="29767"/>
          <a:stretch/>
        </p:blipFill>
        <p:spPr>
          <a:xfrm>
            <a:off x="2844390" y="5997118"/>
            <a:ext cx="1475864" cy="7332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DC7B28-5FF0-574B-E773-90E1CE703C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378" t="48062" r="13140" b="41395"/>
          <a:stretch/>
        </p:blipFill>
        <p:spPr>
          <a:xfrm>
            <a:off x="4450649" y="6099222"/>
            <a:ext cx="1754329" cy="6311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0221D18-A300-7D0D-1DB3-DD3E3A8895E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37" t="31782" r="13853" b="50000"/>
          <a:stretch/>
        </p:blipFill>
        <p:spPr>
          <a:xfrm>
            <a:off x="6335374" y="5987284"/>
            <a:ext cx="5490646" cy="74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9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699AB-DC44-B4D5-B941-DFF4F08AF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29576"/>
            <a:ext cx="5913589" cy="388077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Urban greenspaces can provide multiple benefits including psychological restoration², facilitating social cohesion³, and improving mood⁴.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Lack of experiments (1) </a:t>
            </a:r>
            <a:r>
              <a:rPr lang="en-GB" sz="2000" dirty="0">
                <a:latin typeface="Trebuchet MS" panose="020B0603020202020204" pitchFamily="34" charset="0"/>
              </a:rPr>
              <a:t>looking at the presence of</a:t>
            </a: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 people (+ varying amounts) in their stimuli and (2) measuring state social connectedness as an outcome.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Generalisability? Urban greenspaces are often not free from people. </a:t>
            </a: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sz="20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chemeClr val="tx1"/>
                </a:solidFill>
                <a:latin typeface="Trebuchet MS" panose="020B0603020202020204" pitchFamily="34" charset="0"/>
              </a:rPr>
              <a:t>Use of virtual reality as a research tool. </a:t>
            </a:r>
          </a:p>
        </p:txBody>
      </p:sp>
      <p:pic>
        <p:nvPicPr>
          <p:cNvPr id="7" name="Picture 6" descr="A group of people standing on a balcony overlooking a park&#10;&#10;Description automatically generated">
            <a:extLst>
              <a:ext uri="{FF2B5EF4-FFF2-40B4-BE49-F238E27FC236}">
                <a16:creationId xmlns:a16="http://schemas.microsoft.com/office/drawing/2014/main" id="{876A7545-8A59-9EEE-8043-004C87EB42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982" r="35307"/>
          <a:stretch/>
        </p:blipFill>
        <p:spPr>
          <a:xfrm>
            <a:off x="6839338" y="-79218"/>
            <a:ext cx="5476320" cy="701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B500A8-635E-8A29-3324-253215687482}"/>
              </a:ext>
            </a:extLst>
          </p:cNvPr>
          <p:cNvSpPr txBox="1"/>
          <p:nvPr/>
        </p:nvSpPr>
        <p:spPr>
          <a:xfrm>
            <a:off x="9412725" y="6671131"/>
            <a:ext cx="31513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hlinkClick r:id="rId3" tooltip="https://commons.wikimedia.org/wiki/File:Park_in_bath_england_arp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800" dirty="0">
                <a:solidFill>
                  <a:schemeClr val="bg1"/>
                </a:solidFill>
              </a:rPr>
              <a:t> by Unknown Author is licensed under </a:t>
            </a:r>
            <a:r>
              <a:rPr lang="en-GB" sz="800" dirty="0">
                <a:solidFill>
                  <a:schemeClr val="bg1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DD2CA9-EF18-A96B-B85A-F6FB92D2A8A2}"/>
              </a:ext>
            </a:extLst>
          </p:cNvPr>
          <p:cNvSpPr txBox="1">
            <a:spLocks/>
          </p:cNvSpPr>
          <p:nvPr/>
        </p:nvSpPr>
        <p:spPr>
          <a:xfrm>
            <a:off x="677334" y="-999687"/>
            <a:ext cx="3547581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124207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609CC-A1B3-BF0D-F993-A16D4E35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en-GB" sz="4400" dirty="0"/>
              <a:t>Research questions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C134D2-4DE2-7FB6-A4E5-3A82A8E82C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2825145"/>
              </p:ext>
            </p:extLst>
          </p:nvPr>
        </p:nvGraphicFramePr>
        <p:xfrm>
          <a:off x="4916553" y="944563"/>
          <a:ext cx="6981280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5F268EE-3DA7-1960-1BC1-EB55D51E153C}"/>
              </a:ext>
            </a:extLst>
          </p:cNvPr>
          <p:cNvSpPr/>
          <p:nvPr/>
        </p:nvSpPr>
        <p:spPr>
          <a:xfrm rot="20518114">
            <a:off x="9704302" y="4960787"/>
            <a:ext cx="2471351" cy="61783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Pending…</a:t>
            </a:r>
          </a:p>
        </p:txBody>
      </p:sp>
    </p:spTree>
    <p:extLst>
      <p:ext uri="{BB962C8B-B14F-4D97-AF65-F5344CB8AC3E}">
        <p14:creationId xmlns:p14="http://schemas.microsoft.com/office/powerpoint/2010/main" val="399539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10E7-29FE-341A-463B-AD3F3C2C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- Experimental design</a:t>
            </a:r>
          </a:p>
        </p:txBody>
      </p:sp>
      <p:pic>
        <p:nvPicPr>
          <p:cNvPr id="5" name="Content Placeholder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ECA73E35-A44D-4FDD-CC4E-7B31A4FAD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r="1672"/>
          <a:stretch/>
        </p:blipFill>
        <p:spPr>
          <a:xfrm>
            <a:off x="383058" y="1594022"/>
            <a:ext cx="8798011" cy="472903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51388C-4272-F78C-3C32-AFE4D22F3C3D}"/>
              </a:ext>
            </a:extLst>
          </p:cNvPr>
          <p:cNvSpPr/>
          <p:nvPr/>
        </p:nvSpPr>
        <p:spPr>
          <a:xfrm>
            <a:off x="514059" y="4997494"/>
            <a:ext cx="2169042" cy="1325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788983-8DF5-D3DC-688D-DF233E166356}"/>
              </a:ext>
            </a:extLst>
          </p:cNvPr>
          <p:cNvCxnSpPr>
            <a:cxnSpLocks/>
          </p:cNvCxnSpPr>
          <p:nvPr/>
        </p:nvCxnSpPr>
        <p:spPr>
          <a:xfrm flipV="1">
            <a:off x="7442791" y="4521200"/>
            <a:ext cx="3504609" cy="2317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591107A-3B42-55EC-C87E-404F8B934457}"/>
              </a:ext>
            </a:extLst>
          </p:cNvPr>
          <p:cNvSpPr txBox="1"/>
          <p:nvPr/>
        </p:nvSpPr>
        <p:spPr>
          <a:xfrm>
            <a:off x="383058" y="6323057"/>
            <a:ext cx="2941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Figure 1. 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1273964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324C4-1240-E95A-6993-A4411700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7E81-5393-9BB4-DE5F-D4527E9B0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4880" y="1645291"/>
            <a:ext cx="7722239" cy="49898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dirty="0"/>
              <a:t>Subjective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Well-being/stress </a:t>
            </a:r>
            <a:r>
              <a:rPr lang="en-GB" sz="1800" dirty="0"/>
              <a:t>(</a:t>
            </a:r>
            <a:r>
              <a:rPr lang="en-GB" sz="1800" i="1" dirty="0"/>
              <a:t>UWIST MACL</a:t>
            </a:r>
            <a:r>
              <a:rPr lang="en-GB" sz="1800" dirty="0"/>
              <a:t>)⁵, </a:t>
            </a:r>
            <a:r>
              <a:rPr lang="en-GB" sz="2000" dirty="0"/>
              <a:t>restoration (</a:t>
            </a:r>
            <a:r>
              <a:rPr lang="en-GB" sz="1800" i="1" dirty="0"/>
              <a:t>PRS short</a:t>
            </a:r>
            <a:r>
              <a:rPr lang="en-GB" sz="2000" dirty="0"/>
              <a:t>)⁶, state social connectedness (</a:t>
            </a:r>
            <a:r>
              <a:rPr lang="en-GB" sz="1800" i="1" dirty="0"/>
              <a:t>UBC-SSCS</a:t>
            </a:r>
            <a:r>
              <a:rPr lang="en-GB" sz="2000" dirty="0"/>
              <a:t>)⁷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Trait social connectedness (</a:t>
            </a:r>
            <a:r>
              <a:rPr lang="en-GB" sz="1800" i="1" dirty="0"/>
              <a:t>SCS-R</a:t>
            </a:r>
            <a:r>
              <a:rPr lang="en-GB" sz="2000" dirty="0"/>
              <a:t>)⁸, loneliness (</a:t>
            </a:r>
            <a:r>
              <a:rPr lang="en-GB" sz="1800" i="1" dirty="0"/>
              <a:t>UCLA</a:t>
            </a:r>
            <a:r>
              <a:rPr lang="en-GB" sz="2000" dirty="0"/>
              <a:t>)⁹, connectedness to nature (</a:t>
            </a:r>
            <a:r>
              <a:rPr lang="en-GB" sz="1800" i="1" dirty="0"/>
              <a:t>CNS</a:t>
            </a:r>
            <a:r>
              <a:rPr lang="en-GB" sz="2000" dirty="0"/>
              <a:t>)¹⁰</a:t>
            </a:r>
          </a:p>
          <a:p>
            <a:pPr marL="457200" lvl="1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2400" b="1" dirty="0"/>
              <a:t>Objective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Heart rate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Blood pressure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2400" b="1" dirty="0"/>
              <a:t>Qualitative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/>
              <a:t>Semi-structured questions, e.g., which environment did you prefer and why?</a:t>
            </a:r>
            <a:endParaRPr lang="en-GB" sz="2000" b="1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Graphic 4" descr="Heart with pulse with solid fill">
            <a:extLst>
              <a:ext uri="{FF2B5EF4-FFF2-40B4-BE49-F238E27FC236}">
                <a16:creationId xmlns:a16="http://schemas.microsoft.com/office/drawing/2014/main" id="{A6657EB6-3003-AA9E-A61C-3F28CC942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9754" y="3424769"/>
            <a:ext cx="914400" cy="914400"/>
          </a:xfrm>
          <a:prstGeom prst="rect">
            <a:avLst/>
          </a:prstGeom>
        </p:spPr>
      </p:pic>
      <p:pic>
        <p:nvPicPr>
          <p:cNvPr id="7" name="Graphic 6" descr="Clipboard with solid fill">
            <a:extLst>
              <a:ext uri="{FF2B5EF4-FFF2-40B4-BE49-F238E27FC236}">
                <a16:creationId xmlns:a16="http://schemas.microsoft.com/office/drawing/2014/main" id="{9664D32D-5757-B97D-F9FA-6934D8F71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9754" y="1889897"/>
            <a:ext cx="914400" cy="914400"/>
          </a:xfrm>
          <a:prstGeom prst="rect">
            <a:avLst/>
          </a:prstGeom>
        </p:spPr>
      </p:pic>
      <p:pic>
        <p:nvPicPr>
          <p:cNvPr id="9" name="Graphic 8" descr="Chat outline">
            <a:extLst>
              <a:ext uri="{FF2B5EF4-FFF2-40B4-BE49-F238E27FC236}">
                <a16:creationId xmlns:a16="http://schemas.microsoft.com/office/drawing/2014/main" id="{C864F3F4-E494-3DCA-EE48-2671748B3D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7968" y="4870856"/>
            <a:ext cx="1076181" cy="107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0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CB838-BEDE-3B65-06B4-63D038C9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3100" dirty="0"/>
            </a:br>
            <a:r>
              <a:rPr lang="en-US" sz="3100" dirty="0">
                <a:solidFill>
                  <a:schemeClr val="accent6"/>
                </a:solidFill>
                <a:latin typeface="Trebuchet MS (Headings)"/>
              </a:rPr>
              <a:t>1. No people</a:t>
            </a:r>
          </a:p>
        </p:txBody>
      </p:sp>
      <p:pic>
        <p:nvPicPr>
          <p:cNvPr id="11" name="Picture 10" descr="A grass field with trees and a building in the background&#10;&#10;Description automatically generated">
            <a:extLst>
              <a:ext uri="{FF2B5EF4-FFF2-40B4-BE49-F238E27FC236}">
                <a16:creationId xmlns:a16="http://schemas.microsoft.com/office/drawing/2014/main" id="{E02F4FBC-8D74-D46A-E7CC-A61992E5B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2" b="26977"/>
          <a:stretch/>
        </p:blipFill>
        <p:spPr>
          <a:xfrm>
            <a:off x="286513" y="745068"/>
            <a:ext cx="3758184" cy="3729012"/>
          </a:xfrm>
          <a:prstGeom prst="rect">
            <a:avLst/>
          </a:prstGeom>
        </p:spPr>
      </p:pic>
      <p:pic>
        <p:nvPicPr>
          <p:cNvPr id="17" name="Picture 16" descr="A road in a park&#10;&#10;Description automatically generated">
            <a:extLst>
              <a:ext uri="{FF2B5EF4-FFF2-40B4-BE49-F238E27FC236}">
                <a16:creationId xmlns:a16="http://schemas.microsoft.com/office/drawing/2014/main" id="{2A0D009A-BA3D-2B4A-D5FD-66CFF185CC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2" b="26977"/>
          <a:stretch/>
        </p:blipFill>
        <p:spPr>
          <a:xfrm>
            <a:off x="4212935" y="745068"/>
            <a:ext cx="3758184" cy="3729012"/>
          </a:xfrm>
          <a:prstGeom prst="rect">
            <a:avLst/>
          </a:prstGeom>
        </p:spPr>
      </p:pic>
      <p:pic>
        <p:nvPicPr>
          <p:cNvPr id="5" name="Picture 4" descr="A fountain in a park&#10;&#10;Description automatically generated">
            <a:extLst>
              <a:ext uri="{FF2B5EF4-FFF2-40B4-BE49-F238E27FC236}">
                <a16:creationId xmlns:a16="http://schemas.microsoft.com/office/drawing/2014/main" id="{17ED6047-024D-279A-D060-3A06946976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1" b="26977"/>
          <a:stretch/>
        </p:blipFill>
        <p:spPr>
          <a:xfrm>
            <a:off x="8147303" y="745028"/>
            <a:ext cx="3758184" cy="3729093"/>
          </a:xfrm>
          <a:prstGeom prst="rect">
            <a:avLst/>
          </a:prstGeom>
        </p:spPr>
      </p:pic>
      <p:pic>
        <p:nvPicPr>
          <p:cNvPr id="3" name="Picture 2" descr="Made with Unity logo transparent PNG - StickPNG">
            <a:extLst>
              <a:ext uri="{FF2B5EF4-FFF2-40B4-BE49-F238E27FC236}">
                <a16:creationId xmlns:a16="http://schemas.microsoft.com/office/drawing/2014/main" id="{CACA191E-E454-7533-7EB3-7D6BB95F2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888" y="85061"/>
            <a:ext cx="1839433" cy="43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Volume with solid fill">
            <a:extLst>
              <a:ext uri="{FF2B5EF4-FFF2-40B4-BE49-F238E27FC236}">
                <a16:creationId xmlns:a16="http://schemas.microsoft.com/office/drawing/2014/main" id="{7128788F-6B80-D63F-B4C1-B7DC59391B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513" y="5783322"/>
            <a:ext cx="914400" cy="914400"/>
          </a:xfrm>
          <a:prstGeom prst="rect">
            <a:avLst/>
          </a:prstGeom>
        </p:spPr>
      </p:pic>
      <p:pic>
        <p:nvPicPr>
          <p:cNvPr id="9" name="Graphic 8" descr="Sparrow outline">
            <a:extLst>
              <a:ext uri="{FF2B5EF4-FFF2-40B4-BE49-F238E27FC236}">
                <a16:creationId xmlns:a16="http://schemas.microsoft.com/office/drawing/2014/main" id="{FE381BA9-7062-7C88-F47B-D969F19B60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75144" y="5783322"/>
            <a:ext cx="914400" cy="914400"/>
          </a:xfrm>
          <a:prstGeom prst="rect">
            <a:avLst/>
          </a:prstGeom>
        </p:spPr>
      </p:pic>
      <p:pic>
        <p:nvPicPr>
          <p:cNvPr id="12" name="Graphic 11" descr="Car outline">
            <a:extLst>
              <a:ext uri="{FF2B5EF4-FFF2-40B4-BE49-F238E27FC236}">
                <a16:creationId xmlns:a16="http://schemas.microsoft.com/office/drawing/2014/main" id="{6590A492-7263-A8E1-5112-44278F740D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74605" y="5783322"/>
            <a:ext cx="914400" cy="914400"/>
          </a:xfrm>
          <a:prstGeom prst="rect">
            <a:avLst/>
          </a:prstGeom>
        </p:spPr>
      </p:pic>
      <p:pic>
        <p:nvPicPr>
          <p:cNvPr id="6" name="Picture 5" descr="A black numbers and arrow&#10;&#10;Description automatically generated">
            <a:extLst>
              <a:ext uri="{FF2B5EF4-FFF2-40B4-BE49-F238E27FC236}">
                <a16:creationId xmlns:a16="http://schemas.microsoft.com/office/drawing/2014/main" id="{35F41AAF-ED32-B235-BE75-88A20F4644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155198" y="4715097"/>
            <a:ext cx="1393323" cy="5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7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88A0-95D8-9A31-BF99-989136F56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accent6"/>
                </a:solidFill>
                <a:latin typeface="Trebuchet MS (Headings)"/>
              </a:rPr>
              <a:t>2. Few people</a:t>
            </a:r>
          </a:p>
        </p:txBody>
      </p:sp>
      <p:pic>
        <p:nvPicPr>
          <p:cNvPr id="13" name="Picture 12" descr="A park with a circular path and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6A692602-AB11-A8EF-C6E8-44716A8F59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9" b="28684"/>
          <a:stretch/>
        </p:blipFill>
        <p:spPr>
          <a:xfrm>
            <a:off x="301752" y="904658"/>
            <a:ext cx="3758184" cy="3569422"/>
          </a:xfrm>
          <a:prstGeom prst="rect">
            <a:avLst/>
          </a:prstGeom>
        </p:spPr>
      </p:pic>
      <p:pic>
        <p:nvPicPr>
          <p:cNvPr id="9" name="Picture 8" descr="A group of people in a park&#10;&#10;Description automatically generated">
            <a:extLst>
              <a:ext uri="{FF2B5EF4-FFF2-40B4-BE49-F238E27FC236}">
                <a16:creationId xmlns:a16="http://schemas.microsoft.com/office/drawing/2014/main" id="{749E5F0E-9E49-CAD9-388B-F7E7A96441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 b="29121"/>
          <a:stretch/>
        </p:blipFill>
        <p:spPr>
          <a:xfrm>
            <a:off x="8127466" y="904619"/>
            <a:ext cx="3758184" cy="3569501"/>
          </a:xfrm>
          <a:prstGeom prst="rect">
            <a:avLst/>
          </a:prstGeom>
        </p:spPr>
      </p:pic>
      <p:pic>
        <p:nvPicPr>
          <p:cNvPr id="11" name="Picture 10" descr="A park with a fountain and people walking around&#10;&#10;Description automatically generated">
            <a:extLst>
              <a:ext uri="{FF2B5EF4-FFF2-40B4-BE49-F238E27FC236}">
                <a16:creationId xmlns:a16="http://schemas.microsoft.com/office/drawing/2014/main" id="{495551C7-79DF-3D59-CF6A-E70D817C62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51" b="26822"/>
          <a:stretch/>
        </p:blipFill>
        <p:spPr>
          <a:xfrm>
            <a:off x="4214609" y="904660"/>
            <a:ext cx="3758184" cy="3569420"/>
          </a:xfrm>
          <a:prstGeom prst="rect">
            <a:avLst/>
          </a:prstGeom>
        </p:spPr>
      </p:pic>
      <p:pic>
        <p:nvPicPr>
          <p:cNvPr id="4" name="Picture 3" descr="Made with Unity logo transparent PNG - StickPNG">
            <a:extLst>
              <a:ext uri="{FF2B5EF4-FFF2-40B4-BE49-F238E27FC236}">
                <a16:creationId xmlns:a16="http://schemas.microsoft.com/office/drawing/2014/main" id="{67ECD50B-687B-D6BF-6C2B-78B6A4737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888" y="85061"/>
            <a:ext cx="1839433" cy="43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4" descr="Volume with solid fill">
            <a:extLst>
              <a:ext uri="{FF2B5EF4-FFF2-40B4-BE49-F238E27FC236}">
                <a16:creationId xmlns:a16="http://schemas.microsoft.com/office/drawing/2014/main" id="{4AA1FB12-9B7D-D722-F93E-2DAC32BC1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513" y="5783322"/>
            <a:ext cx="914400" cy="914400"/>
          </a:xfrm>
          <a:prstGeom prst="rect">
            <a:avLst/>
          </a:prstGeom>
        </p:spPr>
      </p:pic>
      <p:pic>
        <p:nvPicPr>
          <p:cNvPr id="6" name="Graphic 5" descr="Sparrow outline">
            <a:extLst>
              <a:ext uri="{FF2B5EF4-FFF2-40B4-BE49-F238E27FC236}">
                <a16:creationId xmlns:a16="http://schemas.microsoft.com/office/drawing/2014/main" id="{C4E2F60B-36B4-7A13-FFD1-A48C2095B1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75144" y="5783322"/>
            <a:ext cx="914400" cy="914400"/>
          </a:xfrm>
          <a:prstGeom prst="rect">
            <a:avLst/>
          </a:prstGeom>
        </p:spPr>
      </p:pic>
      <p:pic>
        <p:nvPicPr>
          <p:cNvPr id="7" name="Graphic 6" descr="Car outline">
            <a:extLst>
              <a:ext uri="{FF2B5EF4-FFF2-40B4-BE49-F238E27FC236}">
                <a16:creationId xmlns:a16="http://schemas.microsoft.com/office/drawing/2014/main" id="{6F0B5F13-1F79-00B9-5E10-487D74CB09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74605" y="5783322"/>
            <a:ext cx="914400" cy="914400"/>
          </a:xfrm>
          <a:prstGeom prst="rect">
            <a:avLst/>
          </a:prstGeom>
        </p:spPr>
      </p:pic>
      <p:pic>
        <p:nvPicPr>
          <p:cNvPr id="10" name="Graphic 9" descr="Man and woman outline">
            <a:extLst>
              <a:ext uri="{FF2B5EF4-FFF2-40B4-BE49-F238E27FC236}">
                <a16:creationId xmlns:a16="http://schemas.microsoft.com/office/drawing/2014/main" id="{2238FDC2-B8C1-265E-19B2-BA3C71862A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69671" y="5855056"/>
            <a:ext cx="770931" cy="770931"/>
          </a:xfrm>
          <a:prstGeom prst="rect">
            <a:avLst/>
          </a:prstGeom>
        </p:spPr>
      </p:pic>
      <p:pic>
        <p:nvPicPr>
          <p:cNvPr id="3" name="Picture 2" descr="A black numbers and arrow&#10;&#10;Description automatically generated">
            <a:extLst>
              <a:ext uri="{FF2B5EF4-FFF2-40B4-BE49-F238E27FC236}">
                <a16:creationId xmlns:a16="http://schemas.microsoft.com/office/drawing/2014/main" id="{46356837-1063-1FC0-FB70-664BED94A8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0155198" y="4715097"/>
            <a:ext cx="1393323" cy="5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76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13192-54B0-E324-02ED-8A5F048FC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dirty="0">
                <a:solidFill>
                  <a:schemeClr val="accent6"/>
                </a:solidFill>
                <a:latin typeface="Trebuchet MS (Headings)"/>
              </a:rPr>
              <a:t>3. Lots of people</a:t>
            </a:r>
          </a:p>
        </p:txBody>
      </p:sp>
      <p:pic>
        <p:nvPicPr>
          <p:cNvPr id="17" name="Picture 16" descr="A group of people in a park&#10;&#10;Description automatically generated">
            <a:extLst>
              <a:ext uri="{FF2B5EF4-FFF2-40B4-BE49-F238E27FC236}">
                <a16:creationId xmlns:a16="http://schemas.microsoft.com/office/drawing/2014/main" id="{8D40074E-D3C8-3510-D500-ABBF7BA52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31005"/>
          <a:stretch/>
        </p:blipFill>
        <p:spPr>
          <a:xfrm>
            <a:off x="372619" y="1034590"/>
            <a:ext cx="3758184" cy="3439490"/>
          </a:xfrm>
          <a:prstGeom prst="rect">
            <a:avLst/>
          </a:prstGeom>
        </p:spPr>
      </p:pic>
      <p:pic>
        <p:nvPicPr>
          <p:cNvPr id="9" name="Picture 8" descr="A group of people in a park&#10;&#10;Description automatically generated">
            <a:extLst>
              <a:ext uri="{FF2B5EF4-FFF2-40B4-BE49-F238E27FC236}">
                <a16:creationId xmlns:a16="http://schemas.microsoft.com/office/drawing/2014/main" id="{E138D7CC-AC2E-0E10-A6AD-15AA23183F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4" b="28577"/>
          <a:stretch/>
        </p:blipFill>
        <p:spPr>
          <a:xfrm>
            <a:off x="4214609" y="1034509"/>
            <a:ext cx="3758184" cy="3439571"/>
          </a:xfrm>
          <a:prstGeom prst="rect">
            <a:avLst/>
          </a:prstGeom>
        </p:spPr>
      </p:pic>
      <p:pic>
        <p:nvPicPr>
          <p:cNvPr id="5" name="Picture 4" descr="A group of people walking in a park&#10;&#10;Description automatically generated">
            <a:extLst>
              <a:ext uri="{FF2B5EF4-FFF2-40B4-BE49-F238E27FC236}">
                <a16:creationId xmlns:a16="http://schemas.microsoft.com/office/drawing/2014/main" id="{2E3E95E5-FBB6-1303-E7CA-91719CE0F9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83" b="27389"/>
          <a:stretch/>
        </p:blipFill>
        <p:spPr>
          <a:xfrm>
            <a:off x="8056599" y="1034590"/>
            <a:ext cx="3758184" cy="3439490"/>
          </a:xfrm>
          <a:prstGeom prst="rect">
            <a:avLst/>
          </a:prstGeom>
        </p:spPr>
      </p:pic>
      <p:pic>
        <p:nvPicPr>
          <p:cNvPr id="3" name="Picture 2" descr="Made with Unity logo transparent PNG - StickPNG">
            <a:extLst>
              <a:ext uri="{FF2B5EF4-FFF2-40B4-BE49-F238E27FC236}">
                <a16:creationId xmlns:a16="http://schemas.microsoft.com/office/drawing/2014/main" id="{A7D868F6-4DE6-23DE-2CB3-DDCE24DA0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888" y="85061"/>
            <a:ext cx="1839433" cy="43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 descr="Volume with solid fill">
            <a:extLst>
              <a:ext uri="{FF2B5EF4-FFF2-40B4-BE49-F238E27FC236}">
                <a16:creationId xmlns:a16="http://schemas.microsoft.com/office/drawing/2014/main" id="{D32B16A6-3D0B-0EA7-732F-3AF54EF9AF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6513" y="5783322"/>
            <a:ext cx="914400" cy="914400"/>
          </a:xfrm>
          <a:prstGeom prst="rect">
            <a:avLst/>
          </a:prstGeom>
        </p:spPr>
      </p:pic>
      <p:pic>
        <p:nvPicPr>
          <p:cNvPr id="7" name="Graphic 6" descr="Sparrow outline">
            <a:extLst>
              <a:ext uri="{FF2B5EF4-FFF2-40B4-BE49-F238E27FC236}">
                <a16:creationId xmlns:a16="http://schemas.microsoft.com/office/drawing/2014/main" id="{2AF428E1-378B-5929-5A78-F19047D171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75144" y="5783322"/>
            <a:ext cx="914400" cy="914400"/>
          </a:xfrm>
          <a:prstGeom prst="rect">
            <a:avLst/>
          </a:prstGeom>
        </p:spPr>
      </p:pic>
      <p:pic>
        <p:nvPicPr>
          <p:cNvPr id="8" name="Graphic 7" descr="Car outline">
            <a:extLst>
              <a:ext uri="{FF2B5EF4-FFF2-40B4-BE49-F238E27FC236}">
                <a16:creationId xmlns:a16="http://schemas.microsoft.com/office/drawing/2014/main" id="{1EA3CF9E-CDD3-2FD7-6024-5355ECAAD9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74605" y="5783322"/>
            <a:ext cx="914400" cy="914400"/>
          </a:xfrm>
          <a:prstGeom prst="rect">
            <a:avLst/>
          </a:prstGeom>
        </p:spPr>
      </p:pic>
      <p:pic>
        <p:nvPicPr>
          <p:cNvPr id="11" name="Graphic 10" descr="Group of people outline">
            <a:extLst>
              <a:ext uri="{FF2B5EF4-FFF2-40B4-BE49-F238E27FC236}">
                <a16:creationId xmlns:a16="http://schemas.microsoft.com/office/drawing/2014/main" id="{E2F7ABC8-1491-8087-1794-DCBC123173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74066" y="5783322"/>
            <a:ext cx="914400" cy="914400"/>
          </a:xfrm>
          <a:prstGeom prst="rect">
            <a:avLst/>
          </a:prstGeom>
        </p:spPr>
      </p:pic>
      <p:pic>
        <p:nvPicPr>
          <p:cNvPr id="4" name="Picture 3" descr="A black numbers and arrow&#10;&#10;Description automatically generated">
            <a:extLst>
              <a:ext uri="{FF2B5EF4-FFF2-40B4-BE49-F238E27FC236}">
                <a16:creationId xmlns:a16="http://schemas.microsoft.com/office/drawing/2014/main" id="{E12D2650-3CAA-9D02-E233-DD9FD87A4F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0155198" y="4715097"/>
            <a:ext cx="1393323" cy="58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173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1818</TotalTime>
  <Words>1729</Words>
  <Application>Microsoft Office PowerPoint</Application>
  <PresentationFormat>Widescreen</PresentationFormat>
  <Paragraphs>220</Paragraphs>
  <Slides>21</Slides>
  <Notes>6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Aptos</vt:lpstr>
      <vt:lpstr>Aptos Display</vt:lpstr>
      <vt:lpstr>Arial</vt:lpstr>
      <vt:lpstr>Trebuchet MS</vt:lpstr>
      <vt:lpstr>Trebuchet MS (Headings)</vt:lpstr>
      <vt:lpstr>Wingdings</vt:lpstr>
      <vt:lpstr>Wingdings 3</vt:lpstr>
      <vt:lpstr>Facet</vt:lpstr>
      <vt:lpstr>1_Facet</vt:lpstr>
      <vt:lpstr>Office Theme</vt:lpstr>
      <vt:lpstr>The presence of people and over-crowding in urban greenspaces: examining the impacts on social connectedness and restoration</vt:lpstr>
      <vt:lpstr>PowerPoint Presentation</vt:lpstr>
      <vt:lpstr>PowerPoint Presentation</vt:lpstr>
      <vt:lpstr>Research questions</vt:lpstr>
      <vt:lpstr>Methods - Experimental design</vt:lpstr>
      <vt:lpstr>Measures</vt:lpstr>
      <vt:lpstr> 1. No people</vt:lpstr>
      <vt:lpstr>2. Few people</vt:lpstr>
      <vt:lpstr>3. Lots of people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Any questions?</vt:lpstr>
    </vt:vector>
  </TitlesOfParts>
  <Company>UWE Bristol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presence of people and over-crowding in urban greenspaces: examining the impacts on social connectedness and restoration</dc:title>
  <dc:creator>Rebecca Reece</dc:creator>
  <cp:lastModifiedBy>Rebecca Reece</cp:lastModifiedBy>
  <cp:revision>32</cp:revision>
  <dcterms:created xsi:type="dcterms:W3CDTF">2024-06-13T13:39:23Z</dcterms:created>
  <dcterms:modified xsi:type="dcterms:W3CDTF">2024-07-02T17:50:49Z</dcterms:modified>
</cp:coreProperties>
</file>