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8" r:id="rId2"/>
    <p:sldId id="270" r:id="rId3"/>
    <p:sldId id="272" r:id="rId4"/>
    <p:sldId id="277" r:id="rId5"/>
    <p:sldId id="281" r:id="rId6"/>
    <p:sldId id="276" r:id="rId7"/>
    <p:sldId id="274" r:id="rId8"/>
    <p:sldId id="271" r:id="rId9"/>
    <p:sldId id="275" r:id="rId10"/>
    <p:sldId id="280" r:id="rId11"/>
    <p:sldId id="279" r:id="rId12"/>
    <p:sldId id="269" r:id="rId13"/>
    <p:sldId id="28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A5D4"/>
    <a:srgbClr val="2A9EA2"/>
    <a:srgbClr val="6C5D72"/>
    <a:srgbClr val="2D7185"/>
    <a:srgbClr val="D5B8E4"/>
    <a:srgbClr val="CDBB00"/>
    <a:srgbClr val="A50304"/>
    <a:srgbClr val="FF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3169"/>
  </p:normalViewPr>
  <p:slideViewPr>
    <p:cSldViewPr snapToGrid="0">
      <p:cViewPr varScale="1">
        <p:scale>
          <a:sx n="88" d="100"/>
          <a:sy n="88" d="100"/>
        </p:scale>
        <p:origin x="14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4743F-FDFD-B845-B429-D8961E8B0CE1}" type="datetimeFigureOut">
              <a:rPr lang="en-US" smtClean="0"/>
              <a:t>4/25/24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173CD-1979-804A-953B-EE45A4768310}" type="slidenum">
              <a:rPr lang="en-US" smtClean="0"/>
              <a:t>‹#›</a:t>
            </a:fld>
            <a:endParaRPr lang="en-US"/>
          </a:p>
        </p:txBody>
      </p:sp>
    </p:spTree>
    <p:extLst>
      <p:ext uri="{BB962C8B-B14F-4D97-AF65-F5344CB8AC3E}">
        <p14:creationId xmlns:p14="http://schemas.microsoft.com/office/powerpoint/2010/main" val="152672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open with short readings, to acknowledge the challenge times we’re living through – </a:t>
            </a:r>
          </a:p>
          <a:p>
            <a:endParaRPr lang="en-US" dirty="0"/>
          </a:p>
          <a:p>
            <a:r>
              <a:rPr lang="en-US" dirty="0"/>
              <a:t>- To know compassion</a:t>
            </a:r>
          </a:p>
          <a:p>
            <a:r>
              <a:rPr lang="en-US" dirty="0"/>
              <a:t>- Love redeems</a:t>
            </a:r>
          </a:p>
          <a:p>
            <a:r>
              <a:rPr lang="en-US" dirty="0"/>
              <a:t>- Understanding all the ways fear stands in the way of knowing love challenges us</a:t>
            </a:r>
          </a:p>
          <a:p>
            <a:r>
              <a:rPr lang="en-US" dirty="0"/>
              <a:t>- Choosing love against lovelessness</a:t>
            </a:r>
          </a:p>
        </p:txBody>
      </p:sp>
      <p:sp>
        <p:nvSpPr>
          <p:cNvPr id="4" name="Slide Number Placeholder 3"/>
          <p:cNvSpPr>
            <a:spLocks noGrp="1"/>
          </p:cNvSpPr>
          <p:nvPr>
            <p:ph type="sldNum" sz="quarter" idx="5"/>
          </p:nvPr>
        </p:nvSpPr>
        <p:spPr/>
        <p:txBody>
          <a:bodyPr/>
          <a:lstStyle/>
          <a:p>
            <a:fld id="{B5D173CD-1979-804A-953B-EE45A4768310}" type="slidenum">
              <a:rPr lang="en-US" smtClean="0"/>
              <a:t>2</a:t>
            </a:fld>
            <a:endParaRPr lang="en-US"/>
          </a:p>
        </p:txBody>
      </p:sp>
    </p:spTree>
    <p:extLst>
      <p:ext uri="{BB962C8B-B14F-4D97-AF65-F5344CB8AC3E}">
        <p14:creationId xmlns:p14="http://schemas.microsoft.com/office/powerpoint/2010/main" val="3382326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GB" sz="1800" b="0" i="0" u="none" strike="noStrike" dirty="0">
                <a:solidFill>
                  <a:srgbClr val="000000"/>
                </a:solidFill>
                <a:effectLst/>
                <a:latin typeface="Arial" panose="020B0604020202020204" pitchFamily="34" charset="0"/>
              </a:rPr>
              <a:t>Worth noting that technology has always always been part of human existence, and has large scale effects on culture itself. </a:t>
            </a:r>
            <a:endParaRPr lang="en-GB" b="0" dirty="0">
              <a:effectLst/>
            </a:endParaRPr>
          </a:p>
          <a:p>
            <a:pPr rtl="0">
              <a:spcBef>
                <a:spcPts val="0"/>
              </a:spcBef>
              <a:spcAft>
                <a:spcPts val="1200"/>
              </a:spcAft>
            </a:pPr>
            <a:r>
              <a:rPr lang="en-GB" sz="1800" b="0" i="0" u="none" strike="noStrike" dirty="0">
                <a:solidFill>
                  <a:srgbClr val="000000"/>
                </a:solidFill>
                <a:effectLst/>
                <a:latin typeface="Arial" panose="020B0604020202020204" pitchFamily="34" charset="0"/>
              </a:rPr>
              <a:t>I find this 1989 lecture series on ‘</a:t>
            </a:r>
            <a:r>
              <a:rPr lang="en-GB" sz="1800" b="0" i="1" u="none" strike="noStrike" dirty="0">
                <a:solidFill>
                  <a:srgbClr val="000000"/>
                </a:solidFill>
                <a:effectLst/>
                <a:latin typeface="Arial" panose="020B0604020202020204" pitchFamily="34" charset="0"/>
              </a:rPr>
              <a:t>The Real World of Technology</a:t>
            </a:r>
            <a:r>
              <a:rPr lang="en-GB" sz="1800" b="0" i="0" u="none" strike="noStrike" dirty="0">
                <a:solidFill>
                  <a:srgbClr val="000000"/>
                </a:solidFill>
                <a:effectLst/>
                <a:latin typeface="Arial" panose="020B0604020202020204" pitchFamily="34" charset="0"/>
              </a:rPr>
              <a:t>’ by Canadian Experimental Physicist, Ursula M Franklin, gives an interesting perspective</a:t>
            </a:r>
            <a:endParaRPr lang="en-GB" b="0" dirty="0">
              <a:effectLst/>
            </a:endParaRPr>
          </a:p>
          <a:p>
            <a:pPr rtl="0">
              <a:spcBef>
                <a:spcPts val="0"/>
              </a:spcBef>
              <a:spcAft>
                <a:spcPts val="1200"/>
              </a:spcAft>
            </a:pPr>
            <a:r>
              <a:rPr lang="en-GB" sz="1800" b="0" i="0" u="none" strike="noStrike" dirty="0">
                <a:solidFill>
                  <a:srgbClr val="000000"/>
                </a:solidFill>
                <a:effectLst/>
                <a:latin typeface="Arial" panose="020B0604020202020204" pitchFamily="34" charset="0"/>
              </a:rPr>
              <a:t>She looks at technology as ideas, and dreams as practices and procedures, as hopes and myths.</a:t>
            </a:r>
            <a:endParaRPr lang="en-GB" b="0" dirty="0">
              <a:effectLst/>
            </a:endParaRPr>
          </a:p>
          <a:p>
            <a:pPr rtl="0">
              <a:spcBef>
                <a:spcPts val="0"/>
              </a:spcBef>
              <a:spcAft>
                <a:spcPts val="1200"/>
              </a:spcAft>
            </a:pPr>
            <a:r>
              <a:rPr lang="en-GB" sz="1800" b="0" i="0" u="none" strike="noStrike" dirty="0">
                <a:solidFill>
                  <a:srgbClr val="000000"/>
                </a:solidFill>
                <a:effectLst/>
                <a:latin typeface="Arial" panose="020B0604020202020204" pitchFamily="34" charset="0"/>
              </a:rPr>
              <a:t>She also describes extended reality as a body of knowledge and emotions we acquire that is based on the experience of others. It’s this extension of our own reality, through technology as a practice, that creates our world. It’s guided by our values, beliefs and culture.</a:t>
            </a:r>
            <a:endParaRPr lang="en-GB" b="0" dirty="0">
              <a:effectLst/>
            </a:endParaRPr>
          </a:p>
          <a:p>
            <a:br>
              <a:rPr lang="en-GB" dirty="0"/>
            </a:br>
            <a:endParaRPr lang="en-US" dirty="0"/>
          </a:p>
        </p:txBody>
      </p:sp>
      <p:sp>
        <p:nvSpPr>
          <p:cNvPr id="4" name="Slide Number Placeholder 3"/>
          <p:cNvSpPr>
            <a:spLocks noGrp="1"/>
          </p:cNvSpPr>
          <p:nvPr>
            <p:ph type="sldNum" sz="quarter" idx="5"/>
          </p:nvPr>
        </p:nvSpPr>
        <p:spPr/>
        <p:txBody>
          <a:bodyPr/>
          <a:lstStyle/>
          <a:p>
            <a:fld id="{B5D173CD-1979-804A-953B-EE45A4768310}" type="slidenum">
              <a:rPr lang="en-US" smtClean="0"/>
              <a:t>3</a:t>
            </a:fld>
            <a:endParaRPr lang="en-US"/>
          </a:p>
        </p:txBody>
      </p:sp>
    </p:spTree>
    <p:extLst>
      <p:ext uri="{BB962C8B-B14F-4D97-AF65-F5344CB8AC3E}">
        <p14:creationId xmlns:p14="http://schemas.microsoft.com/office/powerpoint/2010/main" val="143077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D173CD-1979-804A-953B-EE45A4768310}" type="slidenum">
              <a:rPr lang="en-US" smtClean="0"/>
              <a:t>6</a:t>
            </a:fld>
            <a:endParaRPr lang="en-US"/>
          </a:p>
        </p:txBody>
      </p:sp>
    </p:spTree>
    <p:extLst>
      <p:ext uri="{BB962C8B-B14F-4D97-AF65-F5344CB8AC3E}">
        <p14:creationId xmlns:p14="http://schemas.microsoft.com/office/powerpoint/2010/main" val="101621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a:t>
            </a:r>
            <a:r>
              <a:rPr lang="en-US" dirty="0" err="1"/>
              <a:t>Densley</a:t>
            </a:r>
            <a:r>
              <a:rPr lang="en-US" dirty="0"/>
              <a:t>, Nick </a:t>
            </a:r>
            <a:r>
              <a:rPr lang="en-US" dirty="0" err="1"/>
              <a:t>Triggs</a:t>
            </a:r>
            <a:r>
              <a:rPr lang="en-US" dirty="0"/>
              <a:t>, Catherine Smith, Abbie Rogers, </a:t>
            </a:r>
            <a:r>
              <a:rPr lang="en-US" dirty="0" err="1"/>
              <a:t>Toyosi</a:t>
            </a:r>
            <a:r>
              <a:rPr lang="en-US" dirty="0"/>
              <a:t> </a:t>
            </a:r>
            <a:r>
              <a:rPr lang="en-US" dirty="0" err="1"/>
              <a:t>Alasi</a:t>
            </a:r>
            <a:r>
              <a:rPr lang="en-US" dirty="0"/>
              <a:t>, Giorgio Stratos, </a:t>
            </a:r>
          </a:p>
          <a:p>
            <a:endParaRPr lang="en-US" dirty="0"/>
          </a:p>
          <a:p>
            <a:r>
              <a:rPr lang="en-US" dirty="0"/>
              <a:t>Jo Lansdowne &amp; </a:t>
            </a:r>
            <a:r>
              <a:rPr lang="en-US" dirty="0" err="1"/>
              <a:t>Furaha</a:t>
            </a:r>
            <a:r>
              <a:rPr lang="en-US" dirty="0"/>
              <a:t> </a:t>
            </a:r>
            <a:r>
              <a:rPr lang="en-US" dirty="0" err="1"/>
              <a:t>Asani</a:t>
            </a:r>
            <a:endParaRPr lang="en-US" dirty="0"/>
          </a:p>
        </p:txBody>
      </p:sp>
      <p:sp>
        <p:nvSpPr>
          <p:cNvPr id="4" name="Slide Number Placeholder 3"/>
          <p:cNvSpPr>
            <a:spLocks noGrp="1"/>
          </p:cNvSpPr>
          <p:nvPr>
            <p:ph type="sldNum" sz="quarter" idx="5"/>
          </p:nvPr>
        </p:nvSpPr>
        <p:spPr/>
        <p:txBody>
          <a:bodyPr/>
          <a:lstStyle/>
          <a:p>
            <a:fld id="{B5D173CD-1979-804A-953B-EE45A4768310}" type="slidenum">
              <a:rPr lang="en-US" smtClean="0"/>
              <a:t>7</a:t>
            </a:fld>
            <a:endParaRPr lang="en-US"/>
          </a:p>
        </p:txBody>
      </p:sp>
    </p:spTree>
    <p:extLst>
      <p:ext uri="{BB962C8B-B14F-4D97-AF65-F5344CB8AC3E}">
        <p14:creationId xmlns:p14="http://schemas.microsoft.com/office/powerpoint/2010/main" val="147991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D173CD-1979-804A-953B-EE45A4768310}" type="slidenum">
              <a:rPr lang="en-US" smtClean="0"/>
              <a:t>8</a:t>
            </a:fld>
            <a:endParaRPr lang="en-US"/>
          </a:p>
        </p:txBody>
      </p:sp>
    </p:spTree>
    <p:extLst>
      <p:ext uri="{BB962C8B-B14F-4D97-AF65-F5344CB8AC3E}">
        <p14:creationId xmlns:p14="http://schemas.microsoft.com/office/powerpoint/2010/main" val="70381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D173CD-1979-804A-953B-EE45A4768310}" type="slidenum">
              <a:rPr lang="en-US" smtClean="0"/>
              <a:t>9</a:t>
            </a:fld>
            <a:endParaRPr lang="en-US"/>
          </a:p>
        </p:txBody>
      </p:sp>
    </p:spTree>
    <p:extLst>
      <p:ext uri="{BB962C8B-B14F-4D97-AF65-F5344CB8AC3E}">
        <p14:creationId xmlns:p14="http://schemas.microsoft.com/office/powerpoint/2010/main" val="409382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reminds us of what it feels like on his fingertips to fight the machine and to feel it’s agency. Do check out </a:t>
            </a:r>
            <a:r>
              <a:rPr lang="en-US" dirty="0" err="1"/>
              <a:t>Samborne’s</a:t>
            </a:r>
            <a:r>
              <a:rPr lang="en-US" dirty="0"/>
              <a:t> podcast.</a:t>
            </a:r>
          </a:p>
        </p:txBody>
      </p:sp>
      <p:sp>
        <p:nvSpPr>
          <p:cNvPr id="4" name="Slide Number Placeholder 3"/>
          <p:cNvSpPr>
            <a:spLocks noGrp="1"/>
          </p:cNvSpPr>
          <p:nvPr>
            <p:ph type="sldNum" sz="quarter" idx="5"/>
          </p:nvPr>
        </p:nvSpPr>
        <p:spPr/>
        <p:txBody>
          <a:bodyPr/>
          <a:lstStyle/>
          <a:p>
            <a:fld id="{B5D173CD-1979-804A-953B-EE45A4768310}" type="slidenum">
              <a:rPr lang="en-US" smtClean="0"/>
              <a:t>10</a:t>
            </a:fld>
            <a:endParaRPr lang="en-US"/>
          </a:p>
        </p:txBody>
      </p:sp>
    </p:spTree>
    <p:extLst>
      <p:ext uri="{BB962C8B-B14F-4D97-AF65-F5344CB8AC3E}">
        <p14:creationId xmlns:p14="http://schemas.microsoft.com/office/powerpoint/2010/main" val="1195073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BC39-AAED-01FF-1C29-9726C7D5D9D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504CD2C-5E2D-25D5-542F-9BE569A807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B553D9E-D6EE-2F9B-1753-883E1673802C}"/>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5" name="Footer Placeholder 4">
            <a:extLst>
              <a:ext uri="{FF2B5EF4-FFF2-40B4-BE49-F238E27FC236}">
                <a16:creationId xmlns:a16="http://schemas.microsoft.com/office/drawing/2014/main" id="{9D360C9E-1CB5-2201-3BB7-F4F83E0B24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00ECC9-745A-E2CE-498D-33A49D2403B5}"/>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3199571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803B-B594-D2CC-82B4-32D6891792D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B607D4F-72A3-0C17-5C1A-677476DAF1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3FE493E-3D2C-2208-FB93-893C7ABFAD2C}"/>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5" name="Footer Placeholder 4">
            <a:extLst>
              <a:ext uri="{FF2B5EF4-FFF2-40B4-BE49-F238E27FC236}">
                <a16:creationId xmlns:a16="http://schemas.microsoft.com/office/drawing/2014/main" id="{13A84876-DF28-8514-524F-0489920C47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0668D8-4CAD-A54A-24D5-FAC5347F8245}"/>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350836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E8925-C278-AF2A-47EE-7F45A09AED9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E93EA82-4E40-5CCD-1DDC-57C1DF93B5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62806F-0970-B5C4-53C7-3A81DEDE2E22}"/>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5" name="Footer Placeholder 4">
            <a:extLst>
              <a:ext uri="{FF2B5EF4-FFF2-40B4-BE49-F238E27FC236}">
                <a16:creationId xmlns:a16="http://schemas.microsoft.com/office/drawing/2014/main" id="{C318BFE4-9AE4-6434-C078-72199A957C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DC9895-92FB-EA78-D3CD-97B305513F8C}"/>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18695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EAB6C-8B2A-8EDA-B6AB-2296BDB483B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4ECBD0-9ED4-1EE3-72DE-F56DE1CB43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0454A37-CE05-A244-B162-686EB8A2D1C7}"/>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5" name="Footer Placeholder 4">
            <a:extLst>
              <a:ext uri="{FF2B5EF4-FFF2-40B4-BE49-F238E27FC236}">
                <a16:creationId xmlns:a16="http://schemas.microsoft.com/office/drawing/2014/main" id="{97403B64-10DA-DFF1-E13D-75739D6BE0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E11365-3F5F-1370-7823-CC020258FC67}"/>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3865652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FC2F-8355-B999-1060-35945AD807B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8B67B10-5E56-5BAD-EF10-FDE34BF526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1A945B5-669D-424A-EAE6-090083660F0E}"/>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5" name="Footer Placeholder 4">
            <a:extLst>
              <a:ext uri="{FF2B5EF4-FFF2-40B4-BE49-F238E27FC236}">
                <a16:creationId xmlns:a16="http://schemas.microsoft.com/office/drawing/2014/main" id="{E46906BE-08EC-6C29-30AF-B019E71978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5F2701-CB9B-5DFD-48AF-5E6F98DF3D0B}"/>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160992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68C9-1591-B975-4DF1-8748BBF15DF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352BDF2-4289-1776-F598-B832DDAA2F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C1C2BB1-B838-75DC-D03D-FAC9CAFC7E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0ACAB63-88A6-4761-3587-75BE4F8DE660}"/>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6" name="Footer Placeholder 5">
            <a:extLst>
              <a:ext uri="{FF2B5EF4-FFF2-40B4-BE49-F238E27FC236}">
                <a16:creationId xmlns:a16="http://schemas.microsoft.com/office/drawing/2014/main" id="{371C587B-5490-A5F5-F66F-BF8DB6D7F0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DB2CE0-2659-D52D-62EE-92B13B366B0B}"/>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84603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58BB-8719-8000-C720-8E90A9EB0CC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2F8979B-FBCA-3102-024C-D8425F618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ED3DBF-6EC9-0BBD-AA18-5687B86675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C7F4E6A-2228-BE4F-BAA3-BD2FF19889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25DEA8-66D0-1EFA-D0A5-FE9C877FCF0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7C8DC3D-8387-5979-2A85-303A86B3C1F2}"/>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8" name="Footer Placeholder 7">
            <a:extLst>
              <a:ext uri="{FF2B5EF4-FFF2-40B4-BE49-F238E27FC236}">
                <a16:creationId xmlns:a16="http://schemas.microsoft.com/office/drawing/2014/main" id="{AD97EC81-6C43-CDAA-9143-84F2990E3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7072E6-2793-25F6-5BB5-FE3FC032830B}"/>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3331414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9179-8B6E-DB0A-7636-DF0E7CCBF75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5968B10-AB42-0780-CC85-D5CA858078ED}"/>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4" name="Footer Placeholder 3">
            <a:extLst>
              <a:ext uri="{FF2B5EF4-FFF2-40B4-BE49-F238E27FC236}">
                <a16:creationId xmlns:a16="http://schemas.microsoft.com/office/drawing/2014/main" id="{3D8B3675-A677-8DA2-08CC-80802821B8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B8D26D-E1C3-1988-AFD1-ACAC8098AC68}"/>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55058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B35E0-C6BE-18D3-352D-4F01B54917AF}"/>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3" name="Footer Placeholder 2">
            <a:extLst>
              <a:ext uri="{FF2B5EF4-FFF2-40B4-BE49-F238E27FC236}">
                <a16:creationId xmlns:a16="http://schemas.microsoft.com/office/drawing/2014/main" id="{E9CD6653-5F05-4116-B3E4-7ED81A19CF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0D7FFF-E46E-BB9C-59A6-EF4B21E8DBF5}"/>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188496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41C8-21B5-E59A-74AA-E2A7754B48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750D5C3-BFEC-F8DE-07F0-5DB4B4D02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992AA21-4C7B-DA2E-5DC8-49FB400DB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5F1E37-F6D1-6332-721C-016B8CC0EC4F}"/>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6" name="Footer Placeholder 5">
            <a:extLst>
              <a:ext uri="{FF2B5EF4-FFF2-40B4-BE49-F238E27FC236}">
                <a16:creationId xmlns:a16="http://schemas.microsoft.com/office/drawing/2014/main" id="{B587BAD2-ECD2-9B44-FA6D-D5A768619D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183007-B1F8-7D3E-D2A5-D239764E6A79}"/>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418916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FE28-1C4E-A0BC-F27E-38F19A7517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8C6D3C2-0BAB-60F3-3262-9C05DAF75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EFA604A-F8BE-3A8E-51EB-CB5E81303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1296B3-C9A3-EA79-D2C8-1819525493FF}"/>
              </a:ext>
            </a:extLst>
          </p:cNvPr>
          <p:cNvSpPr>
            <a:spLocks noGrp="1"/>
          </p:cNvSpPr>
          <p:nvPr>
            <p:ph type="dt" sz="half" idx="10"/>
          </p:nvPr>
        </p:nvSpPr>
        <p:spPr/>
        <p:txBody>
          <a:bodyPr/>
          <a:lstStyle/>
          <a:p>
            <a:fld id="{8E7D0D37-171C-5A4A-BEBD-D2774E2060CE}" type="datetimeFigureOut">
              <a:rPr lang="en-GB" smtClean="0"/>
              <a:t>25/04/2024</a:t>
            </a:fld>
            <a:endParaRPr lang="en-GB"/>
          </a:p>
        </p:txBody>
      </p:sp>
      <p:sp>
        <p:nvSpPr>
          <p:cNvPr id="6" name="Footer Placeholder 5">
            <a:extLst>
              <a:ext uri="{FF2B5EF4-FFF2-40B4-BE49-F238E27FC236}">
                <a16:creationId xmlns:a16="http://schemas.microsoft.com/office/drawing/2014/main" id="{53E69AE4-0E28-A0C9-1B2F-5E6B78F50B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F746CE-5FE8-232C-6830-4AB8AD6EFF27}"/>
              </a:ext>
            </a:extLst>
          </p:cNvPr>
          <p:cNvSpPr>
            <a:spLocks noGrp="1"/>
          </p:cNvSpPr>
          <p:nvPr>
            <p:ph type="sldNum" sz="quarter" idx="12"/>
          </p:nvPr>
        </p:nvSpPr>
        <p:spPr/>
        <p:txBody>
          <a:bodyPr/>
          <a:lstStyle/>
          <a:p>
            <a:fld id="{DB92C6A8-6026-9F4C-B602-E618CD2F8DB9}" type="slidenum">
              <a:rPr lang="en-GB" smtClean="0"/>
              <a:t>‹#›</a:t>
            </a:fld>
            <a:endParaRPr lang="en-GB"/>
          </a:p>
        </p:txBody>
      </p:sp>
    </p:spTree>
    <p:extLst>
      <p:ext uri="{BB962C8B-B14F-4D97-AF65-F5344CB8AC3E}">
        <p14:creationId xmlns:p14="http://schemas.microsoft.com/office/powerpoint/2010/main" val="69250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1CCE0-7475-D599-DC8F-C3EA8AC952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7A85078-BDD5-4428-B176-5D298A0E2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2513C2B-E04A-4396-FB4E-837B1499FA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D0D37-171C-5A4A-BEBD-D2774E2060CE}" type="datetimeFigureOut">
              <a:rPr lang="en-GB" smtClean="0"/>
              <a:t>25/04/2024</a:t>
            </a:fld>
            <a:endParaRPr lang="en-GB"/>
          </a:p>
        </p:txBody>
      </p:sp>
      <p:sp>
        <p:nvSpPr>
          <p:cNvPr id="5" name="Footer Placeholder 4">
            <a:extLst>
              <a:ext uri="{FF2B5EF4-FFF2-40B4-BE49-F238E27FC236}">
                <a16:creationId xmlns:a16="http://schemas.microsoft.com/office/drawing/2014/main" id="{3B84F4C7-2E0A-337B-CAE5-C25E9C4019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EFAC1F-D1B0-81F4-7F6F-EB51076A38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2C6A8-6026-9F4C-B602-E618CD2F8DB9}" type="slidenum">
              <a:rPr lang="en-GB" smtClean="0"/>
              <a:t>‹#›</a:t>
            </a:fld>
            <a:endParaRPr lang="en-GB"/>
          </a:p>
        </p:txBody>
      </p:sp>
    </p:spTree>
    <p:extLst>
      <p:ext uri="{BB962C8B-B14F-4D97-AF65-F5344CB8AC3E}">
        <p14:creationId xmlns:p14="http://schemas.microsoft.com/office/powerpoint/2010/main" val="417106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mailto:erinma.ochu@uwe.ac.uk"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craigscottslobotomy.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watershed.co.uk/studio/projects/more-ai-sandbox"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primitive-streak.org/" TargetMode="External"/><Relationship Id="rId2" Type="http://schemas.openxmlformats.org/officeDocument/2006/relationships/hyperlink" Target="https://docs.google.com/document/d/e/2PACX-1vSoNVDMnYmcojEUtC4ayxNyZe-vTGtTjYus5MtYK2MAwsQm-coyuDl9XhOQnYf2NF3swr6rA2aPcf6q/pub" TargetMode="External"/><Relationship Id="rId1" Type="http://schemas.openxmlformats.org/officeDocument/2006/relationships/slideLayout" Target="../slideLayouts/slideLayout2.xml"/><Relationship Id="rId4" Type="http://schemas.openxmlformats.org/officeDocument/2006/relationships/hyperlink" Target="http://doi.org/10.1098/rsos.16009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www.cbc.ca/radio/ideas/the-1989-cbc-massey-lectures-the-real-world-of-technology-1.294684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lifeofdata.org/site/patterns-in-practice/" TargetMode="External"/><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g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lifeofdata.org/site/patterns-in-practice/publications/"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6CDA-B0BF-3EF7-0E6B-0CDB8037CE7E}"/>
              </a:ext>
            </a:extLst>
          </p:cNvPr>
          <p:cNvSpPr txBox="1">
            <a:spLocks/>
          </p:cNvSpPr>
          <p:nvPr/>
        </p:nvSpPr>
        <p:spPr>
          <a:xfrm>
            <a:off x="806958" y="1683918"/>
            <a:ext cx="10578084" cy="162577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sz="28800" b="1" dirty="0">
                <a:solidFill>
                  <a:schemeClr val="accent6">
                    <a:lumMod val="75000"/>
                  </a:schemeClr>
                </a:solidFill>
                <a:latin typeface="Aptos" panose="020B0004020202020204" pitchFamily="34" charset="0"/>
              </a:rPr>
            </a:br>
            <a:r>
              <a:rPr lang="en-GB" sz="28800" b="1" dirty="0">
                <a:solidFill>
                  <a:srgbClr val="002060"/>
                </a:solidFill>
                <a:latin typeface="Aptos" panose="020B0004020202020204" pitchFamily="34" charset="0"/>
              </a:rPr>
              <a:t>Unfinished AI Experiments</a:t>
            </a:r>
          </a:p>
          <a:p>
            <a:br>
              <a:rPr lang="en-GB" sz="8000" b="1" dirty="0">
                <a:solidFill>
                  <a:schemeClr val="accent6">
                    <a:lumMod val="75000"/>
                  </a:schemeClr>
                </a:solidFill>
                <a:latin typeface="Aptos" panose="020B0004020202020204" pitchFamily="34" charset="0"/>
              </a:rPr>
            </a:br>
            <a:endParaRPr lang="en-GB" sz="8000" b="1" dirty="0">
              <a:solidFill>
                <a:schemeClr val="accent2">
                  <a:lumMod val="60000"/>
                  <a:lumOff val="40000"/>
                </a:schemeClr>
              </a:solidFill>
              <a:latin typeface="Aptos" panose="020B0004020202020204" pitchFamily="34" charset="0"/>
            </a:endParaRPr>
          </a:p>
        </p:txBody>
      </p:sp>
      <p:sp>
        <p:nvSpPr>
          <p:cNvPr id="3" name="TextBox 2">
            <a:extLst>
              <a:ext uri="{FF2B5EF4-FFF2-40B4-BE49-F238E27FC236}">
                <a16:creationId xmlns:a16="http://schemas.microsoft.com/office/drawing/2014/main" id="{651B178B-8C63-A661-9CC2-74513C4D4D62}"/>
              </a:ext>
            </a:extLst>
          </p:cNvPr>
          <p:cNvSpPr txBox="1"/>
          <p:nvPr/>
        </p:nvSpPr>
        <p:spPr>
          <a:xfrm>
            <a:off x="4585970" y="4650862"/>
            <a:ext cx="2613660" cy="523220"/>
          </a:xfrm>
          <a:prstGeom prst="rect">
            <a:avLst/>
          </a:prstGeom>
          <a:noFill/>
        </p:spPr>
        <p:txBody>
          <a:bodyPr wrap="square" rtlCol="0">
            <a:spAutoFit/>
          </a:bodyPr>
          <a:lstStyle/>
          <a:p>
            <a:r>
              <a:rPr lang="en-GB" sz="2800" dirty="0">
                <a:solidFill>
                  <a:schemeClr val="accent1"/>
                </a:solidFill>
                <a:latin typeface="Aptos" panose="020B0004020202020204" pitchFamily="34" charset="0"/>
              </a:rPr>
              <a:t>Erinma Ochu</a:t>
            </a:r>
          </a:p>
        </p:txBody>
      </p:sp>
      <p:pic>
        <p:nvPicPr>
          <p:cNvPr id="4" name="Picture 3" descr="Red and white logo of UWE Bristol">
            <a:extLst>
              <a:ext uri="{FF2B5EF4-FFF2-40B4-BE49-F238E27FC236}">
                <a16:creationId xmlns:a16="http://schemas.microsoft.com/office/drawing/2014/main" id="{FBC33546-72D1-A9EB-B747-358D2D86C5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5118" y="5578508"/>
            <a:ext cx="1782623" cy="88814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8C84F76E-035D-73DF-4399-AA9B345A4EBA}"/>
              </a:ext>
            </a:extLst>
          </p:cNvPr>
          <p:cNvPicPr>
            <a:picLocks noChangeAspect="1"/>
          </p:cNvPicPr>
          <p:nvPr/>
        </p:nvPicPr>
        <p:blipFill>
          <a:blip r:embed="rId3"/>
          <a:stretch>
            <a:fillRect/>
          </a:stretch>
        </p:blipFill>
        <p:spPr>
          <a:xfrm>
            <a:off x="8127779" y="5578508"/>
            <a:ext cx="1451649" cy="940274"/>
          </a:xfrm>
          <a:prstGeom prst="rect">
            <a:avLst/>
          </a:prstGeom>
        </p:spPr>
      </p:pic>
      <p:pic>
        <p:nvPicPr>
          <p:cNvPr id="7" name="Picture 8" descr="Email Logo Vector Art, Icons, and Graphics for Free Download">
            <a:extLst>
              <a:ext uri="{FF2B5EF4-FFF2-40B4-BE49-F238E27FC236}">
                <a16:creationId xmlns:a16="http://schemas.microsoft.com/office/drawing/2014/main" id="{E73A1B79-D78E-B1A0-6284-85B8F8F50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92" y="5614711"/>
            <a:ext cx="1062000" cy="1062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33FFCF51-06E4-CBDE-700D-82000433FB92}"/>
              </a:ext>
            </a:extLst>
          </p:cNvPr>
          <p:cNvSpPr txBox="1">
            <a:spLocks/>
          </p:cNvSpPr>
          <p:nvPr/>
        </p:nvSpPr>
        <p:spPr>
          <a:xfrm>
            <a:off x="1415892" y="5920413"/>
            <a:ext cx="3828459" cy="663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hlinkClick r:id="rId5"/>
              </a:rPr>
              <a:t>erinma.ochu@uwe.ac.uk</a:t>
            </a: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33263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White writing on a purple background talking about the patterns in practice artist in residence, Craig Scott - alongside a picture of Craig working with one of his instruments alongside human players">
            <a:extLst>
              <a:ext uri="{FF2B5EF4-FFF2-40B4-BE49-F238E27FC236}">
                <a16:creationId xmlns:a16="http://schemas.microsoft.com/office/drawing/2014/main" id="{34DD5AD5-47AF-3615-DBDB-AFC89B079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363"/>
            <a:ext cx="12192000" cy="5375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F43401-AC9E-232F-C722-8372AE68CC94}"/>
              </a:ext>
            </a:extLst>
          </p:cNvPr>
          <p:cNvSpPr txBox="1"/>
          <p:nvPr/>
        </p:nvSpPr>
        <p:spPr>
          <a:xfrm>
            <a:off x="203200" y="6116637"/>
            <a:ext cx="6299200" cy="923330"/>
          </a:xfrm>
          <a:prstGeom prst="rect">
            <a:avLst/>
          </a:prstGeom>
          <a:noFill/>
        </p:spPr>
        <p:txBody>
          <a:bodyPr wrap="square">
            <a:spAutoFit/>
          </a:bodyPr>
          <a:lstStyle/>
          <a:p>
            <a:pPr rtl="0">
              <a:spcBef>
                <a:spcPts val="0"/>
              </a:spcBef>
              <a:spcAft>
                <a:spcPts val="0"/>
              </a:spcAft>
            </a:pPr>
            <a:r>
              <a:rPr lang="en-GB" sz="1800" b="0" i="0" u="sng" strike="noStrike" dirty="0">
                <a:solidFill>
                  <a:srgbClr val="0097A7"/>
                </a:solidFill>
                <a:effectLst/>
                <a:latin typeface="Arial" panose="020B0604020202020204" pitchFamily="34" charset="0"/>
                <a:hlinkClick r:id="rId4"/>
              </a:rPr>
              <a:t>https://www.craigscottslobotomy.com/</a:t>
            </a:r>
            <a:endParaRPr lang="en-GB" b="0" dirty="0">
              <a:effectLst/>
            </a:endParaRPr>
          </a:p>
          <a:p>
            <a:br>
              <a:rPr lang="en-GB" dirty="0"/>
            </a:br>
            <a:endParaRPr lang="en-US" dirty="0"/>
          </a:p>
        </p:txBody>
      </p:sp>
      <p:pic>
        <p:nvPicPr>
          <p:cNvPr id="6151" name="Picture 7">
            <a:extLst>
              <a:ext uri="{FF2B5EF4-FFF2-40B4-BE49-F238E27FC236}">
                <a16:creationId xmlns:a16="http://schemas.microsoft.com/office/drawing/2014/main" id="{91D4900C-BB73-C979-6BFE-8B2F93294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8600" y="6116637"/>
            <a:ext cx="2870200" cy="62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87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with a green substance coming out of it&#10;&#10;Description automatically generated">
            <a:extLst>
              <a:ext uri="{FF2B5EF4-FFF2-40B4-BE49-F238E27FC236}">
                <a16:creationId xmlns:a16="http://schemas.microsoft.com/office/drawing/2014/main" id="{2AA71DA2-870E-2EAC-7600-D97AE8DD6AED}"/>
              </a:ext>
            </a:extLst>
          </p:cNvPr>
          <p:cNvPicPr>
            <a:picLocks noChangeAspect="1"/>
          </p:cNvPicPr>
          <p:nvPr/>
        </p:nvPicPr>
        <p:blipFill>
          <a:blip r:embed="rId2"/>
          <a:stretch>
            <a:fillRect/>
          </a:stretch>
        </p:blipFill>
        <p:spPr>
          <a:xfrm>
            <a:off x="313145" y="0"/>
            <a:ext cx="11209020" cy="6846644"/>
          </a:xfrm>
          <a:prstGeom prst="rect">
            <a:avLst/>
          </a:prstGeom>
        </p:spPr>
      </p:pic>
      <p:sp>
        <p:nvSpPr>
          <p:cNvPr id="3" name="TextBox 2">
            <a:extLst>
              <a:ext uri="{FF2B5EF4-FFF2-40B4-BE49-F238E27FC236}">
                <a16:creationId xmlns:a16="http://schemas.microsoft.com/office/drawing/2014/main" id="{FB6F7BB3-FC73-05FF-5357-A86B5D7DDA05}"/>
              </a:ext>
            </a:extLst>
          </p:cNvPr>
          <p:cNvSpPr txBox="1"/>
          <p:nvPr/>
        </p:nvSpPr>
        <p:spPr>
          <a:xfrm>
            <a:off x="153487" y="6462798"/>
            <a:ext cx="7495541" cy="646331"/>
          </a:xfrm>
          <a:prstGeom prst="rect">
            <a:avLst/>
          </a:prstGeom>
          <a:noFill/>
        </p:spPr>
        <p:txBody>
          <a:bodyPr wrap="square">
            <a:spAutoFit/>
          </a:bodyPr>
          <a:lstStyle/>
          <a:p>
            <a:r>
              <a:rPr lang="en-US" dirty="0">
                <a:hlinkClick r:id="rId3"/>
              </a:rPr>
              <a:t>https://www.watershed.co.uk/studio/projects/more-ai-sandbox</a:t>
            </a:r>
            <a:endParaRPr lang="en-US" dirty="0"/>
          </a:p>
          <a:p>
            <a:endParaRPr lang="en-US" dirty="0"/>
          </a:p>
        </p:txBody>
      </p:sp>
    </p:spTree>
    <p:extLst>
      <p:ext uri="{BB962C8B-B14F-4D97-AF65-F5344CB8AC3E}">
        <p14:creationId xmlns:p14="http://schemas.microsoft.com/office/powerpoint/2010/main" val="180872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119E4-C16A-23A8-EADA-50B0C024E5DE}"/>
              </a:ext>
            </a:extLst>
          </p:cNvPr>
          <p:cNvPicPr>
            <a:picLocks noChangeAspect="1"/>
          </p:cNvPicPr>
          <p:nvPr/>
        </p:nvPicPr>
        <p:blipFill>
          <a:blip r:embed="rId2"/>
          <a:stretch>
            <a:fillRect/>
          </a:stretch>
        </p:blipFill>
        <p:spPr>
          <a:xfrm>
            <a:off x="0" y="-1"/>
            <a:ext cx="12191999" cy="6898887"/>
          </a:xfrm>
          <a:prstGeom prst="rect">
            <a:avLst/>
          </a:prstGeom>
        </p:spPr>
      </p:pic>
    </p:spTree>
    <p:extLst>
      <p:ext uri="{BB962C8B-B14F-4D97-AF65-F5344CB8AC3E}">
        <p14:creationId xmlns:p14="http://schemas.microsoft.com/office/powerpoint/2010/main" val="2862257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462A-8DBC-DDA5-BED4-8D7D5FE7D6E7}"/>
              </a:ext>
            </a:extLst>
          </p:cNvPr>
          <p:cNvSpPr>
            <a:spLocks noGrp="1"/>
          </p:cNvSpPr>
          <p:nvPr>
            <p:ph type="title"/>
          </p:nvPr>
        </p:nvSpPr>
        <p:spPr/>
        <p:txBody>
          <a:bodyPr>
            <a:normAutofit fontScale="90000"/>
          </a:bodyPr>
          <a:lstStyle/>
          <a:p>
            <a:r>
              <a:rPr lang="en-GB" sz="9600" b="1" dirty="0">
                <a:solidFill>
                  <a:srgbClr val="002060"/>
                </a:solidFill>
                <a:latin typeface="Aptos" panose="020B0004020202020204" pitchFamily="34" charset="0"/>
              </a:rPr>
              <a:t>References</a:t>
            </a:r>
            <a:endParaRPr lang="en-US" dirty="0"/>
          </a:p>
        </p:txBody>
      </p:sp>
      <p:sp>
        <p:nvSpPr>
          <p:cNvPr id="3" name="Content Placeholder 2">
            <a:extLst>
              <a:ext uri="{FF2B5EF4-FFF2-40B4-BE49-F238E27FC236}">
                <a16:creationId xmlns:a16="http://schemas.microsoft.com/office/drawing/2014/main" id="{052A7783-9D67-ACA5-AA0F-F5EDA46D4893}"/>
              </a:ext>
            </a:extLst>
          </p:cNvPr>
          <p:cNvSpPr>
            <a:spLocks noGrp="1"/>
          </p:cNvSpPr>
          <p:nvPr>
            <p:ph idx="1"/>
          </p:nvPr>
        </p:nvSpPr>
        <p:spPr>
          <a:xfrm>
            <a:off x="838200" y="1690688"/>
            <a:ext cx="11498943" cy="4351338"/>
          </a:xfrm>
        </p:spPr>
        <p:txBody>
          <a:bodyPr>
            <a:noAutofit/>
          </a:bodyPr>
          <a:lstStyle/>
          <a:p>
            <a:pPr marL="0" indent="0">
              <a:buNone/>
            </a:pPr>
            <a:r>
              <a:rPr lang="en-GB" sz="1700" kern="100" dirty="0">
                <a:effectLst/>
                <a:latin typeface="Arial" panose="020B0604020202020204" pitchFamily="34" charset="0"/>
                <a:ea typeface="Aptos" panose="020B0004020202020204" pitchFamily="34" charset="0"/>
                <a:cs typeface="Times New Roman" panose="02020603050405020304" pitchFamily="18" charset="0"/>
              </a:rPr>
              <a:t>Amaro, R. (2022). The Black Technical Object. On Machine Learning and the Aspirations of Black Being. Sternberg Press </a:t>
            </a:r>
            <a:endParaRPr lang="en-GB" sz="17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700" kern="100" dirty="0" err="1">
                <a:effectLst/>
                <a:latin typeface="Arial" panose="020B0604020202020204" pitchFamily="34" charset="0"/>
                <a:ea typeface="Aptos" panose="020B0004020202020204" pitchFamily="34" charset="0"/>
                <a:cs typeface="Times New Roman" panose="02020603050405020304" pitchFamily="18" charset="0"/>
              </a:rPr>
              <a:t>Brevini</a:t>
            </a:r>
            <a:r>
              <a:rPr lang="en-GB" sz="1700" kern="100" dirty="0">
                <a:effectLst/>
                <a:latin typeface="Arial" panose="020B0604020202020204" pitchFamily="34" charset="0"/>
                <a:ea typeface="Aptos" panose="020B0004020202020204" pitchFamily="34" charset="0"/>
                <a:cs typeface="Times New Roman" panose="02020603050405020304" pitchFamily="18" charset="0"/>
              </a:rPr>
              <a:t>, B. (2021). Is AI good for the planet? Polity</a:t>
            </a:r>
            <a:endParaRPr lang="en-GB" sz="1700"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br>
              <a:rPr lang="en-GB" sz="1700" kern="100" dirty="0">
                <a:effectLst/>
                <a:latin typeface="Arial" panose="020B0604020202020204" pitchFamily="34" charset="0"/>
                <a:ea typeface="Aptos" panose="020B0004020202020204" pitchFamily="34" charset="0"/>
                <a:cs typeface="Times New Roman" panose="02020603050405020304" pitchFamily="18" charset="0"/>
              </a:rPr>
            </a:br>
            <a:r>
              <a:rPr lang="en-GB" sz="1700" kern="100" dirty="0">
                <a:effectLst/>
                <a:latin typeface="Arial" panose="020B0604020202020204" pitchFamily="34" charset="0"/>
                <a:ea typeface="Aptos" panose="020B0004020202020204" pitchFamily="34" charset="0"/>
                <a:cs typeface="Times New Roman" panose="02020603050405020304" pitchFamily="18" charset="0"/>
              </a:rPr>
              <a:t>hooks, b. (2000). All About Love: New Visions</a:t>
            </a:r>
            <a:endParaRPr lang="en-GB" sz="17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700" kern="100" dirty="0">
                <a:effectLst/>
                <a:latin typeface="Arial" panose="020B0604020202020204" pitchFamily="34" charset="0"/>
                <a:ea typeface="Aptos" panose="020B0004020202020204" pitchFamily="34" charset="0"/>
                <a:cs typeface="Times New Roman" panose="02020603050405020304" pitchFamily="18" charset="0"/>
              </a:rPr>
              <a:t>Franklin, U.M. (1999). The Real World of Technology. House of Anansi</a:t>
            </a:r>
          </a:p>
          <a:p>
            <a:pPr marL="0" indent="0">
              <a:buNone/>
            </a:pPr>
            <a:r>
              <a:rPr lang="en-GB" sz="1700" kern="100" dirty="0">
                <a:effectLst/>
                <a:latin typeface="Arial" panose="020B0604020202020204" pitchFamily="34" charset="0"/>
                <a:ea typeface="Aptos" panose="020B0004020202020204" pitchFamily="34" charset="0"/>
                <a:cs typeface="Times New Roman" panose="02020603050405020304" pitchFamily="18" charset="0"/>
              </a:rPr>
              <a:t>Hickman, L. </a:t>
            </a:r>
            <a:r>
              <a:rPr lang="en-GB" sz="1700" kern="100" dirty="0" err="1">
                <a:solidFill>
                  <a:srgbClr val="1D1C1D"/>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Boudiaf</a:t>
            </a:r>
            <a:r>
              <a:rPr lang="en-GB" sz="1700" kern="100" dirty="0">
                <a:solidFill>
                  <a:srgbClr val="1D1C1D"/>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Y., </a:t>
            </a:r>
            <a:r>
              <a:rPr lang="en-GB" sz="1700" kern="100" dirty="0" err="1">
                <a:solidFill>
                  <a:srgbClr val="1D1C1D"/>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Fubara</a:t>
            </a:r>
            <a:r>
              <a:rPr lang="en-GB" sz="1700" kern="100" dirty="0">
                <a:solidFill>
                  <a:srgbClr val="1D1C1D"/>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-Manuel, I., </a:t>
            </a:r>
            <a:r>
              <a:rPr lang="en-GB" sz="1700" kern="100" dirty="0" err="1">
                <a:solidFill>
                  <a:srgbClr val="1D1C1D"/>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Chander</a:t>
            </a:r>
            <a:r>
              <a:rPr lang="en-GB" sz="1700" kern="100" dirty="0">
                <a:solidFill>
                  <a:srgbClr val="1D1C1D"/>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S., Ochu, E. and Ward, C. (2021). Community Agreement for Open Labs</a:t>
            </a:r>
            <a:r>
              <a:rPr lang="en-GB" sz="1700" kern="100" dirty="0">
                <a:effectLst/>
                <a:latin typeface="Arial" panose="020B0604020202020204" pitchFamily="34" charset="0"/>
                <a:ea typeface="Aptos" panose="020B0004020202020204" pitchFamily="34" charset="0"/>
                <a:cs typeface="Times New Roman" panose="02020603050405020304" pitchFamily="18" charset="0"/>
              </a:rPr>
              <a:t> Version 1.0 </a:t>
            </a:r>
            <a:r>
              <a:rPr lang="en-GB" sz="1700" u="sng" kern="1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2"/>
              </a:rPr>
              <a:t>https://docs.google.com/document/d/e/2PACX-1vSoNVDMnYmcojEUtC4ayxNyZe-vTGtTjYus5MtYK2MAwsQm-coyuDl9XhOQnYf2NF3swr6rA2aPcf6q/pub</a:t>
            </a:r>
            <a:r>
              <a:rPr lang="en-GB" sz="1700" kern="100" dirty="0">
                <a:effectLst/>
                <a:latin typeface="Arial" panose="020B0604020202020204" pitchFamily="34" charset="0"/>
                <a:ea typeface="Aptos" panose="020B0004020202020204" pitchFamily="34" charset="0"/>
                <a:cs typeface="Times New Roman" panose="02020603050405020304" pitchFamily="18" charset="0"/>
              </a:rPr>
              <a:t> </a:t>
            </a:r>
            <a:endParaRPr lang="en-GB" sz="17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700" kern="100" dirty="0">
                <a:effectLst/>
                <a:latin typeface="Arial" panose="020B0604020202020204" pitchFamily="34" charset="0"/>
                <a:ea typeface="Aptos" panose="020B0004020202020204" pitchFamily="34" charset="0"/>
                <a:cs typeface="Times New Roman" panose="02020603050405020304" pitchFamily="18" charset="0"/>
              </a:rPr>
              <a:t>Ochu E.E, Rothwell N.J, Waters C.M. (1998). Caspases mediate 6-hydroxydopamine-induced apoptosis but not necrosis in PC12 cells. </a:t>
            </a:r>
            <a:r>
              <a:rPr lang="en-GB" sz="1700" i="1" kern="100" dirty="0">
                <a:effectLst/>
                <a:latin typeface="Arial" panose="020B0604020202020204" pitchFamily="34" charset="0"/>
                <a:ea typeface="Aptos" panose="020B0004020202020204" pitchFamily="34" charset="0"/>
                <a:cs typeface="Times New Roman" panose="02020603050405020304" pitchFamily="18" charset="0"/>
              </a:rPr>
              <a:t>J. </a:t>
            </a:r>
            <a:r>
              <a:rPr lang="en-GB" sz="1700" i="1" kern="100" dirty="0" err="1">
                <a:effectLst/>
                <a:latin typeface="Arial" panose="020B0604020202020204" pitchFamily="34" charset="0"/>
                <a:ea typeface="Aptos" panose="020B0004020202020204" pitchFamily="34" charset="0"/>
                <a:cs typeface="Times New Roman" panose="02020603050405020304" pitchFamily="18" charset="0"/>
              </a:rPr>
              <a:t>Neurochem</a:t>
            </a:r>
            <a:r>
              <a:rPr lang="en-GB" sz="1700" i="1" kern="100" dirty="0">
                <a:effectLst/>
                <a:latin typeface="Arial" panose="020B0604020202020204" pitchFamily="34" charset="0"/>
                <a:ea typeface="Aptos" panose="020B0004020202020204" pitchFamily="34" charset="0"/>
                <a:cs typeface="Times New Roman" panose="02020603050405020304" pitchFamily="18" charset="0"/>
              </a:rPr>
              <a:t>.</a:t>
            </a:r>
            <a:r>
              <a:rPr lang="en-GB" sz="1700" kern="100" dirty="0">
                <a:effectLst/>
                <a:latin typeface="Arial" panose="020B0604020202020204" pitchFamily="34" charset="0"/>
                <a:ea typeface="Aptos" panose="020B0004020202020204" pitchFamily="34" charset="0"/>
                <a:cs typeface="Times New Roman" panose="02020603050405020304" pitchFamily="18" charset="0"/>
              </a:rPr>
              <a:t> 70(6), pp2637-40 </a:t>
            </a:r>
            <a:endParaRPr lang="en-GB" sz="17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br>
              <a:rPr lang="en-GB" sz="1700" kern="100" dirty="0">
                <a:effectLst/>
                <a:latin typeface="Arial" panose="020B0604020202020204" pitchFamily="34" charset="0"/>
                <a:ea typeface="Aptos" panose="020B0004020202020204" pitchFamily="34" charset="0"/>
                <a:cs typeface="Times New Roman" panose="02020603050405020304" pitchFamily="18" charset="0"/>
              </a:rPr>
            </a:br>
            <a:r>
              <a:rPr lang="en-GB" sz="1700" kern="100" dirty="0">
                <a:effectLst/>
                <a:latin typeface="Arial" panose="020B0604020202020204" pitchFamily="34" charset="0"/>
                <a:ea typeface="Aptos" panose="020B0004020202020204" pitchFamily="34" charset="0"/>
                <a:cs typeface="Times New Roman" panose="02020603050405020304" pitchFamily="18" charset="0"/>
              </a:rPr>
              <a:t>Storey, H. &amp; Storey, K. Primitive Streak </a:t>
            </a:r>
            <a:r>
              <a:rPr lang="en-GB" sz="1700" kern="100" dirty="0">
                <a:effectLst/>
                <a:latin typeface="Arial" panose="020B0604020202020204" pitchFamily="34" charset="0"/>
                <a:ea typeface="Aptos" panose="020B0004020202020204" pitchFamily="34" charset="0"/>
                <a:cs typeface="Times New Roman" panose="02020603050405020304" pitchFamily="18" charset="0"/>
                <a:hlinkClick r:id="rId3"/>
              </a:rPr>
              <a:t>http://www.primitive-streak.org</a:t>
            </a:r>
            <a:r>
              <a:rPr lang="en-GB" sz="1700" kern="100">
                <a:effectLst/>
                <a:latin typeface="Arial" panose="020B0604020202020204" pitchFamily="34" charset="0"/>
                <a:ea typeface="Aptos" panose="020B0004020202020204" pitchFamily="34" charset="0"/>
                <a:cs typeface="Times New Roman" panose="02020603050405020304" pitchFamily="18" charset="0"/>
                <a:hlinkClick r:id="rId3"/>
              </a:rPr>
              <a:t>/</a:t>
            </a:r>
            <a:r>
              <a:rPr lang="en-GB" sz="1700" kern="100">
                <a:effectLst/>
                <a:latin typeface="Arial" panose="020B0604020202020204" pitchFamily="34" charset="0"/>
                <a:ea typeface="Aptos" panose="020B0004020202020204" pitchFamily="34" charset="0"/>
                <a:cs typeface="Times New Roman" panose="02020603050405020304" pitchFamily="18" charset="0"/>
              </a:rPr>
              <a:t>   </a:t>
            </a:r>
            <a:endParaRPr lang="en-GB" sz="17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700" kern="100" dirty="0">
                <a:effectLst/>
                <a:latin typeface="Arial" panose="020B0604020202020204" pitchFamily="34" charset="0"/>
                <a:ea typeface="Aptos" panose="020B0004020202020204" pitchFamily="34" charset="0"/>
                <a:cs typeface="Times New Roman" panose="02020603050405020304" pitchFamily="18" charset="0"/>
              </a:rPr>
              <a:t>Swinton, J. Ochu, E. And The MSI Turing’s Sunflower Consortium (2016). Novel Fibonacci and non-Fibonacci structure in the sunflower: results of a citizen science experiment. </a:t>
            </a:r>
            <a:r>
              <a:rPr lang="en-GB" sz="1700" i="1" kern="100" dirty="0">
                <a:effectLst/>
                <a:latin typeface="Arial" panose="020B0604020202020204" pitchFamily="34" charset="0"/>
                <a:ea typeface="Aptos" panose="020B0004020202020204" pitchFamily="34" charset="0"/>
                <a:cs typeface="Times New Roman" panose="02020603050405020304" pitchFamily="18" charset="0"/>
              </a:rPr>
              <a:t>R. Soc. Open Sci. </a:t>
            </a:r>
            <a:r>
              <a:rPr lang="en-GB" sz="1700" kern="100" dirty="0">
                <a:effectLst/>
                <a:latin typeface="Arial" panose="020B0604020202020204" pitchFamily="34" charset="0"/>
                <a:ea typeface="Aptos" panose="020B0004020202020204" pitchFamily="34" charset="0"/>
                <a:cs typeface="Times New Roman" panose="02020603050405020304" pitchFamily="18" charset="0"/>
              </a:rPr>
              <a:t>3:160091 </a:t>
            </a:r>
            <a:r>
              <a:rPr lang="en-GB" sz="1700" u="sng" kern="1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4"/>
              </a:rPr>
              <a:t>http://doi.org/10.1098/rsos.160091</a:t>
            </a:r>
            <a:endParaRPr lang="en-GB" sz="17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GB" sz="1600" spc="30" dirty="0">
              <a:solidFill>
                <a:srgbClr val="DCA10D"/>
              </a:solidFill>
              <a:effectLst/>
              <a:latin typeface="Arial" panose="020B0604020202020204" pitchFamily="34" charset="0"/>
            </a:endParaRPr>
          </a:p>
        </p:txBody>
      </p:sp>
    </p:spTree>
    <p:extLst>
      <p:ext uri="{BB962C8B-B14F-4D97-AF65-F5344CB8AC3E}">
        <p14:creationId xmlns:p14="http://schemas.microsoft.com/office/powerpoint/2010/main" val="173919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handrawn sketch of the book 'All about love - new visions by bell hooks. The book has a pair of my black glasses resting on the book.">
            <a:extLst>
              <a:ext uri="{FF2B5EF4-FFF2-40B4-BE49-F238E27FC236}">
                <a16:creationId xmlns:a16="http://schemas.microsoft.com/office/drawing/2014/main" id="{0EF1CB61-11B0-62FD-5813-C76D867823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1000"/>
                    </a14:imgEffect>
                    <a14:imgEffect>
                      <a14:brightnessContrast bright="28000" contrast="52000"/>
                    </a14:imgEffect>
                  </a14:imgLayer>
                </a14:imgProps>
              </a:ext>
              <a:ext uri="{28A0092B-C50C-407E-A947-70E740481C1C}">
                <a14:useLocalDpi xmlns:a14="http://schemas.microsoft.com/office/drawing/2010/main" val="0"/>
              </a:ext>
            </a:extLst>
          </a:blip>
          <a:srcRect/>
          <a:stretch>
            <a:fillRect/>
          </a:stretch>
        </p:blipFill>
        <p:spPr bwMode="auto">
          <a:xfrm rot="17154162">
            <a:off x="22547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id="{0251A3DB-B2B0-821D-11E5-17300D259BD6}"/>
              </a:ext>
            </a:extLst>
          </p:cNvPr>
          <p:cNvSpPr txBox="1">
            <a:spLocks/>
          </p:cNvSpPr>
          <p:nvPr/>
        </p:nvSpPr>
        <p:spPr>
          <a:xfrm>
            <a:off x="6629400" y="1451451"/>
            <a:ext cx="513183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To know compassion</a:t>
            </a:r>
          </a:p>
          <a:p>
            <a:pPr marL="0"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That love redeems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That fear stands in the way of knowing love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Choosing love against lovelessness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3" name="TextBox 2">
            <a:extLst>
              <a:ext uri="{FF2B5EF4-FFF2-40B4-BE49-F238E27FC236}">
                <a16:creationId xmlns:a16="http://schemas.microsoft.com/office/drawing/2014/main" id="{C3F20FE7-2C22-7EA6-CD1E-CC0E161C367D}"/>
              </a:ext>
            </a:extLst>
          </p:cNvPr>
          <p:cNvSpPr txBox="1"/>
          <p:nvPr/>
        </p:nvSpPr>
        <p:spPr>
          <a:xfrm>
            <a:off x="10334171" y="6365227"/>
            <a:ext cx="1553029" cy="369332"/>
          </a:xfrm>
          <a:prstGeom prst="rect">
            <a:avLst/>
          </a:prstGeom>
          <a:noFill/>
        </p:spPr>
        <p:txBody>
          <a:bodyPr wrap="square" rtlCol="0">
            <a:spAutoFit/>
          </a:bodyPr>
          <a:lstStyle/>
          <a:p>
            <a:r>
              <a:rPr lang="en-US" b="1" dirty="0"/>
              <a:t>hooks, 2000</a:t>
            </a:r>
          </a:p>
        </p:txBody>
      </p:sp>
    </p:spTree>
    <p:extLst>
      <p:ext uri="{BB962C8B-B14F-4D97-AF65-F5344CB8AC3E}">
        <p14:creationId xmlns:p14="http://schemas.microsoft.com/office/powerpoint/2010/main" val="36137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93AAA22-524E-6AB0-5B80-6FA6FD5D948B}"/>
              </a:ext>
            </a:extLst>
          </p:cNvPr>
          <p:cNvSpPr>
            <a:spLocks noChangeArrowheads="1"/>
          </p:cNvSpPr>
          <p:nvPr/>
        </p:nvSpPr>
        <p:spPr bwMode="auto">
          <a:xfrm>
            <a:off x="822324" y="1269042"/>
            <a:ext cx="5935663" cy="474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Arial" panose="020B0604020202020204" pitchFamily="34" charset="0"/>
              </a:rPr>
              <a:t>‘</a:t>
            </a:r>
            <a:r>
              <a:rPr kumimoji="0" lang="en-US" altLang="en-US" sz="27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…technology as ideas, and dreams, as practices and procedures, as hopes and myths</a:t>
            </a:r>
            <a:r>
              <a:rPr kumimoji="0" lang="en-US" altLang="en-US" sz="27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Ursula M Franklin</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Podcasts </a:t>
            </a:r>
            <a:r>
              <a:rPr kumimoji="0" lang="en-US" altLang="en-US" sz="1400" b="0" i="0" u="sng" strike="noStrike" cap="none" normalizeH="0" baseline="0" dirty="0">
                <a:ln>
                  <a:noFill/>
                </a:ln>
                <a:solidFill>
                  <a:srgbClr val="0097A7"/>
                </a:solidFill>
                <a:effectLst/>
                <a:latin typeface="Arial" panose="020B0604020202020204" pitchFamily="34" charset="0"/>
                <a:cs typeface="Arial" panose="020B0604020202020204" pitchFamily="34" charset="0"/>
                <a:hlinkClick r:id="rId3"/>
              </a:rPr>
              <a:t>https://www.cbc.ca/radio/ideas/the-1989-cbc-massey-lectures-the-real-world-of-technology-1.2946845</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AutoShape 2">
            <a:extLst>
              <a:ext uri="{FF2B5EF4-FFF2-40B4-BE49-F238E27FC236}">
                <a16:creationId xmlns:a16="http://schemas.microsoft.com/office/drawing/2014/main" id="{2DBD7F5E-B657-A598-D0FC-C1583F1AF8F8}"/>
              </a:ext>
            </a:extLst>
          </p:cNvPr>
          <p:cNvSpPr>
            <a:spLocks noChangeAspect="1" noChangeArrowheads="1"/>
          </p:cNvSpPr>
          <p:nvPr/>
        </p:nvSpPr>
        <p:spPr bwMode="auto">
          <a:xfrm>
            <a:off x="127000" y="-1768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Cover of Ursula M Franklin's book 'The real world of technology'&#10;&#10;There is an image of clockwork on the cover.">
            <a:extLst>
              <a:ext uri="{FF2B5EF4-FFF2-40B4-BE49-F238E27FC236}">
                <a16:creationId xmlns:a16="http://schemas.microsoft.com/office/drawing/2014/main" id="{584A2A71-3FC2-D8B6-8BEA-AA1E8C564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214" y="178594"/>
            <a:ext cx="4063008" cy="65008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32B796-4D2B-DF6B-69A9-62DD8639F8F8}"/>
              </a:ext>
            </a:extLst>
          </p:cNvPr>
          <p:cNvSpPr txBox="1"/>
          <p:nvPr/>
        </p:nvSpPr>
        <p:spPr>
          <a:xfrm>
            <a:off x="431800" y="6205570"/>
            <a:ext cx="1553029" cy="369332"/>
          </a:xfrm>
          <a:prstGeom prst="rect">
            <a:avLst/>
          </a:prstGeom>
          <a:noFill/>
        </p:spPr>
        <p:txBody>
          <a:bodyPr wrap="square" rtlCol="0">
            <a:spAutoFit/>
          </a:bodyPr>
          <a:lstStyle/>
          <a:p>
            <a:r>
              <a:rPr lang="en-US" b="1" dirty="0"/>
              <a:t>Franklin, 1990</a:t>
            </a:r>
          </a:p>
        </p:txBody>
      </p:sp>
    </p:spTree>
    <p:extLst>
      <p:ext uri="{BB962C8B-B14F-4D97-AF65-F5344CB8AC3E}">
        <p14:creationId xmlns:p14="http://schemas.microsoft.com/office/powerpoint/2010/main" val="220188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sunflower seed heads, with spiral patterns drawn on them&#10;&#10;">
            <a:extLst>
              <a:ext uri="{FF2B5EF4-FFF2-40B4-BE49-F238E27FC236}">
                <a16:creationId xmlns:a16="http://schemas.microsoft.com/office/drawing/2014/main" id="{FDFFF7B0-6A72-ED2B-1967-66D4AEE2E121}"/>
              </a:ext>
            </a:extLst>
          </p:cNvPr>
          <p:cNvPicPr>
            <a:picLocks noChangeAspect="1"/>
          </p:cNvPicPr>
          <p:nvPr/>
        </p:nvPicPr>
        <p:blipFill>
          <a:blip r:embed="rId2"/>
          <a:stretch>
            <a:fillRect/>
          </a:stretch>
        </p:blipFill>
        <p:spPr>
          <a:xfrm>
            <a:off x="1363133" y="647700"/>
            <a:ext cx="9877350" cy="5562600"/>
          </a:xfrm>
          <a:prstGeom prst="rect">
            <a:avLst/>
          </a:prstGeom>
        </p:spPr>
      </p:pic>
      <p:sp>
        <p:nvSpPr>
          <p:cNvPr id="2" name="TextBox 1">
            <a:extLst>
              <a:ext uri="{FF2B5EF4-FFF2-40B4-BE49-F238E27FC236}">
                <a16:creationId xmlns:a16="http://schemas.microsoft.com/office/drawing/2014/main" id="{C12E3B16-44BC-E475-3FE2-0BF381FDBCD6}"/>
              </a:ext>
            </a:extLst>
          </p:cNvPr>
          <p:cNvSpPr txBox="1"/>
          <p:nvPr/>
        </p:nvSpPr>
        <p:spPr>
          <a:xfrm>
            <a:off x="5675085" y="6357257"/>
            <a:ext cx="6313714" cy="369332"/>
          </a:xfrm>
          <a:prstGeom prst="rect">
            <a:avLst/>
          </a:prstGeom>
          <a:noFill/>
        </p:spPr>
        <p:txBody>
          <a:bodyPr wrap="square" rtlCol="0">
            <a:spAutoFit/>
          </a:bodyPr>
          <a:lstStyle/>
          <a:p>
            <a:r>
              <a:rPr lang="en-US" b="1" dirty="0"/>
              <a:t>Swinton, Ochu &amp; the MSI Turing’s Sunflower Consortium 2016</a:t>
            </a:r>
          </a:p>
        </p:txBody>
      </p:sp>
    </p:spTree>
    <p:extLst>
      <p:ext uri="{BB962C8B-B14F-4D97-AF65-F5344CB8AC3E}">
        <p14:creationId xmlns:p14="http://schemas.microsoft.com/office/powerpoint/2010/main" val="110607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66888C-BF42-7BC7-9184-9FC4B2B54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767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9FF786-2B4F-EA74-AE54-886F1D637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82" y="3980541"/>
            <a:ext cx="21082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742F04E-9E4B-D2FB-702E-18B66C2E7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279" y="3980540"/>
            <a:ext cx="2108201" cy="21082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FABA707-4A0F-1CA7-9120-F90CDD525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477" y="3980539"/>
            <a:ext cx="2108202" cy="21082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C9DA16B-45B0-EB3F-7901-10DCBED83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8910" y="3980539"/>
            <a:ext cx="2108202" cy="21082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for the camera&#10;&#10;Description automatically generated">
            <a:extLst>
              <a:ext uri="{FF2B5EF4-FFF2-40B4-BE49-F238E27FC236}">
                <a16:creationId xmlns:a16="http://schemas.microsoft.com/office/drawing/2014/main" id="{CEACA0B0-D9A2-57B2-2A68-AF2055A46D07}"/>
              </a:ext>
            </a:extLst>
          </p:cNvPr>
          <p:cNvPicPr>
            <a:picLocks noChangeAspect="1"/>
          </p:cNvPicPr>
          <p:nvPr/>
        </p:nvPicPr>
        <p:blipFill>
          <a:blip r:embed="rId7"/>
          <a:stretch>
            <a:fillRect/>
          </a:stretch>
        </p:blipFill>
        <p:spPr>
          <a:xfrm>
            <a:off x="9639303" y="4380593"/>
            <a:ext cx="2247900" cy="2247900"/>
          </a:xfrm>
          <a:prstGeom prst="rect">
            <a:avLst/>
          </a:prstGeom>
        </p:spPr>
      </p:pic>
      <p:sp>
        <p:nvSpPr>
          <p:cNvPr id="8" name="TextBox 7">
            <a:extLst>
              <a:ext uri="{FF2B5EF4-FFF2-40B4-BE49-F238E27FC236}">
                <a16:creationId xmlns:a16="http://schemas.microsoft.com/office/drawing/2014/main" id="{18A6338C-FB57-85CC-D2E5-0ABC9DCDF9F8}"/>
              </a:ext>
            </a:extLst>
          </p:cNvPr>
          <p:cNvSpPr txBox="1"/>
          <p:nvPr/>
        </p:nvSpPr>
        <p:spPr>
          <a:xfrm>
            <a:off x="263082" y="6226629"/>
            <a:ext cx="21082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Caroline Ward</a:t>
            </a:r>
          </a:p>
        </p:txBody>
      </p:sp>
      <p:sp>
        <p:nvSpPr>
          <p:cNvPr id="9" name="TextBox 8">
            <a:extLst>
              <a:ext uri="{FF2B5EF4-FFF2-40B4-BE49-F238E27FC236}">
                <a16:creationId xmlns:a16="http://schemas.microsoft.com/office/drawing/2014/main" id="{8B111857-ECE9-E365-6944-081A1F015F96}"/>
              </a:ext>
            </a:extLst>
          </p:cNvPr>
          <p:cNvSpPr txBox="1"/>
          <p:nvPr/>
        </p:nvSpPr>
        <p:spPr>
          <a:xfrm>
            <a:off x="2623473" y="6226629"/>
            <a:ext cx="21082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Sarah </a:t>
            </a:r>
            <a:r>
              <a:rPr lang="en-US" dirty="0" err="1">
                <a:latin typeface="Arial" panose="020B0604020202020204" pitchFamily="34" charset="0"/>
                <a:cs typeface="Arial" panose="020B0604020202020204" pitchFamily="34" charset="0"/>
              </a:rPr>
              <a:t>Chander</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3610D53-6DD5-D5C8-56A1-5B86D2D73C10}"/>
              </a:ext>
            </a:extLst>
          </p:cNvPr>
          <p:cNvSpPr txBox="1"/>
          <p:nvPr/>
        </p:nvSpPr>
        <p:spPr>
          <a:xfrm>
            <a:off x="4951193" y="6226629"/>
            <a:ext cx="21082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Yasmine </a:t>
            </a:r>
            <a:r>
              <a:rPr lang="en-US" dirty="0" err="1">
                <a:latin typeface="Arial" panose="020B0604020202020204" pitchFamily="34" charset="0"/>
                <a:cs typeface="Arial" panose="020B0604020202020204" pitchFamily="34" charset="0"/>
              </a:rPr>
              <a:t>Boudiaf</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E972119-9CCA-379E-AAA0-04D084768044}"/>
              </a:ext>
            </a:extLst>
          </p:cNvPr>
          <p:cNvSpPr txBox="1"/>
          <p:nvPr/>
        </p:nvSpPr>
        <p:spPr>
          <a:xfrm>
            <a:off x="7275297" y="6197601"/>
            <a:ext cx="21082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Irene </a:t>
            </a:r>
            <a:r>
              <a:rPr lang="en-US" dirty="0" err="1">
                <a:latin typeface="Arial" panose="020B0604020202020204" pitchFamily="34" charset="0"/>
                <a:cs typeface="Arial" panose="020B0604020202020204" pitchFamily="34" charset="0"/>
              </a:rPr>
              <a:t>Fubara</a:t>
            </a:r>
            <a:r>
              <a:rPr lang="en-US" dirty="0">
                <a:latin typeface="Arial" panose="020B0604020202020204" pitchFamily="34" charset="0"/>
                <a:cs typeface="Arial" panose="020B0604020202020204" pitchFamily="34" charset="0"/>
              </a:rPr>
              <a:t>-Manuel</a:t>
            </a:r>
          </a:p>
        </p:txBody>
      </p:sp>
      <p:sp>
        <p:nvSpPr>
          <p:cNvPr id="12" name="TextBox 11">
            <a:extLst>
              <a:ext uri="{FF2B5EF4-FFF2-40B4-BE49-F238E27FC236}">
                <a16:creationId xmlns:a16="http://schemas.microsoft.com/office/drawing/2014/main" id="{20E9B6A6-82BE-C137-1FEB-AF587B49FDDE}"/>
              </a:ext>
            </a:extLst>
          </p:cNvPr>
          <p:cNvSpPr txBox="1"/>
          <p:nvPr/>
        </p:nvSpPr>
        <p:spPr>
          <a:xfrm>
            <a:off x="9566721" y="3980539"/>
            <a:ext cx="21082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Louise Hickman</a:t>
            </a:r>
          </a:p>
        </p:txBody>
      </p:sp>
      <p:pic>
        <p:nvPicPr>
          <p:cNvPr id="13" name="Picture 12" descr="UKRI Arts and Humanities Research Council logo - blue writing on a white background with yellow and orange intersecting circles">
            <a:extLst>
              <a:ext uri="{FF2B5EF4-FFF2-40B4-BE49-F238E27FC236}">
                <a16:creationId xmlns:a16="http://schemas.microsoft.com/office/drawing/2014/main" id="{C1AE1517-F8B7-9EA7-8611-D957DD488D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7067" y="2888768"/>
            <a:ext cx="2599707" cy="661550"/>
          </a:xfrm>
          <a:prstGeom prst="rect">
            <a:avLst/>
          </a:prstGeom>
        </p:spPr>
      </p:pic>
    </p:spTree>
    <p:extLst>
      <p:ext uri="{BB962C8B-B14F-4D97-AF65-F5344CB8AC3E}">
        <p14:creationId xmlns:p14="http://schemas.microsoft.com/office/powerpoint/2010/main" val="98214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B5B115-466A-94B5-3275-9A6B10675663}"/>
              </a:ext>
            </a:extLst>
          </p:cNvPr>
          <p:cNvSpPr txBox="1"/>
          <p:nvPr/>
        </p:nvSpPr>
        <p:spPr>
          <a:xfrm>
            <a:off x="5346700" y="910134"/>
            <a:ext cx="6096000" cy="5693866"/>
          </a:xfrm>
          <a:prstGeom prst="rect">
            <a:avLst/>
          </a:prstGeom>
          <a:noFill/>
        </p:spPr>
        <p:txBody>
          <a:bodyPr wrap="square">
            <a:spAutoFit/>
          </a:bodyPr>
          <a:lstStyle/>
          <a:p>
            <a:pPr rtl="0">
              <a:spcBef>
                <a:spcPts val="0"/>
              </a:spcBef>
              <a:spcAft>
                <a:spcPts val="1200"/>
              </a:spcAft>
            </a:pPr>
            <a:r>
              <a:rPr lang="en-GB" sz="1800" b="0" i="0" u="none" strike="noStrike" dirty="0">
                <a:solidFill>
                  <a:srgbClr val="000000"/>
                </a:solidFill>
                <a:effectLst/>
                <a:latin typeface="Arial" panose="020B0604020202020204" pitchFamily="34" charset="0"/>
              </a:rPr>
              <a:t>‘</a:t>
            </a:r>
            <a:r>
              <a:rPr lang="en-GB" sz="1800" b="0" i="1" u="none" strike="noStrike" dirty="0">
                <a:solidFill>
                  <a:srgbClr val="000000"/>
                </a:solidFill>
                <a:effectLst/>
                <a:latin typeface="Arial" panose="020B0604020202020204" pitchFamily="34" charset="0"/>
              </a:rPr>
              <a:t>AI can be defined as the ability of machines to mimic and perform human cognitive functions. These include reasoning, learning, problem-solving, decision-making, and even the attempt to match elements of human behaviour such as creativity.’ </a:t>
            </a:r>
            <a:r>
              <a:rPr lang="en-GB" sz="1800" b="0" i="0" u="none" strike="noStrike" dirty="0">
                <a:solidFill>
                  <a:srgbClr val="000000"/>
                </a:solidFill>
                <a:effectLst/>
                <a:latin typeface="Arial" panose="020B0604020202020204" pitchFamily="34" charset="0"/>
              </a:rPr>
              <a:t>p35</a:t>
            </a:r>
            <a:endParaRPr lang="en-GB" b="0" dirty="0">
              <a:effectLst/>
            </a:endParaRPr>
          </a:p>
          <a:p>
            <a:pPr rtl="0">
              <a:spcBef>
                <a:spcPts val="0"/>
              </a:spcBef>
              <a:spcAft>
                <a:spcPts val="1200"/>
              </a:spcAft>
            </a:pPr>
            <a:r>
              <a:rPr lang="en-GB" sz="1800" b="0" i="0" u="none" strike="noStrike" dirty="0">
                <a:solidFill>
                  <a:srgbClr val="000000"/>
                </a:solidFill>
                <a:effectLst/>
                <a:latin typeface="Arial" panose="020B0604020202020204" pitchFamily="34" charset="0"/>
              </a:rPr>
              <a:t>‘</a:t>
            </a:r>
            <a:r>
              <a:rPr lang="en-GB" sz="1800" b="0" i="1" u="none" strike="noStrike" dirty="0">
                <a:solidFill>
                  <a:srgbClr val="000000"/>
                </a:solidFill>
                <a:effectLst/>
                <a:latin typeface="Arial" panose="020B0604020202020204" pitchFamily="34" charset="0"/>
              </a:rPr>
              <a:t>AI is a collection of technologies that combine data, algorithms and computing power. Advances in computing and the increasing availability of data are therefore key drivers of the current upsurge of AI</a:t>
            </a:r>
            <a:r>
              <a:rPr lang="en-GB" sz="1800" b="0" i="0" u="none" strike="noStrike" dirty="0">
                <a:solidFill>
                  <a:srgbClr val="000000"/>
                </a:solidFill>
                <a:effectLst/>
                <a:latin typeface="Arial" panose="020B0604020202020204" pitchFamily="34" charset="0"/>
              </a:rPr>
              <a:t>’ p40</a:t>
            </a:r>
            <a:endParaRPr lang="en-GB" b="0" dirty="0">
              <a:effectLst/>
            </a:endParaRPr>
          </a:p>
          <a:p>
            <a:pPr rtl="0">
              <a:spcBef>
                <a:spcPts val="0"/>
              </a:spcBef>
              <a:spcAft>
                <a:spcPts val="1200"/>
              </a:spcAft>
            </a:pPr>
            <a:r>
              <a:rPr lang="en-GB" sz="1800" b="0" i="0" u="none" strike="noStrike" dirty="0">
                <a:solidFill>
                  <a:srgbClr val="000000"/>
                </a:solidFill>
                <a:effectLst/>
                <a:latin typeface="Arial" panose="020B0604020202020204" pitchFamily="34" charset="0"/>
              </a:rPr>
              <a:t>‘</a:t>
            </a:r>
            <a:r>
              <a:rPr lang="en-GB" sz="1800" b="0" i="1" u="none" strike="noStrike" dirty="0">
                <a:solidFill>
                  <a:srgbClr val="000000"/>
                </a:solidFill>
                <a:effectLst/>
                <a:latin typeface="Arial" panose="020B0604020202020204" pitchFamily="34" charset="0"/>
              </a:rPr>
              <a:t>AI can be understood as a set of technologies, machines and infrastructures that demand amounts of energy in order to compute, analyse and categorize. They use scarce resources in their production, consumption and disposal, exacerbating the problems of waste and pollution</a:t>
            </a:r>
            <a:r>
              <a:rPr lang="en-GB" sz="1800" b="0" i="0" u="none" strike="noStrike" dirty="0">
                <a:solidFill>
                  <a:srgbClr val="000000"/>
                </a:solidFill>
                <a:effectLst/>
                <a:latin typeface="Arial" panose="020B0604020202020204" pitchFamily="34" charset="0"/>
              </a:rPr>
              <a:t>’ p41</a:t>
            </a:r>
            <a:endParaRPr lang="en-GB" b="0" dirty="0">
              <a:effectLst/>
            </a:endParaRPr>
          </a:p>
          <a:p>
            <a:pPr rtl="0">
              <a:spcBef>
                <a:spcPts val="0"/>
              </a:spcBef>
              <a:spcAft>
                <a:spcPts val="1200"/>
              </a:spcAft>
            </a:pPr>
            <a:r>
              <a:rPr lang="en-GB" sz="1800" b="1" i="0" u="none" strike="noStrike" dirty="0">
                <a:solidFill>
                  <a:srgbClr val="000000"/>
                </a:solidFill>
                <a:effectLst/>
                <a:latin typeface="Arial" panose="020B0604020202020204" pitchFamily="34" charset="0"/>
              </a:rPr>
              <a:t>Benedetti </a:t>
            </a:r>
            <a:r>
              <a:rPr lang="en-GB" sz="1800" b="1" i="0" u="none" strike="noStrike" dirty="0" err="1">
                <a:solidFill>
                  <a:srgbClr val="000000"/>
                </a:solidFill>
                <a:effectLst/>
                <a:latin typeface="Arial" panose="020B0604020202020204" pitchFamily="34" charset="0"/>
              </a:rPr>
              <a:t>Brevini</a:t>
            </a:r>
            <a:endParaRPr lang="en-GB" b="1" dirty="0">
              <a:effectLst/>
            </a:endParaRPr>
          </a:p>
          <a:p>
            <a:br>
              <a:rPr lang="en-GB" dirty="0"/>
            </a:br>
            <a:endParaRPr lang="en-US" dirty="0"/>
          </a:p>
        </p:txBody>
      </p:sp>
      <p:pic>
        <p:nvPicPr>
          <p:cNvPr id="3074" name="Picture 2" descr="Book cover to Benedetta Brevity's book, Is AI good for the planet?&#10;&#10;Picture of a burning earth on a black background">
            <a:extLst>
              <a:ext uri="{FF2B5EF4-FFF2-40B4-BE49-F238E27FC236}">
                <a16:creationId xmlns:a16="http://schemas.microsoft.com/office/drawing/2014/main" id="{060D4089-6415-F419-5BFA-2F94FE8CD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254000"/>
            <a:ext cx="41402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23A3F2-7E6E-7F53-A2E5-0B3AF87E279E}"/>
              </a:ext>
            </a:extLst>
          </p:cNvPr>
          <p:cNvSpPr txBox="1"/>
          <p:nvPr/>
        </p:nvSpPr>
        <p:spPr>
          <a:xfrm>
            <a:off x="9724571" y="6234668"/>
            <a:ext cx="1718129" cy="369332"/>
          </a:xfrm>
          <a:prstGeom prst="rect">
            <a:avLst/>
          </a:prstGeom>
          <a:noFill/>
        </p:spPr>
        <p:txBody>
          <a:bodyPr wrap="square" rtlCol="0">
            <a:spAutoFit/>
          </a:bodyPr>
          <a:lstStyle/>
          <a:p>
            <a:r>
              <a:rPr lang="en-US" b="1" dirty="0" err="1"/>
              <a:t>Brevini</a:t>
            </a:r>
            <a:r>
              <a:rPr lang="en-US" b="1" dirty="0"/>
              <a:t>, 2021</a:t>
            </a:r>
          </a:p>
        </p:txBody>
      </p:sp>
    </p:spTree>
    <p:extLst>
      <p:ext uri="{BB962C8B-B14F-4D97-AF65-F5344CB8AC3E}">
        <p14:creationId xmlns:p14="http://schemas.microsoft.com/office/powerpoint/2010/main" val="297183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F0E592-32C8-EF9F-181E-4BF2A20B1E19}"/>
              </a:ext>
            </a:extLst>
          </p:cNvPr>
          <p:cNvSpPr txBox="1"/>
          <p:nvPr/>
        </p:nvSpPr>
        <p:spPr>
          <a:xfrm>
            <a:off x="381000" y="200841"/>
            <a:ext cx="4239450" cy="7571303"/>
          </a:xfrm>
          <a:prstGeom prst="rect">
            <a:avLst/>
          </a:prstGeom>
          <a:noFill/>
        </p:spPr>
        <p:txBody>
          <a:bodyPr wrap="square">
            <a:spAutoFit/>
          </a:bodyPr>
          <a:lstStyle/>
          <a:p>
            <a:pPr rtl="0">
              <a:spcBef>
                <a:spcPts val="0"/>
              </a:spcBef>
              <a:spcAft>
                <a:spcPts val="0"/>
              </a:spcAft>
            </a:pPr>
            <a:r>
              <a:rPr lang="en-GB" b="1" i="0" u="none" strike="noStrike" dirty="0">
                <a:solidFill>
                  <a:srgbClr val="2E7185"/>
                </a:solidFill>
                <a:effectLst/>
                <a:latin typeface="Arial" panose="020B0604020202020204" pitchFamily="34" charset="0"/>
              </a:rPr>
              <a:t>Jo Bates – Lead investigator</a:t>
            </a:r>
            <a:endParaRPr lang="en-GB" b="0" dirty="0">
              <a:effectLst/>
            </a:endParaRPr>
          </a:p>
          <a:p>
            <a:pPr rtl="0">
              <a:spcBef>
                <a:spcPts val="0"/>
              </a:spcBef>
              <a:spcAft>
                <a:spcPts val="0"/>
              </a:spcAft>
            </a:pPr>
            <a:r>
              <a:rPr lang="en-GB" b="0" i="0" u="none" strike="noStrike" dirty="0">
                <a:solidFill>
                  <a:srgbClr val="333333"/>
                </a:solidFill>
                <a:effectLst/>
                <a:latin typeface="Arial" panose="020B0604020202020204" pitchFamily="34" charset="0"/>
              </a:rPr>
              <a:t>Professor in Data and Society</a:t>
            </a:r>
            <a:endParaRPr lang="en-GB" b="0" dirty="0">
              <a:effectLst/>
            </a:endParaRPr>
          </a:p>
          <a:p>
            <a:pPr rtl="0">
              <a:spcBef>
                <a:spcPts val="0"/>
              </a:spcBef>
              <a:spcAft>
                <a:spcPts val="0"/>
              </a:spcAft>
            </a:pPr>
            <a:r>
              <a:rPr lang="en-GB" b="0" i="1" u="none" strike="noStrike" dirty="0">
                <a:solidFill>
                  <a:srgbClr val="333333"/>
                </a:solidFill>
                <a:effectLst/>
                <a:latin typeface="Arial" panose="020B0604020202020204" pitchFamily="34" charset="0"/>
              </a:rPr>
              <a:t>University of Sheffield</a:t>
            </a:r>
            <a:endParaRPr lang="en-GB" dirty="0"/>
          </a:p>
          <a:p>
            <a:endParaRPr lang="en-GB" dirty="0"/>
          </a:p>
          <a:p>
            <a:pPr rtl="0">
              <a:spcBef>
                <a:spcPts val="0"/>
              </a:spcBef>
              <a:spcAft>
                <a:spcPts val="0"/>
              </a:spcAft>
            </a:pPr>
            <a:r>
              <a:rPr lang="en-GB" b="1" i="0" u="none" strike="noStrike" dirty="0">
                <a:solidFill>
                  <a:srgbClr val="2E7185"/>
                </a:solidFill>
                <a:effectLst/>
                <a:latin typeface="Arial" panose="020B0604020202020204" pitchFamily="34" charset="0"/>
              </a:rPr>
              <a:t>Helen Kennedy</a:t>
            </a:r>
            <a:endParaRPr lang="en-GB" b="0" dirty="0">
              <a:effectLst/>
            </a:endParaRPr>
          </a:p>
          <a:p>
            <a:pPr rtl="0">
              <a:spcBef>
                <a:spcPts val="0"/>
              </a:spcBef>
              <a:spcAft>
                <a:spcPts val="0"/>
              </a:spcAft>
            </a:pPr>
            <a:r>
              <a:rPr lang="en-GB" b="0" i="0" u="none" strike="noStrike" dirty="0">
                <a:solidFill>
                  <a:srgbClr val="333333"/>
                </a:solidFill>
                <a:effectLst/>
                <a:latin typeface="Arial" panose="020B0604020202020204" pitchFamily="34" charset="0"/>
              </a:rPr>
              <a:t>Professor of Digital Society</a:t>
            </a:r>
            <a:endParaRPr lang="en-GB" b="0" dirty="0">
              <a:effectLst/>
            </a:endParaRPr>
          </a:p>
          <a:p>
            <a:pPr rtl="0">
              <a:spcBef>
                <a:spcPts val="0"/>
              </a:spcBef>
              <a:spcAft>
                <a:spcPts val="0"/>
              </a:spcAft>
            </a:pPr>
            <a:r>
              <a:rPr lang="en-GB" b="0" i="1" u="none" strike="noStrike" dirty="0">
                <a:solidFill>
                  <a:srgbClr val="333333"/>
                </a:solidFill>
                <a:effectLst/>
                <a:latin typeface="Arial" panose="020B0604020202020204" pitchFamily="34" charset="0"/>
              </a:rPr>
              <a:t>University of Sheffield</a:t>
            </a:r>
            <a:endParaRPr lang="en-GB" b="0" dirty="0">
              <a:effectLst/>
            </a:endParaRPr>
          </a:p>
          <a:p>
            <a:pPr rtl="0">
              <a:spcBef>
                <a:spcPts val="0"/>
              </a:spcBef>
              <a:spcAft>
                <a:spcPts val="0"/>
              </a:spcAft>
            </a:pPr>
            <a:br>
              <a:rPr lang="en-GB" dirty="0"/>
            </a:br>
            <a:r>
              <a:rPr lang="en-GB" b="1" i="0" u="none" strike="noStrike" dirty="0">
                <a:solidFill>
                  <a:srgbClr val="2E7185"/>
                </a:solidFill>
                <a:effectLst/>
                <a:latin typeface="Arial" panose="020B0604020202020204" pitchFamily="34" charset="0"/>
              </a:rPr>
              <a:t>Monika </a:t>
            </a:r>
            <a:r>
              <a:rPr lang="en-GB" b="1" i="0" u="none" strike="noStrike" dirty="0" err="1">
                <a:solidFill>
                  <a:srgbClr val="2E7185"/>
                </a:solidFill>
                <a:effectLst/>
                <a:latin typeface="Arial" panose="020B0604020202020204" pitchFamily="34" charset="0"/>
              </a:rPr>
              <a:t>Fratczak</a:t>
            </a:r>
            <a:endParaRPr lang="en-GB" b="0" dirty="0">
              <a:effectLst/>
            </a:endParaRPr>
          </a:p>
          <a:p>
            <a:pPr rtl="0">
              <a:spcBef>
                <a:spcPts val="0"/>
              </a:spcBef>
              <a:spcAft>
                <a:spcPts val="0"/>
              </a:spcAft>
            </a:pPr>
            <a:r>
              <a:rPr lang="en-GB" b="0" i="0" u="none" strike="noStrike" dirty="0">
                <a:solidFill>
                  <a:srgbClr val="333333"/>
                </a:solidFill>
                <a:effectLst/>
                <a:latin typeface="Arial" panose="020B0604020202020204" pitchFamily="34" charset="0"/>
              </a:rPr>
              <a:t>Postdoctoral Researcher</a:t>
            </a:r>
            <a:endParaRPr lang="en-GB" b="0" dirty="0">
              <a:effectLst/>
            </a:endParaRPr>
          </a:p>
          <a:p>
            <a:pPr rtl="0">
              <a:spcBef>
                <a:spcPts val="0"/>
              </a:spcBef>
              <a:spcAft>
                <a:spcPts val="0"/>
              </a:spcAft>
            </a:pPr>
            <a:r>
              <a:rPr lang="en-GB" b="0" i="1" u="none" strike="noStrike" dirty="0">
                <a:solidFill>
                  <a:srgbClr val="333333"/>
                </a:solidFill>
                <a:effectLst/>
                <a:latin typeface="Arial" panose="020B0604020202020204" pitchFamily="34" charset="0"/>
              </a:rPr>
              <a:t>University of Sheffield</a:t>
            </a:r>
            <a:endParaRPr lang="en-GB" b="0" dirty="0">
              <a:effectLst/>
            </a:endParaRPr>
          </a:p>
          <a:p>
            <a:endParaRPr lang="en-GB" dirty="0"/>
          </a:p>
          <a:p>
            <a:pPr rtl="0">
              <a:spcBef>
                <a:spcPts val="0"/>
              </a:spcBef>
              <a:spcAft>
                <a:spcPts val="0"/>
              </a:spcAft>
            </a:pPr>
            <a:r>
              <a:rPr lang="en-GB" b="1" i="0" u="none" strike="noStrike" dirty="0" err="1">
                <a:solidFill>
                  <a:srgbClr val="2E7185"/>
                </a:solidFill>
                <a:effectLst/>
                <a:latin typeface="Arial" panose="020B0604020202020204" pitchFamily="34" charset="0"/>
              </a:rPr>
              <a:t>Itzelle</a:t>
            </a:r>
            <a:r>
              <a:rPr lang="en-GB" b="1" i="0" u="none" strike="noStrike" dirty="0">
                <a:solidFill>
                  <a:srgbClr val="2E7185"/>
                </a:solidFill>
                <a:effectLst/>
                <a:latin typeface="Arial" panose="020B0604020202020204" pitchFamily="34" charset="0"/>
              </a:rPr>
              <a:t> Medina </a:t>
            </a:r>
            <a:r>
              <a:rPr lang="en-GB" b="1" i="0" u="none" strike="noStrike" dirty="0" err="1">
                <a:solidFill>
                  <a:srgbClr val="2E7185"/>
                </a:solidFill>
                <a:effectLst/>
                <a:latin typeface="Arial" panose="020B0604020202020204" pitchFamily="34" charset="0"/>
              </a:rPr>
              <a:t>Perea</a:t>
            </a:r>
            <a:endParaRPr lang="en-GB" b="0" dirty="0">
              <a:effectLst/>
            </a:endParaRPr>
          </a:p>
          <a:p>
            <a:pPr rtl="0">
              <a:spcBef>
                <a:spcPts val="0"/>
              </a:spcBef>
              <a:spcAft>
                <a:spcPts val="0"/>
              </a:spcAft>
            </a:pPr>
            <a:r>
              <a:rPr lang="en-GB" b="0" i="0" u="none" strike="noStrike" dirty="0">
                <a:solidFill>
                  <a:srgbClr val="333333"/>
                </a:solidFill>
                <a:effectLst/>
                <a:latin typeface="Arial" panose="020B0604020202020204" pitchFamily="34" charset="0"/>
              </a:rPr>
              <a:t>Lecturer in Information Sciences</a:t>
            </a:r>
            <a:endParaRPr lang="en-GB" b="0" dirty="0">
              <a:effectLst/>
            </a:endParaRPr>
          </a:p>
          <a:p>
            <a:pPr rtl="0">
              <a:spcBef>
                <a:spcPts val="0"/>
              </a:spcBef>
              <a:spcAft>
                <a:spcPts val="0"/>
              </a:spcAft>
            </a:pPr>
            <a:r>
              <a:rPr lang="en-GB" b="0" i="1" u="none" strike="noStrike" dirty="0">
                <a:solidFill>
                  <a:srgbClr val="333333"/>
                </a:solidFill>
                <a:effectLst/>
                <a:latin typeface="Arial" panose="020B0604020202020204" pitchFamily="34" charset="0"/>
              </a:rPr>
              <a:t>University of Sheffield</a:t>
            </a:r>
            <a:endParaRPr lang="en-GB" b="0" dirty="0">
              <a:effectLst/>
            </a:endParaRPr>
          </a:p>
          <a:p>
            <a:pPr rtl="0">
              <a:spcBef>
                <a:spcPts val="0"/>
              </a:spcBef>
              <a:spcAft>
                <a:spcPts val="0"/>
              </a:spcAft>
            </a:pPr>
            <a:br>
              <a:rPr lang="en-GB" dirty="0"/>
            </a:br>
            <a:r>
              <a:rPr lang="en-GB" b="1" i="0" u="none" strike="noStrike" dirty="0" err="1">
                <a:solidFill>
                  <a:srgbClr val="2E7185"/>
                </a:solidFill>
                <a:effectLst/>
                <a:latin typeface="Arial" panose="020B0604020202020204" pitchFamily="34" charset="0"/>
              </a:rPr>
              <a:t>Samborne</a:t>
            </a:r>
            <a:r>
              <a:rPr lang="en-GB" b="1" i="0" u="none" strike="noStrike" dirty="0">
                <a:solidFill>
                  <a:srgbClr val="2E7185"/>
                </a:solidFill>
                <a:effectLst/>
                <a:latin typeface="Arial" panose="020B0604020202020204" pitchFamily="34" charset="0"/>
              </a:rPr>
              <a:t> Bush</a:t>
            </a:r>
            <a:endParaRPr lang="en-GB" b="0" dirty="0">
              <a:effectLst/>
            </a:endParaRPr>
          </a:p>
          <a:p>
            <a:pPr rtl="0">
              <a:spcBef>
                <a:spcPts val="0"/>
              </a:spcBef>
              <a:spcAft>
                <a:spcPts val="0"/>
              </a:spcAft>
            </a:pPr>
            <a:r>
              <a:rPr lang="en-GB" b="0" i="0" u="none" strike="noStrike" dirty="0">
                <a:solidFill>
                  <a:srgbClr val="333333"/>
                </a:solidFill>
                <a:effectLst/>
                <a:latin typeface="Arial" panose="020B0604020202020204" pitchFamily="34" charset="0"/>
              </a:rPr>
              <a:t>Research Associate</a:t>
            </a:r>
            <a:endParaRPr lang="en-GB" b="0" dirty="0">
              <a:effectLst/>
            </a:endParaRPr>
          </a:p>
          <a:p>
            <a:pPr rtl="0">
              <a:spcBef>
                <a:spcPts val="0"/>
              </a:spcBef>
              <a:spcAft>
                <a:spcPts val="0"/>
              </a:spcAft>
            </a:pPr>
            <a:r>
              <a:rPr lang="en-GB" b="0" i="1" u="none" strike="noStrike" dirty="0">
                <a:solidFill>
                  <a:srgbClr val="333333"/>
                </a:solidFill>
                <a:effectLst/>
                <a:latin typeface="Arial" panose="020B0604020202020204" pitchFamily="34" charset="0"/>
              </a:rPr>
              <a:t>UWE Bristol</a:t>
            </a:r>
            <a:br>
              <a:rPr lang="en-GB" dirty="0"/>
            </a:br>
            <a:endParaRPr lang="en-GB" dirty="0"/>
          </a:p>
          <a:p>
            <a:pPr rtl="0">
              <a:spcBef>
                <a:spcPts val="0"/>
              </a:spcBef>
              <a:spcAft>
                <a:spcPts val="0"/>
              </a:spcAft>
            </a:pPr>
            <a:r>
              <a:rPr lang="en-GB" b="1" i="0" u="none" strike="noStrike" dirty="0">
                <a:solidFill>
                  <a:srgbClr val="2E7185"/>
                </a:solidFill>
                <a:effectLst/>
                <a:latin typeface="Arial" panose="020B0604020202020204" pitchFamily="34" charset="0"/>
              </a:rPr>
              <a:t>Hadley Beresford</a:t>
            </a:r>
            <a:endParaRPr lang="en-GB" b="0" dirty="0">
              <a:effectLst/>
            </a:endParaRPr>
          </a:p>
          <a:p>
            <a:pPr rtl="0">
              <a:spcBef>
                <a:spcPts val="0"/>
              </a:spcBef>
              <a:spcAft>
                <a:spcPts val="0"/>
              </a:spcAft>
            </a:pPr>
            <a:r>
              <a:rPr lang="en-GB" b="0" i="0" u="none" strike="noStrike" dirty="0">
                <a:solidFill>
                  <a:srgbClr val="333333"/>
                </a:solidFill>
                <a:effectLst/>
                <a:latin typeface="Arial" panose="020B0604020202020204" pitchFamily="34" charset="0"/>
              </a:rPr>
              <a:t>Postdoctoral Researcher</a:t>
            </a:r>
            <a:endParaRPr lang="en-GB" b="0" dirty="0">
              <a:effectLst/>
            </a:endParaRPr>
          </a:p>
          <a:p>
            <a:pPr rtl="0">
              <a:spcBef>
                <a:spcPts val="0"/>
              </a:spcBef>
              <a:spcAft>
                <a:spcPts val="0"/>
              </a:spcAft>
            </a:pPr>
            <a:r>
              <a:rPr lang="en-GB" b="0" i="1" u="none" strike="noStrike" dirty="0">
                <a:solidFill>
                  <a:srgbClr val="333333"/>
                </a:solidFill>
                <a:effectLst/>
                <a:latin typeface="Arial" panose="020B0604020202020204" pitchFamily="34" charset="0"/>
              </a:rPr>
              <a:t>University of Sheffield</a:t>
            </a:r>
            <a:endParaRPr lang="en-GB" b="0" dirty="0">
              <a:effectLst/>
            </a:endParaRPr>
          </a:p>
          <a:p>
            <a:br>
              <a:rPr lang="en-GB" dirty="0"/>
            </a:br>
            <a:br>
              <a:rPr lang="en-GB" dirty="0"/>
            </a:br>
            <a:endParaRPr lang="en-US" dirty="0"/>
          </a:p>
        </p:txBody>
      </p:sp>
      <p:pic>
        <p:nvPicPr>
          <p:cNvPr id="5" name="Picture 2" descr="Patterns in practice logo - shades of green with chemical information like image alongside the text">
            <a:extLst>
              <a:ext uri="{FF2B5EF4-FFF2-40B4-BE49-F238E27FC236}">
                <a16:creationId xmlns:a16="http://schemas.microsoft.com/office/drawing/2014/main" id="{C68808A5-4760-4B5E-EDB1-131A83A99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620" y="200841"/>
            <a:ext cx="3487380" cy="960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KRI Arts and Humanities Research Council logo - blue writing on a white background with yellow and orange intersecting circles">
            <a:extLst>
              <a:ext uri="{FF2B5EF4-FFF2-40B4-BE49-F238E27FC236}">
                <a16:creationId xmlns:a16="http://schemas.microsoft.com/office/drawing/2014/main" id="{B71F1322-7264-9850-009D-A25BA3F3E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2006" y="5856372"/>
            <a:ext cx="2599707" cy="661550"/>
          </a:xfrm>
          <a:prstGeom prst="rect">
            <a:avLst/>
          </a:prstGeom>
        </p:spPr>
      </p:pic>
      <p:sp>
        <p:nvSpPr>
          <p:cNvPr id="9" name="TextBox 8" descr="UWE Bristol Logo - Red and white">
            <a:extLst>
              <a:ext uri="{FF2B5EF4-FFF2-40B4-BE49-F238E27FC236}">
                <a16:creationId xmlns:a16="http://schemas.microsoft.com/office/drawing/2014/main" id="{23A16ECC-FE51-8DB0-D294-874C354D02F3}"/>
              </a:ext>
            </a:extLst>
          </p:cNvPr>
          <p:cNvSpPr txBox="1"/>
          <p:nvPr/>
        </p:nvSpPr>
        <p:spPr>
          <a:xfrm>
            <a:off x="4895477" y="1009948"/>
            <a:ext cx="6143827" cy="5878532"/>
          </a:xfrm>
          <a:prstGeom prst="rect">
            <a:avLst/>
          </a:prstGeom>
          <a:noFill/>
        </p:spPr>
        <p:txBody>
          <a:bodyPr wrap="square">
            <a:spAutoFit/>
          </a:bodyPr>
          <a:lstStyle/>
          <a:p>
            <a:pPr rtl="0">
              <a:spcBef>
                <a:spcPts val="0"/>
              </a:spcBef>
              <a:spcAft>
                <a:spcPts val="0"/>
              </a:spcAft>
            </a:pPr>
            <a:r>
              <a:rPr lang="en-GB" sz="1700" b="1" i="0" u="none" strike="noStrike" dirty="0">
                <a:solidFill>
                  <a:srgbClr val="2E7185"/>
                </a:solidFill>
                <a:effectLst/>
                <a:latin typeface="Arial" panose="020B0604020202020204" pitchFamily="34" charset="0"/>
                <a:cs typeface="Arial" panose="020B0604020202020204" pitchFamily="34" charset="0"/>
              </a:rPr>
              <a:t>Victoria Tillotson</a:t>
            </a:r>
          </a:p>
          <a:p>
            <a:pPr rtl="0">
              <a:spcBef>
                <a:spcPts val="0"/>
              </a:spcBef>
              <a:spcAft>
                <a:spcPts val="0"/>
              </a:spcAft>
            </a:pPr>
            <a:r>
              <a:rPr lang="en-GB" sz="1700" b="0" i="0" u="none" strike="noStrike" dirty="0">
                <a:solidFill>
                  <a:srgbClr val="000000"/>
                </a:solidFill>
                <a:effectLst/>
                <a:latin typeface="Arial" panose="020B0604020202020204" pitchFamily="34" charset="0"/>
                <a:cs typeface="Arial" panose="020B0604020202020204" pitchFamily="34" charset="0"/>
              </a:rPr>
              <a:t>Talent Development Lead, Pervasive Media Studio, Watershed</a:t>
            </a:r>
            <a:endParaRPr lang="en-GB" sz="1700" b="0" dirty="0">
              <a:effectLst/>
              <a:latin typeface="Arial" panose="020B0604020202020204" pitchFamily="34" charset="0"/>
              <a:cs typeface="Arial" panose="020B0604020202020204" pitchFamily="34" charset="0"/>
            </a:endParaRPr>
          </a:p>
          <a:p>
            <a:endParaRPr lang="en-GB" sz="1700" dirty="0">
              <a:latin typeface="Arial" panose="020B0604020202020204" pitchFamily="34" charset="0"/>
              <a:cs typeface="Arial" panose="020B0604020202020204" pitchFamily="34" charset="0"/>
            </a:endParaRPr>
          </a:p>
          <a:p>
            <a:pPr rtl="0">
              <a:spcBef>
                <a:spcPts val="0"/>
              </a:spcBef>
              <a:spcAft>
                <a:spcPts val="0"/>
              </a:spcAft>
            </a:pPr>
            <a:r>
              <a:rPr lang="en-GB" sz="1700" b="1" i="0" u="none" strike="noStrike" dirty="0">
                <a:solidFill>
                  <a:srgbClr val="2E7185"/>
                </a:solidFill>
                <a:effectLst/>
                <a:latin typeface="Arial" panose="020B0604020202020204" pitchFamily="34" charset="0"/>
                <a:cs typeface="Arial" panose="020B0604020202020204" pitchFamily="34" charset="0"/>
              </a:rPr>
              <a:t>Martin O’Leary</a:t>
            </a:r>
          </a:p>
          <a:p>
            <a:pPr rtl="0">
              <a:spcBef>
                <a:spcPts val="0"/>
              </a:spcBef>
              <a:spcAft>
                <a:spcPts val="0"/>
              </a:spcAft>
            </a:pPr>
            <a:r>
              <a:rPr lang="en-GB" sz="1700" b="0" i="0" u="none" strike="noStrike" dirty="0">
                <a:solidFill>
                  <a:srgbClr val="000000"/>
                </a:solidFill>
                <a:effectLst/>
                <a:latin typeface="Arial" panose="020B0604020202020204" pitchFamily="34" charset="0"/>
                <a:cs typeface="Arial" panose="020B0604020202020204" pitchFamily="34" charset="0"/>
              </a:rPr>
              <a:t>Studio Community Lead, Pervasive Media Studio, Watershed</a:t>
            </a:r>
          </a:p>
          <a:p>
            <a:pPr rtl="0">
              <a:spcBef>
                <a:spcPts val="0"/>
              </a:spcBef>
              <a:spcAft>
                <a:spcPts val="0"/>
              </a:spcAft>
            </a:pPr>
            <a:endParaRPr lang="en-GB" sz="1700" dirty="0">
              <a:solidFill>
                <a:srgbClr val="000000"/>
              </a:solidFill>
              <a:latin typeface="Arial" panose="020B0604020202020204" pitchFamily="34" charset="0"/>
              <a:cs typeface="Arial" panose="020B0604020202020204" pitchFamily="34" charset="0"/>
            </a:endParaRPr>
          </a:p>
          <a:p>
            <a:r>
              <a:rPr lang="en-GB" sz="1700" b="1" i="0" u="none" strike="noStrike" dirty="0">
                <a:solidFill>
                  <a:srgbClr val="2E7185"/>
                </a:solidFill>
                <a:effectLst/>
                <a:latin typeface="Arial" panose="020B0604020202020204" pitchFamily="34" charset="0"/>
                <a:cs typeface="Arial" panose="020B0604020202020204" pitchFamily="34" charset="0"/>
              </a:rPr>
              <a:t>Tony </a:t>
            </a:r>
            <a:r>
              <a:rPr lang="en-GB" sz="1700" b="1" i="0" u="none" strike="noStrike" dirty="0" err="1">
                <a:solidFill>
                  <a:srgbClr val="2E7185"/>
                </a:solidFill>
                <a:effectLst/>
                <a:latin typeface="Arial" panose="020B0604020202020204" pitchFamily="34" charset="0"/>
                <a:cs typeface="Arial" panose="020B0604020202020204" pitchFamily="34" charset="0"/>
              </a:rPr>
              <a:t>Bhajam</a:t>
            </a:r>
            <a:endParaRPr lang="en-GB" sz="1700" b="1" i="0" u="none" strike="noStrike" dirty="0">
              <a:solidFill>
                <a:srgbClr val="2E7185"/>
              </a:solidFill>
              <a:effectLst/>
              <a:latin typeface="Arial" panose="020B0604020202020204" pitchFamily="34" charset="0"/>
              <a:cs typeface="Arial" panose="020B0604020202020204" pitchFamily="34" charset="0"/>
            </a:endParaRPr>
          </a:p>
          <a:p>
            <a:r>
              <a:rPr lang="en-GB" sz="1700" b="0" i="0" u="none" strike="noStrike" dirty="0">
                <a:solidFill>
                  <a:srgbClr val="201F1E"/>
                </a:solidFill>
                <a:effectLst/>
                <a:highlight>
                  <a:srgbClr val="FFFFFF"/>
                </a:highlight>
                <a:latin typeface="Arial" panose="020B0604020202020204" pitchFamily="34" charset="0"/>
                <a:cs typeface="Arial" panose="020B0604020202020204" pitchFamily="34" charset="0"/>
              </a:rPr>
              <a:t>Inclusion Producer, </a:t>
            </a:r>
            <a:r>
              <a:rPr lang="en-GB" sz="1700" b="0" i="0" u="none" strike="noStrike" dirty="0">
                <a:solidFill>
                  <a:srgbClr val="000000"/>
                </a:solidFill>
                <a:effectLst/>
                <a:latin typeface="Arial" panose="020B0604020202020204" pitchFamily="34" charset="0"/>
                <a:cs typeface="Arial" panose="020B0604020202020204" pitchFamily="34" charset="0"/>
              </a:rPr>
              <a:t>Pervasive Media Studio, Watershed</a:t>
            </a:r>
            <a:endParaRPr lang="en-GB" sz="1700" b="1" i="0" u="none" strike="noStrike" dirty="0">
              <a:solidFill>
                <a:srgbClr val="2E7185"/>
              </a:solidFill>
              <a:effectLst/>
              <a:latin typeface="Arial" panose="020B0604020202020204" pitchFamily="34" charset="0"/>
              <a:cs typeface="Arial" panose="020B0604020202020204" pitchFamily="34" charset="0"/>
            </a:endParaRPr>
          </a:p>
          <a:p>
            <a:pPr rtl="0">
              <a:spcBef>
                <a:spcPts val="0"/>
              </a:spcBef>
              <a:spcAft>
                <a:spcPts val="0"/>
              </a:spcAft>
            </a:pPr>
            <a:br>
              <a:rPr lang="en-GB" sz="1700" dirty="0">
                <a:latin typeface="Arial" panose="020B0604020202020204" pitchFamily="34" charset="0"/>
                <a:cs typeface="Arial" panose="020B0604020202020204" pitchFamily="34" charset="0"/>
              </a:rPr>
            </a:br>
            <a:r>
              <a:rPr lang="en-GB" sz="1700" b="1" i="0" u="none" strike="noStrike" dirty="0">
                <a:solidFill>
                  <a:srgbClr val="2E7185"/>
                </a:solidFill>
                <a:effectLst/>
                <a:latin typeface="Arial" panose="020B0604020202020204" pitchFamily="34" charset="0"/>
                <a:cs typeface="Arial" panose="020B0604020202020204" pitchFamily="34" charset="0"/>
              </a:rPr>
              <a:t>Craig Scott</a:t>
            </a:r>
          </a:p>
          <a:p>
            <a:pPr rtl="0">
              <a:spcBef>
                <a:spcPts val="0"/>
              </a:spcBef>
              <a:spcAft>
                <a:spcPts val="0"/>
              </a:spcAft>
            </a:pPr>
            <a:r>
              <a:rPr lang="en-GB" sz="1700" dirty="0">
                <a:latin typeface="Arial" panose="020B0604020202020204" pitchFamily="34" charset="0"/>
                <a:cs typeface="Arial" panose="020B0604020202020204" pitchFamily="34" charset="0"/>
              </a:rPr>
              <a:t>Instrument Maker &amp; PIP Artist-in-Residence</a:t>
            </a:r>
            <a:br>
              <a:rPr lang="en-GB" sz="1700" dirty="0">
                <a:latin typeface="Arial" panose="020B0604020202020204" pitchFamily="34" charset="0"/>
                <a:cs typeface="Arial" panose="020B0604020202020204" pitchFamily="34" charset="0"/>
              </a:rPr>
            </a:br>
            <a:endParaRPr lang="en-GB" sz="1700" dirty="0">
              <a:latin typeface="Arial" panose="020B0604020202020204" pitchFamily="34" charset="0"/>
              <a:cs typeface="Arial" panose="020B0604020202020204" pitchFamily="34" charset="0"/>
            </a:endParaRPr>
          </a:p>
          <a:p>
            <a:pPr rtl="0">
              <a:spcBef>
                <a:spcPts val="0"/>
              </a:spcBef>
              <a:spcAft>
                <a:spcPts val="0"/>
              </a:spcAft>
            </a:pPr>
            <a:r>
              <a:rPr lang="en-GB" sz="1700" b="1" i="0" u="none" strike="noStrike" dirty="0" err="1">
                <a:solidFill>
                  <a:srgbClr val="2E7185"/>
                </a:solidFill>
                <a:effectLst/>
                <a:latin typeface="Arial" panose="020B0604020202020204" pitchFamily="34" charset="0"/>
                <a:cs typeface="Arial" panose="020B0604020202020204" pitchFamily="34" charset="0"/>
              </a:rPr>
              <a:t>Toju</a:t>
            </a:r>
            <a:r>
              <a:rPr lang="en-GB" sz="1700" b="1" i="0" u="none" strike="noStrike" dirty="0">
                <a:solidFill>
                  <a:srgbClr val="2E7185"/>
                </a:solidFill>
                <a:effectLst/>
                <a:latin typeface="Arial" panose="020B0604020202020204" pitchFamily="34" charset="0"/>
                <a:cs typeface="Arial" panose="020B0604020202020204" pitchFamily="34" charset="0"/>
              </a:rPr>
              <a:t> Duke</a:t>
            </a:r>
          </a:p>
          <a:p>
            <a:pPr rtl="0">
              <a:spcBef>
                <a:spcPts val="0"/>
              </a:spcBef>
              <a:spcAft>
                <a:spcPts val="0"/>
              </a:spcAft>
            </a:pPr>
            <a:r>
              <a:rPr lang="en-GB" sz="1700" b="0" i="0" u="none" strike="noStrike" dirty="0">
                <a:solidFill>
                  <a:srgbClr val="000000"/>
                </a:solidFill>
                <a:effectLst/>
                <a:latin typeface="Arial" panose="020B0604020202020204" pitchFamily="34" charset="0"/>
                <a:cs typeface="Arial" panose="020B0604020202020204" pitchFamily="34" charset="0"/>
              </a:rPr>
              <a:t>Founder, Diverse AI &amp; Dialogue Partner</a:t>
            </a:r>
          </a:p>
          <a:p>
            <a:pPr rtl="0">
              <a:spcBef>
                <a:spcPts val="0"/>
              </a:spcBef>
              <a:spcAft>
                <a:spcPts val="0"/>
              </a:spcAft>
            </a:pPr>
            <a:endParaRPr lang="en-GB" sz="1700" b="0" dirty="0">
              <a:effectLst/>
              <a:latin typeface="Arial" panose="020B0604020202020204" pitchFamily="34" charset="0"/>
              <a:cs typeface="Arial" panose="020B0604020202020204" pitchFamily="34" charset="0"/>
            </a:endParaRPr>
          </a:p>
          <a:p>
            <a:r>
              <a:rPr lang="en-GB" sz="1700" b="1" i="0" u="none" strike="noStrike" dirty="0">
                <a:solidFill>
                  <a:srgbClr val="2E7185"/>
                </a:solidFill>
                <a:effectLst/>
                <a:latin typeface="Arial" panose="020B0604020202020204" pitchFamily="34" charset="0"/>
                <a:cs typeface="Arial" panose="020B0604020202020204" pitchFamily="34" charset="0"/>
              </a:rPr>
              <a:t>Tom Marshman</a:t>
            </a:r>
          </a:p>
          <a:p>
            <a:r>
              <a:rPr lang="en-GB" sz="1700" b="0" i="0" u="none" strike="noStrike" dirty="0">
                <a:solidFill>
                  <a:srgbClr val="000000"/>
                </a:solidFill>
                <a:effectLst/>
                <a:latin typeface="Arial" panose="020B0604020202020204" pitchFamily="34" charset="0"/>
                <a:cs typeface="Arial" panose="020B0604020202020204" pitchFamily="34" charset="0"/>
              </a:rPr>
              <a:t>Artist &amp; Dialogue Partner</a:t>
            </a:r>
            <a:endParaRPr lang="en-GB" sz="1700" b="1" i="0" u="none" strike="noStrike" dirty="0">
              <a:solidFill>
                <a:srgbClr val="2E7185"/>
              </a:solidFill>
              <a:effectLst/>
              <a:latin typeface="Arial" panose="020B0604020202020204" pitchFamily="34" charset="0"/>
              <a:cs typeface="Arial" panose="020B0604020202020204" pitchFamily="34" charset="0"/>
            </a:endParaRPr>
          </a:p>
          <a:p>
            <a:pPr rtl="0">
              <a:spcBef>
                <a:spcPts val="0"/>
              </a:spcBef>
              <a:spcAft>
                <a:spcPts val="0"/>
              </a:spcAft>
            </a:pPr>
            <a:endParaRPr lang="en-GB" sz="1600" b="0" dirty="0">
              <a:effectLst/>
              <a:latin typeface="Arial" panose="020B0604020202020204" pitchFamily="34" charset="0"/>
              <a:cs typeface="Arial" panose="020B0604020202020204" pitchFamily="34" charset="0"/>
            </a:endParaRPr>
          </a:p>
          <a:p>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10" name="Picture 9" descr="University of Sheffield Logo - purple writing on a white background - with a shield alongside the writing.">
            <a:extLst>
              <a:ext uri="{FF2B5EF4-FFF2-40B4-BE49-F238E27FC236}">
                <a16:creationId xmlns:a16="http://schemas.microsoft.com/office/drawing/2014/main" id="{6E3F78E1-4781-D44B-F054-4A53F61DA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91" t="9996" r="51737" b="61384"/>
          <a:stretch/>
        </p:blipFill>
        <p:spPr bwMode="auto">
          <a:xfrm>
            <a:off x="3427239" y="5840839"/>
            <a:ext cx="1753396" cy="73002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3DA874E-9C81-633C-0501-21C6997C39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384" y="5900278"/>
            <a:ext cx="1345951" cy="670584"/>
          </a:xfrm>
          <a:prstGeom prst="rect">
            <a:avLst/>
          </a:prstGeom>
        </p:spPr>
      </p:pic>
      <p:pic>
        <p:nvPicPr>
          <p:cNvPr id="2060" name="Picture 12" descr="Watershed logo - black text on white background">
            <a:extLst>
              <a:ext uri="{FF2B5EF4-FFF2-40B4-BE49-F238E27FC236}">
                <a16:creationId xmlns:a16="http://schemas.microsoft.com/office/drawing/2014/main" id="{7DAA638C-6D08-01CC-D156-6213A99B2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8619" y="5957106"/>
            <a:ext cx="2118360" cy="460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4C2891-74D6-5A27-C2B0-51E76AA8BFED}"/>
              </a:ext>
            </a:extLst>
          </p:cNvPr>
          <p:cNvSpPr txBox="1"/>
          <p:nvPr/>
        </p:nvSpPr>
        <p:spPr>
          <a:xfrm>
            <a:off x="9242006" y="5301148"/>
            <a:ext cx="2378333" cy="369332"/>
          </a:xfrm>
          <a:prstGeom prst="rect">
            <a:avLst/>
          </a:prstGeom>
          <a:noFill/>
        </p:spPr>
        <p:txBody>
          <a:bodyPr wrap="square" rtlCol="0">
            <a:spAutoFit/>
          </a:bodyPr>
          <a:lstStyle/>
          <a:p>
            <a:r>
              <a:rPr lang="en-US" b="1" dirty="0"/>
              <a:t>Project Website, </a:t>
            </a:r>
            <a:r>
              <a:rPr lang="en-US" b="1" dirty="0">
                <a:hlinkClick r:id="rId8"/>
              </a:rPr>
              <a:t>here</a:t>
            </a:r>
            <a:r>
              <a:rPr lang="en-US" b="1" dirty="0"/>
              <a:t>.</a:t>
            </a:r>
          </a:p>
        </p:txBody>
      </p:sp>
    </p:spTree>
    <p:extLst>
      <p:ext uri="{BB962C8B-B14F-4D97-AF65-F5344CB8AC3E}">
        <p14:creationId xmlns:p14="http://schemas.microsoft.com/office/powerpoint/2010/main" val="196611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8378D1-E1F4-C3BA-4D2C-FFEF75FE1300}"/>
              </a:ext>
            </a:extLst>
          </p:cNvPr>
          <p:cNvSpPr>
            <a:spLocks noGrp="1"/>
          </p:cNvSpPr>
          <p:nvPr>
            <p:ph idx="1"/>
          </p:nvPr>
        </p:nvSpPr>
        <p:spPr>
          <a:xfrm>
            <a:off x="738674" y="1956971"/>
            <a:ext cx="5917164" cy="4351338"/>
          </a:xfrm>
        </p:spPr>
        <p:txBody>
          <a:bodyPr>
            <a:normAutofit/>
          </a:bodyPr>
          <a:lstStyle/>
          <a:p>
            <a:r>
              <a:rPr lang="en-US" sz="2400" dirty="0">
                <a:latin typeface="Arial" panose="020B0604020202020204" pitchFamily="34" charset="0"/>
                <a:cs typeface="Arial" panose="020B0604020202020204" pitchFamily="34" charset="0"/>
              </a:rPr>
              <a:t>Feeding the Machine</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Call for Collaboration/ Meaningful work</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Tactics of Resistance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Deficit of Surprise</a:t>
            </a:r>
          </a:p>
          <a:p>
            <a:endParaRPr lang="en-US" sz="2400" dirty="0">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Where the Magic Happens</a:t>
            </a:r>
          </a:p>
          <a:p>
            <a:pPr marL="0" indent="0">
              <a:buNone/>
            </a:pPr>
            <a:endParaRPr lang="en-US" dirty="0"/>
          </a:p>
          <a:p>
            <a:pPr marL="0" indent="0">
              <a:buNone/>
            </a:pPr>
            <a:endParaRPr lang="en-US" dirty="0"/>
          </a:p>
        </p:txBody>
      </p:sp>
      <p:pic>
        <p:nvPicPr>
          <p:cNvPr id="1026" name="Picture 2">
            <a:extLst>
              <a:ext uri="{FF2B5EF4-FFF2-40B4-BE49-F238E27FC236}">
                <a16:creationId xmlns:a16="http://schemas.microsoft.com/office/drawing/2014/main" id="{75DCFEA4-8AB4-0B26-D9DB-1EB2004EA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620" y="200841"/>
            <a:ext cx="3487380" cy="960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CB8B2-0EEA-4442-512B-54F5579460CD}"/>
              </a:ext>
            </a:extLst>
          </p:cNvPr>
          <p:cNvSpPr txBox="1"/>
          <p:nvPr/>
        </p:nvSpPr>
        <p:spPr>
          <a:xfrm>
            <a:off x="738674" y="1310640"/>
            <a:ext cx="11072326" cy="646331"/>
          </a:xfrm>
          <a:prstGeom prst="rect">
            <a:avLst/>
          </a:prstGeom>
          <a:noFill/>
        </p:spPr>
        <p:txBody>
          <a:bodyPr wrap="none" rtlCol="0">
            <a:spAutoFit/>
          </a:bodyPr>
          <a:lstStyle/>
          <a:p>
            <a:r>
              <a:rPr lang="en-GB" sz="1800" b="1" i="0" u="none" strike="noStrike" dirty="0">
                <a:solidFill>
                  <a:srgbClr val="249C90"/>
                </a:solidFill>
                <a:effectLst/>
                <a:latin typeface="Arial" panose="020B0604020202020204" pitchFamily="34" charset="0"/>
              </a:rPr>
              <a:t>Beliefs, values, and emotions in practitioners’ engagements with machine learning and data mining</a:t>
            </a:r>
            <a:endParaRPr lang="en-GB" b="1" dirty="0">
              <a:effectLst/>
            </a:endParaRPr>
          </a:p>
          <a:p>
            <a:endParaRPr lang="en-US" dirty="0"/>
          </a:p>
        </p:txBody>
      </p:sp>
      <p:sp>
        <p:nvSpPr>
          <p:cNvPr id="9" name="TextBox 8">
            <a:extLst>
              <a:ext uri="{FF2B5EF4-FFF2-40B4-BE49-F238E27FC236}">
                <a16:creationId xmlns:a16="http://schemas.microsoft.com/office/drawing/2014/main" id="{3E68588E-0419-8A6C-633D-94BABDFE8B0B}"/>
              </a:ext>
            </a:extLst>
          </p:cNvPr>
          <p:cNvSpPr txBox="1"/>
          <p:nvPr/>
        </p:nvSpPr>
        <p:spPr>
          <a:xfrm>
            <a:off x="381000" y="2562979"/>
            <a:ext cx="6096000" cy="646331"/>
          </a:xfrm>
          <a:prstGeom prst="rect">
            <a:avLst/>
          </a:prstGeom>
          <a:noFill/>
        </p:spPr>
        <p:txBody>
          <a:bodyPr wrap="square">
            <a:spAutoFit/>
          </a:bodyPr>
          <a:lstStyle/>
          <a:p>
            <a:br>
              <a:rPr lang="en-GB" dirty="0"/>
            </a:br>
            <a:endParaRPr lang="en-US" dirty="0"/>
          </a:p>
        </p:txBody>
      </p:sp>
      <p:pic>
        <p:nvPicPr>
          <p:cNvPr id="1031" name="Picture 7" descr="Picture of two researchers smiling in front of the university of Sheffield building">
            <a:extLst>
              <a:ext uri="{FF2B5EF4-FFF2-40B4-BE49-F238E27FC236}">
                <a16:creationId xmlns:a16="http://schemas.microsoft.com/office/drawing/2014/main" id="{F6A35206-1C73-DB09-2FDD-F0DA06117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920" y="2106378"/>
            <a:ext cx="2678430" cy="357124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A table with a computer, microphones and wires interconnected with one another, plus note pads and headphones">
            <a:extLst>
              <a:ext uri="{FF2B5EF4-FFF2-40B4-BE49-F238E27FC236}">
                <a16:creationId xmlns:a16="http://schemas.microsoft.com/office/drawing/2014/main" id="{18382A5B-296C-9AFB-133B-85F442473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344" y="2291828"/>
            <a:ext cx="2400255" cy="32003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8FA0AB-238A-FF9E-D947-01ED25C80BD0}"/>
              </a:ext>
            </a:extLst>
          </p:cNvPr>
          <p:cNvSpPr txBox="1"/>
          <p:nvPr/>
        </p:nvSpPr>
        <p:spPr>
          <a:xfrm>
            <a:off x="6092350" y="5948769"/>
            <a:ext cx="6096000" cy="646331"/>
          </a:xfrm>
          <a:prstGeom prst="rect">
            <a:avLst/>
          </a:prstGeom>
          <a:noFill/>
        </p:spPr>
        <p:txBody>
          <a:bodyPr wrap="square">
            <a:spAutoFit/>
          </a:bodyPr>
          <a:lstStyle/>
          <a:p>
            <a:r>
              <a:rPr lang="en-US" dirty="0">
                <a:hlinkClick r:id="rId6"/>
              </a:rPr>
              <a:t>https://lifeofdata.org/site/patterns-in-practice/publications/</a:t>
            </a:r>
            <a:endParaRPr lang="en-US" dirty="0"/>
          </a:p>
          <a:p>
            <a:endParaRPr lang="en-US" dirty="0"/>
          </a:p>
        </p:txBody>
      </p:sp>
    </p:spTree>
    <p:extLst>
      <p:ext uri="{BB962C8B-B14F-4D97-AF65-F5344CB8AC3E}">
        <p14:creationId xmlns:p14="http://schemas.microsoft.com/office/powerpoint/2010/main" val="188041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BAF0F35-CEB6-0D36-E1D4-8C1293BC0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70" y="571500"/>
            <a:ext cx="3594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9ED31E-77B8-25A3-0D95-4B8F712BA810}"/>
              </a:ext>
            </a:extLst>
          </p:cNvPr>
          <p:cNvSpPr txBox="1"/>
          <p:nvPr/>
        </p:nvSpPr>
        <p:spPr>
          <a:xfrm>
            <a:off x="5044440" y="1550015"/>
            <a:ext cx="6096000" cy="4401205"/>
          </a:xfrm>
          <a:prstGeom prst="rect">
            <a:avLst/>
          </a:prstGeom>
          <a:noFill/>
        </p:spPr>
        <p:txBody>
          <a:bodyPr wrap="square">
            <a:spAutoFit/>
          </a:bodyPr>
          <a:lstStyle/>
          <a:p>
            <a:r>
              <a:rPr lang="en-GB" sz="1800" b="0" i="0" u="none" strike="noStrike" dirty="0">
                <a:solidFill>
                  <a:srgbClr val="000000"/>
                </a:solidFill>
                <a:effectLst/>
                <a:latin typeface="Arial" panose="020B0604020202020204" pitchFamily="34" charset="0"/>
              </a:rPr>
              <a:t>‘We are a social body that feeds on a junk pile of fragmented experiences. We brought into visibility this insatiable need for the algorithmic</a:t>
            </a:r>
            <a:r>
              <a:rPr lang="en-GB" dirty="0">
                <a:solidFill>
                  <a:srgbClr val="000000"/>
                </a:solidFill>
                <a:latin typeface="Arial" panose="020B0604020202020204" pitchFamily="34" charset="0"/>
              </a:rPr>
              <a:t>… </a:t>
            </a:r>
            <a:r>
              <a:rPr lang="en-GB" sz="1800" b="0" i="0" u="none" strike="noStrike" dirty="0">
                <a:solidFill>
                  <a:srgbClr val="000000"/>
                </a:solidFill>
                <a:effectLst/>
                <a:latin typeface="Arial" panose="020B0604020202020204" pitchFamily="34" charset="0"/>
              </a:rPr>
              <a:t>to satisfy our overindulgence in a world that we made in our own image. This image not only illuminates a dissatisfaction with the </a:t>
            </a:r>
            <a:r>
              <a:rPr lang="en-GB" sz="1800" b="0" i="0" u="none" strike="noStrike" dirty="0" err="1">
                <a:solidFill>
                  <a:srgbClr val="000000"/>
                </a:solidFill>
                <a:effectLst/>
                <a:latin typeface="Arial" panose="020B0604020202020204" pitchFamily="34" charset="0"/>
              </a:rPr>
              <a:t>violences</a:t>
            </a:r>
            <a:r>
              <a:rPr lang="en-GB" sz="1800" b="0" i="0" u="none" strike="noStrike" dirty="0">
                <a:solidFill>
                  <a:srgbClr val="000000"/>
                </a:solidFill>
                <a:effectLst/>
                <a:latin typeface="Arial" panose="020B0604020202020204" pitchFamily="34" charset="0"/>
              </a:rPr>
              <a:t> the West has projected onto the world, but is also a working model of the epistemic deficiencies of logical positivism….</a:t>
            </a:r>
          </a:p>
          <a:p>
            <a:endParaRPr lang="en-GB" dirty="0">
              <a:solidFill>
                <a:srgbClr val="000000"/>
              </a:solidFill>
              <a:latin typeface="Arial" panose="020B0604020202020204" pitchFamily="34" charset="0"/>
            </a:endParaRPr>
          </a:p>
          <a:p>
            <a:pPr rtl="0">
              <a:spcBef>
                <a:spcPts val="0"/>
              </a:spcBef>
              <a:spcAft>
                <a:spcPts val="1200"/>
              </a:spcAft>
            </a:pPr>
            <a:r>
              <a:rPr lang="en-GB" sz="1800" b="0" i="0" u="none" strike="noStrike" dirty="0">
                <a:solidFill>
                  <a:srgbClr val="000000"/>
                </a:solidFill>
                <a:effectLst/>
                <a:latin typeface="Arial" panose="020B0604020202020204" pitchFamily="34" charset="0"/>
              </a:rPr>
              <a:t>…a supernatural belief of this vague idea of data - in which the West has placed its confidence - loses its efficacy when faced with the very real notion of a life outside of its own obsession with social administration’</a:t>
            </a:r>
          </a:p>
          <a:p>
            <a:endParaRPr lang="en-GB" dirty="0">
              <a:solidFill>
                <a:srgbClr val="000000"/>
              </a:solidFill>
              <a:latin typeface="Arial" panose="020B0604020202020204" pitchFamily="34" charset="0"/>
            </a:endParaRPr>
          </a:p>
          <a:p>
            <a:r>
              <a:rPr lang="en-GB" b="1" dirty="0">
                <a:solidFill>
                  <a:srgbClr val="000000"/>
                </a:solidFill>
                <a:latin typeface="Arial" panose="020B0604020202020204" pitchFamily="34" charset="0"/>
              </a:rPr>
              <a:t>Ramon Amaro, p16</a:t>
            </a:r>
            <a:endParaRPr lang="en-US" b="1" dirty="0"/>
          </a:p>
        </p:txBody>
      </p:sp>
    </p:spTree>
    <p:extLst>
      <p:ext uri="{BB962C8B-B14F-4D97-AF65-F5344CB8AC3E}">
        <p14:creationId xmlns:p14="http://schemas.microsoft.com/office/powerpoint/2010/main" val="3631731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1083</TotalTime>
  <Words>1002</Words>
  <Application>Microsoft Macintosh PowerPoint</Application>
  <PresentationFormat>Widescreen</PresentationFormat>
  <Paragraphs>126</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Samborne Bush</dc:creator>
  <cp:lastModifiedBy>Erinma Ochu</cp:lastModifiedBy>
  <cp:revision>23</cp:revision>
  <dcterms:created xsi:type="dcterms:W3CDTF">2024-04-17T09:54:19Z</dcterms:created>
  <dcterms:modified xsi:type="dcterms:W3CDTF">2024-04-25T20:47:25Z</dcterms:modified>
</cp:coreProperties>
</file>