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88" r:id="rId4"/>
  </p:sldMasterIdLst>
  <p:notesMasterIdLst>
    <p:notesMasterId r:id="rId20"/>
  </p:notesMasterIdLst>
  <p:handoutMasterIdLst>
    <p:handoutMasterId r:id="rId21"/>
  </p:handoutMasterIdLst>
  <p:sldIdLst>
    <p:sldId id="256" r:id="rId5"/>
    <p:sldId id="374" r:id="rId6"/>
    <p:sldId id="279" r:id="rId7"/>
    <p:sldId id="377" r:id="rId8"/>
    <p:sldId id="375" r:id="rId9"/>
    <p:sldId id="378" r:id="rId10"/>
    <p:sldId id="283" r:id="rId11"/>
    <p:sldId id="380" r:id="rId12"/>
    <p:sldId id="379" r:id="rId13"/>
    <p:sldId id="382" r:id="rId14"/>
    <p:sldId id="383" r:id="rId15"/>
    <p:sldId id="384" r:id="rId16"/>
    <p:sldId id="371" r:id="rId17"/>
    <p:sldId id="365" r:id="rId18"/>
    <p:sldId id="3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718"/>
  </p:normalViewPr>
  <p:slideViewPr>
    <p:cSldViewPr snapToGrid="0">
      <p:cViewPr varScale="1">
        <p:scale>
          <a:sx n="74" d="100"/>
          <a:sy n="74" d="100"/>
        </p:scale>
        <p:origin x="54" y="528"/>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96" d="100"/>
          <a:sy n="96" d="100"/>
        </p:scale>
        <p:origin x="355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C908F0-20E1-4C95-93F5-0CA5A78096D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GB"/>
        </a:p>
      </dgm:t>
    </dgm:pt>
    <dgm:pt modelId="{00F4EAE7-7A18-477E-AFAB-F50DC1E9BE72}">
      <dgm:prSet phldrT="[Text]"/>
      <dgm:spPr/>
      <dgm:t>
        <a:bodyPr/>
        <a:lstStyle/>
        <a:p>
          <a:r>
            <a:rPr lang="en-GB"/>
            <a:t>Direct victims of the conflict</a:t>
          </a:r>
        </a:p>
      </dgm:t>
    </dgm:pt>
    <dgm:pt modelId="{F8CAE6A4-BD83-4CD7-81AB-0F8F186D36E4}" type="parTrans" cxnId="{57EFDA46-D1CE-4141-B456-E948C81EF9F5}">
      <dgm:prSet/>
      <dgm:spPr/>
      <dgm:t>
        <a:bodyPr/>
        <a:lstStyle/>
        <a:p>
          <a:endParaRPr lang="en-GB" sz="1600"/>
        </a:p>
      </dgm:t>
    </dgm:pt>
    <dgm:pt modelId="{C75E3EB1-F4AF-44FF-A2CA-9CDF25E178BA}" type="sibTrans" cxnId="{57EFDA46-D1CE-4141-B456-E948C81EF9F5}">
      <dgm:prSet/>
      <dgm:spPr/>
      <dgm:t>
        <a:bodyPr/>
        <a:lstStyle/>
        <a:p>
          <a:endParaRPr lang="en-GB"/>
        </a:p>
      </dgm:t>
    </dgm:pt>
    <dgm:pt modelId="{F22F6FDE-7A4B-46EF-836A-9D02A100FD49}">
      <dgm:prSet/>
      <dgm:spPr/>
      <dgm:t>
        <a:bodyPr anchor="ctr"/>
        <a:lstStyle/>
        <a:p>
          <a:r>
            <a:rPr lang="en-GB"/>
            <a:t>Destruction of essential services for children, e.g., education, healthcare</a:t>
          </a:r>
        </a:p>
      </dgm:t>
    </dgm:pt>
    <dgm:pt modelId="{A13ACF63-2C28-44C4-A517-9901E25E2940}" type="parTrans" cxnId="{CE60B191-DBE2-4F9D-A74D-633109C5103D}">
      <dgm:prSet/>
      <dgm:spPr/>
      <dgm:t>
        <a:bodyPr/>
        <a:lstStyle/>
        <a:p>
          <a:endParaRPr lang="en-GB" sz="1600"/>
        </a:p>
      </dgm:t>
    </dgm:pt>
    <dgm:pt modelId="{C82E6D7D-FCB7-407F-AB86-6198E4D0F215}" type="sibTrans" cxnId="{CE60B191-DBE2-4F9D-A74D-633109C5103D}">
      <dgm:prSet/>
      <dgm:spPr/>
      <dgm:t>
        <a:bodyPr/>
        <a:lstStyle/>
        <a:p>
          <a:endParaRPr lang="en-GB"/>
        </a:p>
      </dgm:t>
    </dgm:pt>
    <dgm:pt modelId="{D9606025-8438-43DB-B2E6-BB5AFA3181D4}">
      <dgm:prSet/>
      <dgm:spPr/>
      <dgm:t>
        <a:bodyPr anchor="ctr"/>
        <a:lstStyle/>
        <a:p>
          <a:r>
            <a:rPr lang="en-GB"/>
            <a:t>Schools targeted by Russian forces</a:t>
          </a:r>
        </a:p>
      </dgm:t>
    </dgm:pt>
    <dgm:pt modelId="{BA118800-015C-488B-A96B-AF7770C5C858}" type="parTrans" cxnId="{EE9638B1-BC77-4BB3-85BC-BA753DACC3E1}">
      <dgm:prSet/>
      <dgm:spPr/>
      <dgm:t>
        <a:bodyPr/>
        <a:lstStyle/>
        <a:p>
          <a:endParaRPr lang="en-GB" sz="1600"/>
        </a:p>
      </dgm:t>
    </dgm:pt>
    <dgm:pt modelId="{76F04DB6-2C81-48D7-8C2A-5BEEBBABA2CE}" type="sibTrans" cxnId="{EE9638B1-BC77-4BB3-85BC-BA753DACC3E1}">
      <dgm:prSet/>
      <dgm:spPr/>
      <dgm:t>
        <a:bodyPr/>
        <a:lstStyle/>
        <a:p>
          <a:endParaRPr lang="en-GB"/>
        </a:p>
      </dgm:t>
    </dgm:pt>
    <dgm:pt modelId="{CCFF770A-9624-4514-8EFE-42989477D7CC}">
      <dgm:prSet/>
      <dgm:spPr/>
      <dgm:t>
        <a:bodyPr anchor="ctr"/>
        <a:lstStyle/>
        <a:p>
          <a:r>
            <a:rPr lang="en-GB"/>
            <a:t>Schools occupied by Russian and Ukrainian forces</a:t>
          </a:r>
        </a:p>
      </dgm:t>
    </dgm:pt>
    <dgm:pt modelId="{D401A440-E7AB-4D2E-906E-18EB0FB3F187}" type="parTrans" cxnId="{3B314BBB-79D0-4460-AEDE-8EBBD6462CFE}">
      <dgm:prSet/>
      <dgm:spPr/>
      <dgm:t>
        <a:bodyPr/>
        <a:lstStyle/>
        <a:p>
          <a:endParaRPr lang="en-GB" sz="1600"/>
        </a:p>
      </dgm:t>
    </dgm:pt>
    <dgm:pt modelId="{918EDE19-A887-40C9-917C-37E06A29BA49}" type="sibTrans" cxnId="{3B314BBB-79D0-4460-AEDE-8EBBD6462CFE}">
      <dgm:prSet/>
      <dgm:spPr/>
      <dgm:t>
        <a:bodyPr/>
        <a:lstStyle/>
        <a:p>
          <a:endParaRPr lang="en-GB"/>
        </a:p>
      </dgm:t>
    </dgm:pt>
    <dgm:pt modelId="{0C670C12-4EEB-4A39-9795-AF9D5795CD7B}">
      <dgm:prSet/>
      <dgm:spPr/>
      <dgm:t>
        <a:bodyPr anchor="ctr"/>
        <a:lstStyle/>
        <a:p>
          <a:r>
            <a:rPr lang="en-GB"/>
            <a:t>Displacement of staff and children</a:t>
          </a:r>
        </a:p>
      </dgm:t>
    </dgm:pt>
    <dgm:pt modelId="{E2C00819-D692-49E9-9DF7-E3BD3F928CF2}" type="parTrans" cxnId="{63F0CD29-8DBA-46ED-A6A0-B5E957243516}">
      <dgm:prSet/>
      <dgm:spPr/>
      <dgm:t>
        <a:bodyPr/>
        <a:lstStyle/>
        <a:p>
          <a:endParaRPr lang="en-GB" sz="1600"/>
        </a:p>
      </dgm:t>
    </dgm:pt>
    <dgm:pt modelId="{78172D1A-1136-4A9B-97B1-B58BFBE5A042}" type="sibTrans" cxnId="{63F0CD29-8DBA-46ED-A6A0-B5E957243516}">
      <dgm:prSet/>
      <dgm:spPr/>
      <dgm:t>
        <a:bodyPr/>
        <a:lstStyle/>
        <a:p>
          <a:endParaRPr lang="en-GB"/>
        </a:p>
      </dgm:t>
    </dgm:pt>
    <dgm:pt modelId="{0B8A02BE-2D1F-46E9-A985-D8351271378F}">
      <dgm:prSet/>
      <dgm:spPr/>
      <dgm:t>
        <a:bodyPr/>
        <a:lstStyle/>
        <a:p>
          <a:r>
            <a:rPr lang="en-GB"/>
            <a:t>Child recruitment into armed forces of Russia</a:t>
          </a:r>
        </a:p>
      </dgm:t>
    </dgm:pt>
    <dgm:pt modelId="{B8E26337-4B04-4A88-85C4-90600C13D3DB}" type="parTrans" cxnId="{D854B5D9-2A31-4C1B-B923-AEAD91C7FC1C}">
      <dgm:prSet/>
      <dgm:spPr/>
      <dgm:t>
        <a:bodyPr/>
        <a:lstStyle/>
        <a:p>
          <a:endParaRPr lang="en-GB" sz="1600"/>
        </a:p>
      </dgm:t>
    </dgm:pt>
    <dgm:pt modelId="{6BDC41FA-E785-48C7-BE24-5C089537569E}" type="sibTrans" cxnId="{D854B5D9-2A31-4C1B-B923-AEAD91C7FC1C}">
      <dgm:prSet/>
      <dgm:spPr/>
      <dgm:t>
        <a:bodyPr/>
        <a:lstStyle/>
        <a:p>
          <a:endParaRPr lang="en-GB"/>
        </a:p>
      </dgm:t>
    </dgm:pt>
    <dgm:pt modelId="{293C2C97-50CA-46D5-A827-9820D9562452}">
      <dgm:prSet/>
      <dgm:spPr/>
      <dgm:t>
        <a:bodyPr/>
        <a:lstStyle/>
        <a:p>
          <a:r>
            <a:rPr lang="en-GB"/>
            <a:t>Used as human shields by Russian forces</a:t>
          </a:r>
        </a:p>
      </dgm:t>
    </dgm:pt>
    <dgm:pt modelId="{5D9EFB08-33B8-42EE-8E48-8E991B03E5D0}" type="parTrans" cxnId="{194AB4AF-1EF2-4E2F-B1CF-1AD2E5B7D1A6}">
      <dgm:prSet/>
      <dgm:spPr/>
      <dgm:t>
        <a:bodyPr/>
        <a:lstStyle/>
        <a:p>
          <a:endParaRPr lang="en-GB" sz="1600"/>
        </a:p>
      </dgm:t>
    </dgm:pt>
    <dgm:pt modelId="{AFAD5143-CE4F-4789-B71D-7BAF5ADEA910}" type="sibTrans" cxnId="{194AB4AF-1EF2-4E2F-B1CF-1AD2E5B7D1A6}">
      <dgm:prSet/>
      <dgm:spPr/>
      <dgm:t>
        <a:bodyPr/>
        <a:lstStyle/>
        <a:p>
          <a:endParaRPr lang="en-GB"/>
        </a:p>
      </dgm:t>
    </dgm:pt>
    <dgm:pt modelId="{20CEC98F-6B80-4685-846B-F8263C993420}">
      <dgm:prSet/>
      <dgm:spPr/>
      <dgm:t>
        <a:bodyPr/>
        <a:lstStyle/>
        <a:p>
          <a:r>
            <a:rPr lang="en-GB"/>
            <a:t>Unlawful confined in inhumane conditions by Russian forces</a:t>
          </a:r>
        </a:p>
      </dgm:t>
    </dgm:pt>
    <dgm:pt modelId="{7BC607D2-F092-4016-B014-4FDB1FCF0608}" type="parTrans" cxnId="{C757AF33-54A7-4E0D-81CD-DB80CE1633FF}">
      <dgm:prSet/>
      <dgm:spPr/>
      <dgm:t>
        <a:bodyPr/>
        <a:lstStyle/>
        <a:p>
          <a:endParaRPr lang="en-GB" sz="1600"/>
        </a:p>
      </dgm:t>
    </dgm:pt>
    <dgm:pt modelId="{510005A8-0A62-4238-A925-90ACE611C0A7}" type="sibTrans" cxnId="{C757AF33-54A7-4E0D-81CD-DB80CE1633FF}">
      <dgm:prSet/>
      <dgm:spPr/>
      <dgm:t>
        <a:bodyPr/>
        <a:lstStyle/>
        <a:p>
          <a:endParaRPr lang="en-GB"/>
        </a:p>
      </dgm:t>
    </dgm:pt>
    <dgm:pt modelId="{142FE3EF-16AF-4AC4-AA21-365EC192B1B6}">
      <dgm:prSet/>
      <dgm:spPr/>
      <dgm:t>
        <a:bodyPr/>
        <a:lstStyle/>
        <a:p>
          <a:r>
            <a:rPr lang="en-GB"/>
            <a:t>Sexual violence committed by Russian forces against children</a:t>
          </a:r>
        </a:p>
      </dgm:t>
    </dgm:pt>
    <dgm:pt modelId="{10B3014D-9E2B-4A7B-AEBB-A79041233159}" type="parTrans" cxnId="{D1C5DD9F-228D-44B1-8C14-CC229D932F3A}">
      <dgm:prSet/>
      <dgm:spPr/>
      <dgm:t>
        <a:bodyPr/>
        <a:lstStyle/>
        <a:p>
          <a:endParaRPr lang="en-GB" sz="1600"/>
        </a:p>
      </dgm:t>
    </dgm:pt>
    <dgm:pt modelId="{01132AAD-6A51-40A1-8981-64B23F0111F7}" type="sibTrans" cxnId="{D1C5DD9F-228D-44B1-8C14-CC229D932F3A}">
      <dgm:prSet/>
      <dgm:spPr/>
      <dgm:t>
        <a:bodyPr/>
        <a:lstStyle/>
        <a:p>
          <a:endParaRPr lang="en-GB"/>
        </a:p>
      </dgm:t>
    </dgm:pt>
    <dgm:pt modelId="{B8639A90-C91F-40A4-822B-B0CEA6A75434}">
      <dgm:prSet/>
      <dgm:spPr/>
      <dgm:t>
        <a:bodyPr/>
        <a:lstStyle/>
        <a:p>
          <a:r>
            <a:rPr lang="en-GB"/>
            <a:t>Propaganda and militarisation of education in territories under control of Russia</a:t>
          </a:r>
        </a:p>
      </dgm:t>
    </dgm:pt>
    <dgm:pt modelId="{C7B2AA48-1646-47FD-93AD-9D49B64E217E}" type="parTrans" cxnId="{B5553F74-1EA3-4AA1-80ED-9ADC9E17295E}">
      <dgm:prSet/>
      <dgm:spPr/>
      <dgm:t>
        <a:bodyPr/>
        <a:lstStyle/>
        <a:p>
          <a:endParaRPr lang="en-GB" sz="1600"/>
        </a:p>
      </dgm:t>
    </dgm:pt>
    <dgm:pt modelId="{5514D96C-F81E-4DB9-AA99-A46482137BCA}" type="sibTrans" cxnId="{B5553F74-1EA3-4AA1-80ED-9ADC9E17295E}">
      <dgm:prSet/>
      <dgm:spPr/>
      <dgm:t>
        <a:bodyPr/>
        <a:lstStyle/>
        <a:p>
          <a:endParaRPr lang="en-GB"/>
        </a:p>
      </dgm:t>
    </dgm:pt>
    <dgm:pt modelId="{AE7F5E67-4087-414D-8F90-22B1F9437161}" type="pres">
      <dgm:prSet presAssocID="{35C908F0-20E1-4C95-93F5-0CA5A78096D4}" presName="diagram" presStyleCnt="0">
        <dgm:presLayoutVars>
          <dgm:dir/>
          <dgm:resizeHandles val="exact"/>
        </dgm:presLayoutVars>
      </dgm:prSet>
      <dgm:spPr/>
    </dgm:pt>
    <dgm:pt modelId="{43C39E88-1F52-41F3-8C61-11C6C5BBCD03}" type="pres">
      <dgm:prSet presAssocID="{00F4EAE7-7A18-477E-AFAB-F50DC1E9BE72}" presName="node" presStyleLbl="node1" presStyleIdx="0" presStyleCnt="7">
        <dgm:presLayoutVars>
          <dgm:bulletEnabled val="1"/>
        </dgm:presLayoutVars>
      </dgm:prSet>
      <dgm:spPr/>
    </dgm:pt>
    <dgm:pt modelId="{08B422F6-C5E1-4355-B388-2E3A9C5F5055}" type="pres">
      <dgm:prSet presAssocID="{C75E3EB1-F4AF-44FF-A2CA-9CDF25E178BA}" presName="sibTrans" presStyleCnt="0"/>
      <dgm:spPr/>
    </dgm:pt>
    <dgm:pt modelId="{8A0AEFFD-BECD-48F6-8585-35D158A6F3D0}" type="pres">
      <dgm:prSet presAssocID="{F22F6FDE-7A4B-46EF-836A-9D02A100FD49}" presName="node" presStyleLbl="node1" presStyleIdx="1" presStyleCnt="7">
        <dgm:presLayoutVars>
          <dgm:bulletEnabled val="1"/>
        </dgm:presLayoutVars>
      </dgm:prSet>
      <dgm:spPr/>
    </dgm:pt>
    <dgm:pt modelId="{174135C9-A007-49EB-ADAE-CAE321E02596}" type="pres">
      <dgm:prSet presAssocID="{C82E6D7D-FCB7-407F-AB86-6198E4D0F215}" presName="sibTrans" presStyleCnt="0"/>
      <dgm:spPr/>
    </dgm:pt>
    <dgm:pt modelId="{AF5654D8-4A9C-4889-B911-F8EFABCF53C0}" type="pres">
      <dgm:prSet presAssocID="{0B8A02BE-2D1F-46E9-A985-D8351271378F}" presName="node" presStyleLbl="node1" presStyleIdx="2" presStyleCnt="7">
        <dgm:presLayoutVars>
          <dgm:bulletEnabled val="1"/>
        </dgm:presLayoutVars>
      </dgm:prSet>
      <dgm:spPr/>
    </dgm:pt>
    <dgm:pt modelId="{A12EE844-94B5-496F-B576-B05A715A0EAC}" type="pres">
      <dgm:prSet presAssocID="{6BDC41FA-E785-48C7-BE24-5C089537569E}" presName="sibTrans" presStyleCnt="0"/>
      <dgm:spPr/>
    </dgm:pt>
    <dgm:pt modelId="{23FE7CFB-282B-481E-8999-57FB261C4D75}" type="pres">
      <dgm:prSet presAssocID="{293C2C97-50CA-46D5-A827-9820D9562452}" presName="node" presStyleLbl="node1" presStyleIdx="3" presStyleCnt="7">
        <dgm:presLayoutVars>
          <dgm:bulletEnabled val="1"/>
        </dgm:presLayoutVars>
      </dgm:prSet>
      <dgm:spPr/>
    </dgm:pt>
    <dgm:pt modelId="{587C640B-E762-46D9-86ED-275C9BFA7B38}" type="pres">
      <dgm:prSet presAssocID="{AFAD5143-CE4F-4789-B71D-7BAF5ADEA910}" presName="sibTrans" presStyleCnt="0"/>
      <dgm:spPr/>
    </dgm:pt>
    <dgm:pt modelId="{DD9F5984-F2C4-4224-97D0-5D160695EC7E}" type="pres">
      <dgm:prSet presAssocID="{20CEC98F-6B80-4685-846B-F8263C993420}" presName="node" presStyleLbl="node1" presStyleIdx="4" presStyleCnt="7">
        <dgm:presLayoutVars>
          <dgm:bulletEnabled val="1"/>
        </dgm:presLayoutVars>
      </dgm:prSet>
      <dgm:spPr/>
    </dgm:pt>
    <dgm:pt modelId="{5205D698-8FA9-4F98-9A1C-684A2A877816}" type="pres">
      <dgm:prSet presAssocID="{510005A8-0A62-4238-A925-90ACE611C0A7}" presName="sibTrans" presStyleCnt="0"/>
      <dgm:spPr/>
    </dgm:pt>
    <dgm:pt modelId="{BB264AD8-D9F4-42AE-8B65-E7FA947D92CE}" type="pres">
      <dgm:prSet presAssocID="{142FE3EF-16AF-4AC4-AA21-365EC192B1B6}" presName="node" presStyleLbl="node1" presStyleIdx="5" presStyleCnt="7">
        <dgm:presLayoutVars>
          <dgm:bulletEnabled val="1"/>
        </dgm:presLayoutVars>
      </dgm:prSet>
      <dgm:spPr/>
    </dgm:pt>
    <dgm:pt modelId="{8B644A2C-18D4-4369-8355-9B570A7FDD1F}" type="pres">
      <dgm:prSet presAssocID="{01132AAD-6A51-40A1-8981-64B23F0111F7}" presName="sibTrans" presStyleCnt="0"/>
      <dgm:spPr/>
    </dgm:pt>
    <dgm:pt modelId="{412C77AB-E21F-4F3B-8962-DDB74355937E}" type="pres">
      <dgm:prSet presAssocID="{B8639A90-C91F-40A4-822B-B0CEA6A75434}" presName="node" presStyleLbl="node1" presStyleIdx="6" presStyleCnt="7">
        <dgm:presLayoutVars>
          <dgm:bulletEnabled val="1"/>
        </dgm:presLayoutVars>
      </dgm:prSet>
      <dgm:spPr/>
    </dgm:pt>
  </dgm:ptLst>
  <dgm:cxnLst>
    <dgm:cxn modelId="{63F0CD29-8DBA-46ED-A6A0-B5E957243516}" srcId="{F22F6FDE-7A4B-46EF-836A-9D02A100FD49}" destId="{0C670C12-4EEB-4A39-9795-AF9D5795CD7B}" srcOrd="2" destOrd="0" parTransId="{E2C00819-D692-49E9-9DF7-E3BD3F928CF2}" sibTransId="{78172D1A-1136-4A9B-97B1-B58BFBE5A042}"/>
    <dgm:cxn modelId="{C757AF33-54A7-4E0D-81CD-DB80CE1633FF}" srcId="{35C908F0-20E1-4C95-93F5-0CA5A78096D4}" destId="{20CEC98F-6B80-4685-846B-F8263C993420}" srcOrd="4" destOrd="0" parTransId="{7BC607D2-F092-4016-B014-4FDB1FCF0608}" sibTransId="{510005A8-0A62-4238-A925-90ACE611C0A7}"/>
    <dgm:cxn modelId="{57EFDA46-D1CE-4141-B456-E948C81EF9F5}" srcId="{35C908F0-20E1-4C95-93F5-0CA5A78096D4}" destId="{00F4EAE7-7A18-477E-AFAB-F50DC1E9BE72}" srcOrd="0" destOrd="0" parTransId="{F8CAE6A4-BD83-4CD7-81AB-0F8F186D36E4}" sibTransId="{C75E3EB1-F4AF-44FF-A2CA-9CDF25E178BA}"/>
    <dgm:cxn modelId="{B5553F74-1EA3-4AA1-80ED-9ADC9E17295E}" srcId="{35C908F0-20E1-4C95-93F5-0CA5A78096D4}" destId="{B8639A90-C91F-40A4-822B-B0CEA6A75434}" srcOrd="6" destOrd="0" parTransId="{C7B2AA48-1646-47FD-93AD-9D49B64E217E}" sibTransId="{5514D96C-F81E-4DB9-AA99-A46482137BCA}"/>
    <dgm:cxn modelId="{6E54E05A-C6E3-457E-900B-8180BDF005D2}" type="presOf" srcId="{CCFF770A-9624-4514-8EFE-42989477D7CC}" destId="{8A0AEFFD-BECD-48F6-8585-35D158A6F3D0}" srcOrd="0" destOrd="2" presId="urn:microsoft.com/office/officeart/2005/8/layout/default"/>
    <dgm:cxn modelId="{27D38683-B16D-4314-9FCC-A4411224D0C6}" type="presOf" srcId="{293C2C97-50CA-46D5-A827-9820D9562452}" destId="{23FE7CFB-282B-481E-8999-57FB261C4D75}" srcOrd="0" destOrd="0" presId="urn:microsoft.com/office/officeart/2005/8/layout/default"/>
    <dgm:cxn modelId="{58286F84-7B4B-4CF1-9C3A-080775A414E7}" type="presOf" srcId="{F22F6FDE-7A4B-46EF-836A-9D02A100FD49}" destId="{8A0AEFFD-BECD-48F6-8585-35D158A6F3D0}" srcOrd="0" destOrd="0" presId="urn:microsoft.com/office/officeart/2005/8/layout/default"/>
    <dgm:cxn modelId="{CE60B191-DBE2-4F9D-A74D-633109C5103D}" srcId="{35C908F0-20E1-4C95-93F5-0CA5A78096D4}" destId="{F22F6FDE-7A4B-46EF-836A-9D02A100FD49}" srcOrd="1" destOrd="0" parTransId="{A13ACF63-2C28-44C4-A517-9901E25E2940}" sibTransId="{C82E6D7D-FCB7-407F-AB86-6198E4D0F215}"/>
    <dgm:cxn modelId="{D1C5DD9F-228D-44B1-8C14-CC229D932F3A}" srcId="{35C908F0-20E1-4C95-93F5-0CA5A78096D4}" destId="{142FE3EF-16AF-4AC4-AA21-365EC192B1B6}" srcOrd="5" destOrd="0" parTransId="{10B3014D-9E2B-4A7B-AEBB-A79041233159}" sibTransId="{01132AAD-6A51-40A1-8981-64B23F0111F7}"/>
    <dgm:cxn modelId="{7FDAC1A3-D040-43C1-850F-38740F5A0B83}" type="presOf" srcId="{00F4EAE7-7A18-477E-AFAB-F50DC1E9BE72}" destId="{43C39E88-1F52-41F3-8C61-11C6C5BBCD03}" srcOrd="0" destOrd="0" presId="urn:microsoft.com/office/officeart/2005/8/layout/default"/>
    <dgm:cxn modelId="{B4C898A7-F615-4A6E-A230-9A80AF0D48AE}" type="presOf" srcId="{0B8A02BE-2D1F-46E9-A985-D8351271378F}" destId="{AF5654D8-4A9C-4889-B911-F8EFABCF53C0}" srcOrd="0" destOrd="0" presId="urn:microsoft.com/office/officeart/2005/8/layout/default"/>
    <dgm:cxn modelId="{194AB4AF-1EF2-4E2F-B1CF-1AD2E5B7D1A6}" srcId="{35C908F0-20E1-4C95-93F5-0CA5A78096D4}" destId="{293C2C97-50CA-46D5-A827-9820D9562452}" srcOrd="3" destOrd="0" parTransId="{5D9EFB08-33B8-42EE-8E48-8E991B03E5D0}" sibTransId="{AFAD5143-CE4F-4789-B71D-7BAF5ADEA910}"/>
    <dgm:cxn modelId="{EE9638B1-BC77-4BB3-85BC-BA753DACC3E1}" srcId="{F22F6FDE-7A4B-46EF-836A-9D02A100FD49}" destId="{D9606025-8438-43DB-B2E6-BB5AFA3181D4}" srcOrd="0" destOrd="0" parTransId="{BA118800-015C-488B-A96B-AF7770C5C858}" sibTransId="{76F04DB6-2C81-48D7-8C2A-5BEEBBABA2CE}"/>
    <dgm:cxn modelId="{3B314BBB-79D0-4460-AEDE-8EBBD6462CFE}" srcId="{F22F6FDE-7A4B-46EF-836A-9D02A100FD49}" destId="{CCFF770A-9624-4514-8EFE-42989477D7CC}" srcOrd="1" destOrd="0" parTransId="{D401A440-E7AB-4D2E-906E-18EB0FB3F187}" sibTransId="{918EDE19-A887-40C9-917C-37E06A29BA49}"/>
    <dgm:cxn modelId="{B99128C5-460C-4A41-959E-68BE559702EC}" type="presOf" srcId="{D9606025-8438-43DB-B2E6-BB5AFA3181D4}" destId="{8A0AEFFD-BECD-48F6-8585-35D158A6F3D0}" srcOrd="0" destOrd="1" presId="urn:microsoft.com/office/officeart/2005/8/layout/default"/>
    <dgm:cxn modelId="{CBA505D7-61E3-4097-8BCE-665ECC555AA0}" type="presOf" srcId="{20CEC98F-6B80-4685-846B-F8263C993420}" destId="{DD9F5984-F2C4-4224-97D0-5D160695EC7E}" srcOrd="0" destOrd="0" presId="urn:microsoft.com/office/officeart/2005/8/layout/default"/>
    <dgm:cxn modelId="{D854B5D9-2A31-4C1B-B923-AEAD91C7FC1C}" srcId="{35C908F0-20E1-4C95-93F5-0CA5A78096D4}" destId="{0B8A02BE-2D1F-46E9-A985-D8351271378F}" srcOrd="2" destOrd="0" parTransId="{B8E26337-4B04-4A88-85C4-90600C13D3DB}" sibTransId="{6BDC41FA-E785-48C7-BE24-5C089537569E}"/>
    <dgm:cxn modelId="{80A250E0-4764-4820-8F54-7AD2CD7B44AC}" type="presOf" srcId="{35C908F0-20E1-4C95-93F5-0CA5A78096D4}" destId="{AE7F5E67-4087-414D-8F90-22B1F9437161}" srcOrd="0" destOrd="0" presId="urn:microsoft.com/office/officeart/2005/8/layout/default"/>
    <dgm:cxn modelId="{AEB923EE-0ACA-4C45-ACB7-21E53F5BFFEC}" type="presOf" srcId="{B8639A90-C91F-40A4-822B-B0CEA6A75434}" destId="{412C77AB-E21F-4F3B-8962-DDB74355937E}" srcOrd="0" destOrd="0" presId="urn:microsoft.com/office/officeart/2005/8/layout/default"/>
    <dgm:cxn modelId="{7F6627F8-A6E8-497B-8F4B-19903DE6D414}" type="presOf" srcId="{142FE3EF-16AF-4AC4-AA21-365EC192B1B6}" destId="{BB264AD8-D9F4-42AE-8B65-E7FA947D92CE}" srcOrd="0" destOrd="0" presId="urn:microsoft.com/office/officeart/2005/8/layout/default"/>
    <dgm:cxn modelId="{2504B9FC-608E-4D16-96E9-AF1BC39ACEFE}" type="presOf" srcId="{0C670C12-4EEB-4A39-9795-AF9D5795CD7B}" destId="{8A0AEFFD-BECD-48F6-8585-35D158A6F3D0}" srcOrd="0" destOrd="3" presId="urn:microsoft.com/office/officeart/2005/8/layout/default"/>
    <dgm:cxn modelId="{0DCC8655-59A1-47D7-9009-846B19C2BB2E}" type="presParOf" srcId="{AE7F5E67-4087-414D-8F90-22B1F9437161}" destId="{43C39E88-1F52-41F3-8C61-11C6C5BBCD03}" srcOrd="0" destOrd="0" presId="urn:microsoft.com/office/officeart/2005/8/layout/default"/>
    <dgm:cxn modelId="{0C0DEB16-B28F-4AB2-A73E-FA90189E2F85}" type="presParOf" srcId="{AE7F5E67-4087-414D-8F90-22B1F9437161}" destId="{08B422F6-C5E1-4355-B388-2E3A9C5F5055}" srcOrd="1" destOrd="0" presId="urn:microsoft.com/office/officeart/2005/8/layout/default"/>
    <dgm:cxn modelId="{513227A0-6744-44E1-8AF9-FC15A4FE36D9}" type="presParOf" srcId="{AE7F5E67-4087-414D-8F90-22B1F9437161}" destId="{8A0AEFFD-BECD-48F6-8585-35D158A6F3D0}" srcOrd="2" destOrd="0" presId="urn:microsoft.com/office/officeart/2005/8/layout/default"/>
    <dgm:cxn modelId="{940724D7-D64E-4538-9952-F1BEFD624CC9}" type="presParOf" srcId="{AE7F5E67-4087-414D-8F90-22B1F9437161}" destId="{174135C9-A007-49EB-ADAE-CAE321E02596}" srcOrd="3" destOrd="0" presId="urn:microsoft.com/office/officeart/2005/8/layout/default"/>
    <dgm:cxn modelId="{4485C43A-5B7E-4562-B0D9-C389A01A6CB5}" type="presParOf" srcId="{AE7F5E67-4087-414D-8F90-22B1F9437161}" destId="{AF5654D8-4A9C-4889-B911-F8EFABCF53C0}" srcOrd="4" destOrd="0" presId="urn:microsoft.com/office/officeart/2005/8/layout/default"/>
    <dgm:cxn modelId="{4F94AECD-FA4F-4911-96AF-C4351359C445}" type="presParOf" srcId="{AE7F5E67-4087-414D-8F90-22B1F9437161}" destId="{A12EE844-94B5-496F-B576-B05A715A0EAC}" srcOrd="5" destOrd="0" presId="urn:microsoft.com/office/officeart/2005/8/layout/default"/>
    <dgm:cxn modelId="{617DA813-BB6D-4BA5-815F-A66C754681BD}" type="presParOf" srcId="{AE7F5E67-4087-414D-8F90-22B1F9437161}" destId="{23FE7CFB-282B-481E-8999-57FB261C4D75}" srcOrd="6" destOrd="0" presId="urn:microsoft.com/office/officeart/2005/8/layout/default"/>
    <dgm:cxn modelId="{511A4EC2-3AB5-485F-B638-033B318E4A44}" type="presParOf" srcId="{AE7F5E67-4087-414D-8F90-22B1F9437161}" destId="{587C640B-E762-46D9-86ED-275C9BFA7B38}" srcOrd="7" destOrd="0" presId="urn:microsoft.com/office/officeart/2005/8/layout/default"/>
    <dgm:cxn modelId="{5D1842AC-2BF5-44CC-B3EF-7F77127DC12B}" type="presParOf" srcId="{AE7F5E67-4087-414D-8F90-22B1F9437161}" destId="{DD9F5984-F2C4-4224-97D0-5D160695EC7E}" srcOrd="8" destOrd="0" presId="urn:microsoft.com/office/officeart/2005/8/layout/default"/>
    <dgm:cxn modelId="{29A1AB91-7F31-47CB-A178-75D6E4101DF5}" type="presParOf" srcId="{AE7F5E67-4087-414D-8F90-22B1F9437161}" destId="{5205D698-8FA9-4F98-9A1C-684A2A877816}" srcOrd="9" destOrd="0" presId="urn:microsoft.com/office/officeart/2005/8/layout/default"/>
    <dgm:cxn modelId="{B63A21F5-19D7-4EE4-B4C7-A0637FA772E5}" type="presParOf" srcId="{AE7F5E67-4087-414D-8F90-22B1F9437161}" destId="{BB264AD8-D9F4-42AE-8B65-E7FA947D92CE}" srcOrd="10" destOrd="0" presId="urn:microsoft.com/office/officeart/2005/8/layout/default"/>
    <dgm:cxn modelId="{04CDB44B-B272-4D51-AF4F-2E9458D413F4}" type="presParOf" srcId="{AE7F5E67-4087-414D-8F90-22B1F9437161}" destId="{8B644A2C-18D4-4369-8355-9B570A7FDD1F}" srcOrd="11" destOrd="0" presId="urn:microsoft.com/office/officeart/2005/8/layout/default"/>
    <dgm:cxn modelId="{0BD65390-06BE-4A4D-8539-1F433969965B}" type="presParOf" srcId="{AE7F5E67-4087-414D-8F90-22B1F9437161}" destId="{412C77AB-E21F-4F3B-8962-DDB74355937E}"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02B807-5D63-4E3F-88DA-39A3391CCC6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GB"/>
        </a:p>
      </dgm:t>
    </dgm:pt>
    <dgm:pt modelId="{9163BE77-9B50-4698-8ADA-325932E4FC7B}">
      <dgm:prSet phldrT="[Text]"/>
      <dgm:spPr/>
      <dgm:t>
        <a:bodyPr/>
        <a:lstStyle/>
        <a:p>
          <a:r>
            <a:rPr lang="en-GB" dirty="0"/>
            <a:t>So-called ‘children of war’, i.e. children who lost (perhaps temporarily) their parents and were collected by Russian authorities </a:t>
          </a:r>
        </a:p>
      </dgm:t>
    </dgm:pt>
    <dgm:pt modelId="{8B9B2075-1137-4C40-BBE5-DFD604A9F731}" type="parTrans" cxnId="{88ACD3D5-99D2-4F09-B7DF-A0A0169F6C99}">
      <dgm:prSet/>
      <dgm:spPr/>
      <dgm:t>
        <a:bodyPr/>
        <a:lstStyle/>
        <a:p>
          <a:endParaRPr lang="en-GB"/>
        </a:p>
      </dgm:t>
    </dgm:pt>
    <dgm:pt modelId="{A368A5C8-AF00-4D9F-A24A-568F11861D6E}" type="sibTrans" cxnId="{88ACD3D5-99D2-4F09-B7DF-A0A0169F6C99}">
      <dgm:prSet/>
      <dgm:spPr/>
      <dgm:t>
        <a:bodyPr/>
        <a:lstStyle/>
        <a:p>
          <a:endParaRPr lang="en-GB"/>
        </a:p>
      </dgm:t>
    </dgm:pt>
    <dgm:pt modelId="{B6B9B7F4-8FC1-4246-BA7B-DC4577A514D8}">
      <dgm:prSet phldrT="[Text]"/>
      <dgm:spPr/>
      <dgm:t>
        <a:bodyPr/>
        <a:lstStyle/>
        <a:p>
          <a:r>
            <a:rPr lang="en-GB" dirty="0"/>
            <a:t>Children separated from their parents following the detention of and thus separation from them at filtration camps</a:t>
          </a:r>
        </a:p>
      </dgm:t>
    </dgm:pt>
    <dgm:pt modelId="{13D476D4-66FF-447F-A57F-A95427CEF988}" type="parTrans" cxnId="{0BE33958-C1EF-4534-9D4C-8841AC2D79BE}">
      <dgm:prSet/>
      <dgm:spPr/>
      <dgm:t>
        <a:bodyPr/>
        <a:lstStyle/>
        <a:p>
          <a:endParaRPr lang="en-GB"/>
        </a:p>
      </dgm:t>
    </dgm:pt>
    <dgm:pt modelId="{FC869422-4178-42EA-B964-D31FC7F8EBB3}" type="sibTrans" cxnId="{0BE33958-C1EF-4534-9D4C-8841AC2D79BE}">
      <dgm:prSet/>
      <dgm:spPr/>
      <dgm:t>
        <a:bodyPr/>
        <a:lstStyle/>
        <a:p>
          <a:endParaRPr lang="en-GB"/>
        </a:p>
      </dgm:t>
    </dgm:pt>
    <dgm:pt modelId="{7D05D51A-DC3E-4932-BEBA-1002528DCC3F}">
      <dgm:prSet phldrT="[Text]"/>
      <dgm:spPr/>
      <dgm:t>
        <a:bodyPr/>
        <a:lstStyle/>
        <a:p>
          <a:r>
            <a:rPr lang="en-GB" dirty="0"/>
            <a:t>Children in institutions (e.g. orphanages, boarding schools, and hospitals) who were systematically displaced by the Russian authorities</a:t>
          </a:r>
        </a:p>
      </dgm:t>
    </dgm:pt>
    <dgm:pt modelId="{F672DD5B-4D34-43A3-937B-765315DFC94E}" type="parTrans" cxnId="{5DAD7149-DFAE-40A9-A39A-E22862CD3A9B}">
      <dgm:prSet/>
      <dgm:spPr/>
      <dgm:t>
        <a:bodyPr/>
        <a:lstStyle/>
        <a:p>
          <a:endParaRPr lang="en-GB"/>
        </a:p>
      </dgm:t>
    </dgm:pt>
    <dgm:pt modelId="{CB2F53E9-3F94-421F-BE68-0510DB70BE5A}" type="sibTrans" cxnId="{5DAD7149-DFAE-40A9-A39A-E22862CD3A9B}">
      <dgm:prSet/>
      <dgm:spPr/>
      <dgm:t>
        <a:bodyPr/>
        <a:lstStyle/>
        <a:p>
          <a:endParaRPr lang="en-GB"/>
        </a:p>
      </dgm:t>
    </dgm:pt>
    <dgm:pt modelId="{E7C762A0-603B-4011-B656-4F52F81EA6CD}">
      <dgm:prSet phldrT="[Text]"/>
      <dgm:spPr/>
      <dgm:t>
        <a:bodyPr/>
        <a:lstStyle/>
        <a:p>
          <a:r>
            <a:rPr lang="en-GB" dirty="0"/>
            <a:t>Children in occupied territories sent on vacation in Crimea or Russia but who, after the agreed recreation period, were not returned to their legal guardians</a:t>
          </a:r>
        </a:p>
      </dgm:t>
    </dgm:pt>
    <dgm:pt modelId="{813DC2E3-2640-4C5C-99B2-33386ABE5288}" type="parTrans" cxnId="{AEAA69FB-ABD8-4D01-8FE6-F35E2394FCBF}">
      <dgm:prSet/>
      <dgm:spPr/>
      <dgm:t>
        <a:bodyPr/>
        <a:lstStyle/>
        <a:p>
          <a:endParaRPr lang="en-GB"/>
        </a:p>
      </dgm:t>
    </dgm:pt>
    <dgm:pt modelId="{36EC1C97-45BB-4F38-911E-DBBA4A7B1C02}" type="sibTrans" cxnId="{AEAA69FB-ABD8-4D01-8FE6-F35E2394FCBF}">
      <dgm:prSet/>
      <dgm:spPr/>
      <dgm:t>
        <a:bodyPr/>
        <a:lstStyle/>
        <a:p>
          <a:endParaRPr lang="en-GB"/>
        </a:p>
      </dgm:t>
    </dgm:pt>
    <dgm:pt modelId="{212FFD38-BF3C-406A-B02B-892F734298A3}" type="pres">
      <dgm:prSet presAssocID="{8B02B807-5D63-4E3F-88DA-39A3391CCC61}" presName="vert0" presStyleCnt="0">
        <dgm:presLayoutVars>
          <dgm:dir/>
          <dgm:animOne val="branch"/>
          <dgm:animLvl val="lvl"/>
        </dgm:presLayoutVars>
      </dgm:prSet>
      <dgm:spPr/>
    </dgm:pt>
    <dgm:pt modelId="{DB9C2116-2FA0-4438-991D-BB75FC414BF3}" type="pres">
      <dgm:prSet presAssocID="{9163BE77-9B50-4698-8ADA-325932E4FC7B}" presName="thickLine" presStyleLbl="alignNode1" presStyleIdx="0" presStyleCnt="4"/>
      <dgm:spPr/>
    </dgm:pt>
    <dgm:pt modelId="{86CC62FD-1F92-45FA-B8D7-B64A97032BE6}" type="pres">
      <dgm:prSet presAssocID="{9163BE77-9B50-4698-8ADA-325932E4FC7B}" presName="horz1" presStyleCnt="0"/>
      <dgm:spPr/>
    </dgm:pt>
    <dgm:pt modelId="{2B304998-8704-43EA-AE58-98DB7C286647}" type="pres">
      <dgm:prSet presAssocID="{9163BE77-9B50-4698-8ADA-325932E4FC7B}" presName="tx1" presStyleLbl="revTx" presStyleIdx="0" presStyleCnt="4"/>
      <dgm:spPr/>
    </dgm:pt>
    <dgm:pt modelId="{3C7A80A5-A7CC-4360-91C3-A474649DBB62}" type="pres">
      <dgm:prSet presAssocID="{9163BE77-9B50-4698-8ADA-325932E4FC7B}" presName="vert1" presStyleCnt="0"/>
      <dgm:spPr/>
    </dgm:pt>
    <dgm:pt modelId="{52BDB53C-85E3-4F7E-814A-6B17E1373156}" type="pres">
      <dgm:prSet presAssocID="{B6B9B7F4-8FC1-4246-BA7B-DC4577A514D8}" presName="thickLine" presStyleLbl="alignNode1" presStyleIdx="1" presStyleCnt="4"/>
      <dgm:spPr/>
    </dgm:pt>
    <dgm:pt modelId="{FCA0CCF2-DE22-46C7-8395-701D39011590}" type="pres">
      <dgm:prSet presAssocID="{B6B9B7F4-8FC1-4246-BA7B-DC4577A514D8}" presName="horz1" presStyleCnt="0"/>
      <dgm:spPr/>
    </dgm:pt>
    <dgm:pt modelId="{C308B935-05B6-4847-B5F5-0BC9AF229D4D}" type="pres">
      <dgm:prSet presAssocID="{B6B9B7F4-8FC1-4246-BA7B-DC4577A514D8}" presName="tx1" presStyleLbl="revTx" presStyleIdx="1" presStyleCnt="4"/>
      <dgm:spPr/>
    </dgm:pt>
    <dgm:pt modelId="{F3FD0814-2925-4039-932F-9EEC2F52211F}" type="pres">
      <dgm:prSet presAssocID="{B6B9B7F4-8FC1-4246-BA7B-DC4577A514D8}" presName="vert1" presStyleCnt="0"/>
      <dgm:spPr/>
    </dgm:pt>
    <dgm:pt modelId="{6DFE40DC-D162-4663-B322-6098E349BABE}" type="pres">
      <dgm:prSet presAssocID="{7D05D51A-DC3E-4932-BEBA-1002528DCC3F}" presName="thickLine" presStyleLbl="alignNode1" presStyleIdx="2" presStyleCnt="4"/>
      <dgm:spPr/>
    </dgm:pt>
    <dgm:pt modelId="{28FD8823-AFB2-4747-97B8-A44DC5B0F5CD}" type="pres">
      <dgm:prSet presAssocID="{7D05D51A-DC3E-4932-BEBA-1002528DCC3F}" presName="horz1" presStyleCnt="0"/>
      <dgm:spPr/>
    </dgm:pt>
    <dgm:pt modelId="{0345966A-7B3F-4632-9E6D-8AD710FAD50C}" type="pres">
      <dgm:prSet presAssocID="{7D05D51A-DC3E-4932-BEBA-1002528DCC3F}" presName="tx1" presStyleLbl="revTx" presStyleIdx="2" presStyleCnt="4"/>
      <dgm:spPr/>
    </dgm:pt>
    <dgm:pt modelId="{4B5FFEB9-9C0C-48FD-B835-9F0EA97D9D6B}" type="pres">
      <dgm:prSet presAssocID="{7D05D51A-DC3E-4932-BEBA-1002528DCC3F}" presName="vert1" presStyleCnt="0"/>
      <dgm:spPr/>
    </dgm:pt>
    <dgm:pt modelId="{53B1F92B-C9CE-45A6-B1A5-14EE1F3E96DF}" type="pres">
      <dgm:prSet presAssocID="{E7C762A0-603B-4011-B656-4F52F81EA6CD}" presName="thickLine" presStyleLbl="alignNode1" presStyleIdx="3" presStyleCnt="4"/>
      <dgm:spPr/>
    </dgm:pt>
    <dgm:pt modelId="{BA0E6AF6-350D-484B-8091-DD0262F56496}" type="pres">
      <dgm:prSet presAssocID="{E7C762A0-603B-4011-B656-4F52F81EA6CD}" presName="horz1" presStyleCnt="0"/>
      <dgm:spPr/>
    </dgm:pt>
    <dgm:pt modelId="{1DB5CE96-E6F6-45FF-B041-4369179C8256}" type="pres">
      <dgm:prSet presAssocID="{E7C762A0-603B-4011-B656-4F52F81EA6CD}" presName="tx1" presStyleLbl="revTx" presStyleIdx="3" presStyleCnt="4"/>
      <dgm:spPr/>
    </dgm:pt>
    <dgm:pt modelId="{5DE503EF-9E7C-4247-9E74-EE65B5D03787}" type="pres">
      <dgm:prSet presAssocID="{E7C762A0-603B-4011-B656-4F52F81EA6CD}" presName="vert1" presStyleCnt="0"/>
      <dgm:spPr/>
    </dgm:pt>
  </dgm:ptLst>
  <dgm:cxnLst>
    <dgm:cxn modelId="{3DD72A0D-C027-40C7-BF0E-EBBA3EAA5266}" type="presOf" srcId="{7D05D51A-DC3E-4932-BEBA-1002528DCC3F}" destId="{0345966A-7B3F-4632-9E6D-8AD710FAD50C}" srcOrd="0" destOrd="0" presId="urn:microsoft.com/office/officeart/2008/layout/LinedList"/>
    <dgm:cxn modelId="{43714613-BDDA-4BB3-ACB3-B39F961A9C52}" type="presOf" srcId="{E7C762A0-603B-4011-B656-4F52F81EA6CD}" destId="{1DB5CE96-E6F6-45FF-B041-4369179C8256}" srcOrd="0" destOrd="0" presId="urn:microsoft.com/office/officeart/2008/layout/LinedList"/>
    <dgm:cxn modelId="{5DAD7149-DFAE-40A9-A39A-E22862CD3A9B}" srcId="{8B02B807-5D63-4E3F-88DA-39A3391CCC61}" destId="{7D05D51A-DC3E-4932-BEBA-1002528DCC3F}" srcOrd="2" destOrd="0" parTransId="{F672DD5B-4D34-43A3-937B-765315DFC94E}" sibTransId="{CB2F53E9-3F94-421F-BE68-0510DB70BE5A}"/>
    <dgm:cxn modelId="{5AFE6C53-28CE-40A2-83F8-B4EB17262DBB}" type="presOf" srcId="{8B02B807-5D63-4E3F-88DA-39A3391CCC61}" destId="{212FFD38-BF3C-406A-B02B-892F734298A3}" srcOrd="0" destOrd="0" presId="urn:microsoft.com/office/officeart/2008/layout/LinedList"/>
    <dgm:cxn modelId="{0BE33958-C1EF-4534-9D4C-8841AC2D79BE}" srcId="{8B02B807-5D63-4E3F-88DA-39A3391CCC61}" destId="{B6B9B7F4-8FC1-4246-BA7B-DC4577A514D8}" srcOrd="1" destOrd="0" parTransId="{13D476D4-66FF-447F-A57F-A95427CEF988}" sibTransId="{FC869422-4178-42EA-B964-D31FC7F8EBB3}"/>
    <dgm:cxn modelId="{2704398B-CF7F-4207-BB9E-5207611E7C49}" type="presOf" srcId="{9163BE77-9B50-4698-8ADA-325932E4FC7B}" destId="{2B304998-8704-43EA-AE58-98DB7C286647}" srcOrd="0" destOrd="0" presId="urn:microsoft.com/office/officeart/2008/layout/LinedList"/>
    <dgm:cxn modelId="{88ACD3D5-99D2-4F09-B7DF-A0A0169F6C99}" srcId="{8B02B807-5D63-4E3F-88DA-39A3391CCC61}" destId="{9163BE77-9B50-4698-8ADA-325932E4FC7B}" srcOrd="0" destOrd="0" parTransId="{8B9B2075-1137-4C40-BBE5-DFD604A9F731}" sibTransId="{A368A5C8-AF00-4D9F-A24A-568F11861D6E}"/>
    <dgm:cxn modelId="{C9EC19ED-F34A-4E43-AC74-D235FE62C241}" type="presOf" srcId="{B6B9B7F4-8FC1-4246-BA7B-DC4577A514D8}" destId="{C308B935-05B6-4847-B5F5-0BC9AF229D4D}" srcOrd="0" destOrd="0" presId="urn:microsoft.com/office/officeart/2008/layout/LinedList"/>
    <dgm:cxn modelId="{AEAA69FB-ABD8-4D01-8FE6-F35E2394FCBF}" srcId="{8B02B807-5D63-4E3F-88DA-39A3391CCC61}" destId="{E7C762A0-603B-4011-B656-4F52F81EA6CD}" srcOrd="3" destOrd="0" parTransId="{813DC2E3-2640-4C5C-99B2-33386ABE5288}" sibTransId="{36EC1C97-45BB-4F38-911E-DBBA4A7B1C02}"/>
    <dgm:cxn modelId="{B8F22BA9-4634-4F28-A221-294A4F395EC9}" type="presParOf" srcId="{212FFD38-BF3C-406A-B02B-892F734298A3}" destId="{DB9C2116-2FA0-4438-991D-BB75FC414BF3}" srcOrd="0" destOrd="0" presId="urn:microsoft.com/office/officeart/2008/layout/LinedList"/>
    <dgm:cxn modelId="{32CB65B6-FD3F-4F86-A566-2FEE85876A69}" type="presParOf" srcId="{212FFD38-BF3C-406A-B02B-892F734298A3}" destId="{86CC62FD-1F92-45FA-B8D7-B64A97032BE6}" srcOrd="1" destOrd="0" presId="urn:microsoft.com/office/officeart/2008/layout/LinedList"/>
    <dgm:cxn modelId="{A8F72A00-6A6F-4AE4-A19A-97EF4CD9BCA7}" type="presParOf" srcId="{86CC62FD-1F92-45FA-B8D7-B64A97032BE6}" destId="{2B304998-8704-43EA-AE58-98DB7C286647}" srcOrd="0" destOrd="0" presId="urn:microsoft.com/office/officeart/2008/layout/LinedList"/>
    <dgm:cxn modelId="{2C0C77A9-15A4-4D08-9B3B-558A0468FFD6}" type="presParOf" srcId="{86CC62FD-1F92-45FA-B8D7-B64A97032BE6}" destId="{3C7A80A5-A7CC-4360-91C3-A474649DBB62}" srcOrd="1" destOrd="0" presId="urn:microsoft.com/office/officeart/2008/layout/LinedList"/>
    <dgm:cxn modelId="{A423FB78-D744-452A-987E-A7B4510C9825}" type="presParOf" srcId="{212FFD38-BF3C-406A-B02B-892F734298A3}" destId="{52BDB53C-85E3-4F7E-814A-6B17E1373156}" srcOrd="2" destOrd="0" presId="urn:microsoft.com/office/officeart/2008/layout/LinedList"/>
    <dgm:cxn modelId="{E5DEFB3F-4D20-44F5-9F5F-872B34F22892}" type="presParOf" srcId="{212FFD38-BF3C-406A-B02B-892F734298A3}" destId="{FCA0CCF2-DE22-46C7-8395-701D39011590}" srcOrd="3" destOrd="0" presId="urn:microsoft.com/office/officeart/2008/layout/LinedList"/>
    <dgm:cxn modelId="{5BF0E3D5-29F8-4C85-8EEE-4F2EBFCEB386}" type="presParOf" srcId="{FCA0CCF2-DE22-46C7-8395-701D39011590}" destId="{C308B935-05B6-4847-B5F5-0BC9AF229D4D}" srcOrd="0" destOrd="0" presId="urn:microsoft.com/office/officeart/2008/layout/LinedList"/>
    <dgm:cxn modelId="{B47DAA06-30F2-4CD5-8041-B545F7A38347}" type="presParOf" srcId="{FCA0CCF2-DE22-46C7-8395-701D39011590}" destId="{F3FD0814-2925-4039-932F-9EEC2F52211F}" srcOrd="1" destOrd="0" presId="urn:microsoft.com/office/officeart/2008/layout/LinedList"/>
    <dgm:cxn modelId="{10AF97C3-D338-4E6A-B247-12E5CA452675}" type="presParOf" srcId="{212FFD38-BF3C-406A-B02B-892F734298A3}" destId="{6DFE40DC-D162-4663-B322-6098E349BABE}" srcOrd="4" destOrd="0" presId="urn:microsoft.com/office/officeart/2008/layout/LinedList"/>
    <dgm:cxn modelId="{F388841B-814F-4C97-A567-B1BB9D10B0C4}" type="presParOf" srcId="{212FFD38-BF3C-406A-B02B-892F734298A3}" destId="{28FD8823-AFB2-4747-97B8-A44DC5B0F5CD}" srcOrd="5" destOrd="0" presId="urn:microsoft.com/office/officeart/2008/layout/LinedList"/>
    <dgm:cxn modelId="{36EECDB5-9E4F-41EB-8E9F-B91ADD70E1A7}" type="presParOf" srcId="{28FD8823-AFB2-4747-97B8-A44DC5B0F5CD}" destId="{0345966A-7B3F-4632-9E6D-8AD710FAD50C}" srcOrd="0" destOrd="0" presId="urn:microsoft.com/office/officeart/2008/layout/LinedList"/>
    <dgm:cxn modelId="{8C0258AD-10E4-457A-BFA8-DA2D9207001D}" type="presParOf" srcId="{28FD8823-AFB2-4747-97B8-A44DC5B0F5CD}" destId="{4B5FFEB9-9C0C-48FD-B835-9F0EA97D9D6B}" srcOrd="1" destOrd="0" presId="urn:microsoft.com/office/officeart/2008/layout/LinedList"/>
    <dgm:cxn modelId="{91BF7B58-30BF-4B9A-95B5-B4A0C9E5153F}" type="presParOf" srcId="{212FFD38-BF3C-406A-B02B-892F734298A3}" destId="{53B1F92B-C9CE-45A6-B1A5-14EE1F3E96DF}" srcOrd="6" destOrd="0" presId="urn:microsoft.com/office/officeart/2008/layout/LinedList"/>
    <dgm:cxn modelId="{372BEEB0-8A0A-4DAE-8C18-9C2F94F23E6B}" type="presParOf" srcId="{212FFD38-BF3C-406A-B02B-892F734298A3}" destId="{BA0E6AF6-350D-484B-8091-DD0262F56496}" srcOrd="7" destOrd="0" presId="urn:microsoft.com/office/officeart/2008/layout/LinedList"/>
    <dgm:cxn modelId="{80345628-0AB7-4504-B2C5-3F18D59812C9}" type="presParOf" srcId="{BA0E6AF6-350D-484B-8091-DD0262F56496}" destId="{1DB5CE96-E6F6-45FF-B041-4369179C8256}" srcOrd="0" destOrd="0" presId="urn:microsoft.com/office/officeart/2008/layout/LinedList"/>
    <dgm:cxn modelId="{4566E1C1-7A35-479D-998E-30625E43CB27}" type="presParOf" srcId="{BA0E6AF6-350D-484B-8091-DD0262F56496}" destId="{5DE503EF-9E7C-4247-9E74-EE65B5D0378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B564DD-65BE-4E73-BEEB-C14C6098A92E}" type="doc">
      <dgm:prSet loTypeId="urn:microsoft.com/office/officeart/2005/8/layout/hierarchy1" loCatId="hierarchy" qsTypeId="urn:microsoft.com/office/officeart/2005/8/quickstyle/simple1" qsCatId="simple" csTypeId="urn:microsoft.com/office/officeart/2005/8/colors/colorful2" csCatId="colorful" phldr="1"/>
      <dgm:spPr/>
    </dgm:pt>
    <dgm:pt modelId="{AD1796B4-3BC0-4483-950D-05678B0ECBE8}">
      <dgm:prSet phldrT="[Text]"/>
      <dgm:spPr/>
      <dgm:t>
        <a:bodyPr/>
        <a:lstStyle/>
        <a:p>
          <a:r>
            <a:rPr lang="en-GB" dirty="0"/>
            <a:t>Prohibition of deportation/ forcible transfer:</a:t>
          </a:r>
        </a:p>
      </dgm:t>
    </dgm:pt>
    <dgm:pt modelId="{76E94665-19E8-49CA-A8B2-1397AAE4F241}" type="parTrans" cxnId="{BCAFDD7E-C27E-4275-B3DE-20BF250856ED}">
      <dgm:prSet/>
      <dgm:spPr/>
      <dgm:t>
        <a:bodyPr/>
        <a:lstStyle/>
        <a:p>
          <a:endParaRPr lang="en-GB"/>
        </a:p>
      </dgm:t>
    </dgm:pt>
    <dgm:pt modelId="{7419CEA9-6BB7-461C-BE89-40F8D0F19915}" type="sibTrans" cxnId="{BCAFDD7E-C27E-4275-B3DE-20BF250856ED}">
      <dgm:prSet/>
      <dgm:spPr/>
      <dgm:t>
        <a:bodyPr/>
        <a:lstStyle/>
        <a:p>
          <a:endParaRPr lang="en-GB"/>
        </a:p>
      </dgm:t>
    </dgm:pt>
    <dgm:pt modelId="{33588911-84A7-4070-BDA2-D9F692874CF6}">
      <dgm:prSet phldrT="[Text]"/>
      <dgm:spPr/>
      <dgm:t>
        <a:bodyPr/>
        <a:lstStyle/>
        <a:p>
          <a:r>
            <a:rPr lang="en-GB" dirty="0"/>
            <a:t>Prohibition from occupied territory to Occupying Power or another country</a:t>
          </a:r>
        </a:p>
      </dgm:t>
    </dgm:pt>
    <dgm:pt modelId="{8C8A7374-4DCA-4E66-8F59-3DBCDF2950F8}" type="parTrans" cxnId="{BA2877EC-F592-41C3-825B-A68AF2AC0416}">
      <dgm:prSet/>
      <dgm:spPr/>
      <dgm:t>
        <a:bodyPr/>
        <a:lstStyle/>
        <a:p>
          <a:endParaRPr lang="en-GB"/>
        </a:p>
      </dgm:t>
    </dgm:pt>
    <dgm:pt modelId="{84834A27-05D2-4979-A45F-B1301B00DC2C}" type="sibTrans" cxnId="{BA2877EC-F592-41C3-825B-A68AF2AC0416}">
      <dgm:prSet/>
      <dgm:spPr/>
      <dgm:t>
        <a:bodyPr/>
        <a:lstStyle/>
        <a:p>
          <a:endParaRPr lang="en-GB"/>
        </a:p>
      </dgm:t>
    </dgm:pt>
    <dgm:pt modelId="{D7FB0B27-DD7D-4F9D-B1AE-1667FE425171}">
      <dgm:prSet phldrT="[Text]"/>
      <dgm:spPr/>
      <dgm:t>
        <a:bodyPr/>
        <a:lstStyle/>
        <a:p>
          <a:r>
            <a:rPr lang="en-GB" dirty="0"/>
            <a:t>Evacuation possible ‘if security of the population’ or ‘imperative military reasons’ and only outside of occupied territory if ‘material reasons make it impossible to avoid’</a:t>
          </a:r>
        </a:p>
      </dgm:t>
    </dgm:pt>
    <dgm:pt modelId="{C0DC60AE-7840-46A0-8142-29BF1FC82729}" type="parTrans" cxnId="{583105DF-60A8-48E6-ADE9-E0D09F899914}">
      <dgm:prSet/>
      <dgm:spPr/>
      <dgm:t>
        <a:bodyPr/>
        <a:lstStyle/>
        <a:p>
          <a:endParaRPr lang="en-GB"/>
        </a:p>
      </dgm:t>
    </dgm:pt>
    <dgm:pt modelId="{8C93D2F4-2D93-4DD3-B6B9-3AA486657212}" type="sibTrans" cxnId="{583105DF-60A8-48E6-ADE9-E0D09F899914}">
      <dgm:prSet/>
      <dgm:spPr/>
      <dgm:t>
        <a:bodyPr/>
        <a:lstStyle/>
        <a:p>
          <a:endParaRPr lang="en-GB"/>
        </a:p>
      </dgm:t>
    </dgm:pt>
    <dgm:pt modelId="{4980F68E-CF22-4DE5-8719-6A91F79B7BAB}">
      <dgm:prSet phldrT="[Text]"/>
      <dgm:spPr/>
      <dgm:t>
        <a:bodyPr/>
        <a:lstStyle/>
        <a:p>
          <a:r>
            <a:rPr lang="en-GB" dirty="0"/>
            <a:t>Transfer of children possible for health, medical treatment and safety (though safety not applicable in occupied territories)</a:t>
          </a:r>
        </a:p>
      </dgm:t>
    </dgm:pt>
    <dgm:pt modelId="{3017601C-1C97-449D-B66F-A6D137D3CD8A}" type="parTrans" cxnId="{653580FB-04D0-4279-B2CD-5181975901DC}">
      <dgm:prSet/>
      <dgm:spPr/>
      <dgm:t>
        <a:bodyPr/>
        <a:lstStyle/>
        <a:p>
          <a:endParaRPr lang="en-GB"/>
        </a:p>
      </dgm:t>
    </dgm:pt>
    <dgm:pt modelId="{3EAC8B11-F0F3-4859-A725-355EC7650259}" type="sibTrans" cxnId="{653580FB-04D0-4279-B2CD-5181975901DC}">
      <dgm:prSet/>
      <dgm:spPr/>
      <dgm:t>
        <a:bodyPr/>
        <a:lstStyle/>
        <a:p>
          <a:endParaRPr lang="en-GB"/>
        </a:p>
      </dgm:t>
    </dgm:pt>
    <dgm:pt modelId="{9E0A1DEA-94ED-49C8-B216-329E3292D659}" type="pres">
      <dgm:prSet presAssocID="{E4B564DD-65BE-4E73-BEEB-C14C6098A92E}" presName="hierChild1" presStyleCnt="0">
        <dgm:presLayoutVars>
          <dgm:chPref val="1"/>
          <dgm:dir/>
          <dgm:animOne val="branch"/>
          <dgm:animLvl val="lvl"/>
          <dgm:resizeHandles/>
        </dgm:presLayoutVars>
      </dgm:prSet>
      <dgm:spPr/>
    </dgm:pt>
    <dgm:pt modelId="{B86D229D-6F86-4570-93B9-E48143BDEDFB}" type="pres">
      <dgm:prSet presAssocID="{AD1796B4-3BC0-4483-950D-05678B0ECBE8}" presName="hierRoot1" presStyleCnt="0"/>
      <dgm:spPr/>
    </dgm:pt>
    <dgm:pt modelId="{28FFE966-70D7-473B-B7BF-10C9D81DFA4D}" type="pres">
      <dgm:prSet presAssocID="{AD1796B4-3BC0-4483-950D-05678B0ECBE8}" presName="composite" presStyleCnt="0"/>
      <dgm:spPr/>
    </dgm:pt>
    <dgm:pt modelId="{0776478F-B709-41C3-B779-085076DBB35F}" type="pres">
      <dgm:prSet presAssocID="{AD1796B4-3BC0-4483-950D-05678B0ECBE8}" presName="background" presStyleLbl="node0" presStyleIdx="0" presStyleCnt="1"/>
      <dgm:spPr/>
    </dgm:pt>
    <dgm:pt modelId="{A6E47BFF-78A8-4660-90A7-14A6D49D57B0}" type="pres">
      <dgm:prSet presAssocID="{AD1796B4-3BC0-4483-950D-05678B0ECBE8}" presName="text" presStyleLbl="fgAcc0" presStyleIdx="0" presStyleCnt="1" custScaleY="126167">
        <dgm:presLayoutVars>
          <dgm:chPref val="3"/>
        </dgm:presLayoutVars>
      </dgm:prSet>
      <dgm:spPr/>
    </dgm:pt>
    <dgm:pt modelId="{F55FE834-F9F4-4E21-AD82-5A32E70717AE}" type="pres">
      <dgm:prSet presAssocID="{AD1796B4-3BC0-4483-950D-05678B0ECBE8}" presName="hierChild2" presStyleCnt="0"/>
      <dgm:spPr/>
    </dgm:pt>
    <dgm:pt modelId="{790B3F74-6B6F-450B-A749-CA56596ECDBB}" type="pres">
      <dgm:prSet presAssocID="{8C8A7374-4DCA-4E66-8F59-3DBCDF2950F8}" presName="Name10" presStyleLbl="parChTrans1D2" presStyleIdx="0" presStyleCnt="3"/>
      <dgm:spPr/>
    </dgm:pt>
    <dgm:pt modelId="{D1832DCC-A1B0-4759-BDE9-92314DDCE7A4}" type="pres">
      <dgm:prSet presAssocID="{33588911-84A7-4070-BDA2-D9F692874CF6}" presName="hierRoot2" presStyleCnt="0"/>
      <dgm:spPr/>
    </dgm:pt>
    <dgm:pt modelId="{8146D959-225C-4853-988A-019437B1F2BA}" type="pres">
      <dgm:prSet presAssocID="{33588911-84A7-4070-BDA2-D9F692874CF6}" presName="composite2" presStyleCnt="0"/>
      <dgm:spPr/>
    </dgm:pt>
    <dgm:pt modelId="{8A8EAE8A-F408-4860-8254-61A6B703FDD1}" type="pres">
      <dgm:prSet presAssocID="{33588911-84A7-4070-BDA2-D9F692874CF6}" presName="background2" presStyleLbl="node2" presStyleIdx="0" presStyleCnt="3"/>
      <dgm:spPr/>
    </dgm:pt>
    <dgm:pt modelId="{16D2CF7F-A185-4867-A000-C359EA4CF1CA}" type="pres">
      <dgm:prSet presAssocID="{33588911-84A7-4070-BDA2-D9F692874CF6}" presName="text2" presStyleLbl="fgAcc2" presStyleIdx="0" presStyleCnt="3" custScaleY="126167">
        <dgm:presLayoutVars>
          <dgm:chPref val="3"/>
        </dgm:presLayoutVars>
      </dgm:prSet>
      <dgm:spPr/>
    </dgm:pt>
    <dgm:pt modelId="{3F363387-5DEE-48F1-AC59-1A1A547FC457}" type="pres">
      <dgm:prSet presAssocID="{33588911-84A7-4070-BDA2-D9F692874CF6}" presName="hierChild3" presStyleCnt="0"/>
      <dgm:spPr/>
    </dgm:pt>
    <dgm:pt modelId="{D01E9F74-EB2C-4D47-A7B8-43378FE56B00}" type="pres">
      <dgm:prSet presAssocID="{C0DC60AE-7840-46A0-8142-29BF1FC82729}" presName="Name10" presStyleLbl="parChTrans1D2" presStyleIdx="1" presStyleCnt="3"/>
      <dgm:spPr/>
    </dgm:pt>
    <dgm:pt modelId="{5A219395-AC90-450D-BB06-E43F57430DE0}" type="pres">
      <dgm:prSet presAssocID="{D7FB0B27-DD7D-4F9D-B1AE-1667FE425171}" presName="hierRoot2" presStyleCnt="0"/>
      <dgm:spPr/>
    </dgm:pt>
    <dgm:pt modelId="{0F7D4C90-50E8-4879-AFC2-7700627515F1}" type="pres">
      <dgm:prSet presAssocID="{D7FB0B27-DD7D-4F9D-B1AE-1667FE425171}" presName="composite2" presStyleCnt="0"/>
      <dgm:spPr/>
    </dgm:pt>
    <dgm:pt modelId="{12315C34-C84B-44DA-9582-5EB3DA109E4F}" type="pres">
      <dgm:prSet presAssocID="{D7FB0B27-DD7D-4F9D-B1AE-1667FE425171}" presName="background2" presStyleLbl="node2" presStyleIdx="1" presStyleCnt="3"/>
      <dgm:spPr/>
    </dgm:pt>
    <dgm:pt modelId="{7DA769FF-00EE-4E42-AD88-39A3FC1D5465}" type="pres">
      <dgm:prSet presAssocID="{D7FB0B27-DD7D-4F9D-B1AE-1667FE425171}" presName="text2" presStyleLbl="fgAcc2" presStyleIdx="1" presStyleCnt="3" custScaleY="126167">
        <dgm:presLayoutVars>
          <dgm:chPref val="3"/>
        </dgm:presLayoutVars>
      </dgm:prSet>
      <dgm:spPr/>
    </dgm:pt>
    <dgm:pt modelId="{8FDEB43B-47EE-4381-8697-CAC2FBA45914}" type="pres">
      <dgm:prSet presAssocID="{D7FB0B27-DD7D-4F9D-B1AE-1667FE425171}" presName="hierChild3" presStyleCnt="0"/>
      <dgm:spPr/>
    </dgm:pt>
    <dgm:pt modelId="{5757C350-9A14-4BAF-8D9D-6E3C72747763}" type="pres">
      <dgm:prSet presAssocID="{3017601C-1C97-449D-B66F-A6D137D3CD8A}" presName="Name10" presStyleLbl="parChTrans1D2" presStyleIdx="2" presStyleCnt="3"/>
      <dgm:spPr/>
    </dgm:pt>
    <dgm:pt modelId="{865A2B11-098B-4528-A4DA-71377BC8A2CB}" type="pres">
      <dgm:prSet presAssocID="{4980F68E-CF22-4DE5-8719-6A91F79B7BAB}" presName="hierRoot2" presStyleCnt="0"/>
      <dgm:spPr/>
    </dgm:pt>
    <dgm:pt modelId="{406FE832-46ED-4C4C-99FE-9AB5D29BD992}" type="pres">
      <dgm:prSet presAssocID="{4980F68E-CF22-4DE5-8719-6A91F79B7BAB}" presName="composite2" presStyleCnt="0"/>
      <dgm:spPr/>
    </dgm:pt>
    <dgm:pt modelId="{B0462546-C702-42A9-AE7F-6DCAF62B159D}" type="pres">
      <dgm:prSet presAssocID="{4980F68E-CF22-4DE5-8719-6A91F79B7BAB}" presName="background2" presStyleLbl="node2" presStyleIdx="2" presStyleCnt="3"/>
      <dgm:spPr/>
    </dgm:pt>
    <dgm:pt modelId="{2425A758-2198-452F-8C1B-6E41AF975C97}" type="pres">
      <dgm:prSet presAssocID="{4980F68E-CF22-4DE5-8719-6A91F79B7BAB}" presName="text2" presStyleLbl="fgAcc2" presStyleIdx="2" presStyleCnt="3" custScaleY="126167">
        <dgm:presLayoutVars>
          <dgm:chPref val="3"/>
        </dgm:presLayoutVars>
      </dgm:prSet>
      <dgm:spPr/>
    </dgm:pt>
    <dgm:pt modelId="{CA7F2B68-D373-4D51-9309-0042044F0906}" type="pres">
      <dgm:prSet presAssocID="{4980F68E-CF22-4DE5-8719-6A91F79B7BAB}" presName="hierChild3" presStyleCnt="0"/>
      <dgm:spPr/>
    </dgm:pt>
  </dgm:ptLst>
  <dgm:cxnLst>
    <dgm:cxn modelId="{3E722B30-A3A4-41FB-868F-87853A915893}" type="presOf" srcId="{E4B564DD-65BE-4E73-BEEB-C14C6098A92E}" destId="{9E0A1DEA-94ED-49C8-B216-329E3292D659}" srcOrd="0" destOrd="0" presId="urn:microsoft.com/office/officeart/2005/8/layout/hierarchy1"/>
    <dgm:cxn modelId="{F53B244C-2268-4436-9356-4C63E9477BE9}" type="presOf" srcId="{C0DC60AE-7840-46A0-8142-29BF1FC82729}" destId="{D01E9F74-EB2C-4D47-A7B8-43378FE56B00}" srcOrd="0" destOrd="0" presId="urn:microsoft.com/office/officeart/2005/8/layout/hierarchy1"/>
    <dgm:cxn modelId="{D0E9C051-1268-4B41-8B13-011567045013}" type="presOf" srcId="{33588911-84A7-4070-BDA2-D9F692874CF6}" destId="{16D2CF7F-A185-4867-A000-C359EA4CF1CA}" srcOrd="0" destOrd="0" presId="urn:microsoft.com/office/officeart/2005/8/layout/hierarchy1"/>
    <dgm:cxn modelId="{BCAFDD7E-C27E-4275-B3DE-20BF250856ED}" srcId="{E4B564DD-65BE-4E73-BEEB-C14C6098A92E}" destId="{AD1796B4-3BC0-4483-950D-05678B0ECBE8}" srcOrd="0" destOrd="0" parTransId="{76E94665-19E8-49CA-A8B2-1397AAE4F241}" sibTransId="{7419CEA9-6BB7-461C-BE89-40F8D0F19915}"/>
    <dgm:cxn modelId="{FEFB2086-3AFB-49D6-970F-262CDC32B18E}" type="presOf" srcId="{AD1796B4-3BC0-4483-950D-05678B0ECBE8}" destId="{A6E47BFF-78A8-4660-90A7-14A6D49D57B0}" srcOrd="0" destOrd="0" presId="urn:microsoft.com/office/officeart/2005/8/layout/hierarchy1"/>
    <dgm:cxn modelId="{BA5B55B6-C044-4EF2-8E38-AFFAC180C88B}" type="presOf" srcId="{D7FB0B27-DD7D-4F9D-B1AE-1667FE425171}" destId="{7DA769FF-00EE-4E42-AD88-39A3FC1D5465}" srcOrd="0" destOrd="0" presId="urn:microsoft.com/office/officeart/2005/8/layout/hierarchy1"/>
    <dgm:cxn modelId="{4D7C3DD1-C28A-415E-8E6B-1B809BFD31BD}" type="presOf" srcId="{3017601C-1C97-449D-B66F-A6D137D3CD8A}" destId="{5757C350-9A14-4BAF-8D9D-6E3C72747763}" srcOrd="0" destOrd="0" presId="urn:microsoft.com/office/officeart/2005/8/layout/hierarchy1"/>
    <dgm:cxn modelId="{583105DF-60A8-48E6-ADE9-E0D09F899914}" srcId="{AD1796B4-3BC0-4483-950D-05678B0ECBE8}" destId="{D7FB0B27-DD7D-4F9D-B1AE-1667FE425171}" srcOrd="1" destOrd="0" parTransId="{C0DC60AE-7840-46A0-8142-29BF1FC82729}" sibTransId="{8C93D2F4-2D93-4DD3-B6B9-3AA486657212}"/>
    <dgm:cxn modelId="{BFD463E9-203C-4FCC-81BC-62BABED19027}" type="presOf" srcId="{8C8A7374-4DCA-4E66-8F59-3DBCDF2950F8}" destId="{790B3F74-6B6F-450B-A749-CA56596ECDBB}" srcOrd="0" destOrd="0" presId="urn:microsoft.com/office/officeart/2005/8/layout/hierarchy1"/>
    <dgm:cxn modelId="{BA2877EC-F592-41C3-825B-A68AF2AC0416}" srcId="{AD1796B4-3BC0-4483-950D-05678B0ECBE8}" destId="{33588911-84A7-4070-BDA2-D9F692874CF6}" srcOrd="0" destOrd="0" parTransId="{8C8A7374-4DCA-4E66-8F59-3DBCDF2950F8}" sibTransId="{84834A27-05D2-4979-A45F-B1301B00DC2C}"/>
    <dgm:cxn modelId="{D54CE3F6-DAD3-487A-A2E8-0A6BA58FC086}" type="presOf" srcId="{4980F68E-CF22-4DE5-8719-6A91F79B7BAB}" destId="{2425A758-2198-452F-8C1B-6E41AF975C97}" srcOrd="0" destOrd="0" presId="urn:microsoft.com/office/officeart/2005/8/layout/hierarchy1"/>
    <dgm:cxn modelId="{653580FB-04D0-4279-B2CD-5181975901DC}" srcId="{AD1796B4-3BC0-4483-950D-05678B0ECBE8}" destId="{4980F68E-CF22-4DE5-8719-6A91F79B7BAB}" srcOrd="2" destOrd="0" parTransId="{3017601C-1C97-449D-B66F-A6D137D3CD8A}" sibTransId="{3EAC8B11-F0F3-4859-A725-355EC7650259}"/>
    <dgm:cxn modelId="{1641F82E-4DAF-400E-B62E-5E417D0AC053}" type="presParOf" srcId="{9E0A1DEA-94ED-49C8-B216-329E3292D659}" destId="{B86D229D-6F86-4570-93B9-E48143BDEDFB}" srcOrd="0" destOrd="0" presId="urn:microsoft.com/office/officeart/2005/8/layout/hierarchy1"/>
    <dgm:cxn modelId="{625EDCBD-2F27-4C84-B32A-66124E493B8B}" type="presParOf" srcId="{B86D229D-6F86-4570-93B9-E48143BDEDFB}" destId="{28FFE966-70D7-473B-B7BF-10C9D81DFA4D}" srcOrd="0" destOrd="0" presId="urn:microsoft.com/office/officeart/2005/8/layout/hierarchy1"/>
    <dgm:cxn modelId="{3B902EC9-EB88-4700-AFF2-BB74722A4891}" type="presParOf" srcId="{28FFE966-70D7-473B-B7BF-10C9D81DFA4D}" destId="{0776478F-B709-41C3-B779-085076DBB35F}" srcOrd="0" destOrd="0" presId="urn:microsoft.com/office/officeart/2005/8/layout/hierarchy1"/>
    <dgm:cxn modelId="{64003C6D-8705-4DA7-BB92-6188D0BE8CB1}" type="presParOf" srcId="{28FFE966-70D7-473B-B7BF-10C9D81DFA4D}" destId="{A6E47BFF-78A8-4660-90A7-14A6D49D57B0}" srcOrd="1" destOrd="0" presId="urn:microsoft.com/office/officeart/2005/8/layout/hierarchy1"/>
    <dgm:cxn modelId="{80876B0E-AE42-4AFA-8B58-E511E70EA51F}" type="presParOf" srcId="{B86D229D-6F86-4570-93B9-E48143BDEDFB}" destId="{F55FE834-F9F4-4E21-AD82-5A32E70717AE}" srcOrd="1" destOrd="0" presId="urn:microsoft.com/office/officeart/2005/8/layout/hierarchy1"/>
    <dgm:cxn modelId="{5CBCE19B-70F8-41E8-BB3A-CEC2AA37FB2D}" type="presParOf" srcId="{F55FE834-F9F4-4E21-AD82-5A32E70717AE}" destId="{790B3F74-6B6F-450B-A749-CA56596ECDBB}" srcOrd="0" destOrd="0" presId="urn:microsoft.com/office/officeart/2005/8/layout/hierarchy1"/>
    <dgm:cxn modelId="{420BC96F-82CA-4AB4-9E43-DEFF6E9852E4}" type="presParOf" srcId="{F55FE834-F9F4-4E21-AD82-5A32E70717AE}" destId="{D1832DCC-A1B0-4759-BDE9-92314DDCE7A4}" srcOrd="1" destOrd="0" presId="urn:microsoft.com/office/officeart/2005/8/layout/hierarchy1"/>
    <dgm:cxn modelId="{A047DE2B-278F-4E9D-A762-69694926E2C2}" type="presParOf" srcId="{D1832DCC-A1B0-4759-BDE9-92314DDCE7A4}" destId="{8146D959-225C-4853-988A-019437B1F2BA}" srcOrd="0" destOrd="0" presId="urn:microsoft.com/office/officeart/2005/8/layout/hierarchy1"/>
    <dgm:cxn modelId="{1B9EB375-EA85-4583-846E-8997B51D83D5}" type="presParOf" srcId="{8146D959-225C-4853-988A-019437B1F2BA}" destId="{8A8EAE8A-F408-4860-8254-61A6B703FDD1}" srcOrd="0" destOrd="0" presId="urn:microsoft.com/office/officeart/2005/8/layout/hierarchy1"/>
    <dgm:cxn modelId="{69063B3F-2E3A-40D9-A3B2-74055977ABBE}" type="presParOf" srcId="{8146D959-225C-4853-988A-019437B1F2BA}" destId="{16D2CF7F-A185-4867-A000-C359EA4CF1CA}" srcOrd="1" destOrd="0" presId="urn:microsoft.com/office/officeart/2005/8/layout/hierarchy1"/>
    <dgm:cxn modelId="{1F425D33-F0DA-478B-A7E5-CA40FAEC810D}" type="presParOf" srcId="{D1832DCC-A1B0-4759-BDE9-92314DDCE7A4}" destId="{3F363387-5DEE-48F1-AC59-1A1A547FC457}" srcOrd="1" destOrd="0" presId="urn:microsoft.com/office/officeart/2005/8/layout/hierarchy1"/>
    <dgm:cxn modelId="{1AC10CE3-36E5-4F6D-8B57-BEC2C3E2C84B}" type="presParOf" srcId="{F55FE834-F9F4-4E21-AD82-5A32E70717AE}" destId="{D01E9F74-EB2C-4D47-A7B8-43378FE56B00}" srcOrd="2" destOrd="0" presId="urn:microsoft.com/office/officeart/2005/8/layout/hierarchy1"/>
    <dgm:cxn modelId="{7DE7583B-FFEA-4038-8DBA-46E14BBB5E3E}" type="presParOf" srcId="{F55FE834-F9F4-4E21-AD82-5A32E70717AE}" destId="{5A219395-AC90-450D-BB06-E43F57430DE0}" srcOrd="3" destOrd="0" presId="urn:microsoft.com/office/officeart/2005/8/layout/hierarchy1"/>
    <dgm:cxn modelId="{24BAEB6D-68F7-4232-AB4D-858536AAFD31}" type="presParOf" srcId="{5A219395-AC90-450D-BB06-E43F57430DE0}" destId="{0F7D4C90-50E8-4879-AFC2-7700627515F1}" srcOrd="0" destOrd="0" presId="urn:microsoft.com/office/officeart/2005/8/layout/hierarchy1"/>
    <dgm:cxn modelId="{6CA771EA-5E4C-442C-966B-0DF0B9F7FC5C}" type="presParOf" srcId="{0F7D4C90-50E8-4879-AFC2-7700627515F1}" destId="{12315C34-C84B-44DA-9582-5EB3DA109E4F}" srcOrd="0" destOrd="0" presId="urn:microsoft.com/office/officeart/2005/8/layout/hierarchy1"/>
    <dgm:cxn modelId="{876066AB-D753-41F4-B101-2ACDE665D1E6}" type="presParOf" srcId="{0F7D4C90-50E8-4879-AFC2-7700627515F1}" destId="{7DA769FF-00EE-4E42-AD88-39A3FC1D5465}" srcOrd="1" destOrd="0" presId="urn:microsoft.com/office/officeart/2005/8/layout/hierarchy1"/>
    <dgm:cxn modelId="{99D1FF66-1A1F-4CFC-8D15-E64071B347E1}" type="presParOf" srcId="{5A219395-AC90-450D-BB06-E43F57430DE0}" destId="{8FDEB43B-47EE-4381-8697-CAC2FBA45914}" srcOrd="1" destOrd="0" presId="urn:microsoft.com/office/officeart/2005/8/layout/hierarchy1"/>
    <dgm:cxn modelId="{20411C37-1926-4C9C-B0F0-987A011812DA}" type="presParOf" srcId="{F55FE834-F9F4-4E21-AD82-5A32E70717AE}" destId="{5757C350-9A14-4BAF-8D9D-6E3C72747763}" srcOrd="4" destOrd="0" presId="urn:microsoft.com/office/officeart/2005/8/layout/hierarchy1"/>
    <dgm:cxn modelId="{5F3AFFF1-0115-4D6C-B459-FCFD4A03F40A}" type="presParOf" srcId="{F55FE834-F9F4-4E21-AD82-5A32E70717AE}" destId="{865A2B11-098B-4528-A4DA-71377BC8A2CB}" srcOrd="5" destOrd="0" presId="urn:microsoft.com/office/officeart/2005/8/layout/hierarchy1"/>
    <dgm:cxn modelId="{3E4162FB-5F75-49ED-AF9F-88E93D53761D}" type="presParOf" srcId="{865A2B11-098B-4528-A4DA-71377BC8A2CB}" destId="{406FE832-46ED-4C4C-99FE-9AB5D29BD992}" srcOrd="0" destOrd="0" presId="urn:microsoft.com/office/officeart/2005/8/layout/hierarchy1"/>
    <dgm:cxn modelId="{0A5ECA09-B318-4A39-94C9-497987E6DDD9}" type="presParOf" srcId="{406FE832-46ED-4C4C-99FE-9AB5D29BD992}" destId="{B0462546-C702-42A9-AE7F-6DCAF62B159D}" srcOrd="0" destOrd="0" presId="urn:microsoft.com/office/officeart/2005/8/layout/hierarchy1"/>
    <dgm:cxn modelId="{0760B8D6-B2BC-42FA-97F7-AE39333367A8}" type="presParOf" srcId="{406FE832-46ED-4C4C-99FE-9AB5D29BD992}" destId="{2425A758-2198-452F-8C1B-6E41AF975C97}" srcOrd="1" destOrd="0" presId="urn:microsoft.com/office/officeart/2005/8/layout/hierarchy1"/>
    <dgm:cxn modelId="{EE482B0A-138D-42AE-95CF-D2C3ABC5D773}" type="presParOf" srcId="{865A2B11-098B-4528-A4DA-71377BC8A2CB}" destId="{CA7F2B68-D373-4D51-9309-0042044F090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39E88-1F52-41F3-8C61-11C6C5BBCD03}">
      <dsp:nvSpPr>
        <dsp:cNvPr id="0" name=""/>
        <dsp:cNvSpPr/>
      </dsp:nvSpPr>
      <dsp:spPr>
        <a:xfrm>
          <a:off x="2847" y="542881"/>
          <a:ext cx="2259201" cy="135552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Direct victims of the conflict</a:t>
          </a:r>
        </a:p>
      </dsp:txBody>
      <dsp:txXfrm>
        <a:off x="2847" y="542881"/>
        <a:ext cx="2259201" cy="1355520"/>
      </dsp:txXfrm>
    </dsp:sp>
    <dsp:sp modelId="{8A0AEFFD-BECD-48F6-8585-35D158A6F3D0}">
      <dsp:nvSpPr>
        <dsp:cNvPr id="0" name=""/>
        <dsp:cNvSpPr/>
      </dsp:nvSpPr>
      <dsp:spPr>
        <a:xfrm>
          <a:off x="2487969" y="542881"/>
          <a:ext cx="2259201" cy="1355520"/>
        </a:xfrm>
        <a:prstGeom prst="rect">
          <a:avLst/>
        </a:prstGeom>
        <a:solidFill>
          <a:schemeClr val="accent2">
            <a:hueOff val="-220562"/>
            <a:satOff val="249"/>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Destruction of essential services for children, e.g., education, healthcare</a:t>
          </a:r>
        </a:p>
        <a:p>
          <a:pPr marL="57150" lvl="1" indent="-57150" algn="l" defTabSz="488950">
            <a:lnSpc>
              <a:spcPct val="90000"/>
            </a:lnSpc>
            <a:spcBef>
              <a:spcPct val="0"/>
            </a:spcBef>
            <a:spcAft>
              <a:spcPct val="15000"/>
            </a:spcAft>
            <a:buChar char="•"/>
          </a:pPr>
          <a:r>
            <a:rPr lang="en-GB" sz="1100" kern="1200"/>
            <a:t>Schools targeted by Russian forces</a:t>
          </a:r>
        </a:p>
        <a:p>
          <a:pPr marL="57150" lvl="1" indent="-57150" algn="l" defTabSz="488950">
            <a:lnSpc>
              <a:spcPct val="90000"/>
            </a:lnSpc>
            <a:spcBef>
              <a:spcPct val="0"/>
            </a:spcBef>
            <a:spcAft>
              <a:spcPct val="15000"/>
            </a:spcAft>
            <a:buChar char="•"/>
          </a:pPr>
          <a:r>
            <a:rPr lang="en-GB" sz="1100" kern="1200"/>
            <a:t>Schools occupied by Russian and Ukrainian forces</a:t>
          </a:r>
        </a:p>
        <a:p>
          <a:pPr marL="57150" lvl="1" indent="-57150" algn="l" defTabSz="488950">
            <a:lnSpc>
              <a:spcPct val="90000"/>
            </a:lnSpc>
            <a:spcBef>
              <a:spcPct val="0"/>
            </a:spcBef>
            <a:spcAft>
              <a:spcPct val="15000"/>
            </a:spcAft>
            <a:buChar char="•"/>
          </a:pPr>
          <a:r>
            <a:rPr lang="en-GB" sz="1100" kern="1200"/>
            <a:t>Displacement of staff and children</a:t>
          </a:r>
        </a:p>
      </dsp:txBody>
      <dsp:txXfrm>
        <a:off x="2487969" y="542881"/>
        <a:ext cx="2259201" cy="1355520"/>
      </dsp:txXfrm>
    </dsp:sp>
    <dsp:sp modelId="{AF5654D8-4A9C-4889-B911-F8EFABCF53C0}">
      <dsp:nvSpPr>
        <dsp:cNvPr id="0" name=""/>
        <dsp:cNvSpPr/>
      </dsp:nvSpPr>
      <dsp:spPr>
        <a:xfrm>
          <a:off x="4973091" y="542881"/>
          <a:ext cx="2259201" cy="1355520"/>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Child recruitment into armed forces of Russia</a:t>
          </a:r>
        </a:p>
      </dsp:txBody>
      <dsp:txXfrm>
        <a:off x="4973091" y="542881"/>
        <a:ext cx="2259201" cy="1355520"/>
      </dsp:txXfrm>
    </dsp:sp>
    <dsp:sp modelId="{23FE7CFB-282B-481E-8999-57FB261C4D75}">
      <dsp:nvSpPr>
        <dsp:cNvPr id="0" name=""/>
        <dsp:cNvSpPr/>
      </dsp:nvSpPr>
      <dsp:spPr>
        <a:xfrm>
          <a:off x="7458212" y="542881"/>
          <a:ext cx="2259201" cy="1355520"/>
        </a:xfrm>
        <a:prstGeom prst="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Used as human shields by Russian forces</a:t>
          </a:r>
        </a:p>
      </dsp:txBody>
      <dsp:txXfrm>
        <a:off x="7458212" y="542881"/>
        <a:ext cx="2259201" cy="1355520"/>
      </dsp:txXfrm>
    </dsp:sp>
    <dsp:sp modelId="{DD9F5984-F2C4-4224-97D0-5D160695EC7E}">
      <dsp:nvSpPr>
        <dsp:cNvPr id="0" name=""/>
        <dsp:cNvSpPr/>
      </dsp:nvSpPr>
      <dsp:spPr>
        <a:xfrm>
          <a:off x="1245408" y="2124322"/>
          <a:ext cx="2259201" cy="1355520"/>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Unlawful confined in inhumane conditions by Russian forces</a:t>
          </a:r>
        </a:p>
      </dsp:txBody>
      <dsp:txXfrm>
        <a:off x="1245408" y="2124322"/>
        <a:ext cx="2259201" cy="1355520"/>
      </dsp:txXfrm>
    </dsp:sp>
    <dsp:sp modelId="{BB264AD8-D9F4-42AE-8B65-E7FA947D92CE}">
      <dsp:nvSpPr>
        <dsp:cNvPr id="0" name=""/>
        <dsp:cNvSpPr/>
      </dsp:nvSpPr>
      <dsp:spPr>
        <a:xfrm>
          <a:off x="3730530" y="2124322"/>
          <a:ext cx="2259201" cy="1355520"/>
        </a:xfrm>
        <a:prstGeom prst="rect">
          <a:avLst/>
        </a:prstGeom>
        <a:solidFill>
          <a:schemeClr val="accent2">
            <a:hueOff val="-1102811"/>
            <a:satOff val="1243"/>
            <a:lumOff val="2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Sexual violence committed by Russian forces against children</a:t>
          </a:r>
        </a:p>
      </dsp:txBody>
      <dsp:txXfrm>
        <a:off x="3730530" y="2124322"/>
        <a:ext cx="2259201" cy="1355520"/>
      </dsp:txXfrm>
    </dsp:sp>
    <dsp:sp modelId="{412C77AB-E21F-4F3B-8962-DDB74355937E}">
      <dsp:nvSpPr>
        <dsp:cNvPr id="0" name=""/>
        <dsp:cNvSpPr/>
      </dsp:nvSpPr>
      <dsp:spPr>
        <a:xfrm>
          <a:off x="6215651" y="2124322"/>
          <a:ext cx="2259201" cy="1355520"/>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Propaganda and militarisation of education in territories under control of Russia</a:t>
          </a:r>
        </a:p>
      </dsp:txBody>
      <dsp:txXfrm>
        <a:off x="6215651" y="2124322"/>
        <a:ext cx="2259201" cy="1355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C2116-2FA0-4438-991D-BB75FC414BF3}">
      <dsp:nvSpPr>
        <dsp:cNvPr id="0" name=""/>
        <dsp:cNvSpPr/>
      </dsp:nvSpPr>
      <dsp:spPr>
        <a:xfrm>
          <a:off x="0" y="0"/>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304998-8704-43EA-AE58-98DB7C286647}">
      <dsp:nvSpPr>
        <dsp:cNvPr id="0" name=""/>
        <dsp:cNvSpPr/>
      </dsp:nvSpPr>
      <dsp:spPr>
        <a:xfrm>
          <a:off x="0" y="0"/>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So-called ‘children of war’, i.e. children who lost (perhaps temporarily) their parents and were collected by Russian authorities </a:t>
          </a:r>
        </a:p>
      </dsp:txBody>
      <dsp:txXfrm>
        <a:off x="0" y="0"/>
        <a:ext cx="5641974" cy="1230312"/>
      </dsp:txXfrm>
    </dsp:sp>
    <dsp:sp modelId="{52BDB53C-85E3-4F7E-814A-6B17E1373156}">
      <dsp:nvSpPr>
        <dsp:cNvPr id="0" name=""/>
        <dsp:cNvSpPr/>
      </dsp:nvSpPr>
      <dsp:spPr>
        <a:xfrm>
          <a:off x="0" y="1230312"/>
          <a:ext cx="5641974" cy="0"/>
        </a:xfrm>
        <a:prstGeom prst="line">
          <a:avLst/>
        </a:prstGeom>
        <a:solidFill>
          <a:schemeClr val="accent2">
            <a:hueOff val="-441124"/>
            <a:satOff val="497"/>
            <a:lumOff val="1177"/>
            <a:alphaOff val="0"/>
          </a:schemeClr>
        </a:solidFill>
        <a:ln w="15875" cap="flat" cmpd="sng" algn="ctr">
          <a:solidFill>
            <a:schemeClr val="accent2">
              <a:hueOff val="-441124"/>
              <a:satOff val="497"/>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08B935-05B6-4847-B5F5-0BC9AF229D4D}">
      <dsp:nvSpPr>
        <dsp:cNvPr id="0" name=""/>
        <dsp:cNvSpPr/>
      </dsp:nvSpPr>
      <dsp:spPr>
        <a:xfrm>
          <a:off x="0" y="1230312"/>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Children separated from their parents following the detention of and thus separation from them at filtration camps</a:t>
          </a:r>
        </a:p>
      </dsp:txBody>
      <dsp:txXfrm>
        <a:off x="0" y="1230312"/>
        <a:ext cx="5641974" cy="1230312"/>
      </dsp:txXfrm>
    </dsp:sp>
    <dsp:sp modelId="{6DFE40DC-D162-4663-B322-6098E349BABE}">
      <dsp:nvSpPr>
        <dsp:cNvPr id="0" name=""/>
        <dsp:cNvSpPr/>
      </dsp:nvSpPr>
      <dsp:spPr>
        <a:xfrm>
          <a:off x="0" y="2460625"/>
          <a:ext cx="5641974" cy="0"/>
        </a:xfrm>
        <a:prstGeom prst="line">
          <a:avLst/>
        </a:prstGeom>
        <a:solidFill>
          <a:schemeClr val="accent2">
            <a:hueOff val="-882249"/>
            <a:satOff val="995"/>
            <a:lumOff val="2353"/>
            <a:alphaOff val="0"/>
          </a:schemeClr>
        </a:solidFill>
        <a:ln w="15875" cap="flat" cmpd="sng" algn="ctr">
          <a:solidFill>
            <a:schemeClr val="accent2">
              <a:hueOff val="-882249"/>
              <a:satOff val="995"/>
              <a:lumOff val="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45966A-7B3F-4632-9E6D-8AD710FAD50C}">
      <dsp:nvSpPr>
        <dsp:cNvPr id="0" name=""/>
        <dsp:cNvSpPr/>
      </dsp:nvSpPr>
      <dsp:spPr>
        <a:xfrm>
          <a:off x="0" y="2460625"/>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Children in institutions (e.g. orphanages, boarding schools, and hospitals) who were systematically displaced by the Russian authorities</a:t>
          </a:r>
        </a:p>
      </dsp:txBody>
      <dsp:txXfrm>
        <a:off x="0" y="2460625"/>
        <a:ext cx="5641974" cy="1230312"/>
      </dsp:txXfrm>
    </dsp:sp>
    <dsp:sp modelId="{53B1F92B-C9CE-45A6-B1A5-14EE1F3E96DF}">
      <dsp:nvSpPr>
        <dsp:cNvPr id="0" name=""/>
        <dsp:cNvSpPr/>
      </dsp:nvSpPr>
      <dsp:spPr>
        <a:xfrm>
          <a:off x="0" y="3690937"/>
          <a:ext cx="5641974" cy="0"/>
        </a:xfrm>
        <a:prstGeom prst="line">
          <a:avLst/>
        </a:prstGeom>
        <a:solidFill>
          <a:schemeClr val="accent2">
            <a:hueOff val="-1323373"/>
            <a:satOff val="1492"/>
            <a:lumOff val="3530"/>
            <a:alphaOff val="0"/>
          </a:schemeClr>
        </a:solidFill>
        <a:ln w="15875" cap="flat" cmpd="sng" algn="ctr">
          <a:solidFill>
            <a:schemeClr val="accent2">
              <a:hueOff val="-1323373"/>
              <a:satOff val="1492"/>
              <a:lumOff val="35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B5CE96-E6F6-45FF-B041-4369179C8256}">
      <dsp:nvSpPr>
        <dsp:cNvPr id="0" name=""/>
        <dsp:cNvSpPr/>
      </dsp:nvSpPr>
      <dsp:spPr>
        <a:xfrm>
          <a:off x="0" y="3690937"/>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GB" sz="2100" kern="1200" dirty="0"/>
            <a:t>Children in occupied territories sent on vacation in Crimea or Russia but who, after the agreed recreation period, were not returned to their legal guardians</a:t>
          </a:r>
        </a:p>
      </dsp:txBody>
      <dsp:txXfrm>
        <a:off x="0" y="3690937"/>
        <a:ext cx="5641974" cy="123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7C350-9A14-4BAF-8D9D-6E3C72747763}">
      <dsp:nvSpPr>
        <dsp:cNvPr id="0" name=""/>
        <dsp:cNvSpPr/>
      </dsp:nvSpPr>
      <dsp:spPr>
        <a:xfrm>
          <a:off x="4677054" y="1900276"/>
          <a:ext cx="2892635" cy="688315"/>
        </a:xfrm>
        <a:custGeom>
          <a:avLst/>
          <a:gdLst/>
          <a:ahLst/>
          <a:cxnLst/>
          <a:rect l="0" t="0" r="0" b="0"/>
          <a:pathLst>
            <a:path>
              <a:moveTo>
                <a:pt x="0" y="0"/>
              </a:moveTo>
              <a:lnTo>
                <a:pt x="0" y="469067"/>
              </a:lnTo>
              <a:lnTo>
                <a:pt x="2892635" y="469067"/>
              </a:lnTo>
              <a:lnTo>
                <a:pt x="2892635" y="688315"/>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1E9F74-EB2C-4D47-A7B8-43378FE56B00}">
      <dsp:nvSpPr>
        <dsp:cNvPr id="0" name=""/>
        <dsp:cNvSpPr/>
      </dsp:nvSpPr>
      <dsp:spPr>
        <a:xfrm>
          <a:off x="4631334" y="1900276"/>
          <a:ext cx="91440" cy="688315"/>
        </a:xfrm>
        <a:custGeom>
          <a:avLst/>
          <a:gdLst/>
          <a:ahLst/>
          <a:cxnLst/>
          <a:rect l="0" t="0" r="0" b="0"/>
          <a:pathLst>
            <a:path>
              <a:moveTo>
                <a:pt x="45720" y="0"/>
              </a:moveTo>
              <a:lnTo>
                <a:pt x="45720" y="688315"/>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0B3F74-6B6F-450B-A749-CA56596ECDBB}">
      <dsp:nvSpPr>
        <dsp:cNvPr id="0" name=""/>
        <dsp:cNvSpPr/>
      </dsp:nvSpPr>
      <dsp:spPr>
        <a:xfrm>
          <a:off x="1784418" y="1900276"/>
          <a:ext cx="2892635" cy="688315"/>
        </a:xfrm>
        <a:custGeom>
          <a:avLst/>
          <a:gdLst/>
          <a:ahLst/>
          <a:cxnLst/>
          <a:rect l="0" t="0" r="0" b="0"/>
          <a:pathLst>
            <a:path>
              <a:moveTo>
                <a:pt x="2892635" y="0"/>
              </a:moveTo>
              <a:lnTo>
                <a:pt x="2892635" y="469067"/>
              </a:lnTo>
              <a:lnTo>
                <a:pt x="0" y="469067"/>
              </a:lnTo>
              <a:lnTo>
                <a:pt x="0" y="688315"/>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76478F-B709-41C3-B779-085076DBB35F}">
      <dsp:nvSpPr>
        <dsp:cNvPr id="0" name=""/>
        <dsp:cNvSpPr/>
      </dsp:nvSpPr>
      <dsp:spPr>
        <a:xfrm>
          <a:off x="3493703" y="4168"/>
          <a:ext cx="2366702" cy="189610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E47BFF-78A8-4660-90A7-14A6D49D57B0}">
      <dsp:nvSpPr>
        <dsp:cNvPr id="0" name=""/>
        <dsp:cNvSpPr/>
      </dsp:nvSpPr>
      <dsp:spPr>
        <a:xfrm>
          <a:off x="3756669" y="253987"/>
          <a:ext cx="2366702" cy="189610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Prohibition of deportation/ forcible transfer:</a:t>
          </a:r>
        </a:p>
      </dsp:txBody>
      <dsp:txXfrm>
        <a:off x="3812204" y="309522"/>
        <a:ext cx="2255632" cy="1785038"/>
      </dsp:txXfrm>
    </dsp:sp>
    <dsp:sp modelId="{8A8EAE8A-F408-4860-8254-61A6B703FDD1}">
      <dsp:nvSpPr>
        <dsp:cNvPr id="0" name=""/>
        <dsp:cNvSpPr/>
      </dsp:nvSpPr>
      <dsp:spPr>
        <a:xfrm>
          <a:off x="601067" y="2588592"/>
          <a:ext cx="2366702" cy="1896108"/>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D2CF7F-A185-4867-A000-C359EA4CF1CA}">
      <dsp:nvSpPr>
        <dsp:cNvPr id="0" name=""/>
        <dsp:cNvSpPr/>
      </dsp:nvSpPr>
      <dsp:spPr>
        <a:xfrm>
          <a:off x="864034" y="2838411"/>
          <a:ext cx="2366702" cy="1896108"/>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Prohibition from occupied territory to Occupying Power or another country</a:t>
          </a:r>
        </a:p>
      </dsp:txBody>
      <dsp:txXfrm>
        <a:off x="919569" y="2893946"/>
        <a:ext cx="2255632" cy="1785038"/>
      </dsp:txXfrm>
    </dsp:sp>
    <dsp:sp modelId="{12315C34-C84B-44DA-9582-5EB3DA109E4F}">
      <dsp:nvSpPr>
        <dsp:cNvPr id="0" name=""/>
        <dsp:cNvSpPr/>
      </dsp:nvSpPr>
      <dsp:spPr>
        <a:xfrm>
          <a:off x="3493703" y="2588592"/>
          <a:ext cx="2366702" cy="1896108"/>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769FF-00EE-4E42-AD88-39A3FC1D5465}">
      <dsp:nvSpPr>
        <dsp:cNvPr id="0" name=""/>
        <dsp:cNvSpPr/>
      </dsp:nvSpPr>
      <dsp:spPr>
        <a:xfrm>
          <a:off x="3756669" y="2838411"/>
          <a:ext cx="2366702" cy="1896108"/>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Evacuation possible ‘if security of the population’ or ‘imperative military reasons’ and only outside of occupied territory if ‘material reasons make it impossible to avoid’</a:t>
          </a:r>
        </a:p>
      </dsp:txBody>
      <dsp:txXfrm>
        <a:off x="3812204" y="2893946"/>
        <a:ext cx="2255632" cy="1785038"/>
      </dsp:txXfrm>
    </dsp:sp>
    <dsp:sp modelId="{B0462546-C702-42A9-AE7F-6DCAF62B159D}">
      <dsp:nvSpPr>
        <dsp:cNvPr id="0" name=""/>
        <dsp:cNvSpPr/>
      </dsp:nvSpPr>
      <dsp:spPr>
        <a:xfrm>
          <a:off x="6386338" y="2588592"/>
          <a:ext cx="2366702" cy="1896108"/>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25A758-2198-452F-8C1B-6E41AF975C97}">
      <dsp:nvSpPr>
        <dsp:cNvPr id="0" name=""/>
        <dsp:cNvSpPr/>
      </dsp:nvSpPr>
      <dsp:spPr>
        <a:xfrm>
          <a:off x="6649305" y="2838411"/>
          <a:ext cx="2366702" cy="1896108"/>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Transfer of children possible for health, medical treatment and safety (though safety not applicable in occupied territories)</a:t>
          </a:r>
        </a:p>
      </dsp:txBody>
      <dsp:txXfrm>
        <a:off x="6704840" y="2893946"/>
        <a:ext cx="2255632" cy="178503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0B41E939-D5BE-4B7F-BCD2-05DCC4E5E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B1389FC-84BB-41A0-BC92-057C08DC342F}" type="datetime1">
              <a:rPr lang="en-GB" smtClean="0"/>
              <a:t>01/04/2024</a:t>
            </a:fld>
            <a:endParaRPr lang="en-GB" dirty="0"/>
          </a:p>
        </p:txBody>
      </p:sp>
      <p:sp>
        <p:nvSpPr>
          <p:cNvPr id="4" name="Footer Placeholder 3">
            <a:extLst>
              <a:ext uri="{FF2B5EF4-FFF2-40B4-BE49-F238E27FC236}">
                <a16:creationId xmlns:a16="http://schemas.microsoft.com/office/drawing/2014/main" id="{F61800B1-1D76-46D4-ADAF-FD5EA7AFBE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FCBFA674-DC58-422B-8963-09FD1B05ED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A42FE58-2C2A-433E-A3EF-B39ACF97315A}" type="slidenum">
              <a:rPr lang="en-GB" smtClean="0"/>
              <a:t>‹#›</a:t>
            </a:fld>
            <a:endParaRPr lang="en-GB"/>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09B039-1C6C-4DB3-861A-76F1FF2AC578}" type="datetime1">
              <a:rPr lang="en-GB" noProof="0" smtClean="0"/>
              <a:pPr/>
              <a:t>01/04/2024</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97DC217-DF71-1A49-B3EA-559F1F43B0FF}" type="slidenum">
              <a:rPr lang="en-GB" noProof="0" smtClean="0"/>
              <a:t>‹#›</a:t>
            </a:fld>
            <a:endParaRPr lang="en-GB" noProof="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noProof="0"/>
          </a:p>
        </p:txBody>
      </p:sp>
      <p:sp>
        <p:nvSpPr>
          <p:cNvPr id="4" name="Slide Number Placeholder 3"/>
          <p:cNvSpPr>
            <a:spLocks noGrp="1"/>
          </p:cNvSpPr>
          <p:nvPr>
            <p:ph type="sldNum" sz="quarter" idx="5"/>
          </p:nvPr>
        </p:nvSpPr>
        <p:spPr/>
        <p:txBody>
          <a:bodyPr rtlCol="0"/>
          <a:lstStyle/>
          <a:p>
            <a:pPr rtl="0"/>
            <a:fld id="{F97DC217-DF71-1A49-B3EA-559F1F43B0FF}" type="slidenum">
              <a:rPr lang="en-GB" smtClean="0"/>
              <a:t>1</a:t>
            </a:fld>
            <a:endParaRPr lang="en-GB"/>
          </a:p>
        </p:txBody>
      </p:sp>
    </p:spTree>
    <p:extLst>
      <p:ext uri="{BB962C8B-B14F-4D97-AF65-F5344CB8AC3E}">
        <p14:creationId xmlns:p14="http://schemas.microsoft.com/office/powerpoint/2010/main" val="427772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6122806-CB09-408C-BBF0-FBF2D0677B4D}" type="datetimeFigureOut">
              <a:rPr lang="en-GB" smtClean="0"/>
              <a:t>01/04/2024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BC757D-C0EE-41BC-ACB9-5CA190032005}"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373C8D03-8661-77F6-F42A-07E43FB065D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9" name="Oval 8">
            <a:extLst>
              <a:ext uri="{FF2B5EF4-FFF2-40B4-BE49-F238E27FC236}">
                <a16:creationId xmlns:a16="http://schemas.microsoft.com/office/drawing/2014/main" id="{B6FFBF3F-020E-10AA-700F-7CDE630F4856}"/>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12" name="Freeform 10">
            <a:extLst>
              <a:ext uri="{FF2B5EF4-FFF2-40B4-BE49-F238E27FC236}">
                <a16:creationId xmlns:a16="http://schemas.microsoft.com/office/drawing/2014/main" id="{D3B9D9A5-D09C-BE3D-9CED-89A36531F455}"/>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3" name="Freeform 8">
            <a:extLst>
              <a:ext uri="{FF2B5EF4-FFF2-40B4-BE49-F238E27FC236}">
                <a16:creationId xmlns:a16="http://schemas.microsoft.com/office/drawing/2014/main" id="{164FF439-EB74-8042-CC74-DF0B3AD20360}"/>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grpSp>
        <p:nvGrpSpPr>
          <p:cNvPr id="14" name="Group 13">
            <a:extLst>
              <a:ext uri="{FF2B5EF4-FFF2-40B4-BE49-F238E27FC236}">
                <a16:creationId xmlns:a16="http://schemas.microsoft.com/office/drawing/2014/main" id="{A12346A3-30E6-9DA5-B270-B7923098E330}"/>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15DAAB1C-7360-6BAC-CF38-FDAF5A6DC851}"/>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6" name="Freeform 15">
              <a:extLst>
                <a:ext uri="{FF2B5EF4-FFF2-40B4-BE49-F238E27FC236}">
                  <a16:creationId xmlns:a16="http://schemas.microsoft.com/office/drawing/2014/main" id="{E1656446-6A9E-F8E5-CC45-69FBA0EC4C63}"/>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grpSp>
      <p:sp>
        <p:nvSpPr>
          <p:cNvPr id="17" name="Freeform 21">
            <a:extLst>
              <a:ext uri="{FF2B5EF4-FFF2-40B4-BE49-F238E27FC236}">
                <a16:creationId xmlns:a16="http://schemas.microsoft.com/office/drawing/2014/main" id="{07169165-2CC5-286D-1596-6F1A894DD93D}"/>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8" name="Freeform 27">
            <a:extLst>
              <a:ext uri="{FF2B5EF4-FFF2-40B4-BE49-F238E27FC236}">
                <a16:creationId xmlns:a16="http://schemas.microsoft.com/office/drawing/2014/main" id="{CFB12976-0E91-2B94-E337-2F74BD452B59}"/>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Tree>
    <p:extLst>
      <p:ext uri="{BB962C8B-B14F-4D97-AF65-F5344CB8AC3E}">
        <p14:creationId xmlns:p14="http://schemas.microsoft.com/office/powerpoint/2010/main" val="75839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r>
              <a:rPr lang="en-GB" noProof="0"/>
              <a:t>10/9/2021</a:t>
            </a:r>
          </a:p>
        </p:txBody>
      </p:sp>
      <p:sp>
        <p:nvSpPr>
          <p:cNvPr id="5" name="Footer Placeholder 4"/>
          <p:cNvSpPr>
            <a:spLocks noGrp="1"/>
          </p:cNvSpPr>
          <p:nvPr>
            <p:ph type="ftr" sz="quarter" idx="11"/>
          </p:nvPr>
        </p:nvSpPr>
        <p:spPr/>
        <p:txBody>
          <a:bodyPr/>
          <a:lstStyle/>
          <a:p>
            <a:pPr rtl="0"/>
            <a:r>
              <a:rPr lang="en-GB" noProof="0"/>
              <a:t>PRESENTATION TITLE</a:t>
            </a:r>
          </a:p>
        </p:txBody>
      </p:sp>
      <p:sp>
        <p:nvSpPr>
          <p:cNvPr id="6" name="Slide Number Placeholder 5"/>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3356862480"/>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r>
              <a:rPr lang="en-GB" noProof="0"/>
              <a:t>10/9/2021</a:t>
            </a:r>
          </a:p>
        </p:txBody>
      </p:sp>
      <p:sp>
        <p:nvSpPr>
          <p:cNvPr id="5" name="Footer Placeholder 4"/>
          <p:cNvSpPr>
            <a:spLocks noGrp="1"/>
          </p:cNvSpPr>
          <p:nvPr>
            <p:ph type="ftr" sz="quarter" idx="11"/>
          </p:nvPr>
        </p:nvSpPr>
        <p:spPr/>
        <p:txBody>
          <a:bodyPr/>
          <a:lstStyle/>
          <a:p>
            <a:pPr rtl="0"/>
            <a:r>
              <a:rPr lang="en-GB" noProof="0"/>
              <a:t>PRESENTATION TITLE</a:t>
            </a:r>
          </a:p>
        </p:txBody>
      </p:sp>
      <p:sp>
        <p:nvSpPr>
          <p:cNvPr id="6" name="Slide Number Placeholder 5"/>
          <p:cNvSpPr>
            <a:spLocks noGrp="1"/>
          </p:cNvSpPr>
          <p:nvPr>
            <p:ph type="sldNum" sz="quarter" idx="12"/>
          </p:nvPr>
        </p:nvSpPr>
        <p:spPr/>
        <p:txBody>
          <a:bodyPr/>
          <a:lstStyle/>
          <a:p>
            <a:pPr rtl="0"/>
            <a:fld id="{294A09A9-5501-47C1-A89A-A340965A2BE2}" type="slidenum">
              <a:rPr lang="en-GB" noProof="0" smtClean="0"/>
              <a:pPr/>
              <a:t>‹#›</a:t>
            </a:fld>
            <a:endParaRPr lang="en-GB" noProof="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306833"/>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en-US" noProof="0"/>
              <a:t>Click to edit Master title style</a:t>
            </a:r>
            <a:endParaRPr lang="en-GB" noProof="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rtlCol="0">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US" noProof="0"/>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r>
              <a:rPr lang="en-GB" noProof="0"/>
              <a:t>10/9/2021</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en-GB" noProof="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mn-lt"/>
              </a:defRPr>
            </a:lvl1p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280263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r>
              <a:rPr lang="en-GB" noProof="0"/>
              <a:t>10/9/2021</a:t>
            </a:r>
          </a:p>
        </p:txBody>
      </p:sp>
      <p:sp>
        <p:nvSpPr>
          <p:cNvPr id="5" name="Footer Placeholder 4"/>
          <p:cNvSpPr>
            <a:spLocks noGrp="1"/>
          </p:cNvSpPr>
          <p:nvPr>
            <p:ph type="ftr" sz="quarter" idx="11"/>
          </p:nvPr>
        </p:nvSpPr>
        <p:spPr/>
        <p:txBody>
          <a:bodyPr/>
          <a:lstStyle/>
          <a:p>
            <a:pPr rtl="0"/>
            <a:r>
              <a:rPr lang="en-GB" noProof="0"/>
              <a:t>PRESENTATION TITLE</a:t>
            </a:r>
          </a:p>
        </p:txBody>
      </p:sp>
      <p:sp>
        <p:nvSpPr>
          <p:cNvPr id="6" name="Slide Number Placeholder 5"/>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
        <p:nvSpPr>
          <p:cNvPr id="7" name="Freeform 3">
            <a:extLst>
              <a:ext uri="{FF2B5EF4-FFF2-40B4-BE49-F238E27FC236}">
                <a16:creationId xmlns:a16="http://schemas.microsoft.com/office/drawing/2014/main" id="{6998AD58-B4CF-852B-5A4C-3DDF0CC87255}"/>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8" name="Freeform 4">
            <a:extLst>
              <a:ext uri="{FF2B5EF4-FFF2-40B4-BE49-F238E27FC236}">
                <a16:creationId xmlns:a16="http://schemas.microsoft.com/office/drawing/2014/main" id="{E90E9786-1199-899A-C87A-9A862029D93D}"/>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latin typeface="+mn-lt"/>
            </a:endParaRPr>
          </a:p>
        </p:txBody>
      </p:sp>
      <p:sp>
        <p:nvSpPr>
          <p:cNvPr id="9" name="Freeform 5">
            <a:extLst>
              <a:ext uri="{FF2B5EF4-FFF2-40B4-BE49-F238E27FC236}">
                <a16:creationId xmlns:a16="http://schemas.microsoft.com/office/drawing/2014/main" id="{521C9661-EBE1-C4D7-AA90-2E1D81781885}"/>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grpSp>
        <p:nvGrpSpPr>
          <p:cNvPr id="10" name="Group 9">
            <a:extLst>
              <a:ext uri="{FF2B5EF4-FFF2-40B4-BE49-F238E27FC236}">
                <a16:creationId xmlns:a16="http://schemas.microsoft.com/office/drawing/2014/main" id="{8DE759C9-9BB5-4F7C-DC4E-B1A41AF9456A}"/>
              </a:ext>
            </a:extLst>
          </p:cNvPr>
          <p:cNvGrpSpPr/>
          <p:nvPr userDrawn="1"/>
        </p:nvGrpSpPr>
        <p:grpSpPr>
          <a:xfrm>
            <a:off x="8082092" y="5590903"/>
            <a:ext cx="1572380" cy="1267097"/>
            <a:chOff x="7413403" y="4976359"/>
            <a:chExt cx="2334986" cy="1881641"/>
          </a:xfrm>
        </p:grpSpPr>
        <p:sp>
          <p:nvSpPr>
            <p:cNvPr id="11" name="Freeform 6">
              <a:extLst>
                <a:ext uri="{FF2B5EF4-FFF2-40B4-BE49-F238E27FC236}">
                  <a16:creationId xmlns:a16="http://schemas.microsoft.com/office/drawing/2014/main" id="{F7CE74AC-E405-B232-8830-8A95C163AB26}"/>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latin typeface="+mn-lt"/>
              </a:endParaRPr>
            </a:p>
          </p:txBody>
        </p:sp>
        <p:sp>
          <p:nvSpPr>
            <p:cNvPr id="12" name="Freeform 7">
              <a:extLst>
                <a:ext uri="{FF2B5EF4-FFF2-40B4-BE49-F238E27FC236}">
                  <a16:creationId xmlns:a16="http://schemas.microsoft.com/office/drawing/2014/main" id="{BD8C0D39-40C2-D013-CA10-D1852B0E5F0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latin typeface="+mn-lt"/>
              </a:endParaRPr>
            </a:p>
          </p:txBody>
        </p:sp>
      </p:grpSp>
    </p:spTree>
    <p:extLst>
      <p:ext uri="{BB962C8B-B14F-4D97-AF65-F5344CB8AC3E}">
        <p14:creationId xmlns:p14="http://schemas.microsoft.com/office/powerpoint/2010/main" val="2715873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r>
              <a:rPr lang="en-GB" noProof="0"/>
              <a:t>10/9/2021</a:t>
            </a:r>
          </a:p>
        </p:txBody>
      </p:sp>
      <p:sp>
        <p:nvSpPr>
          <p:cNvPr id="5" name="Footer Placeholder 4"/>
          <p:cNvSpPr>
            <a:spLocks noGrp="1"/>
          </p:cNvSpPr>
          <p:nvPr>
            <p:ph type="ftr" sz="quarter" idx="11"/>
          </p:nvPr>
        </p:nvSpPr>
        <p:spPr/>
        <p:txBody>
          <a:bodyPr/>
          <a:lstStyle/>
          <a:p>
            <a:pPr rtl="0"/>
            <a:r>
              <a:rPr lang="en-GB" noProof="0"/>
              <a:t>PRESENTATION TITLE</a:t>
            </a:r>
          </a:p>
        </p:txBody>
      </p:sp>
      <p:sp>
        <p:nvSpPr>
          <p:cNvPr id="6" name="Slide Number Placeholder 5"/>
          <p:cNvSpPr>
            <a:spLocks noGrp="1"/>
          </p:cNvSpPr>
          <p:nvPr>
            <p:ph type="sldNum" sz="quarter" idx="12"/>
          </p:nvPr>
        </p:nvSpPr>
        <p:spPr/>
        <p:txBody>
          <a:bodyPr/>
          <a:lstStyle/>
          <a:p>
            <a:pPr rtl="0"/>
            <a:fld id="{294A09A9-5501-47C1-A89A-A340965A2BE2}" type="slidenum">
              <a:rPr lang="en-GB" noProof="0" smtClean="0"/>
              <a:pPr/>
              <a:t>‹#›</a:t>
            </a:fld>
            <a:endParaRPr lang="en-GB" noProof="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7D77F76-F2B2-C5BC-256A-E9F457DC49BC}"/>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10" name="Freeform 11">
            <a:extLst>
              <a:ext uri="{FF2B5EF4-FFF2-40B4-BE49-F238E27FC236}">
                <a16:creationId xmlns:a16="http://schemas.microsoft.com/office/drawing/2014/main" id="{A411B28C-22F1-B2EE-496F-1BF2AF80580B}"/>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2" name="Freeform 13">
            <a:extLst>
              <a:ext uri="{FF2B5EF4-FFF2-40B4-BE49-F238E27FC236}">
                <a16:creationId xmlns:a16="http://schemas.microsoft.com/office/drawing/2014/main" id="{8AD3DEC8-643F-BF0B-1A45-6C7BCCE4FA87}"/>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3" name="Freeform 14">
            <a:extLst>
              <a:ext uri="{FF2B5EF4-FFF2-40B4-BE49-F238E27FC236}">
                <a16:creationId xmlns:a16="http://schemas.microsoft.com/office/drawing/2014/main" id="{41019B7E-ADD4-736B-2BF9-53A75C8E709C}"/>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Tree>
    <p:extLst>
      <p:ext uri="{BB962C8B-B14F-4D97-AF65-F5344CB8AC3E}">
        <p14:creationId xmlns:p14="http://schemas.microsoft.com/office/powerpoint/2010/main" val="17548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rtl="0"/>
            <a:r>
              <a:rPr lang="en-GB" noProof="0"/>
              <a:t>10/9/2021</a:t>
            </a:r>
          </a:p>
        </p:txBody>
      </p:sp>
      <p:sp>
        <p:nvSpPr>
          <p:cNvPr id="6" name="Footer Placeholder 5"/>
          <p:cNvSpPr>
            <a:spLocks noGrp="1"/>
          </p:cNvSpPr>
          <p:nvPr>
            <p:ph type="ftr" sz="quarter" idx="11"/>
          </p:nvPr>
        </p:nvSpPr>
        <p:spPr/>
        <p:txBody>
          <a:bodyPr/>
          <a:lstStyle/>
          <a:p>
            <a:pPr rtl="0"/>
            <a:r>
              <a:rPr lang="en-GB" noProof="0"/>
              <a:t>PRESENTATION TITLE</a:t>
            </a:r>
          </a:p>
        </p:txBody>
      </p:sp>
      <p:sp>
        <p:nvSpPr>
          <p:cNvPr id="7" name="Slide Number Placeholder 6"/>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3229477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rtl="0"/>
            <a:r>
              <a:rPr lang="en-GB" noProof="0"/>
              <a:t>10/9/2021</a:t>
            </a:r>
          </a:p>
        </p:txBody>
      </p:sp>
      <p:sp>
        <p:nvSpPr>
          <p:cNvPr id="8" name="Footer Placeholder 7"/>
          <p:cNvSpPr>
            <a:spLocks noGrp="1"/>
          </p:cNvSpPr>
          <p:nvPr>
            <p:ph type="ftr" sz="quarter" idx="11"/>
          </p:nvPr>
        </p:nvSpPr>
        <p:spPr/>
        <p:txBody>
          <a:bodyPr/>
          <a:lstStyle/>
          <a:p>
            <a:pPr rtl="0"/>
            <a:r>
              <a:rPr lang="en-GB" noProof="0"/>
              <a:t>PRESENTATION TITLE</a:t>
            </a:r>
          </a:p>
        </p:txBody>
      </p:sp>
      <p:sp>
        <p:nvSpPr>
          <p:cNvPr id="9" name="Slide Number Placeholder 8"/>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161025217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rtl="0"/>
            <a:r>
              <a:rPr lang="en-GB" noProof="0"/>
              <a:t>10/9/2021</a:t>
            </a:r>
          </a:p>
        </p:txBody>
      </p:sp>
      <p:sp>
        <p:nvSpPr>
          <p:cNvPr id="4" name="Footer Placeholder 3"/>
          <p:cNvSpPr>
            <a:spLocks noGrp="1"/>
          </p:cNvSpPr>
          <p:nvPr>
            <p:ph type="ftr" sz="quarter" idx="11"/>
          </p:nvPr>
        </p:nvSpPr>
        <p:spPr/>
        <p:txBody>
          <a:bodyPr/>
          <a:lstStyle/>
          <a:p>
            <a:pPr rtl="0"/>
            <a:r>
              <a:rPr lang="en-GB" noProof="0"/>
              <a:t>PRESENTATION TITLE</a:t>
            </a:r>
          </a:p>
        </p:txBody>
      </p:sp>
      <p:sp>
        <p:nvSpPr>
          <p:cNvPr id="5" name="Slide Number Placeholder 4"/>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3244019360"/>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r>
              <a:rPr lang="en-GB" noProof="0"/>
              <a:t>10/9/2021</a:t>
            </a:r>
          </a:p>
        </p:txBody>
      </p:sp>
      <p:sp>
        <p:nvSpPr>
          <p:cNvPr id="3" name="Footer Placeholder 2"/>
          <p:cNvSpPr>
            <a:spLocks noGrp="1"/>
          </p:cNvSpPr>
          <p:nvPr>
            <p:ph type="ftr" sz="quarter" idx="11"/>
          </p:nvPr>
        </p:nvSpPr>
        <p:spPr/>
        <p:txBody>
          <a:bodyPr/>
          <a:lstStyle/>
          <a:p>
            <a:pPr rtl="0"/>
            <a:r>
              <a:rPr lang="en-GB" noProof="0"/>
              <a:t>PRESENTATION TITLE</a:t>
            </a:r>
          </a:p>
        </p:txBody>
      </p:sp>
      <p:sp>
        <p:nvSpPr>
          <p:cNvPr id="4" name="Slide Number Placeholder 3"/>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3963824600"/>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10/9/2021</a:t>
            </a:r>
          </a:p>
        </p:txBody>
      </p:sp>
      <p:sp>
        <p:nvSpPr>
          <p:cNvPr id="6" name="Footer Placeholder 5"/>
          <p:cNvSpPr>
            <a:spLocks noGrp="1"/>
          </p:cNvSpPr>
          <p:nvPr>
            <p:ph type="ftr" sz="quarter" idx="11"/>
          </p:nvPr>
        </p:nvSpPr>
        <p:spPr/>
        <p:txBody>
          <a:bodyPr/>
          <a:lstStyle/>
          <a:p>
            <a:pPr rtl="0"/>
            <a:r>
              <a:rPr lang="en-GB" noProof="0"/>
              <a:t>PRESENTATION TITLE</a:t>
            </a:r>
          </a:p>
        </p:txBody>
      </p:sp>
      <p:sp>
        <p:nvSpPr>
          <p:cNvPr id="7" name="Slide Number Placeholder 6"/>
          <p:cNvSpPr>
            <a:spLocks noGrp="1"/>
          </p:cNvSpPr>
          <p:nvPr>
            <p:ph type="sldNum" sz="quarter" idx="12"/>
          </p:nvPr>
        </p:nvSpPr>
        <p:spPr/>
        <p:txBody>
          <a:body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291294317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10/9/2021</a:t>
            </a:r>
          </a:p>
        </p:txBody>
      </p:sp>
      <p:sp>
        <p:nvSpPr>
          <p:cNvPr id="6" name="Footer Placeholder 5"/>
          <p:cNvSpPr>
            <a:spLocks noGrp="1"/>
          </p:cNvSpPr>
          <p:nvPr>
            <p:ph type="ftr" sz="quarter" idx="11"/>
          </p:nvPr>
        </p:nvSpPr>
        <p:spPr/>
        <p:txBody>
          <a:bodyPr/>
          <a:lstStyle/>
          <a:p>
            <a:pPr rtl="0"/>
            <a:r>
              <a:rPr lang="en-GB" noProof="0"/>
              <a:t>PRESENTATION TITLE</a:t>
            </a:r>
          </a:p>
        </p:txBody>
      </p:sp>
      <p:sp>
        <p:nvSpPr>
          <p:cNvPr id="7" name="Slide Number Placeholder 6"/>
          <p:cNvSpPr>
            <a:spLocks noGrp="1"/>
          </p:cNvSpPr>
          <p:nvPr>
            <p:ph type="sldNum" sz="quarter" idx="12"/>
          </p:nvPr>
        </p:nvSpPr>
        <p:spPr/>
        <p:txBody>
          <a:bodyPr/>
          <a:lstStyle/>
          <a:p>
            <a:pPr rtl="0"/>
            <a:fld id="{294A09A9-5501-47C1-A89A-A340965A2BE2}" type="slidenum">
              <a:rPr lang="en-GB" noProof="0" smtClean="0"/>
              <a:pPr/>
              <a:t>‹#›</a:t>
            </a:fld>
            <a:endParaRPr lang="en-GB" noProof="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869277"/>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r>
              <a:rPr lang="en-GB" noProof="0"/>
              <a:t>10/9/2021</a:t>
            </a: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rtl="0"/>
            <a:r>
              <a:rPr lang="en-GB" noProof="0"/>
              <a:t>PRESENTATION TITLE</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294A09A9-5501-47C1-A89A-A340965A2BE2}" type="slidenum">
              <a:rPr lang="en-GB" noProof="0" smtClean="0"/>
              <a:pPr/>
              <a:t>‹#›</a:t>
            </a:fld>
            <a:endParaRPr lang="en-GB" noProof="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5394401"/>
      </p:ext>
    </p:extLst>
  </p:cSld>
  <p:clrMap bg1="lt1" tx1="dk1" bg2="lt2" tx2="dk2" accent1="accent1" accent2="accent2" accent3="accent3" accent4="accent4" accent5="accent5" accent6="accent6" hlink="hlink" folHlink="folHlink"/>
  <p:sldLayoutIdLst>
    <p:sldLayoutId id="2147484289" r:id="rId1"/>
    <p:sldLayoutId id="2147484290" r:id="rId2"/>
    <p:sldLayoutId id="2147484291" r:id="rId3"/>
    <p:sldLayoutId id="2147484292" r:id="rId4"/>
    <p:sldLayoutId id="2147484293" r:id="rId5"/>
    <p:sldLayoutId id="2147484294" r:id="rId6"/>
    <p:sldLayoutId id="2147484295" r:id="rId7"/>
    <p:sldLayoutId id="2147484296" r:id="rId8"/>
    <p:sldLayoutId id="2147484297" r:id="rId9"/>
    <p:sldLayoutId id="2147484298" r:id="rId10"/>
    <p:sldLayoutId id="2147484299" r:id="rId11"/>
    <p:sldLayoutId id="2147483651" r:id="rId12"/>
  </p:sldLayoutIdLst>
  <p:hf hdr="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www.publicdomainpictures.net/en/view-image.php?image=280507&amp;picture=flag-of-russia-and-ukrain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4974336" y="960511"/>
            <a:ext cx="4625931" cy="3249131"/>
          </a:xfrm>
        </p:spPr>
        <p:txBody>
          <a:bodyPr vert="horz" lIns="91440" tIns="45720" rIns="91440" bIns="45720" rtlCol="0" anchor="b">
            <a:noAutofit/>
          </a:bodyPr>
          <a:lstStyle/>
          <a:p>
            <a:pPr>
              <a:lnSpc>
                <a:spcPct val="90000"/>
              </a:lnSpc>
            </a:pPr>
            <a:r>
              <a:rPr lang="en-US" b="1" dirty="0"/>
              <a:t>Unlawful Transfer and Deportation of Ukrainian Children </a:t>
            </a:r>
            <a:endParaRPr lang="en-US" b="1" i="0" kern="1200" dirty="0">
              <a:solidFill>
                <a:schemeClr val="accent1"/>
              </a:solidFill>
              <a:effectLst/>
              <a:latin typeface="+mj-lt"/>
              <a:ea typeface="+mj-ea"/>
              <a:cs typeface="+mj-cs"/>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4294967295"/>
          </p:nvPr>
        </p:nvSpPr>
        <p:spPr>
          <a:xfrm>
            <a:off x="7891463" y="4987925"/>
            <a:ext cx="4300537" cy="871538"/>
          </a:xfrm>
        </p:spPr>
        <p:txBody>
          <a:bodyPr vert="horz" lIns="91440" tIns="45720" rIns="91440" bIns="45720" rtlCol="0" anchor="t">
            <a:normAutofit/>
          </a:bodyPr>
          <a:lstStyle/>
          <a:p>
            <a:pPr marL="0" indent="0">
              <a:buNone/>
            </a:pPr>
            <a:r>
              <a:rPr lang="en-US" sz="1600" dirty="0">
                <a:solidFill>
                  <a:schemeClr val="tx1">
                    <a:lumMod val="50000"/>
                    <a:lumOff val="50000"/>
                  </a:schemeClr>
                </a:solidFill>
              </a:rPr>
              <a:t>Professor </a:t>
            </a:r>
            <a:r>
              <a:rPr lang="en-US" sz="1600" dirty="0" err="1">
                <a:solidFill>
                  <a:schemeClr val="tx1">
                    <a:lumMod val="50000"/>
                    <a:lumOff val="50000"/>
                  </a:schemeClr>
                </a:solidFill>
              </a:rPr>
              <a:t>Noëlle</a:t>
            </a:r>
            <a:r>
              <a:rPr lang="en-US" sz="1600" dirty="0">
                <a:solidFill>
                  <a:schemeClr val="tx1">
                    <a:lumMod val="50000"/>
                    <a:lumOff val="50000"/>
                  </a:schemeClr>
                </a:solidFill>
              </a:rPr>
              <a:t> </a:t>
            </a:r>
            <a:r>
              <a:rPr lang="en-US" sz="1600" dirty="0" err="1">
                <a:solidFill>
                  <a:schemeClr val="tx1">
                    <a:lumMod val="50000"/>
                    <a:lumOff val="50000"/>
                  </a:schemeClr>
                </a:solidFill>
              </a:rPr>
              <a:t>Quénivet</a:t>
            </a:r>
            <a:endParaRPr lang="en-US" sz="1600" dirty="0">
              <a:solidFill>
                <a:schemeClr val="tx1">
                  <a:lumMod val="50000"/>
                  <a:lumOff val="50000"/>
                </a:schemeClr>
              </a:solidFill>
            </a:endParaRPr>
          </a:p>
          <a:p>
            <a:pPr marL="0" indent="0">
              <a:buNone/>
            </a:pPr>
            <a:r>
              <a:rPr lang="en-US" sz="1600" dirty="0">
                <a:solidFill>
                  <a:schemeClr val="tx1">
                    <a:lumMod val="50000"/>
                    <a:lumOff val="50000"/>
                  </a:schemeClr>
                </a:solidFill>
              </a:rPr>
              <a:t>University of the West of England (UK)</a:t>
            </a:r>
          </a:p>
        </p:txBody>
      </p:sp>
      <p:pic>
        <p:nvPicPr>
          <p:cNvPr id="5" name="Picture 4" descr="A picture containing colorfulness, electric blue, blue, art&#10;&#10;Description automatically generated">
            <a:extLst>
              <a:ext uri="{FF2B5EF4-FFF2-40B4-BE49-F238E27FC236}">
                <a16:creationId xmlns:a16="http://schemas.microsoft.com/office/drawing/2014/main" id="{591293F4-E5AB-B5E7-CB39-88EDFC2D9931}"/>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21025" r="25368" b="-1"/>
          <a:stretch/>
        </p:blipFill>
        <p:spPr>
          <a:xfrm>
            <a:off x="1176164" y="1265315"/>
            <a:ext cx="3478131" cy="4335340"/>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0E0AA1-E061-530F-1D7B-3F91856F1627}"/>
              </a:ext>
            </a:extLst>
          </p:cNvPr>
          <p:cNvSpPr>
            <a:spLocks noGrp="1"/>
          </p:cNvSpPr>
          <p:nvPr>
            <p:ph type="sldNum" sz="quarter" idx="12"/>
          </p:nvPr>
        </p:nvSpPr>
        <p:spPr/>
        <p:txBody>
          <a:bodyPr/>
          <a:lstStyle/>
          <a:p>
            <a:pPr rtl="0"/>
            <a:fld id="{294A09A9-5501-47C1-A89A-A340965A2BE2}" type="slidenum">
              <a:rPr lang="en-GB" noProof="0" smtClean="0"/>
              <a:pPr rtl="0"/>
              <a:t>10</a:t>
            </a:fld>
            <a:endParaRPr lang="en-GB" noProof="0"/>
          </a:p>
        </p:txBody>
      </p:sp>
      <p:sp>
        <p:nvSpPr>
          <p:cNvPr id="3" name="Content Placeholder 2">
            <a:extLst>
              <a:ext uri="{FF2B5EF4-FFF2-40B4-BE49-F238E27FC236}">
                <a16:creationId xmlns:a16="http://schemas.microsoft.com/office/drawing/2014/main" id="{0C459C7D-A024-3248-EF75-87F23F23AC07}"/>
              </a:ext>
            </a:extLst>
          </p:cNvPr>
          <p:cNvSpPr>
            <a:spLocks noGrp="1"/>
          </p:cNvSpPr>
          <p:nvPr>
            <p:ph idx="4294967295"/>
          </p:nvPr>
        </p:nvSpPr>
        <p:spPr>
          <a:xfrm>
            <a:off x="1024128" y="940279"/>
            <a:ext cx="9720263" cy="5331732"/>
          </a:xfrm>
        </p:spPr>
        <p:txBody>
          <a:bodyPr>
            <a:normAutofit/>
          </a:bodyPr>
          <a:lstStyle/>
          <a:p>
            <a:pPr algn="ctr"/>
            <a:r>
              <a:rPr lang="en-GB" sz="3200" dirty="0">
                <a:effectLst/>
                <a:ea typeface="Calibri" panose="020F0502020204030204" pitchFamily="34" charset="0"/>
              </a:rPr>
              <a:t>“</a:t>
            </a:r>
            <a:r>
              <a:rPr lang="en-GB" sz="3200" dirty="0">
                <a:solidFill>
                  <a:srgbClr val="000000"/>
                </a:solidFill>
                <a:effectLst/>
                <a:ea typeface="Calibri" panose="020F0502020204030204" pitchFamily="34" charset="0"/>
              </a:rPr>
              <a:t>evacuations have been carried out for other reasons, for example, to educate children according to certain political or religious views, or to prepare them to serve in the armed forces of a State. Sometimes they have been carried out in conditions such as to result in the children losing their identity or being raised in a manner foreign to that of their family or their country.” </a:t>
            </a:r>
          </a:p>
          <a:p>
            <a:pPr algn="ctr"/>
            <a:endParaRPr lang="en-GB" sz="3200" dirty="0">
              <a:solidFill>
                <a:srgbClr val="000000"/>
              </a:solidFill>
              <a:effectLst/>
              <a:ea typeface="Calibri" panose="020F0502020204030204" pitchFamily="34" charset="0"/>
            </a:endParaRPr>
          </a:p>
          <a:p>
            <a:pPr algn="ctr"/>
            <a:endParaRPr lang="en-GB" sz="3200" dirty="0">
              <a:solidFill>
                <a:srgbClr val="000000"/>
              </a:solidFill>
              <a:effectLst/>
              <a:ea typeface="Calibri" panose="020F0502020204030204" pitchFamily="34" charset="0"/>
            </a:endParaRPr>
          </a:p>
          <a:p>
            <a:pPr algn="r"/>
            <a:r>
              <a:rPr lang="en-GB" sz="3200" kern="100" dirty="0">
                <a:effectLst/>
                <a:ea typeface="Calibri" panose="020F0502020204030204" pitchFamily="34" charset="0"/>
                <a:cs typeface="Times New Roman" panose="02020603050405020304" pitchFamily="18" charset="0"/>
              </a:rPr>
              <a:t>Sandoz, </a:t>
            </a:r>
            <a:r>
              <a:rPr lang="en-GB" sz="3200" kern="100" dirty="0" err="1">
                <a:effectLst/>
                <a:ea typeface="Calibri" panose="020F0502020204030204" pitchFamily="34" charset="0"/>
                <a:cs typeface="Times New Roman" panose="02020603050405020304" pitchFamily="18" charset="0"/>
              </a:rPr>
              <a:t>Swinarski</a:t>
            </a:r>
            <a:r>
              <a:rPr lang="en-GB" sz="3200" kern="100" dirty="0">
                <a:effectLst/>
                <a:ea typeface="Calibri" panose="020F0502020204030204" pitchFamily="34" charset="0"/>
                <a:cs typeface="Times New Roman" panose="02020603050405020304" pitchFamily="18" charset="0"/>
              </a:rPr>
              <a:t>, and Zimmermann, para. 3211.</a:t>
            </a:r>
          </a:p>
          <a:p>
            <a:endParaRPr lang="en-GB" dirty="0"/>
          </a:p>
        </p:txBody>
      </p:sp>
    </p:spTree>
    <p:extLst>
      <p:ext uri="{BB962C8B-B14F-4D97-AF65-F5344CB8AC3E}">
        <p14:creationId xmlns:p14="http://schemas.microsoft.com/office/powerpoint/2010/main" val="2476762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83025-EC83-DDD4-8821-1734C9353AB0}"/>
              </a:ext>
            </a:extLst>
          </p:cNvPr>
          <p:cNvSpPr>
            <a:spLocks noGrp="1"/>
          </p:cNvSpPr>
          <p:nvPr>
            <p:ph type="title"/>
          </p:nvPr>
        </p:nvSpPr>
        <p:spPr/>
        <p:txBody>
          <a:bodyPr>
            <a:normAutofit/>
          </a:bodyPr>
          <a:lstStyle/>
          <a:p>
            <a:r>
              <a:rPr lang="en-GB" sz="4500" dirty="0" err="1">
                <a:latin typeface="+mn-lt"/>
              </a:rPr>
              <a:t>FAmily</a:t>
            </a:r>
            <a:endParaRPr lang="en-GB" sz="4500" dirty="0">
              <a:latin typeface="+mn-lt"/>
            </a:endParaRPr>
          </a:p>
        </p:txBody>
      </p:sp>
      <p:sp>
        <p:nvSpPr>
          <p:cNvPr id="3" name="Content Placeholder 2">
            <a:extLst>
              <a:ext uri="{FF2B5EF4-FFF2-40B4-BE49-F238E27FC236}">
                <a16:creationId xmlns:a16="http://schemas.microsoft.com/office/drawing/2014/main" id="{878DC871-EAC6-B0F5-199D-B26819525F16}"/>
              </a:ext>
            </a:extLst>
          </p:cNvPr>
          <p:cNvSpPr>
            <a:spLocks noGrp="1"/>
          </p:cNvSpPr>
          <p:nvPr>
            <p:ph idx="1"/>
          </p:nvPr>
        </p:nvSpPr>
        <p:spPr/>
        <p:txBody>
          <a:bodyPr>
            <a:normAutofit/>
          </a:bodyPr>
          <a:lstStyle/>
          <a:p>
            <a:pPr>
              <a:lnSpc>
                <a:spcPct val="100000"/>
              </a:lnSpc>
            </a:pPr>
            <a:r>
              <a:rPr lang="en-GB" sz="2400" dirty="0">
                <a:effectLst/>
                <a:ea typeface="Calibri" panose="020F0502020204030204" pitchFamily="34" charset="0"/>
              </a:rPr>
              <a:t>Under Article 49 GC IV, in case of evacuation, the Occupying Power must “to the greatest practicable extent” ensure “that members of the same family are not separated”</a:t>
            </a:r>
          </a:p>
          <a:p>
            <a:pPr>
              <a:lnSpc>
                <a:spcPct val="100000"/>
              </a:lnSpc>
            </a:pPr>
            <a:endParaRPr lang="en-GB" sz="2400" dirty="0"/>
          </a:p>
          <a:p>
            <a:pPr>
              <a:lnSpc>
                <a:spcPct val="100000"/>
              </a:lnSpc>
              <a:spcAft>
                <a:spcPts val="800"/>
              </a:spcAft>
            </a:pPr>
            <a:r>
              <a:rPr lang="en-GB" sz="2400" kern="100" dirty="0">
                <a:effectLst/>
                <a:ea typeface="Calibri" panose="020F0502020204030204" pitchFamily="34" charset="0"/>
                <a:cs typeface="Times New Roman" panose="02020603050405020304" pitchFamily="18" charset="0"/>
              </a:rPr>
              <a:t>Likewise, the Commentary to Article 78 API emphasises that “</a:t>
            </a:r>
            <a:r>
              <a:rPr lang="en-GB" sz="2400" kern="100" dirty="0">
                <a:solidFill>
                  <a:srgbClr val="000000"/>
                </a:solidFill>
                <a:effectLst/>
                <a:ea typeface="Calibri" panose="020F0502020204030204" pitchFamily="34" charset="0"/>
                <a:cs typeface="Times New Roman" panose="02020603050405020304" pitchFamily="18" charset="0"/>
              </a:rPr>
              <a:t>everything possible should be done to avoid separating children (especially young children) from their natural protectors.” </a:t>
            </a:r>
            <a:endParaRPr lang="en-GB" sz="2400" kern="100" dirty="0">
              <a:effectLst/>
              <a:ea typeface="Calibri" panose="020F0502020204030204" pitchFamily="34" charset="0"/>
              <a:cs typeface="Times New Roman" panose="02020603050405020304" pitchFamily="18" charset="0"/>
            </a:endParaRPr>
          </a:p>
          <a:p>
            <a:pPr marL="0" indent="0">
              <a:buNone/>
            </a:pPr>
            <a:endParaRPr lang="en-GB" sz="2800" dirty="0"/>
          </a:p>
        </p:txBody>
      </p:sp>
      <p:sp>
        <p:nvSpPr>
          <p:cNvPr id="4" name="Date Placeholder 3">
            <a:extLst>
              <a:ext uri="{FF2B5EF4-FFF2-40B4-BE49-F238E27FC236}">
                <a16:creationId xmlns:a16="http://schemas.microsoft.com/office/drawing/2014/main" id="{66F3591F-69B0-7F4F-F178-E4341B3E641E}"/>
              </a:ext>
            </a:extLst>
          </p:cNvPr>
          <p:cNvSpPr>
            <a:spLocks noGrp="1"/>
          </p:cNvSpPr>
          <p:nvPr>
            <p:ph type="dt" sz="half" idx="10"/>
          </p:nvPr>
        </p:nvSpPr>
        <p:spPr/>
        <p:txBody>
          <a:bodyPr/>
          <a:lstStyle/>
          <a:p>
            <a:pPr rtl="0"/>
            <a:r>
              <a:rPr lang="en-GB" noProof="0"/>
              <a:t>10/9/2021</a:t>
            </a:r>
          </a:p>
        </p:txBody>
      </p:sp>
      <p:sp>
        <p:nvSpPr>
          <p:cNvPr id="5" name="Footer Placeholder 4">
            <a:extLst>
              <a:ext uri="{FF2B5EF4-FFF2-40B4-BE49-F238E27FC236}">
                <a16:creationId xmlns:a16="http://schemas.microsoft.com/office/drawing/2014/main" id="{501FF5B6-B144-5345-E607-91EC0004DA33}"/>
              </a:ext>
            </a:extLst>
          </p:cNvPr>
          <p:cNvSpPr>
            <a:spLocks noGrp="1"/>
          </p:cNvSpPr>
          <p:nvPr>
            <p:ph type="ftr" sz="quarter" idx="11"/>
          </p:nvPr>
        </p:nvSpPr>
        <p:spPr/>
        <p:txBody>
          <a:bodyPr/>
          <a:lstStyle/>
          <a:p>
            <a:pPr rtl="0"/>
            <a:r>
              <a:rPr lang="en-GB" noProof="0"/>
              <a:t>PRESENTATION TITLE</a:t>
            </a:r>
          </a:p>
        </p:txBody>
      </p:sp>
      <p:sp>
        <p:nvSpPr>
          <p:cNvPr id="6" name="Slide Number Placeholder 5">
            <a:extLst>
              <a:ext uri="{FF2B5EF4-FFF2-40B4-BE49-F238E27FC236}">
                <a16:creationId xmlns:a16="http://schemas.microsoft.com/office/drawing/2014/main" id="{B0645A94-FA60-D268-77C5-413A57908771}"/>
              </a:ext>
            </a:extLst>
          </p:cNvPr>
          <p:cNvSpPr>
            <a:spLocks noGrp="1"/>
          </p:cNvSpPr>
          <p:nvPr>
            <p:ph type="sldNum" sz="quarter" idx="12"/>
          </p:nvPr>
        </p:nvSpPr>
        <p:spPr/>
        <p:txBody>
          <a:bodyPr/>
          <a:lstStyle/>
          <a:p>
            <a:pPr rtl="0"/>
            <a:fld id="{294A09A9-5501-47C1-A89A-A340965A2BE2}" type="slidenum">
              <a:rPr lang="en-GB" noProof="0" smtClean="0"/>
              <a:pPr rtl="0"/>
              <a:t>11</a:t>
            </a:fld>
            <a:endParaRPr lang="en-GB" noProof="0"/>
          </a:p>
        </p:txBody>
      </p:sp>
    </p:spTree>
    <p:extLst>
      <p:ext uri="{BB962C8B-B14F-4D97-AF65-F5344CB8AC3E}">
        <p14:creationId xmlns:p14="http://schemas.microsoft.com/office/powerpoint/2010/main" val="4037908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DF4EC-3A75-3EA9-28E1-7464D59D2FFC}"/>
              </a:ext>
            </a:extLst>
          </p:cNvPr>
          <p:cNvSpPr>
            <a:spLocks noGrp="1"/>
          </p:cNvSpPr>
          <p:nvPr>
            <p:ph type="title"/>
          </p:nvPr>
        </p:nvSpPr>
        <p:spPr>
          <a:xfrm>
            <a:off x="1286933" y="609600"/>
            <a:ext cx="10197494" cy="1099457"/>
          </a:xfrm>
        </p:spPr>
        <p:txBody>
          <a:bodyPr>
            <a:normAutofit/>
          </a:bodyPr>
          <a:lstStyle/>
          <a:p>
            <a:r>
              <a:rPr lang="en-GB" sz="4500" dirty="0">
                <a:latin typeface="+mn-lt"/>
              </a:rPr>
              <a:t>Special protection for children</a:t>
            </a:r>
          </a:p>
        </p:txBody>
      </p:sp>
      <p:sp>
        <p:nvSpPr>
          <p:cNvPr id="9" name="Slide Number Placeholder 5">
            <a:extLst>
              <a:ext uri="{FF2B5EF4-FFF2-40B4-BE49-F238E27FC236}">
                <a16:creationId xmlns:a16="http://schemas.microsoft.com/office/drawing/2014/main" id="{66B4BF11-BE6D-1B9F-8E80-28606B5561D0}"/>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en-GB" noProof="0" smtClean="0"/>
              <a:pPr rtl="0">
                <a:spcAft>
                  <a:spcPts val="600"/>
                </a:spcAft>
              </a:pPr>
              <a:t>12</a:t>
            </a:fld>
            <a:endParaRPr lang="en-GB" noProof="0"/>
          </a:p>
        </p:txBody>
      </p:sp>
      <p:sp>
        <p:nvSpPr>
          <p:cNvPr id="5" name="Content Placeholder 4">
            <a:extLst>
              <a:ext uri="{FF2B5EF4-FFF2-40B4-BE49-F238E27FC236}">
                <a16:creationId xmlns:a16="http://schemas.microsoft.com/office/drawing/2014/main" id="{E5A18021-E7AC-2581-C35B-E50A3D9E4F1B}"/>
              </a:ext>
            </a:extLst>
          </p:cNvPr>
          <p:cNvSpPr>
            <a:spLocks noGrp="1"/>
          </p:cNvSpPr>
          <p:nvPr>
            <p:ph idx="1"/>
          </p:nvPr>
        </p:nvSpPr>
        <p:spPr/>
        <p:txBody>
          <a:bodyPr>
            <a:normAutofit/>
          </a:bodyPr>
          <a:lstStyle/>
          <a:p>
            <a:pPr>
              <a:buFont typeface="Wingdings" panose="05000000000000000000" pitchFamily="2" charset="2"/>
              <a:buChar char="Ø"/>
            </a:pPr>
            <a:r>
              <a:rPr lang="en-GB" sz="2800" dirty="0"/>
              <a:t>Registration</a:t>
            </a:r>
          </a:p>
          <a:p>
            <a:pPr>
              <a:buFont typeface="Wingdings" panose="05000000000000000000" pitchFamily="2" charset="2"/>
              <a:buChar char="Ø"/>
            </a:pPr>
            <a:r>
              <a:rPr lang="en-GB" sz="2800" dirty="0"/>
              <a:t>Accommodation</a:t>
            </a:r>
          </a:p>
          <a:p>
            <a:pPr>
              <a:buFont typeface="Wingdings" panose="05000000000000000000" pitchFamily="2" charset="2"/>
              <a:buChar char="Ø"/>
            </a:pPr>
            <a:r>
              <a:rPr lang="en-GB" sz="2800" dirty="0"/>
              <a:t>Education</a:t>
            </a:r>
          </a:p>
          <a:p>
            <a:pPr>
              <a:buFont typeface="Wingdings" panose="05000000000000000000" pitchFamily="2" charset="2"/>
              <a:buChar char="Ø"/>
            </a:pPr>
            <a:r>
              <a:rPr lang="en-GB" sz="2800" dirty="0"/>
              <a:t>Protection against change in personal status</a:t>
            </a:r>
          </a:p>
          <a:p>
            <a:pPr>
              <a:buFont typeface="Wingdings" panose="05000000000000000000" pitchFamily="2" charset="2"/>
              <a:buChar char="Ø"/>
            </a:pPr>
            <a:r>
              <a:rPr lang="en-GB" sz="2800" dirty="0"/>
              <a:t>Duty of reunification and return of children </a:t>
            </a:r>
          </a:p>
          <a:p>
            <a:pPr>
              <a:buFont typeface="Wingdings" panose="05000000000000000000" pitchFamily="2" charset="2"/>
              <a:buChar char="Ø"/>
            </a:pPr>
            <a:r>
              <a:rPr lang="en-GB" sz="2800" dirty="0"/>
              <a:t>Duty to facilitate repatriation</a:t>
            </a:r>
          </a:p>
          <a:p>
            <a:endParaRPr lang="en-GB" sz="2800" dirty="0"/>
          </a:p>
        </p:txBody>
      </p:sp>
    </p:spTree>
    <p:extLst>
      <p:ext uri="{BB962C8B-B14F-4D97-AF65-F5344CB8AC3E}">
        <p14:creationId xmlns:p14="http://schemas.microsoft.com/office/powerpoint/2010/main" val="3226104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604A-9FB2-A2ED-CFD8-3B7C571F1BF2}"/>
              </a:ext>
            </a:extLst>
          </p:cNvPr>
          <p:cNvSpPr>
            <a:spLocks noGrp="1"/>
          </p:cNvSpPr>
          <p:nvPr>
            <p:ph type="title"/>
          </p:nvPr>
        </p:nvSpPr>
        <p:spPr>
          <a:xfrm>
            <a:off x="1333502" y="609600"/>
            <a:ext cx="8596668" cy="1320800"/>
          </a:xfrm>
        </p:spPr>
        <p:txBody>
          <a:bodyPr>
            <a:normAutofit fontScale="90000"/>
          </a:bodyPr>
          <a:lstStyle/>
          <a:p>
            <a:r>
              <a:rPr lang="en-GB" dirty="0">
                <a:latin typeface="+mn-lt"/>
              </a:rPr>
              <a:t>Forcible Transfer of Children – State Responsibility </a:t>
            </a:r>
          </a:p>
        </p:txBody>
      </p:sp>
      <p:sp>
        <p:nvSpPr>
          <p:cNvPr id="3" name="Content Placeholder 2">
            <a:extLst>
              <a:ext uri="{FF2B5EF4-FFF2-40B4-BE49-F238E27FC236}">
                <a16:creationId xmlns:a16="http://schemas.microsoft.com/office/drawing/2014/main" id="{D6E3F640-E8F8-39DF-88C3-402CBB509006}"/>
              </a:ext>
            </a:extLst>
          </p:cNvPr>
          <p:cNvSpPr>
            <a:spLocks noGrp="1"/>
          </p:cNvSpPr>
          <p:nvPr>
            <p:ph idx="1"/>
          </p:nvPr>
        </p:nvSpPr>
        <p:spPr>
          <a:xfrm>
            <a:off x="1333502" y="2160589"/>
            <a:ext cx="8596668" cy="3880773"/>
          </a:xfrm>
        </p:spPr>
        <p:txBody>
          <a:bodyPr>
            <a:normAutofit/>
          </a:bodyPr>
          <a:lstStyle/>
          <a:p>
            <a:r>
              <a:rPr lang="en-GB" sz="2800" dirty="0"/>
              <a:t>Breach</a:t>
            </a:r>
          </a:p>
          <a:p>
            <a:r>
              <a:rPr lang="en-GB" sz="2800" dirty="0"/>
              <a:t>Attribution</a:t>
            </a:r>
          </a:p>
          <a:p>
            <a:pPr lvl="1"/>
            <a:r>
              <a:rPr lang="en-GB" sz="2400" dirty="0"/>
              <a:t>Such transfer necessitates governmental coordination and management</a:t>
            </a:r>
          </a:p>
          <a:p>
            <a:pPr lvl="1"/>
            <a:r>
              <a:rPr lang="en-GB" sz="2400" dirty="0"/>
              <a:t>Law passed to ‘legalise’ such transfers</a:t>
            </a:r>
          </a:p>
          <a:p>
            <a:pPr lvl="1"/>
            <a:r>
              <a:rPr lang="en-GB" sz="2400" dirty="0"/>
              <a:t>Formalised procedure of adoption</a:t>
            </a:r>
          </a:p>
          <a:p>
            <a:r>
              <a:rPr lang="en-GB" sz="2800" dirty="0"/>
              <a:t>Forums</a:t>
            </a:r>
          </a:p>
          <a:p>
            <a:pPr lvl="1"/>
            <a:r>
              <a:rPr lang="en-GB" sz="2400" dirty="0"/>
              <a:t>Potentially the ICJ but issue of seizure</a:t>
            </a:r>
          </a:p>
          <a:p>
            <a:pPr lvl="1"/>
            <a:endParaRPr lang="en-GB" sz="2400" dirty="0"/>
          </a:p>
        </p:txBody>
      </p:sp>
      <p:sp>
        <p:nvSpPr>
          <p:cNvPr id="6" name="Slide Number Placeholder 5">
            <a:extLst>
              <a:ext uri="{FF2B5EF4-FFF2-40B4-BE49-F238E27FC236}">
                <a16:creationId xmlns:a16="http://schemas.microsoft.com/office/drawing/2014/main" id="{4D9FC992-5E54-418E-52A5-04E6FA77B3A4}"/>
              </a:ext>
            </a:extLst>
          </p:cNvPr>
          <p:cNvSpPr>
            <a:spLocks noGrp="1"/>
          </p:cNvSpPr>
          <p:nvPr>
            <p:ph type="sldNum" sz="quarter" idx="12"/>
          </p:nvPr>
        </p:nvSpPr>
        <p:spPr/>
        <p:txBody>
          <a:bodyPr>
            <a:normAutofit/>
          </a:bodyPr>
          <a:lstStyle/>
          <a:p>
            <a:pPr rtl="0">
              <a:spcAft>
                <a:spcPts val="600"/>
              </a:spcAft>
            </a:pPr>
            <a:fld id="{294A09A9-5501-47C1-A89A-A340965A2BE2}" type="slidenum">
              <a:rPr lang="en-GB" noProof="0" smtClean="0"/>
              <a:pPr rtl="0">
                <a:spcAft>
                  <a:spcPts val="600"/>
                </a:spcAft>
              </a:pPr>
              <a:t>13</a:t>
            </a:fld>
            <a:endParaRPr lang="en-GB" noProof="0"/>
          </a:p>
        </p:txBody>
      </p:sp>
    </p:spTree>
    <p:extLst>
      <p:ext uri="{BB962C8B-B14F-4D97-AF65-F5344CB8AC3E}">
        <p14:creationId xmlns:p14="http://schemas.microsoft.com/office/powerpoint/2010/main" val="103107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1EE0-C992-3258-9DBF-E9285B9A4424}"/>
              </a:ext>
            </a:extLst>
          </p:cNvPr>
          <p:cNvSpPr>
            <a:spLocks noGrp="1"/>
          </p:cNvSpPr>
          <p:nvPr>
            <p:ph type="title"/>
          </p:nvPr>
        </p:nvSpPr>
        <p:spPr>
          <a:xfrm>
            <a:off x="1333502" y="609600"/>
            <a:ext cx="8596668" cy="1320800"/>
          </a:xfrm>
        </p:spPr>
        <p:txBody>
          <a:bodyPr>
            <a:normAutofit fontScale="90000"/>
          </a:bodyPr>
          <a:lstStyle/>
          <a:p>
            <a:r>
              <a:rPr lang="en-GB" dirty="0">
                <a:latin typeface="+mn-lt"/>
              </a:rPr>
              <a:t>Forcible Transfer of Children – Individual Liability – 1 </a:t>
            </a:r>
          </a:p>
        </p:txBody>
      </p:sp>
      <p:sp>
        <p:nvSpPr>
          <p:cNvPr id="3" name="Content Placeholder 2">
            <a:extLst>
              <a:ext uri="{FF2B5EF4-FFF2-40B4-BE49-F238E27FC236}">
                <a16:creationId xmlns:a16="http://schemas.microsoft.com/office/drawing/2014/main" id="{F7ADE267-25C0-7B76-717F-D39046655A73}"/>
              </a:ext>
            </a:extLst>
          </p:cNvPr>
          <p:cNvSpPr>
            <a:spLocks noGrp="1"/>
          </p:cNvSpPr>
          <p:nvPr>
            <p:ph idx="1"/>
          </p:nvPr>
        </p:nvSpPr>
        <p:spPr>
          <a:xfrm>
            <a:off x="1333502" y="2160589"/>
            <a:ext cx="8596668" cy="3880773"/>
          </a:xfrm>
        </p:spPr>
        <p:txBody>
          <a:bodyPr>
            <a:normAutofit/>
          </a:bodyPr>
          <a:lstStyle/>
          <a:p>
            <a:r>
              <a:rPr lang="en-GB" sz="2800" dirty="0"/>
              <a:t>War crimes</a:t>
            </a:r>
          </a:p>
          <a:p>
            <a:pPr lvl="1"/>
            <a:r>
              <a:rPr lang="en-GB" sz="2000" dirty="0"/>
              <a:t>Article 8(2)(a)(vii) ICC Statute: War crime of unlawful deportation and transfer (to another State or location; persons protected under GCs; awareness of protected status; conduct associated with IAC; awareness of IAC)</a:t>
            </a:r>
          </a:p>
          <a:p>
            <a:pPr lvl="1"/>
            <a:r>
              <a:rPr lang="en-GB" sz="2000" dirty="0"/>
              <a:t>Article 8(2)(b)(viii) ICC Statute: The transfer, directly or indirectly, by the Occupying Power of parts of its own civilian population into the territory it occupies, or the deportation or transfer of all or parts of the population of the occupied territory within or outside this territory (deportation/transfer population of occupied territory within or outside this territory; conduct associated with IAC; awareness of IAC)</a:t>
            </a:r>
          </a:p>
        </p:txBody>
      </p:sp>
      <p:sp>
        <p:nvSpPr>
          <p:cNvPr id="6" name="Slide Number Placeholder 5">
            <a:extLst>
              <a:ext uri="{FF2B5EF4-FFF2-40B4-BE49-F238E27FC236}">
                <a16:creationId xmlns:a16="http://schemas.microsoft.com/office/drawing/2014/main" id="{7782ECF3-D5BD-91F0-380A-DA792F4166E7}"/>
              </a:ext>
            </a:extLst>
          </p:cNvPr>
          <p:cNvSpPr>
            <a:spLocks noGrp="1"/>
          </p:cNvSpPr>
          <p:nvPr>
            <p:ph type="sldNum" sz="quarter" idx="12"/>
          </p:nvPr>
        </p:nvSpPr>
        <p:spPr/>
        <p:txBody>
          <a:bodyPr>
            <a:normAutofit/>
          </a:bodyPr>
          <a:lstStyle/>
          <a:p>
            <a:pPr>
              <a:spcAft>
                <a:spcPts val="600"/>
              </a:spcAft>
            </a:pPr>
            <a:fld id="{294A09A9-5501-47C1-A89A-A340965A2BE2}" type="slidenum">
              <a:rPr lang="en-GB" noProof="0" smtClean="0"/>
              <a:pPr>
                <a:spcAft>
                  <a:spcPts val="600"/>
                </a:spcAft>
              </a:pPr>
              <a:t>14</a:t>
            </a:fld>
            <a:endParaRPr lang="en-GB" noProof="0"/>
          </a:p>
        </p:txBody>
      </p:sp>
    </p:spTree>
    <p:extLst>
      <p:ext uri="{BB962C8B-B14F-4D97-AF65-F5344CB8AC3E}">
        <p14:creationId xmlns:p14="http://schemas.microsoft.com/office/powerpoint/2010/main" val="2314170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1EE0-C992-3258-9DBF-E9285B9A4424}"/>
              </a:ext>
            </a:extLst>
          </p:cNvPr>
          <p:cNvSpPr>
            <a:spLocks noGrp="1"/>
          </p:cNvSpPr>
          <p:nvPr>
            <p:ph type="title"/>
          </p:nvPr>
        </p:nvSpPr>
        <p:spPr>
          <a:xfrm>
            <a:off x="1333502" y="609600"/>
            <a:ext cx="8596668" cy="1320800"/>
          </a:xfrm>
        </p:spPr>
        <p:txBody>
          <a:bodyPr>
            <a:normAutofit fontScale="90000"/>
          </a:bodyPr>
          <a:lstStyle/>
          <a:p>
            <a:r>
              <a:rPr lang="en-GB" dirty="0">
                <a:latin typeface="+mn-lt"/>
              </a:rPr>
              <a:t>Forcible Transfer of Children – Individual Liability – 2 </a:t>
            </a:r>
          </a:p>
        </p:txBody>
      </p:sp>
      <p:sp>
        <p:nvSpPr>
          <p:cNvPr id="3" name="Content Placeholder 2">
            <a:extLst>
              <a:ext uri="{FF2B5EF4-FFF2-40B4-BE49-F238E27FC236}">
                <a16:creationId xmlns:a16="http://schemas.microsoft.com/office/drawing/2014/main" id="{F7ADE267-25C0-7B76-717F-D39046655A73}"/>
              </a:ext>
            </a:extLst>
          </p:cNvPr>
          <p:cNvSpPr>
            <a:spLocks noGrp="1"/>
          </p:cNvSpPr>
          <p:nvPr>
            <p:ph idx="1"/>
          </p:nvPr>
        </p:nvSpPr>
        <p:spPr>
          <a:xfrm>
            <a:off x="1333502" y="2160589"/>
            <a:ext cx="8596668" cy="3880773"/>
          </a:xfrm>
        </p:spPr>
        <p:txBody>
          <a:bodyPr>
            <a:normAutofit/>
          </a:bodyPr>
          <a:lstStyle/>
          <a:p>
            <a:r>
              <a:rPr lang="en-GB" sz="2800" dirty="0"/>
              <a:t>Forums</a:t>
            </a:r>
          </a:p>
          <a:p>
            <a:pPr lvl="1"/>
            <a:r>
              <a:rPr lang="en-GB" sz="2400" dirty="0"/>
              <a:t>International Criminal Court: indictment and arrest warrants issued on 17 March 2023 against:</a:t>
            </a:r>
          </a:p>
          <a:p>
            <a:pPr lvl="2"/>
            <a:r>
              <a:rPr lang="en-GB" sz="1800" dirty="0"/>
              <a:t>Putin (President of the Russian Federation) ‘(</a:t>
            </a:r>
            <a:r>
              <a:rPr lang="en-GB" sz="1800" dirty="0" err="1"/>
              <a:t>i</a:t>
            </a:r>
            <a:r>
              <a:rPr lang="en-GB" sz="1800" dirty="0"/>
              <a:t>) for having committed the acts directly, jointly with others and/or through others (article 25(3)(a) of the Rome Statute), and (ii) for his failure to exercise control properly over civilian and military subordinates who committed the acts, or allowed for their commission, and who were under his effective authority and control, pursuant to superior responsibility (article 28(b) of the Rome Statute).’</a:t>
            </a:r>
          </a:p>
          <a:p>
            <a:pPr lvl="2"/>
            <a:r>
              <a:rPr lang="en-GB" sz="1800" dirty="0" err="1"/>
              <a:t>Lvova</a:t>
            </a:r>
            <a:r>
              <a:rPr lang="en-GB" sz="1800" dirty="0"/>
              <a:t>-Belova (Commissioner for Children’s Rights in the Office of the  President of the Russian Federation) ‘for having committed the acts directly, jointly with others and/or through others (article 25(3)(a) of the Rome Statute).’</a:t>
            </a:r>
          </a:p>
        </p:txBody>
      </p:sp>
      <p:sp>
        <p:nvSpPr>
          <p:cNvPr id="6" name="Slide Number Placeholder 5">
            <a:extLst>
              <a:ext uri="{FF2B5EF4-FFF2-40B4-BE49-F238E27FC236}">
                <a16:creationId xmlns:a16="http://schemas.microsoft.com/office/drawing/2014/main" id="{7782ECF3-D5BD-91F0-380A-DA792F4166E7}"/>
              </a:ext>
            </a:extLst>
          </p:cNvPr>
          <p:cNvSpPr>
            <a:spLocks noGrp="1"/>
          </p:cNvSpPr>
          <p:nvPr>
            <p:ph type="sldNum" sz="quarter" idx="12"/>
          </p:nvPr>
        </p:nvSpPr>
        <p:spPr/>
        <p:txBody>
          <a:bodyPr>
            <a:normAutofit/>
          </a:bodyPr>
          <a:lstStyle/>
          <a:p>
            <a:pPr>
              <a:spcAft>
                <a:spcPts val="600"/>
              </a:spcAft>
            </a:pPr>
            <a:fld id="{294A09A9-5501-47C1-A89A-A340965A2BE2}" type="slidenum">
              <a:rPr lang="en-GB" noProof="0" smtClean="0"/>
              <a:pPr>
                <a:spcAft>
                  <a:spcPts val="600"/>
                </a:spcAft>
              </a:pPr>
              <a:t>15</a:t>
            </a:fld>
            <a:endParaRPr lang="en-GB" noProof="0"/>
          </a:p>
        </p:txBody>
      </p:sp>
    </p:spTree>
    <p:extLst>
      <p:ext uri="{BB962C8B-B14F-4D97-AF65-F5344CB8AC3E}">
        <p14:creationId xmlns:p14="http://schemas.microsoft.com/office/powerpoint/2010/main" val="1589251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9791810-EC12-89BA-D853-6FEB80C48C81}"/>
              </a:ext>
            </a:extLst>
          </p:cNvPr>
          <p:cNvSpPr>
            <a:spLocks noGrp="1"/>
          </p:cNvSpPr>
          <p:nvPr>
            <p:ph type="sldNum" sz="quarter" idx="12"/>
          </p:nvPr>
        </p:nvSpPr>
        <p:spPr/>
        <p:txBody>
          <a:bodyPr/>
          <a:lstStyle/>
          <a:p>
            <a:pPr rtl="0"/>
            <a:fld id="{294A09A9-5501-47C1-A89A-A340965A2BE2}" type="slidenum">
              <a:rPr lang="en-GB" noProof="0" smtClean="0"/>
              <a:pPr rtl="0"/>
              <a:t>2</a:t>
            </a:fld>
            <a:endParaRPr lang="en-GB" noProof="0"/>
          </a:p>
        </p:txBody>
      </p:sp>
      <p:sp>
        <p:nvSpPr>
          <p:cNvPr id="8" name="TextBox 7">
            <a:extLst>
              <a:ext uri="{FF2B5EF4-FFF2-40B4-BE49-F238E27FC236}">
                <a16:creationId xmlns:a16="http://schemas.microsoft.com/office/drawing/2014/main" id="{2C7F0AA3-C1F0-380C-FC84-7294152A23C5}"/>
              </a:ext>
            </a:extLst>
          </p:cNvPr>
          <p:cNvSpPr txBox="1"/>
          <p:nvPr/>
        </p:nvSpPr>
        <p:spPr>
          <a:xfrm>
            <a:off x="1197735" y="1818968"/>
            <a:ext cx="9639598" cy="2862322"/>
          </a:xfrm>
          <a:prstGeom prst="rect">
            <a:avLst/>
          </a:prstGeom>
          <a:noFill/>
        </p:spPr>
        <p:txBody>
          <a:bodyPr wrap="square" rtlCol="0">
            <a:spAutoFit/>
          </a:bodyPr>
          <a:lstStyle/>
          <a:p>
            <a:pPr algn="ctr"/>
            <a:r>
              <a:rPr lang="en-GB" sz="6000" dirty="0"/>
              <a:t>Provide examples of violations of International Humanitarian Law against children</a:t>
            </a:r>
          </a:p>
        </p:txBody>
      </p:sp>
    </p:spTree>
    <p:extLst>
      <p:ext uri="{BB962C8B-B14F-4D97-AF65-F5344CB8AC3E}">
        <p14:creationId xmlns:p14="http://schemas.microsoft.com/office/powerpoint/2010/main" val="729271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90F5405-33F1-559E-981F-08DA26312190}"/>
              </a:ext>
            </a:extLst>
          </p:cNvPr>
          <p:cNvSpPr>
            <a:spLocks noGrp="1"/>
          </p:cNvSpPr>
          <p:nvPr>
            <p:ph type="title"/>
          </p:nvPr>
        </p:nvSpPr>
        <p:spPr>
          <a:xfrm>
            <a:off x="1024128" y="585216"/>
            <a:ext cx="9720072" cy="1499616"/>
          </a:xfrm>
        </p:spPr>
        <p:txBody>
          <a:bodyPr vert="horz" lIns="91440" tIns="45720" rIns="91440" bIns="45720" rtlCol="0" anchor="ctr">
            <a:normAutofit/>
          </a:bodyPr>
          <a:lstStyle/>
          <a:p>
            <a:r>
              <a:rPr lang="en-US" kern="1200" cap="all" spc="100" baseline="0" dirty="0">
                <a:solidFill>
                  <a:schemeClr val="tx1">
                    <a:lumMod val="95000"/>
                    <a:lumOff val="5000"/>
                  </a:schemeClr>
                </a:solidFill>
                <a:latin typeface="+mj-lt"/>
                <a:ea typeface="+mj-ea"/>
                <a:cs typeface="+mj-cs"/>
              </a:rPr>
              <a:t>Violations of International Humanitarian Law against Children</a:t>
            </a:r>
          </a:p>
        </p:txBody>
      </p:sp>
      <p:sp>
        <p:nvSpPr>
          <p:cNvPr id="6" name="Slide Number Placeholder 5">
            <a:extLst>
              <a:ext uri="{FF2B5EF4-FFF2-40B4-BE49-F238E27FC236}">
                <a16:creationId xmlns:a16="http://schemas.microsoft.com/office/drawing/2014/main" id="{6DA2C084-B259-BD47-4CC6-6E1906902B96}"/>
              </a:ext>
            </a:extLst>
          </p:cNvPr>
          <p:cNvSpPr>
            <a:spLocks noGrp="1"/>
          </p:cNvSpPr>
          <p:nvPr>
            <p:ph type="sldNum" sz="quarter" idx="12"/>
          </p:nvPr>
        </p:nvSpPr>
        <p:spPr>
          <a:xfrm>
            <a:off x="10837333" y="6470704"/>
            <a:ext cx="973667" cy="274320"/>
          </a:xfrm>
        </p:spPr>
        <p:txBody>
          <a:bodyPr vert="horz" lIns="91440" tIns="45720" rIns="91440" bIns="45720" rtlCol="0" anchor="ctr">
            <a:normAutofit/>
          </a:bodyPr>
          <a:lstStyle/>
          <a:p>
            <a:pPr>
              <a:spcAft>
                <a:spcPts val="600"/>
              </a:spcAft>
            </a:pPr>
            <a:fld id="{294A09A9-5501-47C1-A89A-A340965A2BE2}" type="slidenum">
              <a:rPr lang="en-US" kern="1200" noProof="0" dirty="0">
                <a:solidFill>
                  <a:schemeClr val="tx1">
                    <a:lumMod val="95000"/>
                    <a:lumOff val="5000"/>
                  </a:schemeClr>
                </a:solidFill>
                <a:latin typeface="+mj-lt"/>
                <a:ea typeface="+mn-ea"/>
                <a:cs typeface="+mn-cs"/>
              </a:rPr>
              <a:pPr>
                <a:spcAft>
                  <a:spcPts val="600"/>
                </a:spcAft>
              </a:pPr>
              <a:t>3</a:t>
            </a:fld>
            <a:endParaRPr lang="en-US" kern="1200" noProof="0" dirty="0">
              <a:solidFill>
                <a:schemeClr val="tx1">
                  <a:lumMod val="95000"/>
                  <a:lumOff val="5000"/>
                </a:schemeClr>
              </a:solidFill>
              <a:latin typeface="+mj-lt"/>
              <a:ea typeface="+mn-ea"/>
              <a:cs typeface="+mn-cs"/>
            </a:endParaRPr>
          </a:p>
        </p:txBody>
      </p:sp>
      <p:graphicFrame>
        <p:nvGraphicFramePr>
          <p:cNvPr id="7" name="Content Placeholder 6">
            <a:extLst>
              <a:ext uri="{FF2B5EF4-FFF2-40B4-BE49-F238E27FC236}">
                <a16:creationId xmlns:a16="http://schemas.microsoft.com/office/drawing/2014/main" id="{9BE25B2D-35E7-ED2B-0DA1-C6981285AF47}"/>
              </a:ext>
            </a:extLst>
          </p:cNvPr>
          <p:cNvGraphicFramePr>
            <a:graphicFrameLocks noGrp="1"/>
          </p:cNvGraphicFramePr>
          <p:nvPr>
            <p:ph idx="4294967295"/>
            <p:extLst>
              <p:ext uri="{D42A27DB-BD31-4B8C-83A1-F6EECF244321}">
                <p14:modId xmlns:p14="http://schemas.microsoft.com/office/powerpoint/2010/main" val="4104456613"/>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9988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9791810-EC12-89BA-D853-6FEB80C48C81}"/>
              </a:ext>
            </a:extLst>
          </p:cNvPr>
          <p:cNvSpPr>
            <a:spLocks noGrp="1"/>
          </p:cNvSpPr>
          <p:nvPr>
            <p:ph type="sldNum" sz="quarter" idx="12"/>
          </p:nvPr>
        </p:nvSpPr>
        <p:spPr/>
        <p:txBody>
          <a:bodyPr/>
          <a:lstStyle/>
          <a:p>
            <a:pPr rtl="0"/>
            <a:fld id="{294A09A9-5501-47C1-A89A-A340965A2BE2}" type="slidenum">
              <a:rPr lang="en-GB" noProof="0" smtClean="0"/>
              <a:pPr rtl="0"/>
              <a:t>4</a:t>
            </a:fld>
            <a:endParaRPr lang="en-GB" noProof="0"/>
          </a:p>
        </p:txBody>
      </p:sp>
      <p:sp>
        <p:nvSpPr>
          <p:cNvPr id="8" name="TextBox 7">
            <a:extLst>
              <a:ext uri="{FF2B5EF4-FFF2-40B4-BE49-F238E27FC236}">
                <a16:creationId xmlns:a16="http://schemas.microsoft.com/office/drawing/2014/main" id="{2C7F0AA3-C1F0-380C-FC84-7294152A23C5}"/>
              </a:ext>
            </a:extLst>
          </p:cNvPr>
          <p:cNvSpPr txBox="1"/>
          <p:nvPr/>
        </p:nvSpPr>
        <p:spPr>
          <a:xfrm>
            <a:off x="1197735" y="1818968"/>
            <a:ext cx="9639598" cy="3785652"/>
          </a:xfrm>
          <a:prstGeom prst="rect">
            <a:avLst/>
          </a:prstGeom>
          <a:noFill/>
        </p:spPr>
        <p:txBody>
          <a:bodyPr wrap="square" rtlCol="0">
            <a:spAutoFit/>
          </a:bodyPr>
          <a:lstStyle/>
          <a:p>
            <a:pPr algn="ctr"/>
            <a:r>
              <a:rPr lang="en-GB" sz="6000" dirty="0"/>
              <a:t>Think of examples when children are separated from their parents and/or legal guardians</a:t>
            </a:r>
          </a:p>
        </p:txBody>
      </p:sp>
    </p:spTree>
    <p:extLst>
      <p:ext uri="{BB962C8B-B14F-4D97-AF65-F5344CB8AC3E}">
        <p14:creationId xmlns:p14="http://schemas.microsoft.com/office/powerpoint/2010/main" val="368910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72E5F5-F95A-0F1C-81E6-685195C1F220}"/>
              </a:ext>
            </a:extLst>
          </p:cNvPr>
          <p:cNvSpPr>
            <a:spLocks noGrp="1"/>
          </p:cNvSpPr>
          <p:nvPr>
            <p:ph type="title"/>
          </p:nvPr>
        </p:nvSpPr>
        <p:spPr>
          <a:xfrm>
            <a:off x="643468" y="643467"/>
            <a:ext cx="3415612" cy="5571066"/>
          </a:xfrm>
        </p:spPr>
        <p:txBody>
          <a:bodyPr vert="horz" lIns="91440" tIns="45720" rIns="91440" bIns="45720" rtlCol="0" anchor="ctr">
            <a:normAutofit/>
          </a:bodyPr>
          <a:lstStyle/>
          <a:p>
            <a:r>
              <a:rPr lang="en-US" kern="1200" cap="all" spc="100" baseline="0">
                <a:solidFill>
                  <a:srgbClr val="FFFFFF"/>
                </a:solidFill>
                <a:latin typeface="+mj-lt"/>
                <a:ea typeface="+mj-ea"/>
                <a:cs typeface="+mj-cs"/>
              </a:rPr>
              <a:t>Categories of children removed from Ukraine</a:t>
            </a:r>
          </a:p>
        </p:txBody>
      </p:sp>
      <p:sp>
        <p:nvSpPr>
          <p:cNvPr id="5" name="Slide Number Placeholder 4">
            <a:extLst>
              <a:ext uri="{FF2B5EF4-FFF2-40B4-BE49-F238E27FC236}">
                <a16:creationId xmlns:a16="http://schemas.microsoft.com/office/drawing/2014/main" id="{9B8EF96B-DA18-4758-F542-52257192F00A}"/>
              </a:ext>
            </a:extLst>
          </p:cNvPr>
          <p:cNvSpPr>
            <a:spLocks noGrp="1"/>
          </p:cNvSpPr>
          <p:nvPr>
            <p:ph type="sldNum" sz="quarter" idx="12"/>
          </p:nvPr>
        </p:nvSpPr>
        <p:spPr>
          <a:xfrm>
            <a:off x="10837333" y="6470704"/>
            <a:ext cx="973667" cy="274320"/>
          </a:xfrm>
        </p:spPr>
        <p:txBody>
          <a:bodyPr vert="horz" lIns="91440" tIns="45720" rIns="91440" bIns="45720" rtlCol="0" anchor="ctr">
            <a:normAutofit/>
          </a:bodyPr>
          <a:lstStyle/>
          <a:p>
            <a:pPr>
              <a:spcAft>
                <a:spcPts val="600"/>
              </a:spcAft>
            </a:pPr>
            <a:fld id="{294A09A9-5501-47C1-A89A-A340965A2BE2}" type="slidenum">
              <a:rPr lang="en-US" kern="1200" noProof="0" dirty="0">
                <a:solidFill>
                  <a:schemeClr val="tx1">
                    <a:lumMod val="95000"/>
                    <a:lumOff val="5000"/>
                  </a:schemeClr>
                </a:solidFill>
                <a:latin typeface="+mj-lt"/>
                <a:ea typeface="+mn-ea"/>
                <a:cs typeface="+mn-cs"/>
              </a:rPr>
              <a:pPr>
                <a:spcAft>
                  <a:spcPts val="600"/>
                </a:spcAft>
              </a:pPr>
              <a:t>5</a:t>
            </a:fld>
            <a:endParaRPr lang="en-US" kern="1200" noProof="0" dirty="0">
              <a:solidFill>
                <a:schemeClr val="tx1">
                  <a:lumMod val="95000"/>
                  <a:lumOff val="5000"/>
                </a:schemeClr>
              </a:solidFill>
              <a:latin typeface="+mj-lt"/>
              <a:ea typeface="+mn-ea"/>
              <a:cs typeface="+mn-cs"/>
            </a:endParaRPr>
          </a:p>
        </p:txBody>
      </p:sp>
      <p:graphicFrame>
        <p:nvGraphicFramePr>
          <p:cNvPr id="6" name="Diagram 5">
            <a:extLst>
              <a:ext uri="{FF2B5EF4-FFF2-40B4-BE49-F238E27FC236}">
                <a16:creationId xmlns:a16="http://schemas.microsoft.com/office/drawing/2014/main" id="{9556BE31-8EE6-93CA-6790-043B6696F2DE}"/>
              </a:ext>
            </a:extLst>
          </p:cNvPr>
          <p:cNvGraphicFramePr/>
          <p:nvPr>
            <p:extLst>
              <p:ext uri="{D42A27DB-BD31-4B8C-83A1-F6EECF244321}">
                <p14:modId xmlns:p14="http://schemas.microsoft.com/office/powerpoint/2010/main" val="186451894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992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2A9BA98-7FCE-A9B6-1FCB-3BE7BBECF290}"/>
              </a:ext>
            </a:extLst>
          </p:cNvPr>
          <p:cNvSpPr>
            <a:spLocks noGrp="1"/>
          </p:cNvSpPr>
          <p:nvPr>
            <p:ph type="title"/>
          </p:nvPr>
        </p:nvSpPr>
        <p:spPr/>
        <p:txBody>
          <a:bodyPr>
            <a:normAutofit/>
          </a:bodyPr>
          <a:lstStyle/>
          <a:p>
            <a:r>
              <a:rPr lang="en-GB" sz="4500" dirty="0">
                <a:latin typeface="+mn-lt"/>
              </a:rPr>
              <a:t>Key concepts and rules</a:t>
            </a:r>
          </a:p>
        </p:txBody>
      </p:sp>
      <p:sp>
        <p:nvSpPr>
          <p:cNvPr id="7" name="Content Placeholder 6">
            <a:extLst>
              <a:ext uri="{FF2B5EF4-FFF2-40B4-BE49-F238E27FC236}">
                <a16:creationId xmlns:a16="http://schemas.microsoft.com/office/drawing/2014/main" id="{F6F59E8F-AE50-438B-16C7-88B8CE4E732F}"/>
              </a:ext>
            </a:extLst>
          </p:cNvPr>
          <p:cNvSpPr>
            <a:spLocks noGrp="1"/>
          </p:cNvSpPr>
          <p:nvPr>
            <p:ph idx="1"/>
          </p:nvPr>
        </p:nvSpPr>
        <p:spPr/>
        <p:txBody>
          <a:bodyPr/>
          <a:lstStyle/>
          <a:p>
            <a:r>
              <a:rPr lang="en-GB" sz="1800" dirty="0">
                <a:effectLst/>
                <a:ea typeface="Calibri" panose="020F0502020204030204" pitchFamily="34" charset="0"/>
              </a:rPr>
              <a:t>Deportation: displacement across a border</a:t>
            </a:r>
          </a:p>
          <a:p>
            <a:r>
              <a:rPr lang="en-GB" sz="1800" dirty="0">
                <a:ea typeface="Calibri" panose="020F0502020204030204" pitchFamily="34" charset="0"/>
              </a:rPr>
              <a:t>F</a:t>
            </a:r>
            <a:r>
              <a:rPr lang="en-GB" sz="1800" dirty="0">
                <a:effectLst/>
                <a:ea typeface="Calibri" panose="020F0502020204030204" pitchFamily="34" charset="0"/>
              </a:rPr>
              <a:t>orcible transfer: displacement within national boundaries</a:t>
            </a:r>
          </a:p>
          <a:p>
            <a:endParaRPr lang="en-GB" sz="1800" dirty="0">
              <a:ea typeface="Calibri" panose="020F0502020204030204" pitchFamily="34" charset="0"/>
            </a:endParaRPr>
          </a:p>
          <a:p>
            <a:r>
              <a:rPr lang="en-GB" sz="1800" dirty="0">
                <a:effectLst/>
                <a:ea typeface="Calibri" panose="020F0502020204030204" pitchFamily="34" charset="0"/>
              </a:rPr>
              <a:t>Article 49 GC IV bans the deportation and forcible transfer of protected persons from occupied territory to the territory of the Occupying Power or another country. </a:t>
            </a:r>
          </a:p>
          <a:p>
            <a:endParaRPr lang="en-GB" sz="1800" dirty="0"/>
          </a:p>
          <a:p>
            <a:r>
              <a:rPr lang="en-GB" sz="1800" dirty="0"/>
              <a:t>Special protection of children: </a:t>
            </a:r>
            <a:r>
              <a:rPr lang="en-GB" sz="1800" dirty="0">
                <a:effectLst/>
                <a:ea typeface="Calibri" panose="020F0502020204030204" pitchFamily="34" charset="0"/>
              </a:rPr>
              <a:t>“children shall be the object of special respect [...] Parties to the conflict shall provide them with the care and aid they require, whether because of their age or for any other reason”. Additional Protocol II</a:t>
            </a:r>
            <a:endParaRPr lang="en-GB" dirty="0"/>
          </a:p>
        </p:txBody>
      </p:sp>
      <p:sp>
        <p:nvSpPr>
          <p:cNvPr id="5" name="Slide Number Placeholder 4">
            <a:extLst>
              <a:ext uri="{FF2B5EF4-FFF2-40B4-BE49-F238E27FC236}">
                <a16:creationId xmlns:a16="http://schemas.microsoft.com/office/drawing/2014/main" id="{570F1354-F5EB-869F-B063-5552C979C3BC}"/>
              </a:ext>
            </a:extLst>
          </p:cNvPr>
          <p:cNvSpPr>
            <a:spLocks noGrp="1"/>
          </p:cNvSpPr>
          <p:nvPr>
            <p:ph type="sldNum" sz="quarter" idx="12"/>
          </p:nvPr>
        </p:nvSpPr>
        <p:spPr/>
        <p:txBody>
          <a:bodyPr/>
          <a:lstStyle/>
          <a:p>
            <a:pPr rtl="0"/>
            <a:fld id="{294A09A9-5501-47C1-A89A-A340965A2BE2}" type="slidenum">
              <a:rPr lang="en-GB" noProof="0" smtClean="0"/>
              <a:pPr rtl="0"/>
              <a:t>6</a:t>
            </a:fld>
            <a:endParaRPr lang="en-GB" noProof="0"/>
          </a:p>
        </p:txBody>
      </p:sp>
    </p:spTree>
    <p:extLst>
      <p:ext uri="{BB962C8B-B14F-4D97-AF65-F5344CB8AC3E}">
        <p14:creationId xmlns:p14="http://schemas.microsoft.com/office/powerpoint/2010/main" val="3614981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DF4EC-3A75-3EA9-28E1-7464D59D2FFC}"/>
              </a:ext>
            </a:extLst>
          </p:cNvPr>
          <p:cNvSpPr>
            <a:spLocks noGrp="1"/>
          </p:cNvSpPr>
          <p:nvPr>
            <p:ph type="title"/>
          </p:nvPr>
        </p:nvSpPr>
        <p:spPr>
          <a:xfrm>
            <a:off x="1286933" y="609600"/>
            <a:ext cx="10197494" cy="1099457"/>
          </a:xfrm>
        </p:spPr>
        <p:txBody>
          <a:bodyPr>
            <a:normAutofit fontScale="90000"/>
          </a:bodyPr>
          <a:lstStyle/>
          <a:p>
            <a:r>
              <a:rPr lang="en-GB" dirty="0">
                <a:latin typeface="+mn-lt"/>
              </a:rPr>
              <a:t>Forcible Transfer/deportation of Children</a:t>
            </a:r>
          </a:p>
        </p:txBody>
      </p:sp>
      <p:sp>
        <p:nvSpPr>
          <p:cNvPr id="9" name="Slide Number Placeholder 5">
            <a:extLst>
              <a:ext uri="{FF2B5EF4-FFF2-40B4-BE49-F238E27FC236}">
                <a16:creationId xmlns:a16="http://schemas.microsoft.com/office/drawing/2014/main" id="{66B4BF11-BE6D-1B9F-8E80-28606B5561D0}"/>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en-GB" noProof="0" smtClean="0"/>
              <a:pPr rtl="0">
                <a:spcAft>
                  <a:spcPts val="600"/>
                </a:spcAft>
              </a:pPr>
              <a:t>7</a:t>
            </a:fld>
            <a:endParaRPr lang="en-GB" noProof="0"/>
          </a:p>
        </p:txBody>
      </p:sp>
      <p:sp>
        <p:nvSpPr>
          <p:cNvPr id="5" name="Content Placeholder 4">
            <a:extLst>
              <a:ext uri="{FF2B5EF4-FFF2-40B4-BE49-F238E27FC236}">
                <a16:creationId xmlns:a16="http://schemas.microsoft.com/office/drawing/2014/main" id="{C3916E9F-749E-F96A-EC11-960EBA77490D}"/>
              </a:ext>
            </a:extLst>
          </p:cNvPr>
          <p:cNvSpPr>
            <a:spLocks noGrp="1"/>
          </p:cNvSpPr>
          <p:nvPr>
            <p:ph idx="1"/>
          </p:nvPr>
        </p:nvSpPr>
        <p:spPr/>
        <p:txBody>
          <a:bodyPr>
            <a:normAutofit/>
          </a:bodyPr>
          <a:lstStyle/>
          <a:p>
            <a:pPr>
              <a:lnSpc>
                <a:spcPct val="100000"/>
              </a:lnSpc>
            </a:pPr>
            <a:r>
              <a:rPr lang="en-GB" sz="2000" dirty="0">
                <a:effectLst/>
                <a:ea typeface="Calibri" panose="020F0502020204030204" pitchFamily="34" charset="0"/>
              </a:rPr>
              <a:t>Falling outside the scope of Article 49 GIV is consensual transfer or relocation as such an act is not </a:t>
            </a:r>
            <a:r>
              <a:rPr lang="en-GB" sz="2000" i="1" dirty="0">
                <a:effectLst/>
                <a:ea typeface="Calibri" panose="020F0502020204030204" pitchFamily="34" charset="0"/>
              </a:rPr>
              <a:t>forcible</a:t>
            </a:r>
            <a:r>
              <a:rPr lang="en-GB" sz="2000" dirty="0">
                <a:effectLst/>
                <a:ea typeface="Calibri" panose="020F0502020204030204" pitchFamily="34" charset="0"/>
              </a:rPr>
              <a:t>. </a:t>
            </a:r>
          </a:p>
          <a:p>
            <a:pPr>
              <a:lnSpc>
                <a:spcPct val="100000"/>
              </a:lnSpc>
            </a:pPr>
            <a:endParaRPr lang="en-GB" sz="2000" dirty="0"/>
          </a:p>
          <a:p>
            <a:pPr>
              <a:lnSpc>
                <a:spcPct val="100000"/>
              </a:lnSpc>
              <a:spcAft>
                <a:spcPts val="800"/>
              </a:spcAft>
            </a:pPr>
            <a:r>
              <a:rPr lang="en-GB" sz="2000" kern="100" dirty="0">
                <a:effectLst/>
                <a:ea typeface="Calibri" panose="020F0502020204030204" pitchFamily="34" charset="0"/>
                <a:cs typeface="Times New Roman" panose="02020603050405020304" pitchFamily="18" charset="0"/>
              </a:rPr>
              <a:t>The case-law of the ICTY specifies that the test is whether the civilians had a “genuine choice” in light of the relevant factual circumstances. </a:t>
            </a:r>
          </a:p>
          <a:p>
            <a:pPr>
              <a:lnSpc>
                <a:spcPct val="100000"/>
              </a:lnSpc>
              <a:spcAft>
                <a:spcPts val="800"/>
              </a:spcAft>
            </a:pPr>
            <a:endParaRPr lang="en-GB" sz="2000" kern="100" dirty="0">
              <a:ea typeface="Calibri" panose="020F0502020204030204" pitchFamily="34" charset="0"/>
              <a:cs typeface="Times New Roman" panose="02020603050405020304" pitchFamily="18" charset="0"/>
            </a:endParaRPr>
          </a:p>
          <a:p>
            <a:pPr>
              <a:lnSpc>
                <a:spcPct val="100000"/>
              </a:lnSpc>
              <a:spcAft>
                <a:spcPts val="800"/>
              </a:spcAft>
            </a:pPr>
            <a:r>
              <a:rPr lang="en-GB" sz="2000" kern="100" dirty="0">
                <a:ea typeface="Calibri" panose="020F0502020204030204" pitchFamily="34" charset="0"/>
                <a:cs typeface="Times New Roman" panose="02020603050405020304" pitchFamily="18" charset="0"/>
              </a:rPr>
              <a:t>W</a:t>
            </a:r>
            <a:r>
              <a:rPr lang="en-GB" sz="2000" kern="100" dirty="0">
                <a:effectLst/>
                <a:ea typeface="Calibri" panose="020F0502020204030204" pitchFamily="34" charset="0"/>
                <a:cs typeface="Times New Roman" panose="02020603050405020304" pitchFamily="18" charset="0"/>
              </a:rPr>
              <a:t>hilst adults can express their consent to be relocated, this is not so concerning children whose parents or legal guardians must consent on their behalf. </a:t>
            </a:r>
          </a:p>
        </p:txBody>
      </p:sp>
    </p:spTree>
    <p:extLst>
      <p:ext uri="{BB962C8B-B14F-4D97-AF65-F5344CB8AC3E}">
        <p14:creationId xmlns:p14="http://schemas.microsoft.com/office/powerpoint/2010/main" val="24516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9791810-EC12-89BA-D853-6FEB80C48C81}"/>
              </a:ext>
            </a:extLst>
          </p:cNvPr>
          <p:cNvSpPr>
            <a:spLocks noGrp="1"/>
          </p:cNvSpPr>
          <p:nvPr>
            <p:ph type="sldNum" sz="quarter" idx="12"/>
          </p:nvPr>
        </p:nvSpPr>
        <p:spPr/>
        <p:txBody>
          <a:bodyPr/>
          <a:lstStyle/>
          <a:p>
            <a:pPr rtl="0"/>
            <a:fld id="{294A09A9-5501-47C1-A89A-A340965A2BE2}" type="slidenum">
              <a:rPr lang="en-GB" noProof="0" smtClean="0"/>
              <a:pPr rtl="0"/>
              <a:t>8</a:t>
            </a:fld>
            <a:endParaRPr lang="en-GB" noProof="0"/>
          </a:p>
        </p:txBody>
      </p:sp>
      <p:sp>
        <p:nvSpPr>
          <p:cNvPr id="8" name="TextBox 7">
            <a:extLst>
              <a:ext uri="{FF2B5EF4-FFF2-40B4-BE49-F238E27FC236}">
                <a16:creationId xmlns:a16="http://schemas.microsoft.com/office/drawing/2014/main" id="{2C7F0AA3-C1F0-380C-FC84-7294152A23C5}"/>
              </a:ext>
            </a:extLst>
          </p:cNvPr>
          <p:cNvSpPr txBox="1"/>
          <p:nvPr/>
        </p:nvSpPr>
        <p:spPr>
          <a:xfrm>
            <a:off x="1197735" y="1818968"/>
            <a:ext cx="9639598" cy="1938992"/>
          </a:xfrm>
          <a:prstGeom prst="rect">
            <a:avLst/>
          </a:prstGeom>
          <a:noFill/>
        </p:spPr>
        <p:txBody>
          <a:bodyPr wrap="square" rtlCol="0">
            <a:spAutoFit/>
          </a:bodyPr>
          <a:lstStyle/>
          <a:p>
            <a:pPr algn="ctr"/>
            <a:r>
              <a:rPr lang="en-GB" sz="6000" dirty="0"/>
              <a:t>What would qualify as genuine?</a:t>
            </a:r>
          </a:p>
        </p:txBody>
      </p:sp>
    </p:spTree>
    <p:extLst>
      <p:ext uri="{BB962C8B-B14F-4D97-AF65-F5344CB8AC3E}">
        <p14:creationId xmlns:p14="http://schemas.microsoft.com/office/powerpoint/2010/main" val="2080935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DF4EC-3A75-3EA9-28E1-7464D59D2FFC}"/>
              </a:ext>
            </a:extLst>
          </p:cNvPr>
          <p:cNvSpPr>
            <a:spLocks noGrp="1"/>
          </p:cNvSpPr>
          <p:nvPr>
            <p:ph type="title"/>
          </p:nvPr>
        </p:nvSpPr>
        <p:spPr/>
        <p:txBody>
          <a:bodyPr>
            <a:normAutofit/>
          </a:bodyPr>
          <a:lstStyle/>
          <a:p>
            <a:r>
              <a:rPr lang="en-GB" sz="4500" dirty="0">
                <a:latin typeface="+mn-lt"/>
              </a:rPr>
              <a:t>Forcible Transfer/deportation of Children</a:t>
            </a:r>
          </a:p>
        </p:txBody>
      </p:sp>
      <p:sp>
        <p:nvSpPr>
          <p:cNvPr id="9" name="Slide Number Placeholder 5">
            <a:extLst>
              <a:ext uri="{FF2B5EF4-FFF2-40B4-BE49-F238E27FC236}">
                <a16:creationId xmlns:a16="http://schemas.microsoft.com/office/drawing/2014/main" id="{66B4BF11-BE6D-1B9F-8E80-28606B5561D0}"/>
              </a:ext>
            </a:extLst>
          </p:cNvPr>
          <p:cNvSpPr>
            <a:spLocks noGrp="1"/>
          </p:cNvSpPr>
          <p:nvPr>
            <p:ph type="sldNum" sz="quarter" idx="12"/>
          </p:nvPr>
        </p:nvSpPr>
        <p:spPr/>
        <p:txBody>
          <a:bodyPr>
            <a:normAutofit/>
          </a:bodyPr>
          <a:lstStyle/>
          <a:p>
            <a:pPr rtl="0">
              <a:spcAft>
                <a:spcPts val="600"/>
              </a:spcAft>
            </a:pPr>
            <a:fld id="{294A09A9-5501-47C1-A89A-A340965A2BE2}" type="slidenum">
              <a:rPr lang="en-GB" noProof="0" smtClean="0"/>
              <a:pPr rtl="0">
                <a:spcAft>
                  <a:spcPts val="600"/>
                </a:spcAft>
              </a:pPr>
              <a:t>9</a:t>
            </a:fld>
            <a:endParaRPr lang="en-GB" noProof="0"/>
          </a:p>
        </p:txBody>
      </p:sp>
      <p:graphicFrame>
        <p:nvGraphicFramePr>
          <p:cNvPr id="4" name="Content Placeholder 3">
            <a:extLst>
              <a:ext uri="{FF2B5EF4-FFF2-40B4-BE49-F238E27FC236}">
                <a16:creationId xmlns:a16="http://schemas.microsoft.com/office/drawing/2014/main" id="{034005A3-8E90-1C8F-1524-0636B3BCB4D1}"/>
              </a:ext>
            </a:extLst>
          </p:cNvPr>
          <p:cNvGraphicFramePr>
            <a:graphicFrameLocks noGrp="1"/>
          </p:cNvGraphicFramePr>
          <p:nvPr>
            <p:ph idx="4294967295"/>
            <p:extLst>
              <p:ext uri="{D42A27DB-BD31-4B8C-83A1-F6EECF244321}">
                <p14:modId xmlns:p14="http://schemas.microsoft.com/office/powerpoint/2010/main" val="288384294"/>
              </p:ext>
            </p:extLst>
          </p:nvPr>
        </p:nvGraphicFramePr>
        <p:xfrm>
          <a:off x="1550797" y="1534096"/>
          <a:ext cx="9617075" cy="4738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7816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Integral</Template>
  <TotalTime>1246</TotalTime>
  <Words>992</Words>
  <Application>Microsoft Office PowerPoint</Application>
  <PresentationFormat>Widescreen</PresentationFormat>
  <Paragraphs>89</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Tw Cen MT</vt:lpstr>
      <vt:lpstr>Tw Cen MT Condensed</vt:lpstr>
      <vt:lpstr>Wingdings</vt:lpstr>
      <vt:lpstr>Wingdings 3</vt:lpstr>
      <vt:lpstr>Integral</vt:lpstr>
      <vt:lpstr>Unlawful Transfer and Deportation of Ukrainian Children </vt:lpstr>
      <vt:lpstr>PowerPoint Presentation</vt:lpstr>
      <vt:lpstr>Violations of International Humanitarian Law against Children</vt:lpstr>
      <vt:lpstr>PowerPoint Presentation</vt:lpstr>
      <vt:lpstr>Categories of children removed from Ukraine</vt:lpstr>
      <vt:lpstr>Key concepts and rules</vt:lpstr>
      <vt:lpstr>Forcible Transfer/deportation of Children</vt:lpstr>
      <vt:lpstr>PowerPoint Presentation</vt:lpstr>
      <vt:lpstr>Forcible Transfer/deportation of Children</vt:lpstr>
      <vt:lpstr>PowerPoint Presentation</vt:lpstr>
      <vt:lpstr>FAmily</vt:lpstr>
      <vt:lpstr>Special protection for children</vt:lpstr>
      <vt:lpstr>Forcible Transfer of Children – State Responsibility </vt:lpstr>
      <vt:lpstr>Forcible Transfer of Children – Individual Liability – 1 </vt:lpstr>
      <vt:lpstr>Forcible Transfer of Children – Individual Liability –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Russia’s War in Ukraine and International Law  Violations of International Humanitarian Law and Human Rights in Ukraine: The Damning Reports of the UN and the OSCE</dc:title>
  <dc:creator>Noelle Quenivet</dc:creator>
  <cp:lastModifiedBy>Noelle Quenivet</cp:lastModifiedBy>
  <cp:revision>12</cp:revision>
  <dcterms:created xsi:type="dcterms:W3CDTF">2023-06-02T12:19:04Z</dcterms:created>
  <dcterms:modified xsi:type="dcterms:W3CDTF">2024-04-01T08:51:49Z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