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5"/>
  </p:sldMasterIdLst>
  <p:notesMasterIdLst>
    <p:notesMasterId r:id="rId15"/>
  </p:notesMasterIdLst>
  <p:sldIdLst>
    <p:sldId id="256" r:id="rId6"/>
    <p:sldId id="260" r:id="rId7"/>
    <p:sldId id="261" r:id="rId8"/>
    <p:sldId id="268" r:id="rId9"/>
    <p:sldId id="262" r:id="rId10"/>
    <p:sldId id="264" r:id="rId11"/>
    <p:sldId id="259" r:id="rId12"/>
    <p:sldId id="269" r:id="rId13"/>
    <p:sldId id="266" r:id="rId14"/>
  </p:sldIdLst>
  <p:sldSz cx="9144000" cy="5143500" type="screen16x9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320" userDrawn="1">
          <p15:clr>
            <a:srgbClr val="A4A3A4"/>
          </p15:clr>
        </p15:guide>
        <p15:guide id="3" orient="horz" pos="737" userDrawn="1">
          <p15:clr>
            <a:srgbClr val="A4A3A4"/>
          </p15:clr>
        </p15:guide>
        <p15:guide id="4" orient="horz" pos="287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62" userDrawn="1">
          <p15:clr>
            <a:srgbClr val="A4A3A4"/>
          </p15:clr>
        </p15:guide>
        <p15:guide id="7" pos="5103" userDrawn="1">
          <p15:clr>
            <a:srgbClr val="A4A3A4"/>
          </p15:clr>
        </p15:guide>
        <p15:guide id="8" pos="2562" userDrawn="1">
          <p15:clr>
            <a:srgbClr val="A4A3A4"/>
          </p15:clr>
        </p15:guide>
        <p15:guide id="9" pos="26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1"/>
    <a:srgbClr val="16818D"/>
    <a:srgbClr val="1A9DAC"/>
    <a:srgbClr val="598752"/>
    <a:srgbClr val="6DA463"/>
    <a:srgbClr val="A65C45"/>
    <a:srgbClr val="CC7054"/>
    <a:srgbClr val="FFFFFF"/>
    <a:srgbClr val="D6A700"/>
    <a:srgbClr val="958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5306"/>
  </p:normalViewPr>
  <p:slideViewPr>
    <p:cSldViewPr showGuides="1">
      <p:cViewPr varScale="1">
        <p:scale>
          <a:sx n="146" d="100"/>
          <a:sy n="146" d="100"/>
        </p:scale>
        <p:origin x="176" y="440"/>
      </p:cViewPr>
      <p:guideLst>
        <p:guide orient="horz" pos="1620"/>
        <p:guide orient="horz" pos="320"/>
        <p:guide orient="horz" pos="737"/>
        <p:guide orient="horz" pos="2879"/>
        <p:guide pos="2880"/>
        <p:guide pos="562"/>
        <p:guide pos="5103"/>
        <p:guide pos="2562"/>
        <p:guide pos="26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360570-2B09-DB43-BBE0-DA076DA91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Neil Harris &amp; Artur </a:t>
            </a:r>
            <a:r>
              <a:rPr lang="en-US" b="0" i="0" dirty="0" err="1">
                <a:solidFill>
                  <a:srgbClr val="7F7F7F"/>
                </a:solidFill>
                <a:effectLst/>
                <a:latin typeface="WordVisi_MSFontService"/>
              </a:rPr>
              <a:t>Bondarciukas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79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59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resentation title slide">
    <p:bg>
      <p:bgPr>
        <a:solidFill>
          <a:srgbClr val="1A9D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775346" y="1064628"/>
            <a:ext cx="0" cy="27432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181658" y="987574"/>
            <a:ext cx="6062750" cy="2831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800"/>
              </a:lnSpc>
              <a:spcBef>
                <a:spcPts val="0"/>
              </a:spcBef>
              <a:buFontTx/>
              <a:buNone/>
              <a:defRPr sz="44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96861" y="1052376"/>
            <a:ext cx="1219139" cy="269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0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496861" y="1322374"/>
            <a:ext cx="1219139" cy="402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96861" y="1730074"/>
            <a:ext cx="1219139" cy="52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11" descr="UWE-Logo-Botto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2" y="4068763"/>
            <a:ext cx="21828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496861" y="3666431"/>
            <a:ext cx="1219139" cy="2099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0" i="0">
                <a:solidFill>
                  <a:schemeClr val="bg1"/>
                </a:solidFill>
                <a:latin typeface="Tahoma"/>
                <a:ea typeface="Tahoma"/>
                <a:cs typeface="Tahoma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22685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44045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06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7545" y="235242"/>
            <a:ext cx="6552727" cy="6083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3200" b="0" i="0" baseline="0">
                <a:solidFill>
                  <a:srgbClr val="16818D"/>
                </a:solidFill>
                <a:latin typeface="Georgia"/>
                <a:ea typeface="Georgia"/>
                <a:cs typeface="Georgia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125289" y="965915"/>
            <a:ext cx="3018711" cy="34386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965915"/>
            <a:ext cx="3024188" cy="34386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064589" y="965915"/>
            <a:ext cx="3020299" cy="16983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064589" y="2700823"/>
            <a:ext cx="3020299" cy="17037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06567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700" userDrawn="1">
          <p15:clr>
            <a:srgbClr val="FBAE40"/>
          </p15:clr>
        </p15:guide>
        <p15:guide id="4" pos="1927" userDrawn="1">
          <p15:clr>
            <a:srgbClr val="FBAE40"/>
          </p15:clr>
        </p15:guide>
        <p15:guide id="5" pos="1904" userDrawn="1">
          <p15:clr>
            <a:srgbClr val="FBAE40"/>
          </p15:clr>
        </p15:guide>
        <p15:guide id="6" pos="3833" userDrawn="1">
          <p15:clr>
            <a:srgbClr val="FBAE40"/>
          </p15:clr>
        </p15:guide>
        <p15:guide id="7" pos="3856" userDrawn="1">
          <p15:clr>
            <a:srgbClr val="FBAE40"/>
          </p15:clr>
        </p15:guide>
        <p15:guide id="8" orient="horz" pos="167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7545" y="235242"/>
            <a:ext cx="6552727" cy="6083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3200" b="0" i="0" baseline="0">
                <a:solidFill>
                  <a:srgbClr val="16818D"/>
                </a:solidFill>
                <a:latin typeface="Georgia"/>
                <a:ea typeface="Georgia"/>
                <a:cs typeface="Georgia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125289" y="965915"/>
            <a:ext cx="3018711" cy="34386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064589" y="965915"/>
            <a:ext cx="3020299" cy="16983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064589" y="2700823"/>
            <a:ext cx="3020299" cy="17037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8065" y="965916"/>
            <a:ext cx="2385743" cy="3438660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2950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700">
          <p15:clr>
            <a:srgbClr val="FBAE40"/>
          </p15:clr>
        </p15:guide>
        <p15:guide id="4" pos="1927">
          <p15:clr>
            <a:srgbClr val="FBAE40"/>
          </p15:clr>
        </p15:guide>
        <p15:guide id="5" pos="1904">
          <p15:clr>
            <a:srgbClr val="FBAE40"/>
          </p15:clr>
        </p15:guide>
        <p15:guide id="6" pos="3833">
          <p15:clr>
            <a:srgbClr val="FBAE40"/>
          </p15:clr>
        </p15:guide>
        <p15:guide id="7" pos="3856">
          <p15:clr>
            <a:srgbClr val="FBAE40"/>
          </p15:clr>
        </p15:guide>
        <p15:guide id="8" orient="horz" pos="16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042988" y="915566"/>
            <a:ext cx="7058025" cy="288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600"/>
              </a:lnSpc>
              <a:buNone/>
              <a:defRPr sz="2800" b="0" i="1" baseline="0">
                <a:solidFill>
                  <a:srgbClr val="16818D"/>
                </a:solidFill>
                <a:latin typeface="Tahoma" charset="0"/>
              </a:defRPr>
            </a:lvl1pPr>
            <a:lvl2pPr marL="609600" indent="0">
              <a:lnSpc>
                <a:spcPts val="3600"/>
              </a:lnSpc>
              <a:buNone/>
              <a:defRPr sz="2800" b="0" i="1" baseline="0">
                <a:solidFill>
                  <a:srgbClr val="16818D"/>
                </a:solidFill>
                <a:latin typeface="Tahoma" charset="0"/>
              </a:defRPr>
            </a:lvl2pPr>
            <a:lvl3pPr marL="1219200" indent="0">
              <a:lnSpc>
                <a:spcPts val="3600"/>
              </a:lnSpc>
              <a:buNone/>
              <a:defRPr sz="2800" b="0" i="1" baseline="0">
                <a:solidFill>
                  <a:srgbClr val="16818D"/>
                </a:solidFill>
                <a:latin typeface="Tahoma" charset="0"/>
              </a:defRPr>
            </a:lvl3pPr>
            <a:lvl4pPr marL="1828800" indent="0">
              <a:lnSpc>
                <a:spcPts val="3600"/>
              </a:lnSpc>
              <a:buNone/>
              <a:defRPr sz="2800" b="0" i="1" baseline="0">
                <a:solidFill>
                  <a:srgbClr val="16818D"/>
                </a:solidFill>
                <a:latin typeface="Tahoma" charset="0"/>
              </a:defRPr>
            </a:lvl4pPr>
            <a:lvl5pPr marL="2438400" indent="0">
              <a:lnSpc>
                <a:spcPts val="3600"/>
              </a:lnSpc>
              <a:buNone/>
              <a:defRPr sz="2800" b="0" i="1" baseline="0">
                <a:solidFill>
                  <a:srgbClr val="16818D"/>
                </a:solidFill>
                <a:latin typeface="Tahom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42988" y="3867894"/>
            <a:ext cx="7058025" cy="47689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1pPr>
            <a:lvl2pPr marL="6096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2pPr>
            <a:lvl3pPr marL="12192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3pPr>
            <a:lvl4pPr marL="18288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4pPr>
            <a:lvl5pPr marL="2438400" indent="0" algn="r">
              <a:lnSpc>
                <a:spcPts val="1800"/>
              </a:lnSpc>
              <a:buNone/>
              <a:defRPr sz="1200" baseline="0">
                <a:solidFill>
                  <a:schemeClr val="tx1"/>
                </a:solidFill>
                <a:latin typeface="Tahom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4947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5403" y="1851670"/>
            <a:ext cx="4283969" cy="136815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9600"/>
              </a:lnSpc>
              <a:buNone/>
              <a:defRPr sz="13000" b="0" i="0" baseline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096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2192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8288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4384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GB" dirty="0"/>
              <a:t>100%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715395" y="1868749"/>
            <a:ext cx="3601021" cy="13510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00"/>
              </a:lnSpc>
              <a:buNone/>
              <a:defRPr sz="1800" baseline="0">
                <a:solidFill>
                  <a:srgbClr val="16818D"/>
                </a:solidFill>
                <a:latin typeface="Georgia" charset="0"/>
              </a:defRPr>
            </a:lvl1pPr>
            <a:lvl2pPr marL="609600" indent="0" algn="l">
              <a:lnSpc>
                <a:spcPts val="2200"/>
              </a:lnSpc>
              <a:buNone/>
              <a:defRPr sz="1800" baseline="0">
                <a:solidFill>
                  <a:srgbClr val="16818D"/>
                </a:solidFill>
                <a:latin typeface="Georgia" charset="0"/>
              </a:defRPr>
            </a:lvl2pPr>
            <a:lvl3pPr marL="1219200" indent="0" algn="l">
              <a:lnSpc>
                <a:spcPts val="2200"/>
              </a:lnSpc>
              <a:buNone/>
              <a:defRPr sz="1800" baseline="0">
                <a:solidFill>
                  <a:srgbClr val="16818D"/>
                </a:solidFill>
                <a:latin typeface="Georgia" charset="0"/>
              </a:defRPr>
            </a:lvl3pPr>
            <a:lvl4pPr marL="1828800" indent="0" algn="l">
              <a:lnSpc>
                <a:spcPts val="2200"/>
              </a:lnSpc>
              <a:buNone/>
              <a:defRPr sz="1800" baseline="0">
                <a:solidFill>
                  <a:srgbClr val="16818D"/>
                </a:solidFill>
                <a:latin typeface="Georgia" charset="0"/>
              </a:defRPr>
            </a:lvl4pPr>
            <a:lvl5pPr marL="2438400" indent="0" algn="l">
              <a:lnSpc>
                <a:spcPts val="2200"/>
              </a:lnSpc>
              <a:buNone/>
              <a:defRPr sz="1800" baseline="0">
                <a:solidFill>
                  <a:srgbClr val="16818D"/>
                </a:solidFill>
                <a:latin typeface="Georgi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70980" y="3579639"/>
            <a:ext cx="7129412" cy="64829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1pPr>
            <a:lvl2pPr marL="6096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2pPr>
            <a:lvl3pPr marL="12192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3pPr>
            <a:lvl4pPr marL="18288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4pPr>
            <a:lvl5pPr marL="2438400" indent="0" algn="r">
              <a:lnSpc>
                <a:spcPts val="1400"/>
              </a:lnSpc>
              <a:buNone/>
              <a:defRPr sz="1000" baseline="0">
                <a:solidFill>
                  <a:schemeClr val="tx1"/>
                </a:solidFill>
                <a:latin typeface="Tahom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11755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4" y="1275606"/>
            <a:ext cx="6668019" cy="10245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800"/>
              </a:lnSpc>
              <a:spcBef>
                <a:spcPts val="0"/>
              </a:spcBef>
              <a:buFontTx/>
              <a:buNone/>
              <a:defRPr sz="44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9591" y="3023443"/>
            <a:ext cx="6668021" cy="452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060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4" y="555526"/>
            <a:ext cx="6668019" cy="4883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7584" y="1208221"/>
            <a:ext cx="6740030" cy="3091721"/>
          </a:xfrm>
          <a:prstGeom prst="rect">
            <a:avLst/>
          </a:prstGeom>
        </p:spPr>
        <p:txBody>
          <a:bodyPr/>
          <a:lstStyle>
            <a:lvl1pPr marL="266700" indent="-266700">
              <a:buClr>
                <a:srgbClr val="16818D"/>
              </a:buCl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Courier New" panose="02070309020205020404" pitchFamily="49" charset="0"/>
              <a:buChar char="o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9122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50" userDrawn="1">
          <p15:clr>
            <a:srgbClr val="FBAE40"/>
          </p15:clr>
        </p15:guide>
        <p15:guide id="2" pos="4768" userDrawn="1">
          <p15:clr>
            <a:srgbClr val="FBAE40"/>
          </p15:clr>
        </p15:guide>
        <p15:guide id="3" pos="5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00000" y="555625"/>
            <a:ext cx="6668019" cy="47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27584" y="1209600"/>
            <a:ext cx="6726844" cy="3081077"/>
          </a:xfrm>
          <a:prstGeom prst="rect">
            <a:avLst/>
          </a:prstGeom>
        </p:spPr>
        <p:txBody>
          <a:bodyPr/>
          <a:lstStyle>
            <a:lvl1pPr marL="266700" indent="-266700">
              <a:buClr>
                <a:srgbClr val="16818D"/>
              </a:buClr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+mj-lt"/>
              <a:buAutoNum type="romanL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3431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9527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606882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9666" y="1257703"/>
            <a:ext cx="3167583" cy="3042239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1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665" y="555625"/>
            <a:ext cx="6552655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84737" y="1257703"/>
            <a:ext cx="3167583" cy="3042239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1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2276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120" y="555625"/>
            <a:ext cx="6515621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99120" y="1224105"/>
            <a:ext cx="3167583" cy="3075837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13201" y="1224105"/>
            <a:ext cx="3239119" cy="3075837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Bullet Point</a:t>
            </a:r>
          </a:p>
          <a:p>
            <a:pPr lvl="2"/>
            <a:r>
              <a:rPr lang="en-US" dirty="0"/>
              <a:t>Third Bullet Point</a:t>
            </a:r>
          </a:p>
          <a:p>
            <a:pPr lvl="3"/>
            <a:endParaRPr lang="en-US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45515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  <p15:guide id="3" pos="2517" userDrawn="1">
          <p15:clr>
            <a:srgbClr val="FBAE40"/>
          </p15:clr>
        </p15:guide>
        <p15:guide id="4" pos="2653" userDrawn="1">
          <p15:clr>
            <a:srgbClr val="FBAE40"/>
          </p15:clr>
        </p15:guide>
        <p15:guide id="5" pos="464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096" y="562148"/>
            <a:ext cx="6553224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99120" y="1224000"/>
            <a:ext cx="3167583" cy="3141211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+mj-lt"/>
              <a:buAutoNum type="arabicPeriod"/>
              <a:tabLst/>
              <a:defRPr sz="1400" b="0" i="0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  <a:lvl2pPr marL="541338" indent="-274638">
              <a:buClr>
                <a:srgbClr val="16818D"/>
              </a:buClr>
              <a:buFont typeface="+mj-lt"/>
              <a:buAutoNum type="romanLcPeriod"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14194" y="1224000"/>
            <a:ext cx="3238126" cy="3141211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+mj-lt"/>
              <a:buAutoNum type="arabicPeriod"/>
              <a:tabLst/>
              <a:defRPr sz="1400" b="0" i="0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  <a:lvl2pPr marL="541338" indent="-274638">
              <a:buClr>
                <a:srgbClr val="16818D"/>
              </a:buClr>
              <a:buFont typeface="+mj-lt"/>
              <a:buAutoNum type="romanLcPeriod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7651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  <p15:guide id="3" pos="2517" userDrawn="1">
          <p15:clr>
            <a:srgbClr val="FBAE40"/>
          </p15:clr>
        </p15:guide>
        <p15:guide id="4" pos="2653" userDrawn="1">
          <p15:clr>
            <a:srgbClr val="FBAE40"/>
          </p15:clr>
        </p15:guide>
        <p15:guide id="5" pos="464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4" y="555625"/>
            <a:ext cx="6515621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899592" y="1202175"/>
            <a:ext cx="6515620" cy="324178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pic>
        <p:nvPicPr>
          <p:cNvPr id="7" name="Picture 6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53494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lumn text sty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8974" y="1257703"/>
            <a:ext cx="3167583" cy="3114247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1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8973" y="555625"/>
            <a:ext cx="6515621" cy="48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284042" y="1257705"/>
            <a:ext cx="3816350" cy="318625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7" name="Picture 6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61172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pos="567" userDrawn="1">
          <p15:clr>
            <a:srgbClr val="FBAE40"/>
          </p15:clr>
        </p15:guide>
        <p15:guide id="2" orient="horz" pos="35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</p:sldLayoutIdLst>
  <p:transition spd="slow">
    <p:fade/>
  </p:transition>
  <p:txStyles>
    <p:titleStyle>
      <a:lvl1pPr algn="ctr" defTabSz="606410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1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39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080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18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158" algn="ctr" defTabSz="609539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14" indent="-454014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01" indent="-377816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787" indent="-301618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372" indent="-301618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39957" indent="-301618" algn="l" defTabSz="6064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46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Placeholder 1"/>
          <p:cNvSpPr>
            <a:spLocks noGrp="1"/>
          </p:cNvSpPr>
          <p:nvPr>
            <p:ph type="body" sz="quarter" idx="14"/>
          </p:nvPr>
        </p:nvSpPr>
        <p:spPr bwMode="auto">
          <a:xfrm>
            <a:off x="2181658" y="987574"/>
            <a:ext cx="4838614" cy="28311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GB" altLang="en-US" dirty="0">
                <a:latin typeface="Rockwell" panose="02060603020205020403" pitchFamily="18" charset="77"/>
                <a:ea typeface="ＭＳ Ｐゴシック" charset="-128"/>
              </a:rPr>
              <a:t>Reflections on </a:t>
            </a:r>
          </a:p>
          <a:p>
            <a:pPr algn="ctr" eaLnBrk="1" hangingPunct="1">
              <a:spcBef>
                <a:spcPct val="0"/>
              </a:spcBef>
            </a:pPr>
            <a:r>
              <a:rPr lang="en-GB" altLang="en-US" dirty="0">
                <a:latin typeface="Rockwell" panose="02060603020205020403" pitchFamily="18" charset="77"/>
                <a:ea typeface="ＭＳ Ｐゴシック" charset="-128"/>
              </a:rPr>
              <a:t>XR Audio Craft</a:t>
            </a:r>
            <a:br>
              <a:rPr lang="en-GB" altLang="en-US" sz="2400" dirty="0">
                <a:latin typeface="Rockwell" panose="02060603020205020403" pitchFamily="18" charset="77"/>
                <a:ea typeface="ＭＳ Ｐゴシック" charset="-128"/>
              </a:rPr>
            </a:br>
            <a:r>
              <a:rPr lang="en-GB" altLang="en-US" sz="2400" dirty="0">
                <a:latin typeface="Rockwell" panose="02060603020205020403" pitchFamily="18" charset="77"/>
                <a:ea typeface="ＭＳ Ｐゴシック" charset="-128"/>
              </a:rPr>
              <a:t>Re-Presenting Act &amp; Place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AF2EF-6A49-5FB7-E020-B93C2F80D211}"/>
              </a:ext>
            </a:extLst>
          </p:cNvPr>
          <p:cNvSpPr txBox="1"/>
          <p:nvPr/>
        </p:nvSpPr>
        <p:spPr>
          <a:xfrm rot="16200000">
            <a:off x="172746" y="2303157"/>
            <a:ext cx="2831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chemeClr val="bg1"/>
                </a:solidFill>
                <a:latin typeface="Rockwell" panose="02060603020205020403" pitchFamily="18" charset="77"/>
                <a:ea typeface="ＭＳ Ｐゴシック" charset="-128"/>
              </a:rPr>
              <a:t>Luke.Reed@uwe.ac.uk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569BE-6D68-10C6-A22C-0D68B25E4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68"/>
                    </a14:imgEffect>
                    <a14:imgEffect>
                      <a14:saturation sat="1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" y="1736058"/>
            <a:ext cx="9144000" cy="1671384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5B05E-423D-A031-400D-A18D415499F4}"/>
              </a:ext>
            </a:extLst>
          </p:cNvPr>
          <p:cNvSpPr txBox="1"/>
          <p:nvPr/>
        </p:nvSpPr>
        <p:spPr>
          <a:xfrm>
            <a:off x="774431" y="3723878"/>
            <a:ext cx="7764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Rockwell" panose="02060603020205020403" pitchFamily="18" charset="77"/>
              </a:rPr>
              <a:t>ANATOMY OF THE ORCHESTRA</a:t>
            </a:r>
          </a:p>
          <a:p>
            <a:pPr algn="r"/>
            <a:r>
              <a:rPr lang="en-US" dirty="0">
                <a:latin typeface="Rockwell" panose="02060603020205020403" pitchFamily="18" charset="77"/>
              </a:rPr>
              <a:t>Charles Hazelwood / British </a:t>
            </a:r>
            <a:r>
              <a:rPr lang="en-US" dirty="0" err="1">
                <a:latin typeface="Rockwell" panose="02060603020205020403" pitchFamily="18" charset="77"/>
              </a:rPr>
              <a:t>Paraorchestra</a:t>
            </a:r>
            <a:r>
              <a:rPr lang="en-US" dirty="0">
                <a:latin typeface="Rockwell" panose="02060603020205020403" pitchFamily="18" charset="77"/>
              </a:rPr>
              <a:t> &amp; Friends / Bristol New Music</a:t>
            </a:r>
          </a:p>
          <a:p>
            <a:pPr algn="r"/>
            <a:r>
              <a:rPr lang="en-US" dirty="0">
                <a:latin typeface="Rockwell" panose="02060603020205020403" pitchFamily="18" charset="77"/>
              </a:rPr>
              <a:t>360 Film / </a:t>
            </a:r>
            <a:r>
              <a:rPr lang="en-US" dirty="0" err="1">
                <a:latin typeface="Rockwell" panose="02060603020205020403" pitchFamily="18" charset="77"/>
              </a:rPr>
              <a:t>CineVR</a:t>
            </a:r>
            <a:r>
              <a:rPr lang="en-US" dirty="0">
                <a:latin typeface="Rockwell" panose="02060603020205020403" pitchFamily="18" charset="77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308695306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orking in a room&#10;&#10;Description automatically generated">
            <a:extLst>
              <a:ext uri="{FF2B5EF4-FFF2-40B4-BE49-F238E27FC236}">
                <a16:creationId xmlns:a16="http://schemas.microsoft.com/office/drawing/2014/main" id="{4FD0F262-9511-4B43-CEA1-8ECEA0D15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5" b="10614"/>
          <a:stretch/>
        </p:blipFill>
        <p:spPr>
          <a:xfrm>
            <a:off x="0" y="1736058"/>
            <a:ext cx="9144000" cy="1671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C6FDAB-0A11-8986-59B2-0ED0F097F8F7}"/>
              </a:ext>
            </a:extLst>
          </p:cNvPr>
          <p:cNvSpPr txBox="1"/>
          <p:nvPr/>
        </p:nvSpPr>
        <p:spPr>
          <a:xfrm>
            <a:off x="3617454" y="3723878"/>
            <a:ext cx="4921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Rockwell" panose="02060603020205020403" pitchFamily="18" charset="77"/>
              </a:rPr>
              <a:t>ROOMS</a:t>
            </a:r>
          </a:p>
          <a:p>
            <a:pPr algn="r"/>
            <a:r>
              <a:rPr lang="en-US" dirty="0">
                <a:latin typeface="Rockwell" panose="02060603020205020403" pitchFamily="18" charset="77"/>
              </a:rPr>
              <a:t>Christian Zipfel / </a:t>
            </a:r>
            <a:r>
              <a:rPr lang="en-US" dirty="0" err="1">
                <a:latin typeface="Rockwell" panose="02060603020205020403" pitchFamily="18" charset="77"/>
              </a:rPr>
              <a:t>FilmUniversitat</a:t>
            </a:r>
            <a:r>
              <a:rPr lang="en-US" dirty="0">
                <a:latin typeface="Rockwell" panose="02060603020205020403" pitchFamily="18" charset="77"/>
              </a:rPr>
              <a:t> </a:t>
            </a:r>
            <a:r>
              <a:rPr lang="en-US" dirty="0" err="1">
                <a:latin typeface="Rockwell" panose="02060603020205020403" pitchFamily="18" charset="77"/>
              </a:rPr>
              <a:t>Bablesberg</a:t>
            </a:r>
            <a:endParaRPr lang="en-US" dirty="0">
              <a:latin typeface="Rockwell" panose="02060603020205020403" pitchFamily="18" charset="77"/>
            </a:endParaRPr>
          </a:p>
          <a:p>
            <a:pPr algn="r"/>
            <a:r>
              <a:rPr lang="en-US" dirty="0">
                <a:latin typeface="Rockwell" panose="02060603020205020403" pitchFamily="18" charset="77"/>
              </a:rPr>
              <a:t>360 Film / </a:t>
            </a:r>
            <a:r>
              <a:rPr lang="en-US" dirty="0" err="1">
                <a:latin typeface="Rockwell" panose="02060603020205020403" pitchFamily="18" charset="77"/>
              </a:rPr>
              <a:t>CineVR</a:t>
            </a:r>
            <a:r>
              <a:rPr lang="en-US" dirty="0">
                <a:latin typeface="Rockwell" panose="02060603020205020403" pitchFamily="18" charset="77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307665694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for a film festival">
            <a:extLst>
              <a:ext uri="{FF2B5EF4-FFF2-40B4-BE49-F238E27FC236}">
                <a16:creationId xmlns:a16="http://schemas.microsoft.com/office/drawing/2014/main" id="{E4E9F279-96EB-283F-1454-0BE43A82B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2" y="1566599"/>
            <a:ext cx="3395473" cy="3395473"/>
          </a:xfrm>
          <a:prstGeom prst="rect">
            <a:avLst/>
          </a:prstGeom>
        </p:spPr>
      </p:pic>
      <p:pic>
        <p:nvPicPr>
          <p:cNvPr id="5" name="Picture 4" descr="A logo with a hexagon and text&#10;&#10;Description automatically generated">
            <a:extLst>
              <a:ext uri="{FF2B5EF4-FFF2-40B4-BE49-F238E27FC236}">
                <a16:creationId xmlns:a16="http://schemas.microsoft.com/office/drawing/2014/main" id="{57D1D693-0162-E27D-EA8F-511548F02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97" y="708279"/>
            <a:ext cx="1989205" cy="1647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2E5B57-9AC6-AEDE-20B1-2A8C4812B83E}"/>
              </a:ext>
            </a:extLst>
          </p:cNvPr>
          <p:cNvSpPr txBox="1"/>
          <p:nvPr/>
        </p:nvSpPr>
        <p:spPr>
          <a:xfrm>
            <a:off x="6667904" y="3723878"/>
            <a:ext cx="187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Rockwell" panose="02060603020205020403" pitchFamily="18" charset="77"/>
              </a:rPr>
              <a:t>Catherine Allen</a:t>
            </a:r>
          </a:p>
        </p:txBody>
      </p:sp>
    </p:spTree>
    <p:extLst>
      <p:ext uri="{BB962C8B-B14F-4D97-AF65-F5344CB8AC3E}">
        <p14:creationId xmlns:p14="http://schemas.microsoft.com/office/powerpoint/2010/main" val="322293162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lhouette of a person with their arms raised in the sky&#10;&#10;Description automatically generated">
            <a:extLst>
              <a:ext uri="{FF2B5EF4-FFF2-40B4-BE49-F238E27FC236}">
                <a16:creationId xmlns:a16="http://schemas.microsoft.com/office/drawing/2014/main" id="{18F7A012-F956-2337-C9D3-7A4748EB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b="13556"/>
          <a:stretch/>
        </p:blipFill>
        <p:spPr>
          <a:xfrm>
            <a:off x="0" y="1736058"/>
            <a:ext cx="9144000" cy="1671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BF2D35-24DE-EB6F-A775-55DE59C3B826}"/>
              </a:ext>
            </a:extLst>
          </p:cNvPr>
          <p:cNvSpPr txBox="1"/>
          <p:nvPr/>
        </p:nvSpPr>
        <p:spPr>
          <a:xfrm>
            <a:off x="4119001" y="3723878"/>
            <a:ext cx="441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Rockwell" panose="02060603020205020403" pitchFamily="18" charset="77"/>
              </a:rPr>
              <a:t>EARTHSONGS</a:t>
            </a:r>
          </a:p>
          <a:p>
            <a:pPr algn="r"/>
            <a:r>
              <a:rPr lang="en-US" dirty="0">
                <a:latin typeface="Rockwell" panose="02060603020205020403" pitchFamily="18" charset="77"/>
              </a:rPr>
              <a:t>Mitch Turnbull / </a:t>
            </a:r>
            <a:r>
              <a:rPr lang="en-US" dirty="0" err="1">
                <a:latin typeface="Rockwell" panose="02060603020205020403" pitchFamily="18" charset="77"/>
              </a:rPr>
              <a:t>AllSeeingEye</a:t>
            </a:r>
            <a:r>
              <a:rPr lang="en-US" dirty="0">
                <a:latin typeface="Rockwell" panose="02060603020205020403" pitchFamily="18" charset="77"/>
              </a:rPr>
              <a:t> / SWCTN</a:t>
            </a:r>
          </a:p>
          <a:p>
            <a:pPr algn="r"/>
            <a:r>
              <a:rPr lang="en-US" dirty="0">
                <a:latin typeface="Rockwell" panose="02060603020205020403" pitchFamily="18" charset="77"/>
              </a:rPr>
              <a:t>Magic Leap / Mixed Reality (2019)</a:t>
            </a:r>
          </a:p>
        </p:txBody>
      </p:sp>
    </p:spTree>
    <p:extLst>
      <p:ext uri="{BB962C8B-B14F-4D97-AF65-F5344CB8AC3E}">
        <p14:creationId xmlns:p14="http://schemas.microsoft.com/office/powerpoint/2010/main" val="163317530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61C1BA-A2A4-E289-1BEE-4D4C3FCED8F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WE-Logo-Bottom.jpg">
            <a:extLst>
              <a:ext uri="{FF2B5EF4-FFF2-40B4-BE49-F238E27FC236}">
                <a16:creationId xmlns:a16="http://schemas.microsoft.com/office/drawing/2014/main" id="{04E5D671-D177-EF97-356C-FD3039DE78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rrender Teaser" descr="Surrender Teaser">
            <a:hlinkClick r:id="" action="ppaction://media"/>
            <a:extLst>
              <a:ext uri="{FF2B5EF4-FFF2-40B4-BE49-F238E27FC236}">
                <a16:creationId xmlns:a16="http://schemas.microsoft.com/office/drawing/2014/main" id="{8C494488-A6F3-FD72-0558-4286F2531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E2F62F-EB20-535B-B72C-5A74814CEA6E}"/>
              </a:ext>
            </a:extLst>
          </p:cNvPr>
          <p:cNvSpPr txBox="1"/>
          <p:nvPr/>
        </p:nvSpPr>
        <p:spPr>
          <a:xfrm>
            <a:off x="5152233" y="3723878"/>
            <a:ext cx="3386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SURRENDER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SHOP / Monika </a:t>
            </a:r>
            <a:r>
              <a:rPr lang="en-US" dirty="0" err="1">
                <a:solidFill>
                  <a:schemeClr val="bg1"/>
                </a:solidFill>
                <a:latin typeface="Rockwell" panose="02060603020205020403" pitchFamily="18" charset="77"/>
              </a:rPr>
              <a:t>Krajl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 / SWCTN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Full Dome / 7OA (2019)</a:t>
            </a:r>
          </a:p>
        </p:txBody>
      </p:sp>
    </p:spTree>
    <p:extLst>
      <p:ext uri="{BB962C8B-B14F-4D97-AF65-F5344CB8AC3E}">
        <p14:creationId xmlns:p14="http://schemas.microsoft.com/office/powerpoint/2010/main" val="1418123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0C62D1-6CA2-8F6C-5838-68CFDC5EB8B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38D94-CB9C-DE54-5F3D-EBD6BD5364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86" y="0"/>
            <a:ext cx="5221827" cy="5143500"/>
          </a:xfrm>
          <a:prstGeom prst="rect">
            <a:avLst/>
          </a:prstGeom>
          <a:effectLst>
            <a:softEdge rad="330993"/>
          </a:effectLst>
        </p:spPr>
      </p:pic>
      <p:pic>
        <p:nvPicPr>
          <p:cNvPr id="7" name="Picture 6" descr="UWE-Logo-Bottom.jpg">
            <a:extLst>
              <a:ext uri="{FF2B5EF4-FFF2-40B4-BE49-F238E27FC236}">
                <a16:creationId xmlns:a16="http://schemas.microsoft.com/office/drawing/2014/main" id="{5CF2A48C-5F20-04D9-5EB0-662B2C135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1688"/>
            <a:ext cx="10795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74E7E2-9BB6-40BB-D300-A0B7C7207F36}"/>
              </a:ext>
            </a:extLst>
          </p:cNvPr>
          <p:cNvSpPr txBox="1"/>
          <p:nvPr/>
        </p:nvSpPr>
        <p:spPr>
          <a:xfrm>
            <a:off x="4133940" y="3723878"/>
            <a:ext cx="4404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BRIXHAM IMMERSED</a:t>
            </a:r>
          </a:p>
          <a:p>
            <a:pPr algn="r"/>
            <a:r>
              <a:rPr lang="en-US" dirty="0" err="1">
                <a:solidFill>
                  <a:schemeClr val="bg1"/>
                </a:solidFill>
                <a:latin typeface="Rockwell" panose="02060603020205020403" pitchFamily="18" charset="77"/>
              </a:rPr>
              <a:t>Merate</a:t>
            </a:r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 Barakat / Natasha Nicolson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Meta Quest / Virtual Reality (2020-2022)</a:t>
            </a:r>
          </a:p>
        </p:txBody>
      </p:sp>
    </p:spTree>
    <p:extLst>
      <p:ext uri="{BB962C8B-B14F-4D97-AF65-F5344CB8AC3E}">
        <p14:creationId xmlns:p14="http://schemas.microsoft.com/office/powerpoint/2010/main" val="222883096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506B45-6FAB-F95E-9515-FFCCE385B83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DDB75-52E9-0124-9C15-0383EBA0B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317" t="1799" r="7462" b="2001"/>
          <a:stretch/>
        </p:blipFill>
        <p:spPr>
          <a:xfrm>
            <a:off x="1962823" y="0"/>
            <a:ext cx="5218353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EF0AE-B95B-AC98-EFB5-5F1F8450344F}"/>
              </a:ext>
            </a:extLst>
          </p:cNvPr>
          <p:cNvSpPr txBox="1"/>
          <p:nvPr/>
        </p:nvSpPr>
        <p:spPr>
          <a:xfrm>
            <a:off x="4412863" y="3723878"/>
            <a:ext cx="4125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SEDIMENTARY STONE TAPES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Kelly Jayne Jones / Bristol New Music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Meta Rift / Virtual Reality (2022-2023)</a:t>
            </a:r>
          </a:p>
        </p:txBody>
      </p:sp>
    </p:spTree>
    <p:extLst>
      <p:ext uri="{BB962C8B-B14F-4D97-AF65-F5344CB8AC3E}">
        <p14:creationId xmlns:p14="http://schemas.microsoft.com/office/powerpoint/2010/main" val="270997784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9F1976-E6D2-2506-3FF9-B789FDCB3102}"/>
              </a:ext>
            </a:extLst>
          </p:cNvPr>
          <p:cNvSpPr/>
          <p:nvPr/>
        </p:nvSpPr>
        <p:spPr>
          <a:xfrm>
            <a:off x="4572000" y="-4590"/>
            <a:ext cx="4572000" cy="514808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9FA4A4-DFF0-43CC-A1B7-6BCB23B5E113}"/>
              </a:ext>
            </a:extLst>
          </p:cNvPr>
          <p:cNvSpPr txBox="1"/>
          <p:nvPr/>
        </p:nvSpPr>
        <p:spPr>
          <a:xfrm>
            <a:off x="1340003" y="555526"/>
            <a:ext cx="1745991" cy="390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Rockwell" panose="02060603020205020403" pitchFamily="18" charset="77"/>
              </a:rPr>
              <a:t>Practice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Rockwell" panose="02060603020205020403" pitchFamily="18" charset="77"/>
              </a:rPr>
              <a:t>Craft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Rockwell" panose="02060603020205020403" pitchFamily="18" charset="77"/>
              </a:rPr>
              <a:t>Permanent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Rockwell" panose="02060603020205020403" pitchFamily="18" charset="77"/>
              </a:rPr>
              <a:t>Authorship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Rockwell" panose="02060603020205020403" pitchFamily="18" charset="77"/>
              </a:rPr>
              <a:t>Actuality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Rockwell" panose="02060603020205020403" pitchFamily="18" charset="77"/>
              </a:rPr>
              <a:t>Audience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Rockwell" panose="02060603020205020403" pitchFamily="18" charset="77"/>
              </a:rPr>
              <a:t>Affordance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1A2CA-E549-AF0E-C819-B53E31E09836}"/>
              </a:ext>
            </a:extLst>
          </p:cNvPr>
          <p:cNvSpPr txBox="1"/>
          <p:nvPr/>
        </p:nvSpPr>
        <p:spPr>
          <a:xfrm>
            <a:off x="5868144" y="555526"/>
            <a:ext cx="1833707" cy="3903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Research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Auteur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Ephemeral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Agency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Construct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Technology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77121827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6E99604-B34A-AB45-82E2-A2F6C5EC15CC}" vid="{C3811B3D-AE0C-294C-BC2C-607328485A3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37ba92a-5764-4297-b5f7-6ea117412624">NAYYJSKVSPAS-2-506</_dlc_DocId>
    <Document_x0020_Type xmlns="3a4ab234-afbc-41ab-b2db-358d80304e46">Main Issue</Document_x0020_Type>
    <_dlc_DocIdUrl xmlns="037ba92a-5764-4297-b5f7-6ea117412624">
      <Url>https://docs.uwe.ac.uk/ou/Communications/_layouts/15/DocIdRedir.aspx?ID=NAYYJSKVSPAS-2-506</Url>
      <Description>NAYYJSKVSPAS-2-506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FC3F4283AECA48BCBDDFCF4103160C" ma:contentTypeVersion="2" ma:contentTypeDescription="Create a new document." ma:contentTypeScope="" ma:versionID="71a29f68b18f52e7e0b329625759c092">
  <xsd:schema xmlns:xsd="http://www.w3.org/2001/XMLSchema" xmlns:xs="http://www.w3.org/2001/XMLSchema" xmlns:p="http://schemas.microsoft.com/office/2006/metadata/properties" xmlns:ns2="037ba92a-5764-4297-b5f7-6ea117412624" xmlns:ns3="3a4ab234-afbc-41ab-b2db-358d80304e46" targetNamespace="http://schemas.microsoft.com/office/2006/metadata/properties" ma:root="true" ma:fieldsID="a458c3587d291faf4ca1653387720a89" ns2:_="" ns3:_="">
    <xsd:import namespace="037ba92a-5764-4297-b5f7-6ea117412624"/>
    <xsd:import namespace="3a4ab234-afbc-41ab-b2db-358d80304e4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ba92a-5764-4297-b5f7-6ea11741262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ab234-afbc-41ab-b2db-358d80304e4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1" nillable="true" ma:displayName="Document Type" ma:default="Main Issue" ma:description="Specify type of document to help with filtered views" ma:format="Dropdown" ma:internalName="Document_x0020_Type">
      <xsd:simpleType>
        <xsd:restriction base="dms:Choice">
          <xsd:enumeration value="Main Issue"/>
          <xsd:enumeration value="Supporti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A0BA9A-9A47-4A7B-ABF0-DFDE4B025116}">
  <ds:schemaRefs>
    <ds:schemaRef ds:uri="http://schemas.microsoft.com/office/2006/metadata/properties"/>
    <ds:schemaRef ds:uri="http://schemas.microsoft.com/office/infopath/2007/PartnerControls"/>
    <ds:schemaRef ds:uri="037ba92a-5764-4297-b5f7-6ea117412624"/>
    <ds:schemaRef ds:uri="3a4ab234-afbc-41ab-b2db-358d80304e46"/>
  </ds:schemaRefs>
</ds:datastoreItem>
</file>

<file path=customXml/itemProps2.xml><?xml version="1.0" encoding="utf-8"?>
<ds:datastoreItem xmlns:ds="http://schemas.openxmlformats.org/officeDocument/2006/customXml" ds:itemID="{9F74CF8F-4752-412C-94E2-91C83AAC86A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6A3D9FB-FD82-4453-9BC3-D72C453C54E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29C9B96-4258-418E-A3AA-7248233246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7ba92a-5764-4297-b5f7-6ea117412624"/>
    <ds:schemaRef ds:uri="3a4ab234-afbc-41ab-b2db-358d80304e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new template SUNSHINE YELLOW with UWE logo bottom STANDARD</Template>
  <TotalTime>1490</TotalTime>
  <Words>139</Words>
  <Application>Microsoft Macintosh PowerPoint</Application>
  <PresentationFormat>On-screen Show (16:9)</PresentationFormat>
  <Paragraphs>39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Courier New</vt:lpstr>
      <vt:lpstr>Georgia</vt:lpstr>
      <vt:lpstr>Rockwell</vt:lpstr>
      <vt:lpstr>Tahoma</vt:lpstr>
      <vt:lpstr>WordVisi_MSFontService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Luke Reed</cp:lastModifiedBy>
  <cp:revision>73</cp:revision>
  <cp:lastPrinted>2016-04-26T08:55:24Z</cp:lastPrinted>
  <dcterms:created xsi:type="dcterms:W3CDTF">2016-04-27T08:32:31Z</dcterms:created>
  <dcterms:modified xsi:type="dcterms:W3CDTF">2024-01-08T13:56:21Z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26ba2236-71e9-47ff-99ca-7b64c9775d53</vt:lpwstr>
  </property>
  <property fmtid="{D5CDD505-2E9C-101B-9397-08002B2CF9AE}" pid="3" name="ContentTypeId">
    <vt:lpwstr>0x01010072FC3F4283AECA48BCBDDFCF4103160C</vt:lpwstr>
  </property>
</Properties>
</file>