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90" r:id="rId5"/>
    <p:sldId id="292" r:id="rId6"/>
    <p:sldId id="294" r:id="rId7"/>
    <p:sldId id="298" r:id="rId8"/>
    <p:sldId id="293" r:id="rId9"/>
    <p:sldId id="303" r:id="rId10"/>
    <p:sldId id="306" r:id="rId11"/>
    <p:sldId id="307" r:id="rId12"/>
    <p:sldId id="304" r:id="rId13"/>
    <p:sldId id="308" r:id="rId14"/>
    <p:sldId id="295" r:id="rId15"/>
    <p:sldId id="311" r:id="rId16"/>
    <p:sldId id="300" r:id="rId17"/>
    <p:sldId id="305" r:id="rId18"/>
    <p:sldId id="30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4C3C"/>
    <a:srgbClr val="8FA971"/>
    <a:srgbClr val="F1EAE0"/>
    <a:srgbClr val="9F792F"/>
    <a:srgbClr val="785029"/>
    <a:srgbClr val="E3CEB2"/>
    <a:srgbClr val="648260"/>
    <a:srgbClr val="A49B37"/>
    <a:srgbClr val="006A8A"/>
    <a:srgbClr val="BD7B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D35AE-4369-4556-B145-300922BB18E1}" v="181" dt="2022-10-27T11:02:35.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79" autoAdjust="0"/>
  </p:normalViewPr>
  <p:slideViewPr>
    <p:cSldViewPr snapToGrid="0" snapToObjects="1" showGuides="1">
      <p:cViewPr varScale="1">
        <p:scale>
          <a:sx n="67" d="100"/>
          <a:sy n="67" d="100"/>
        </p:scale>
        <p:origin x="644" y="44"/>
      </p:cViewPr>
      <p:guideLst>
        <p:guide orient="horz" pos="1272"/>
        <p:guide pos="7056"/>
        <p:guide pos="600"/>
        <p:guide pos="4584"/>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8" d="100"/>
          <a:sy n="58" d="100"/>
        </p:scale>
        <p:origin x="3240"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11/27/2023</a:t>
            </a:fld>
            <a:endParaRPr lang="en-US"/>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11/27/2023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6782765" y="0"/>
            <a:ext cx="5409235" cy="6857999"/>
          </a:xfrm>
          <a:noFill/>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2185416"/>
            <a:ext cx="6693408" cy="2084832"/>
          </a:xfrm>
        </p:spPr>
        <p:txBody>
          <a:bodyPr anchor="ctr">
            <a:noAutofit/>
          </a:bodyPr>
          <a:lstStyle>
            <a:lvl1pPr algn="l">
              <a:lnSpc>
                <a:spcPct val="100000"/>
              </a:lnSpc>
              <a:defRPr sz="8800" b="1" i="0" cap="all" baseline="0">
                <a:solidFill>
                  <a:schemeClr val="tx2"/>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985812" y="4504854"/>
            <a:ext cx="6391656" cy="475938"/>
          </a:xfrm>
        </p:spPr>
        <p:txBody>
          <a:bodyPr/>
          <a:lstStyle>
            <a:lvl1pPr marL="0" indent="0" algn="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ext Placeholder 14">
            <a:extLst>
              <a:ext uri="{FF2B5EF4-FFF2-40B4-BE49-F238E27FC236}">
                <a16:creationId xmlns:a16="http://schemas.microsoft.com/office/drawing/2014/main" id="{8B4CE57F-5479-CED7-E9B0-CE4C7D42FF9A}"/>
              </a:ext>
            </a:extLst>
          </p:cNvPr>
          <p:cNvSpPr>
            <a:spLocks noGrp="1"/>
          </p:cNvSpPr>
          <p:nvPr>
            <p:ph type="body" sz="quarter" idx="10"/>
          </p:nvPr>
        </p:nvSpPr>
        <p:spPr>
          <a:xfrm>
            <a:off x="905256" y="1517904"/>
            <a:ext cx="6254496" cy="429768"/>
          </a:xfrm>
        </p:spPr>
        <p:txBody>
          <a:bodyPr>
            <a:normAutofit/>
          </a:bodyPr>
          <a:lstStyle>
            <a:lvl1pPr marL="0" indent="0">
              <a:buNone/>
              <a:defRPr sz="24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421787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8" name="Text Placeholder 12">
            <a:extLst>
              <a:ext uri="{FF2B5EF4-FFF2-40B4-BE49-F238E27FC236}">
                <a16:creationId xmlns:a16="http://schemas.microsoft.com/office/drawing/2014/main" id="{F368CE2E-3249-FEAA-35F7-F23895DA0512}"/>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4480560" y="2377440"/>
            <a:ext cx="6867144" cy="3858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421AED7-4B5F-555E-55E1-3126E0E0B437}"/>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B6E15A75-4600-D47B-7F47-3093E7B5F622}"/>
              </a:ext>
            </a:extLst>
          </p:cNvPr>
          <p:cNvSpPr>
            <a:spLocks noGrp="1"/>
          </p:cNvSpPr>
          <p:nvPr>
            <p:ph type="ftr" sz="quarter" idx="12"/>
          </p:nvPr>
        </p:nvSpPr>
        <p:spPr/>
        <p:txBody>
          <a:bodyPr/>
          <a:lstStyle>
            <a:lvl1pPr>
              <a:defRPr>
                <a:solidFill>
                  <a:schemeClr val="bg1">
                    <a:alpha val="78000"/>
                  </a:schemeClr>
                </a:solidFill>
              </a:defRPr>
            </a:lvl1pPr>
          </a:lstStyle>
          <a:p>
            <a:r>
              <a:rPr lang="en-US" dirty="0"/>
              <a:t>course title</a:t>
            </a:r>
          </a:p>
        </p:txBody>
      </p:sp>
      <p:sp>
        <p:nvSpPr>
          <p:cNvPr id="11" name="Slide Number Placeholder 10">
            <a:extLst>
              <a:ext uri="{FF2B5EF4-FFF2-40B4-BE49-F238E27FC236}">
                <a16:creationId xmlns:a16="http://schemas.microsoft.com/office/drawing/2014/main" id="{4F97AED1-4A22-3F95-CE27-D0D48AA867B5}"/>
              </a:ext>
            </a:extLst>
          </p:cNvPr>
          <p:cNvSpPr>
            <a:spLocks noGrp="1"/>
          </p:cNvSpPr>
          <p:nvPr>
            <p:ph type="sldNum" sz="quarter" idx="13"/>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98286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3163824"/>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3913632"/>
            <a:ext cx="10305288" cy="1746504"/>
          </a:xfrm>
        </p:spPr>
        <p:txBody>
          <a:bodyPr/>
          <a:lstStyle>
            <a:lvl1pPr>
              <a:lnSpc>
                <a:spcPct val="100000"/>
              </a:lnSpc>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2E67EB87-8CC8-597B-6EC9-8EBA60838A02}"/>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440036-C3C5-6C07-99C1-04B4835670AD}"/>
              </a:ext>
            </a:extLst>
          </p:cNvPr>
          <p:cNvSpPr>
            <a:spLocks noGrp="1"/>
          </p:cNvSpPr>
          <p:nvPr>
            <p:ph type="ftr" sz="quarter" idx="13"/>
          </p:nvPr>
        </p:nvSpPr>
        <p:spPr/>
        <p:txBody>
          <a:bodyPr/>
          <a:lstStyle>
            <a:lvl1pPr>
              <a:defRPr>
                <a:solidFill>
                  <a:schemeClr val="bg1">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3086AC08-6EB6-7F52-7F52-E874CCF11393}"/>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61393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95680" y="2587752"/>
            <a:ext cx="10075672"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185D9E6C-F9B9-D8DB-178E-4553780AA928}"/>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p:txBody>
          <a:bodyPr/>
          <a:lstStyle>
            <a:lvl1pPr>
              <a:defRPr>
                <a:solidFill>
                  <a:schemeClr val="bg1">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1060704"/>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48162DF-463B-6273-87B0-C2199D9D1057}"/>
              </a:ext>
            </a:extLst>
          </p:cNvPr>
          <p:cNvSpPr>
            <a:spLocks noGrp="1"/>
          </p:cNvSpPr>
          <p:nvPr>
            <p:ph type="pic" sz="quarter" idx="12"/>
          </p:nvPr>
        </p:nvSpPr>
        <p:spPr>
          <a:xfrm>
            <a:off x="0" y="3557016"/>
            <a:ext cx="12192000" cy="3300984"/>
          </a:xfrm>
          <a:custGeom>
            <a:avLst/>
            <a:gdLst>
              <a:gd name="connsiteX0" fmla="*/ 11446035 w 12192000"/>
              <a:gd name="connsiteY0" fmla="*/ 2688904 h 3300984"/>
              <a:gd name="connsiteX1" fmla="*/ 11446035 w 12192000"/>
              <a:gd name="connsiteY1" fmla="*/ 2734623 h 3300984"/>
              <a:gd name="connsiteX2" fmla="*/ 11933120 w 12192000"/>
              <a:gd name="connsiteY2" fmla="*/ 2734623 h 3300984"/>
              <a:gd name="connsiteX3" fmla="*/ 11933120 w 12192000"/>
              <a:gd name="connsiteY3" fmla="*/ 2688904 h 3300984"/>
              <a:gd name="connsiteX4" fmla="*/ 0 w 12192000"/>
              <a:gd name="connsiteY4" fmla="*/ 0 h 3300984"/>
              <a:gd name="connsiteX5" fmla="*/ 12192000 w 12192000"/>
              <a:gd name="connsiteY5" fmla="*/ 0 h 3300984"/>
              <a:gd name="connsiteX6" fmla="*/ 12192000 w 12192000"/>
              <a:gd name="connsiteY6" fmla="*/ 3300984 h 3300984"/>
              <a:gd name="connsiteX7" fmla="*/ 0 w 12192000"/>
              <a:gd name="connsiteY7" fmla="*/ 3300984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00984">
                <a:moveTo>
                  <a:pt x="11446035" y="2688904"/>
                </a:moveTo>
                <a:lnTo>
                  <a:pt x="11446035" y="2734623"/>
                </a:lnTo>
                <a:lnTo>
                  <a:pt x="11933120" y="2734623"/>
                </a:lnTo>
                <a:lnTo>
                  <a:pt x="11933120" y="2688904"/>
                </a:lnTo>
                <a:close/>
                <a:moveTo>
                  <a:pt x="0" y="0"/>
                </a:moveTo>
                <a:lnTo>
                  <a:pt x="12192000" y="0"/>
                </a:lnTo>
                <a:lnTo>
                  <a:pt x="12192000" y="3300984"/>
                </a:lnTo>
                <a:lnTo>
                  <a:pt x="0" y="3300984"/>
                </a:lnTo>
                <a:close/>
              </a:path>
            </a:pathLst>
          </a:custGeom>
          <a:solidFill>
            <a:schemeClr val="accent4">
              <a:lumMod val="75000"/>
            </a:schemeClr>
          </a:solidFill>
        </p:spPr>
        <p:txBody>
          <a:bodyPr wrap="square" anchor="ctr">
            <a:noAutofit/>
          </a:bodyPr>
          <a:lstStyle>
            <a:lvl1pPr marL="0" indent="0" algn="ctr">
              <a:buNone/>
              <a:defRPr>
                <a:solidFill>
                  <a:schemeClr val="bg1"/>
                </a:solidFill>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p:txBody>
          <a:bodyPr/>
          <a:lstStyle>
            <a:lvl1pPr>
              <a:defRPr>
                <a:solidFill>
                  <a:schemeClr val="bg1">
                    <a:alpha val="78000"/>
                  </a:schemeClr>
                </a:solidFill>
              </a:defRPr>
            </a:lvl1pPr>
          </a:lstStyle>
          <a:p>
            <a:r>
              <a:rPr lang="en-US" dirty="0"/>
              <a:t>course title</a:t>
            </a:r>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
        <p:nvSpPr>
          <p:cNvPr id="11" name="Rectangle 10">
            <a:extLst>
              <a:ext uri="{FF2B5EF4-FFF2-40B4-BE49-F238E27FC236}">
                <a16:creationId xmlns:a16="http://schemas.microsoft.com/office/drawing/2014/main" id="{2B84A137-9DB1-1EF0-305E-7DB76003BEE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623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204B-5F84-6245-AE72-7A8C5B7310C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83AB472-C06F-6BEF-0C0E-65EA59CA73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DE38-8A0A-0F93-DE98-1E3265816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F4E7A33-CA4E-DAED-6589-1B5DC61ACF65}"/>
              </a:ext>
            </a:extLst>
          </p:cNvPr>
          <p:cNvSpPr>
            <a:spLocks noGrp="1"/>
          </p:cNvSpPr>
          <p:nvPr>
            <p:ph type="ftr" sz="quarter" idx="11"/>
          </p:nvPr>
        </p:nvSpPr>
        <p:spPr/>
        <p:txBody>
          <a:bodyPr/>
          <a:lstStyle/>
          <a:p>
            <a:r>
              <a:rPr lang="en-US" dirty="0"/>
              <a:t>course title</a:t>
            </a:r>
          </a:p>
        </p:txBody>
      </p:sp>
      <p:sp>
        <p:nvSpPr>
          <p:cNvPr id="7" name="Slide Number Placeholder 6">
            <a:extLst>
              <a:ext uri="{FF2B5EF4-FFF2-40B4-BE49-F238E27FC236}">
                <a16:creationId xmlns:a16="http://schemas.microsoft.com/office/drawing/2014/main" id="{95EACFDC-DFA7-1C09-92B3-D574BA94E252}"/>
              </a:ext>
            </a:extLst>
          </p:cNvPr>
          <p:cNvSpPr>
            <a:spLocks noGrp="1"/>
          </p:cNvSpPr>
          <p:nvPr>
            <p:ph type="sldNum" sz="quarter" idx="12"/>
          </p:nvPr>
        </p:nvSpPr>
        <p:spPr/>
        <p:txBody>
          <a:bodyPr/>
          <a:lstStyle/>
          <a:p>
            <a:fld id="{8058A7CE-F400-7B46-9E16-10D36E8C32FD}" type="slidenum">
              <a:rPr lang="en-US" smtClean="0"/>
              <a:t>‹#›</a:t>
            </a:fld>
            <a:endParaRPr lang="en-US" dirty="0"/>
          </a:p>
        </p:txBody>
      </p:sp>
    </p:spTree>
    <p:extLst>
      <p:ext uri="{BB962C8B-B14F-4D97-AF65-F5344CB8AC3E}">
        <p14:creationId xmlns:p14="http://schemas.microsoft.com/office/powerpoint/2010/main" val="3798467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ABB4-22CD-17FF-907C-C72C3F1B5BE8}"/>
              </a:ext>
            </a:extLst>
          </p:cNvPr>
          <p:cNvSpPr>
            <a:spLocks noGrp="1"/>
          </p:cNvSpPr>
          <p:nvPr>
            <p:ph type="title" hasCustomPrompt="1"/>
          </p:nvPr>
        </p:nvSpPr>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DFA3A82B-AB98-7510-5B1F-000D214C740D}"/>
              </a:ext>
            </a:extLst>
          </p:cNvPr>
          <p:cNvSpPr>
            <a:spLocks noGrp="1"/>
          </p:cNvSpPr>
          <p:nvPr>
            <p:ph type="ftr" sz="quarter" idx="10"/>
          </p:nvPr>
        </p:nvSpPr>
        <p:spPr/>
        <p:txBody>
          <a:bodyPr/>
          <a:lstStyle/>
          <a:p>
            <a:r>
              <a:rPr lang="en-US" dirty="0"/>
              <a:t>course title</a:t>
            </a:r>
          </a:p>
        </p:txBody>
      </p:sp>
      <p:sp>
        <p:nvSpPr>
          <p:cNvPr id="7" name="Slide Number Placeholder 6">
            <a:extLst>
              <a:ext uri="{FF2B5EF4-FFF2-40B4-BE49-F238E27FC236}">
                <a16:creationId xmlns:a16="http://schemas.microsoft.com/office/drawing/2014/main" id="{2D0B29A9-FB61-93CF-3836-717038D2EDA0}"/>
              </a:ext>
            </a:extLst>
          </p:cNvPr>
          <p:cNvSpPr>
            <a:spLocks noGrp="1"/>
          </p:cNvSpPr>
          <p:nvPr>
            <p:ph type="sldNum" sz="quarter" idx="11"/>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32773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0D3EE89-1608-EDAC-C029-E4E550F00E17}"/>
              </a:ext>
            </a:extLst>
          </p:cNvPr>
          <p:cNvSpPr>
            <a:spLocks noGrp="1"/>
          </p:cNvSpPr>
          <p:nvPr>
            <p:ph type="ftr" sz="quarter" idx="10"/>
          </p:nvPr>
        </p:nvSpPr>
        <p:spPr/>
        <p:txBody>
          <a:bodyPr/>
          <a:lstStyle/>
          <a:p>
            <a:r>
              <a:rPr lang="en-US" dirty="0"/>
              <a:t>course title</a:t>
            </a:r>
          </a:p>
        </p:txBody>
      </p:sp>
      <p:sp>
        <p:nvSpPr>
          <p:cNvPr id="6" name="Slide Number Placeholder 5">
            <a:extLst>
              <a:ext uri="{FF2B5EF4-FFF2-40B4-BE49-F238E27FC236}">
                <a16:creationId xmlns:a16="http://schemas.microsoft.com/office/drawing/2014/main" id="{BACD47AD-6129-B223-8047-C719153A4C73}"/>
              </a:ext>
            </a:extLst>
          </p:cNvPr>
          <p:cNvSpPr>
            <a:spLocks noGrp="1"/>
          </p:cNvSpPr>
          <p:nvPr>
            <p:ph type="sldNum" sz="quarter" idx="11"/>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56731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89DB-50DC-20A4-2341-EC5E6AF6FF9A}"/>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B226305-7761-21B5-BED4-42833BBEB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E96E8B-F843-EF0E-F259-D3BA3F217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771237E1-6846-B0F5-86C9-7BC757AACBAF}"/>
              </a:ext>
            </a:extLst>
          </p:cNvPr>
          <p:cNvSpPr>
            <a:spLocks noGrp="1"/>
          </p:cNvSpPr>
          <p:nvPr>
            <p:ph type="ftr" sz="quarter" idx="10"/>
          </p:nvPr>
        </p:nvSpPr>
        <p:spPr/>
        <p:txBody>
          <a:bodyPr/>
          <a:lstStyle/>
          <a:p>
            <a:r>
              <a:rPr lang="en-US" dirty="0"/>
              <a:t>course title</a:t>
            </a:r>
          </a:p>
        </p:txBody>
      </p:sp>
      <p:sp>
        <p:nvSpPr>
          <p:cNvPr id="9" name="Slide Number Placeholder 8">
            <a:extLst>
              <a:ext uri="{FF2B5EF4-FFF2-40B4-BE49-F238E27FC236}">
                <a16:creationId xmlns:a16="http://schemas.microsoft.com/office/drawing/2014/main" id="{28D90CB2-96B7-2FE3-2F3A-4A4C704BB5E9}"/>
              </a:ext>
            </a:extLst>
          </p:cNvPr>
          <p:cNvSpPr>
            <a:spLocks noGrp="1"/>
          </p:cNvSpPr>
          <p:nvPr>
            <p:ph type="sldNum" sz="quarter" idx="11"/>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6803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77824" y="1517904"/>
            <a:ext cx="4416552" cy="1572768"/>
          </a:xfrm>
        </p:spPr>
        <p:txBody>
          <a:bodyPr anchor="b"/>
          <a:lstStyle>
            <a:lvl1pPr>
              <a:defRPr sz="5400" b="1">
                <a:solidFill>
                  <a:schemeClr val="bg1"/>
                </a:solidFill>
                <a:latin typeface="+mn-lt"/>
              </a:defRPr>
            </a:lvl1pPr>
          </a:lstStyle>
          <a:p>
            <a:r>
              <a:rPr lang="en-US" dirty="0"/>
              <a:t>click to edit master title style</a:t>
            </a:r>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p:txBody>
          <a:bodyPr/>
          <a:lstStyle>
            <a:lvl1pPr>
              <a:defRPr>
                <a:solidFill>
                  <a:schemeClr val="bg1">
                    <a:alpha val="78000"/>
                  </a:schemeClr>
                </a:solidFill>
              </a:defRPr>
            </a:lvl1pPr>
          </a:lstStyle>
          <a:p>
            <a:r>
              <a:rPr lang="en-US" dirty="0"/>
              <a:t>course title</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77824" y="3429000"/>
            <a:ext cx="4242816" cy="2350008"/>
          </a:xfrm>
        </p:spPr>
        <p:txBody>
          <a:bodyPr/>
          <a:lstStyle>
            <a:lvl1pPr marL="0" indent="0" algn="l">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6DD0971A-C596-F81B-B6DF-4B71CD042706}"/>
              </a:ext>
            </a:extLst>
          </p:cNvPr>
          <p:cNvSpPr>
            <a:spLocks noGrp="1"/>
          </p:cNvSpPr>
          <p:nvPr>
            <p:ph type="pic" sz="quarter" idx="10"/>
          </p:nvPr>
        </p:nvSpPr>
        <p:spPr>
          <a:xfrm>
            <a:off x="5690616" y="0"/>
            <a:ext cx="6501384" cy="6858000"/>
          </a:xfrm>
          <a:custGeom>
            <a:avLst/>
            <a:gdLst>
              <a:gd name="connsiteX0" fmla="*/ 5755419 w 6501384"/>
              <a:gd name="connsiteY0" fmla="*/ 6245920 h 6858000"/>
              <a:gd name="connsiteX1" fmla="*/ 5755419 w 6501384"/>
              <a:gd name="connsiteY1" fmla="*/ 6291639 h 6858000"/>
              <a:gd name="connsiteX2" fmla="*/ 6242504 w 6501384"/>
              <a:gd name="connsiteY2" fmla="*/ 6291639 h 6858000"/>
              <a:gd name="connsiteX3" fmla="*/ 6242504 w 6501384"/>
              <a:gd name="connsiteY3" fmla="*/ 6245920 h 6858000"/>
              <a:gd name="connsiteX4" fmla="*/ 0 w 6501384"/>
              <a:gd name="connsiteY4" fmla="*/ 0 h 6858000"/>
              <a:gd name="connsiteX5" fmla="*/ 6501384 w 6501384"/>
              <a:gd name="connsiteY5" fmla="*/ 0 h 6858000"/>
              <a:gd name="connsiteX6" fmla="*/ 6501384 w 6501384"/>
              <a:gd name="connsiteY6" fmla="*/ 6858000 h 6858000"/>
              <a:gd name="connsiteX7" fmla="*/ 0 w 65013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84" h="6858000">
                <a:moveTo>
                  <a:pt x="5755419" y="6245920"/>
                </a:moveTo>
                <a:lnTo>
                  <a:pt x="5755419" y="6291639"/>
                </a:lnTo>
                <a:lnTo>
                  <a:pt x="6242504" y="6291639"/>
                </a:lnTo>
                <a:lnTo>
                  <a:pt x="6242504" y="6245920"/>
                </a:lnTo>
                <a:close/>
                <a:moveTo>
                  <a:pt x="0" y="0"/>
                </a:moveTo>
                <a:lnTo>
                  <a:pt x="6501384" y="0"/>
                </a:lnTo>
                <a:lnTo>
                  <a:pt x="6501384"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a:t>Click icon to add picture</a:t>
            </a:r>
            <a:endParaRPr lang="en-US" dirty="0"/>
          </a:p>
        </p:txBody>
      </p:sp>
      <p:sp>
        <p:nvSpPr>
          <p:cNvPr id="13" name="Rectangle 12">
            <a:extLst>
              <a:ext uri="{FF2B5EF4-FFF2-40B4-BE49-F238E27FC236}">
                <a16:creationId xmlns:a16="http://schemas.microsoft.com/office/drawing/2014/main" id="{15B50D50-73C7-3F50-52F5-210AF03CEA5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3173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3730752"/>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18" name="Text Placeholder 17">
            <a:extLst>
              <a:ext uri="{FF2B5EF4-FFF2-40B4-BE49-F238E27FC236}">
                <a16:creationId xmlns:a16="http://schemas.microsoft.com/office/drawing/2014/main" id="{37E7FED9-E80E-C940-F98B-AB755EE20D52}"/>
              </a:ext>
            </a:extLst>
          </p:cNvPr>
          <p:cNvSpPr>
            <a:spLocks noGrp="1"/>
          </p:cNvSpPr>
          <p:nvPr>
            <p:ph type="body" sz="quarter" idx="23" hasCustomPrompt="1"/>
          </p:nvPr>
        </p:nvSpPr>
        <p:spPr>
          <a:xfrm>
            <a:off x="1922091" y="4325692"/>
            <a:ext cx="1289304" cy="813816"/>
          </a:xfrm>
        </p:spPr>
        <p:txBody>
          <a:bodyPr/>
          <a:lstStyle>
            <a:lvl1pPr marL="0" indent="0">
              <a:buNone/>
              <a:defRPr sz="5400" b="1">
                <a:solidFill>
                  <a:schemeClr val="bg1"/>
                </a:solidFill>
              </a:defRPr>
            </a:lvl1pPr>
          </a:lstStyle>
          <a:p>
            <a:pPr lvl="0"/>
            <a:r>
              <a:rPr lang="en-US" dirty="0"/>
              <a:t>00</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19568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195681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19" name="Text Placeholder 17">
            <a:extLst>
              <a:ext uri="{FF2B5EF4-FFF2-40B4-BE49-F238E27FC236}">
                <a16:creationId xmlns:a16="http://schemas.microsoft.com/office/drawing/2014/main" id="{E30AA8E2-6DF5-EF83-796A-52DC1B42BA7D}"/>
              </a:ext>
            </a:extLst>
          </p:cNvPr>
          <p:cNvSpPr>
            <a:spLocks noGrp="1"/>
          </p:cNvSpPr>
          <p:nvPr>
            <p:ph type="body" sz="quarter" idx="24" hasCustomPrompt="1"/>
          </p:nvPr>
        </p:nvSpPr>
        <p:spPr>
          <a:xfrm>
            <a:off x="3677739" y="4325692"/>
            <a:ext cx="1289304" cy="813816"/>
          </a:xfrm>
        </p:spPr>
        <p:txBody>
          <a:bodyPr/>
          <a:lstStyle>
            <a:lvl1pPr marL="0" indent="0">
              <a:buNone/>
              <a:defRPr sz="5400" b="1">
                <a:solidFill>
                  <a:schemeClr val="bg1"/>
                </a:solidFill>
              </a:defRPr>
            </a:lvl1pPr>
          </a:lstStyle>
          <a:p>
            <a:pPr lvl="0"/>
            <a:r>
              <a:rPr lang="en-US" dirty="0"/>
              <a:t>00</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369417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369417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0" name="Text Placeholder 17">
            <a:extLst>
              <a:ext uri="{FF2B5EF4-FFF2-40B4-BE49-F238E27FC236}">
                <a16:creationId xmlns:a16="http://schemas.microsoft.com/office/drawing/2014/main" id="{CBD2F4CC-8E51-87CF-F79A-F27C3CEB5649}"/>
              </a:ext>
            </a:extLst>
          </p:cNvPr>
          <p:cNvSpPr>
            <a:spLocks noGrp="1"/>
          </p:cNvSpPr>
          <p:nvPr>
            <p:ph type="body" sz="quarter" idx="25" hasCustomPrompt="1"/>
          </p:nvPr>
        </p:nvSpPr>
        <p:spPr>
          <a:xfrm>
            <a:off x="5467044" y="4325692"/>
            <a:ext cx="1289304" cy="813816"/>
          </a:xfrm>
        </p:spPr>
        <p:txBody>
          <a:bodyPr/>
          <a:lstStyle>
            <a:lvl1pPr marL="0" indent="0">
              <a:buNone/>
              <a:defRPr sz="5400" b="1">
                <a:solidFill>
                  <a:schemeClr val="bg1"/>
                </a:solidFill>
              </a:defRPr>
            </a:lvl1pPr>
          </a:lstStyle>
          <a:p>
            <a:pPr lvl="0"/>
            <a:r>
              <a:rPr lang="en-US" dirty="0"/>
              <a:t>00</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548640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5486400"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1" name="Text Placeholder 17">
            <a:extLst>
              <a:ext uri="{FF2B5EF4-FFF2-40B4-BE49-F238E27FC236}">
                <a16:creationId xmlns:a16="http://schemas.microsoft.com/office/drawing/2014/main" id="{F7A8DA1D-6CC4-473F-2C8F-4BF59295EA28}"/>
              </a:ext>
            </a:extLst>
          </p:cNvPr>
          <p:cNvSpPr>
            <a:spLocks noGrp="1"/>
          </p:cNvSpPr>
          <p:nvPr>
            <p:ph type="body" sz="quarter" idx="26" hasCustomPrompt="1"/>
          </p:nvPr>
        </p:nvSpPr>
        <p:spPr>
          <a:xfrm>
            <a:off x="7179891" y="4325692"/>
            <a:ext cx="1289304" cy="813816"/>
          </a:xfrm>
        </p:spPr>
        <p:txBody>
          <a:bodyPr/>
          <a:lstStyle>
            <a:lvl1pPr marL="0" indent="0">
              <a:buNone/>
              <a:defRPr sz="5400" b="1">
                <a:solidFill>
                  <a:schemeClr val="bg1"/>
                </a:solidFill>
              </a:defRPr>
            </a:lvl1pPr>
          </a:lstStyle>
          <a:p>
            <a:pPr lvl="0"/>
            <a:r>
              <a:rPr lang="en-US" dirty="0"/>
              <a:t>00</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72146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721461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2" name="Text Placeholder 17">
            <a:extLst>
              <a:ext uri="{FF2B5EF4-FFF2-40B4-BE49-F238E27FC236}">
                <a16:creationId xmlns:a16="http://schemas.microsoft.com/office/drawing/2014/main" id="{C0CEB3F3-5DF9-EBDA-0049-32F1E30883A6}"/>
              </a:ext>
            </a:extLst>
          </p:cNvPr>
          <p:cNvSpPr>
            <a:spLocks noGrp="1"/>
          </p:cNvSpPr>
          <p:nvPr>
            <p:ph type="body" sz="quarter" idx="27" hasCustomPrompt="1"/>
          </p:nvPr>
        </p:nvSpPr>
        <p:spPr>
          <a:xfrm>
            <a:off x="8926395" y="4325692"/>
            <a:ext cx="1289304" cy="813816"/>
          </a:xfrm>
        </p:spPr>
        <p:txBody>
          <a:bodyPr/>
          <a:lstStyle>
            <a:lvl1pPr marL="0" indent="0">
              <a:buNone/>
              <a:defRPr sz="5400" b="1">
                <a:solidFill>
                  <a:schemeClr val="bg1"/>
                </a:solidFill>
              </a:defRPr>
            </a:lvl1pPr>
          </a:lstStyle>
          <a:p>
            <a:pPr lvl="0"/>
            <a:r>
              <a:rPr lang="en-US" dirty="0"/>
              <a:t>00</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96112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95197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4748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DE647C7-955C-FC73-3737-298D139F209D}"/>
              </a:ext>
            </a:extLst>
          </p:cNvPr>
          <p:cNvSpPr>
            <a:spLocks noGrp="1"/>
          </p:cNvSpPr>
          <p:nvPr>
            <p:ph type="title" hasCustomPrompt="1"/>
          </p:nvPr>
        </p:nvSpPr>
        <p:spPr>
          <a:xfrm>
            <a:off x="502920" y="1728216"/>
            <a:ext cx="5074920" cy="3794760"/>
          </a:xfrm>
        </p:spPr>
        <p:txBody>
          <a:bodyPr anchor="ctr">
            <a:noAutofit/>
          </a:bodyPr>
          <a:lstStyle>
            <a:lvl1pPr algn="r">
              <a:lnSpc>
                <a:spcPct val="100000"/>
              </a:lnSpc>
              <a:defRPr sz="19900" b="1">
                <a:solidFill>
                  <a:schemeClr val="bg1"/>
                </a:solidFill>
                <a:latin typeface="+mn-lt"/>
              </a:defRPr>
            </a:lvl1pPr>
          </a:lstStyle>
          <a:p>
            <a:r>
              <a:rPr lang="en-US" dirty="0"/>
              <a:t>00</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484632" y="4663440"/>
            <a:ext cx="4581144" cy="1500187"/>
          </a:xfrm>
        </p:spPr>
        <p:txBody>
          <a:bodyPr/>
          <a:lstStyle>
            <a:lvl1pPr marL="0" indent="0" algn="r">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2D17795E-6A15-8CD3-45F4-FE61964FDC5E}"/>
              </a:ext>
            </a:extLst>
          </p:cNvPr>
          <p:cNvSpPr>
            <a:spLocks noGrp="1"/>
          </p:cNvSpPr>
          <p:nvPr>
            <p:ph type="body" sz="quarter" idx="11" hasCustomPrompt="1"/>
          </p:nvPr>
        </p:nvSpPr>
        <p:spPr>
          <a:xfrm>
            <a:off x="1546496" y="1185487"/>
            <a:ext cx="3557016" cy="1453896"/>
          </a:xfrm>
        </p:spPr>
        <p:txBody>
          <a:bodyPr anchor="b">
            <a:noAutofit/>
          </a:bodyPr>
          <a:lstStyle>
            <a:lvl1pPr marL="0" indent="0" algn="r">
              <a:buNone/>
              <a:defRPr sz="5400" b="1">
                <a:solidFill>
                  <a:schemeClr val="bg1"/>
                </a:solidFill>
              </a:defRPr>
            </a:lvl1pPr>
          </a:lstStyle>
          <a:p>
            <a:pPr lvl="0"/>
            <a:r>
              <a:rPr lang="en-US" dirty="0"/>
              <a:t>lesson</a:t>
            </a:r>
          </a:p>
        </p:txBody>
      </p:sp>
    </p:spTree>
    <p:extLst>
      <p:ext uri="{BB962C8B-B14F-4D97-AF65-F5344CB8AC3E}">
        <p14:creationId xmlns:p14="http://schemas.microsoft.com/office/powerpoint/2010/main" val="292516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7114032" y="1517904"/>
            <a:ext cx="4416552" cy="1572768"/>
          </a:xfrm>
        </p:spPr>
        <p:txBody>
          <a:bodyPr anchor="b"/>
          <a:lstStyle>
            <a:lvl1pPr>
              <a:defRPr sz="54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p:txBody>
          <a:bodyPr/>
          <a:lstStyle>
            <a:lvl1pPr>
              <a:defRPr>
                <a:solidFill>
                  <a:schemeClr val="bg1">
                    <a:alpha val="78000"/>
                  </a:schemeClr>
                </a:solidFill>
              </a:defRPr>
            </a:lvl1pPr>
          </a:lstStyle>
          <a:p>
            <a:r>
              <a:rPr lang="en-US" dirty="0"/>
              <a:t>course title</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7114032" y="3429000"/>
            <a:ext cx="4242816" cy="2350008"/>
          </a:xfrm>
        </p:spPr>
        <p:txBody>
          <a:bodyPr/>
          <a:lstStyle>
            <a:lvl1pPr marL="0" indent="0" algn="l">
              <a:lnSpc>
                <a:spcPct val="120000"/>
              </a:lnSpc>
              <a:spcBef>
                <a:spcPts val="0"/>
              </a:spcBef>
              <a:buNone/>
              <a:defRPr sz="1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B41B8C20-6DAD-D765-BC74-189D6F5065A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56527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289864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364A7DC8-84BB-05AA-594A-2BDB07195564}"/>
              </a:ext>
            </a:extLst>
          </p:cNvPr>
          <p:cNvSpPr>
            <a:spLocks noGrp="1"/>
          </p:cNvSpPr>
          <p:nvPr>
            <p:ph type="body" sz="quarter" idx="28"/>
          </p:nvPr>
        </p:nvSpPr>
        <p:spPr>
          <a:xfrm>
            <a:off x="877824" y="3328416"/>
            <a:ext cx="9957816" cy="402336"/>
          </a:xfrm>
          <a:noFill/>
        </p:spPr>
        <p:txBody>
          <a:bodyPr/>
          <a:lstStyle>
            <a:lvl1pPr marL="0" indent="0">
              <a:spcBef>
                <a:spcPts val="0"/>
              </a:spcBef>
              <a:buNone/>
              <a:defRPr sz="1800">
                <a:solidFill>
                  <a:schemeClr val="tx2"/>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266090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4462272"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622706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001000"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266090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4462272"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622706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001000"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p:txBody>
          <a:bodyPr/>
          <a:lstStyle>
            <a:lvl1pPr>
              <a:defRPr>
                <a:solidFill>
                  <a:schemeClr val="tx2"/>
                </a:solidFill>
              </a:defRPr>
            </a:lvl1pPr>
          </a:lstStyle>
          <a:p>
            <a:r>
              <a:rPr lang="en-US"/>
              <a:t>course title</a:t>
            </a:r>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3671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5" name="Text Placeholder 12">
            <a:extLst>
              <a:ext uri="{FF2B5EF4-FFF2-40B4-BE49-F238E27FC236}">
                <a16:creationId xmlns:a16="http://schemas.microsoft.com/office/drawing/2014/main" id="{745086ED-6566-AB9A-70A6-D9D2DB077F5A}"/>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2587752"/>
            <a:ext cx="10213848"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custGeom>
            <a:avLst/>
            <a:gdLst>
              <a:gd name="connsiteX0" fmla="*/ 11446035 w 12192000"/>
              <a:gd name="connsiteY0" fmla="*/ 238312 h 850392"/>
              <a:gd name="connsiteX1" fmla="*/ 11446035 w 12192000"/>
              <a:gd name="connsiteY1" fmla="*/ 284031 h 850392"/>
              <a:gd name="connsiteX2" fmla="*/ 11933120 w 12192000"/>
              <a:gd name="connsiteY2" fmla="*/ 284031 h 850392"/>
              <a:gd name="connsiteX3" fmla="*/ 11933120 w 12192000"/>
              <a:gd name="connsiteY3" fmla="*/ 238312 h 850392"/>
              <a:gd name="connsiteX4" fmla="*/ 0 w 12192000"/>
              <a:gd name="connsiteY4" fmla="*/ 0 h 850392"/>
              <a:gd name="connsiteX5" fmla="*/ 12192000 w 12192000"/>
              <a:gd name="connsiteY5" fmla="*/ 0 h 850392"/>
              <a:gd name="connsiteX6" fmla="*/ 12192000 w 12192000"/>
              <a:gd name="connsiteY6" fmla="*/ 850392 h 850392"/>
              <a:gd name="connsiteX7" fmla="*/ 0 w 12192000"/>
              <a:gd name="connsiteY7" fmla="*/ 850392 h 8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850392">
                <a:moveTo>
                  <a:pt x="11446035" y="238312"/>
                </a:moveTo>
                <a:lnTo>
                  <a:pt x="11446035" y="284031"/>
                </a:lnTo>
                <a:lnTo>
                  <a:pt x="11933120" y="284031"/>
                </a:lnTo>
                <a:lnTo>
                  <a:pt x="11933120" y="238312"/>
                </a:lnTo>
                <a:close/>
                <a:moveTo>
                  <a:pt x="0" y="0"/>
                </a:moveTo>
                <a:lnTo>
                  <a:pt x="12192000" y="0"/>
                </a:lnTo>
                <a:lnTo>
                  <a:pt x="12192000" y="850392"/>
                </a:lnTo>
                <a:lnTo>
                  <a:pt x="0" y="850392"/>
                </a:lnTo>
                <a:close/>
              </a:path>
            </a:pathLst>
          </a:custGeom>
          <a:solidFill>
            <a:schemeClr val="accent1">
              <a:lumMod val="75000"/>
            </a:schemeClr>
          </a:solidFill>
        </p:spPr>
        <p:txBody>
          <a:bodyPr wrap="square">
            <a:noAutofit/>
          </a:bodyPr>
          <a:lstStyle>
            <a:lvl1pPr marL="0" indent="0" algn="ctr">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p:spPr>
        <p:txBody>
          <a:bodyPr/>
          <a:lstStyle>
            <a:lvl1pPr>
              <a:defRPr>
                <a:solidFill>
                  <a:schemeClr val="bg1"/>
                </a:solidFill>
              </a:defRPr>
            </a:lvl1pPr>
          </a:lstStyle>
          <a:p>
            <a:r>
              <a:rPr lang="en-US"/>
              <a:t>course title</a:t>
            </a:r>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
        <p:nvSpPr>
          <p:cNvPr id="11" name="Rectangle 10">
            <a:extLst>
              <a:ext uri="{FF2B5EF4-FFF2-40B4-BE49-F238E27FC236}">
                <a16:creationId xmlns:a16="http://schemas.microsoft.com/office/drawing/2014/main" id="{820B8C45-3813-10BB-8CEE-B97E114209B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6467856" y="0"/>
            <a:ext cx="5724144" cy="4224528"/>
          </a:xfrm>
          <a:noFill/>
        </p:spPr>
        <p:txBody>
          <a:bodyPr/>
          <a:lstStyle>
            <a:lvl1pPr marL="0" indent="0" algn="ctr">
              <a:buNone/>
              <a:defRPr/>
            </a:lvl1pPr>
          </a:lstStyle>
          <a:p>
            <a:r>
              <a:rPr lang="en-US"/>
              <a:t>Click icon to add picture</a:t>
            </a:r>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tx2"/>
                </a:solidFill>
                <a:latin typeface="+mn-lt"/>
              </a:defRPr>
            </a:lvl1pPr>
          </a:lstStyle>
          <a:p>
            <a:r>
              <a:rPr lang="en-US" dirty="0"/>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tx2"/>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4818888"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8723376"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4818888"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8723376"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D7D3EE34-4CB3-EFD4-CB18-2CBD6765A6B3}"/>
              </a:ext>
            </a:extLst>
          </p:cNvPr>
          <p:cNvSpPr>
            <a:spLocks noGrp="1"/>
          </p:cNvSpPr>
          <p:nvPr>
            <p:ph type="ftr" sz="quarter" idx="21"/>
          </p:nvPr>
        </p:nvSpPr>
        <p:spPr/>
        <p:txBody>
          <a:bodyPr/>
          <a:lstStyle/>
          <a:p>
            <a:r>
              <a:rPr lang="en-US" dirty="0"/>
              <a:t>course title</a:t>
            </a:r>
          </a:p>
        </p:txBody>
      </p:sp>
      <p:sp>
        <p:nvSpPr>
          <p:cNvPr id="3" name="Slide Number Placeholder 2">
            <a:extLst>
              <a:ext uri="{FF2B5EF4-FFF2-40B4-BE49-F238E27FC236}">
                <a16:creationId xmlns:a16="http://schemas.microsoft.com/office/drawing/2014/main" id="{76DDE7B4-8792-03F9-C90E-BDC9932ABDA2}"/>
              </a:ext>
            </a:extLst>
          </p:cNvPr>
          <p:cNvSpPr>
            <a:spLocks noGrp="1"/>
          </p:cNvSpPr>
          <p:nvPr>
            <p:ph type="sldNum" sz="quarter" idx="2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4602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A7FA-4022-3FA2-0E0E-0972860B874F}"/>
              </a:ext>
            </a:extLst>
          </p:cNvPr>
          <p:cNvSpPr>
            <a:spLocks noGrp="1"/>
          </p:cNvSpPr>
          <p:nvPr>
            <p:ph type="pic" sz="quarter" idx="10"/>
          </p:nvPr>
        </p:nvSpPr>
        <p:spPr>
          <a:xfrm>
            <a:off x="0" y="4087368"/>
            <a:ext cx="12192000" cy="2770632"/>
          </a:xfrm>
          <a:custGeom>
            <a:avLst/>
            <a:gdLst>
              <a:gd name="connsiteX0" fmla="*/ 11446035 w 12192000"/>
              <a:gd name="connsiteY0" fmla="*/ 2158552 h 2770632"/>
              <a:gd name="connsiteX1" fmla="*/ 11446035 w 12192000"/>
              <a:gd name="connsiteY1" fmla="*/ 2204271 h 2770632"/>
              <a:gd name="connsiteX2" fmla="*/ 11933120 w 12192000"/>
              <a:gd name="connsiteY2" fmla="*/ 2204271 h 2770632"/>
              <a:gd name="connsiteX3" fmla="*/ 11933120 w 12192000"/>
              <a:gd name="connsiteY3" fmla="*/ 2158552 h 2770632"/>
              <a:gd name="connsiteX4" fmla="*/ 0 w 12192000"/>
              <a:gd name="connsiteY4" fmla="*/ 0 h 2770632"/>
              <a:gd name="connsiteX5" fmla="*/ 12192000 w 12192000"/>
              <a:gd name="connsiteY5" fmla="*/ 0 h 2770632"/>
              <a:gd name="connsiteX6" fmla="*/ 12192000 w 12192000"/>
              <a:gd name="connsiteY6" fmla="*/ 2770632 h 2770632"/>
              <a:gd name="connsiteX7" fmla="*/ 0 w 12192000"/>
              <a:gd name="connsiteY7" fmla="*/ 2770632 h 27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70632">
                <a:moveTo>
                  <a:pt x="11446035" y="2158552"/>
                </a:moveTo>
                <a:lnTo>
                  <a:pt x="11446035" y="2204271"/>
                </a:lnTo>
                <a:lnTo>
                  <a:pt x="11933120" y="2204271"/>
                </a:lnTo>
                <a:lnTo>
                  <a:pt x="11933120" y="2158552"/>
                </a:lnTo>
                <a:close/>
                <a:moveTo>
                  <a:pt x="0" y="0"/>
                </a:moveTo>
                <a:lnTo>
                  <a:pt x="12192000" y="0"/>
                </a:lnTo>
                <a:lnTo>
                  <a:pt x="12192000" y="2770632"/>
                </a:lnTo>
                <a:lnTo>
                  <a:pt x="0" y="2770632"/>
                </a:lnTo>
                <a:close/>
              </a:path>
            </a:pathLst>
          </a:custGeom>
        </p:spPr>
        <p:txBody>
          <a:bodyPr wrap="square" anchor="b">
            <a:noAutofit/>
          </a:bodyP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13" name="Text Placeholder 12">
            <a:extLst>
              <a:ext uri="{FF2B5EF4-FFF2-40B4-BE49-F238E27FC236}">
                <a16:creationId xmlns:a16="http://schemas.microsoft.com/office/drawing/2014/main" id="{5434838A-8B00-6F97-4B88-92382B126294}"/>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09732329-445D-026F-2751-7C7CC24FFC78}"/>
              </a:ext>
            </a:extLst>
          </p:cNvPr>
          <p:cNvSpPr>
            <a:spLocks noGrp="1"/>
          </p:cNvSpPr>
          <p:nvPr>
            <p:ph type="body" idx="1"/>
          </p:nvPr>
        </p:nvSpPr>
        <p:spPr>
          <a:xfrm>
            <a:off x="6007608" y="1005840"/>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007608" y="1552792"/>
            <a:ext cx="4160520" cy="1576160"/>
          </a:xfrm>
        </p:spPr>
        <p:txBody>
          <a:bodyPr/>
          <a:lstStyle>
            <a:lvl1pPr marL="283464"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4775745-3C47-7E04-1FD8-EC04C993FFCC}"/>
              </a:ext>
            </a:extLst>
          </p:cNvPr>
          <p:cNvSpPr>
            <a:spLocks noGrp="1"/>
          </p:cNvSpPr>
          <p:nvPr>
            <p:ph type="body" sz="quarter" idx="3"/>
          </p:nvPr>
        </p:nvSpPr>
        <p:spPr>
          <a:xfrm>
            <a:off x="6007608" y="3438144"/>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E07129-582E-5D7F-246C-5ABE714D4FAA}"/>
              </a:ext>
            </a:extLst>
          </p:cNvPr>
          <p:cNvSpPr>
            <a:spLocks noGrp="1"/>
          </p:cNvSpPr>
          <p:nvPr>
            <p:ph sz="quarter" idx="4"/>
          </p:nvPr>
        </p:nvSpPr>
        <p:spPr>
          <a:xfrm>
            <a:off x="6007608" y="3985096"/>
            <a:ext cx="4160520" cy="1576160"/>
          </a:xfrm>
        </p:spPr>
        <p:txBody>
          <a:bodyPr/>
          <a:lstStyle>
            <a:lvl1pPr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p:txBody>
          <a:bodyPr/>
          <a:lstStyle>
            <a:lvl1pPr>
              <a:defRPr>
                <a:solidFill>
                  <a:schemeClr val="bg1">
                    <a:alpha val="78000"/>
                  </a:schemeClr>
                </a:solidFill>
              </a:defRPr>
            </a:lvl1pPr>
          </a:lstStyle>
          <a:p>
            <a:r>
              <a:rPr lang="en-US" dirty="0"/>
              <a:t>course title</a:t>
            </a:r>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
        <p:nvSpPr>
          <p:cNvPr id="18" name="Rectangle 17">
            <a:extLst>
              <a:ext uri="{FF2B5EF4-FFF2-40B4-BE49-F238E27FC236}">
                <a16:creationId xmlns:a16="http://schemas.microsoft.com/office/drawing/2014/main" id="{1298DCFC-BBE6-A0EE-9253-E7AC8A49A023}"/>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093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4C3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B6D48-D20C-54AA-94F1-D8E933286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51F663A-C2C8-12B2-AE7C-318452D5F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6676FC8-F25A-C087-965F-C86D7A6638D6}"/>
              </a:ext>
            </a:extLst>
          </p:cNvPr>
          <p:cNvSpPr>
            <a:spLocks noGrp="1"/>
          </p:cNvSpPr>
          <p:nvPr>
            <p:ph type="ftr" sz="quarter" idx="3"/>
          </p:nvPr>
        </p:nvSpPr>
        <p:spPr>
          <a:xfrm>
            <a:off x="173736" y="6254496"/>
            <a:ext cx="4114800" cy="365125"/>
          </a:xfrm>
          <a:prstGeom prst="rect">
            <a:avLst/>
          </a:prstGeom>
        </p:spPr>
        <p:txBody>
          <a:bodyPr vert="horz" lIns="91440" tIns="45720" rIns="91440" bIns="45720" rtlCol="0" anchor="ctr">
            <a:noAutofit/>
          </a:bodyPr>
          <a:lstStyle>
            <a:lvl1pPr algn="l">
              <a:defRPr sz="1200">
                <a:solidFill>
                  <a:schemeClr val="tx2">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0AFBFC1D-3B9C-EFD1-A014-1F648ADDBD70}"/>
              </a:ext>
            </a:extLst>
          </p:cNvPr>
          <p:cNvSpPr>
            <a:spLocks noGrp="1"/>
          </p:cNvSpPr>
          <p:nvPr>
            <p:ph type="sldNum" sz="quarter" idx="4"/>
          </p:nvPr>
        </p:nvSpPr>
        <p:spPr>
          <a:xfrm>
            <a:off x="11347704" y="6181344"/>
            <a:ext cx="670560" cy="676656"/>
          </a:xfrm>
          <a:prstGeom prst="rect">
            <a:avLst/>
          </a:prstGeom>
        </p:spPr>
        <p:txBody>
          <a:bodyPr vert="horz" lIns="91440" tIns="45720" rIns="91440" bIns="45720" rtlCol="0" anchor="ctr">
            <a:noAutofit/>
          </a:bodyPr>
          <a:lstStyle>
            <a:lvl1pPr algn="ctr">
              <a:defRPr sz="2900" b="1">
                <a:solidFill>
                  <a:schemeClr val="tx2">
                    <a:alpha val="78000"/>
                  </a:schemeClr>
                </a:solidFill>
              </a:defRPr>
            </a:lvl1pPr>
          </a:lstStyle>
          <a:p>
            <a:fld id="{8058A7CE-F400-7B46-9E16-10D36E8C32FD}" type="slidenum">
              <a:rPr lang="en-US" smtClean="0"/>
              <a:pPr/>
              <a:t>‹#›</a:t>
            </a:fld>
            <a:endParaRPr lang="en-US" dirty="0"/>
          </a:p>
        </p:txBody>
      </p:sp>
      <p:sp>
        <p:nvSpPr>
          <p:cNvPr id="7" name="Rectangle 6">
            <a:extLst>
              <a:ext uri="{FF2B5EF4-FFF2-40B4-BE49-F238E27FC236}">
                <a16:creationId xmlns:a16="http://schemas.microsoft.com/office/drawing/2014/main" id="{3B176A5B-B081-E990-1FB5-4AE9CF7924C4}"/>
              </a:ext>
            </a:extLst>
          </p:cNvPr>
          <p:cNvSpPr/>
          <p:nvPr userDrawn="1"/>
        </p:nvSpPr>
        <p:spPr>
          <a:xfrm flipV="1">
            <a:off x="11446035" y="6245920"/>
            <a:ext cx="487085" cy="45719"/>
          </a:xfrm>
          <a:prstGeom prst="rect">
            <a:avLst/>
          </a:prstGeom>
          <a:solidFill>
            <a:srgbClr val="1C4C3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8751090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51" r:id="rId4"/>
    <p:sldLayoutId id="2147483661" r:id="rId5"/>
    <p:sldLayoutId id="2147483667" r:id="rId6"/>
    <p:sldLayoutId id="2147483666" r:id="rId7"/>
    <p:sldLayoutId id="2147483668" r:id="rId8"/>
    <p:sldLayoutId id="2147483653" r:id="rId9"/>
    <p:sldLayoutId id="2147483650" r:id="rId10"/>
    <p:sldLayoutId id="2147483662" r:id="rId11"/>
    <p:sldLayoutId id="2147483663" r:id="rId12"/>
    <p:sldLayoutId id="2147483664" r:id="rId13"/>
    <p:sldLayoutId id="2147483652" r:id="rId14"/>
    <p:sldLayoutId id="2147483654" r:id="rId15"/>
    <p:sldLayoutId id="2147483655" r:id="rId16"/>
    <p:sldLayoutId id="2147483656" r:id="rId17"/>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4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abgov.city/theurbanmedialab/omnia-sunt-communia/"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EB2A6-C71F-0538-4083-5C97297C2C85}"/>
              </a:ext>
            </a:extLst>
          </p:cNvPr>
          <p:cNvSpPr>
            <a:spLocks noGrp="1"/>
          </p:cNvSpPr>
          <p:nvPr>
            <p:ph type="ctrTitle"/>
          </p:nvPr>
        </p:nvSpPr>
        <p:spPr/>
        <p:txBody>
          <a:bodyPr/>
          <a:lstStyle/>
          <a:p>
            <a:pPr algn="ctr"/>
            <a:r>
              <a:rPr lang="en-GB" sz="2800" cap="none" dirty="0" err="1"/>
              <a:t>Commoning</a:t>
            </a:r>
            <a:r>
              <a:rPr lang="en-GB" sz="2800" cap="none" dirty="0"/>
              <a:t> Through the </a:t>
            </a:r>
            <a:r>
              <a:rPr lang="en-GB" sz="2800" cap="none" dirty="0" err="1"/>
              <a:t>Lifecourse</a:t>
            </a:r>
            <a:r>
              <a:rPr lang="en-GB" sz="2800" cap="none" dirty="0"/>
              <a:t>: The Mundane Politics of Retirement and Life Beyond the Wage</a:t>
            </a:r>
            <a:endParaRPr lang="en-US" sz="2800" cap="none" dirty="0"/>
          </a:p>
        </p:txBody>
      </p:sp>
      <p:sp>
        <p:nvSpPr>
          <p:cNvPr id="4" name="Subtitle 3">
            <a:extLst>
              <a:ext uri="{FF2B5EF4-FFF2-40B4-BE49-F238E27FC236}">
                <a16:creationId xmlns:a16="http://schemas.microsoft.com/office/drawing/2014/main" id="{03C0E02C-F7A1-FCC4-11A2-E245AD423ED8}"/>
              </a:ext>
            </a:extLst>
          </p:cNvPr>
          <p:cNvSpPr>
            <a:spLocks noGrp="1"/>
          </p:cNvSpPr>
          <p:nvPr>
            <p:ph type="subTitle" idx="1"/>
          </p:nvPr>
        </p:nvSpPr>
        <p:spPr>
          <a:xfrm>
            <a:off x="985812" y="4504854"/>
            <a:ext cx="6391656" cy="2084832"/>
          </a:xfrm>
        </p:spPr>
        <p:txBody>
          <a:bodyPr/>
          <a:lstStyle/>
          <a:p>
            <a:pPr algn="ctr"/>
            <a:r>
              <a:rPr lang="en-US" b="1" dirty="0"/>
              <a:t>Owain Hanmer</a:t>
            </a:r>
          </a:p>
          <a:p>
            <a:pPr algn="ctr"/>
            <a:r>
              <a:rPr lang="en-US" b="1" dirty="0"/>
              <a:t>Cardiff University/</a:t>
            </a:r>
            <a:r>
              <a:rPr lang="en-US" b="1" dirty="0" err="1"/>
              <a:t>Prifysgol</a:t>
            </a:r>
            <a:r>
              <a:rPr lang="en-US" b="1" dirty="0"/>
              <a:t> </a:t>
            </a:r>
            <a:r>
              <a:rPr lang="en-US" b="1" dirty="0" err="1"/>
              <a:t>Caerdydd</a:t>
            </a:r>
            <a:endParaRPr lang="en-US" b="1" dirty="0"/>
          </a:p>
          <a:p>
            <a:pPr algn="ctr"/>
            <a:endParaRPr lang="en-US" dirty="0"/>
          </a:p>
          <a:p>
            <a:pPr algn="ctr"/>
            <a:r>
              <a:rPr lang="en-US" dirty="0"/>
              <a:t>Deep Commons Conference</a:t>
            </a:r>
          </a:p>
          <a:p>
            <a:pPr algn="ctr"/>
            <a:endParaRPr lang="en-US" dirty="0"/>
          </a:p>
        </p:txBody>
      </p:sp>
      <p:pic>
        <p:nvPicPr>
          <p:cNvPr id="17" name="Picture Placeholder 7">
            <a:extLst>
              <a:ext uri="{FF2B5EF4-FFF2-40B4-BE49-F238E27FC236}">
                <a16:creationId xmlns:a16="http://schemas.microsoft.com/office/drawing/2014/main" id="{5C3A1B84-CB5B-DC98-7DA5-8FAF1E7A1BC4}"/>
              </a:ext>
            </a:extLst>
          </p:cNvPr>
          <p:cNvPicPr>
            <a:picLocks noGrp="1" noChangeAspect="1"/>
          </p:cNvPicPr>
          <p:nvPr>
            <p:ph type="pic" sz="quarter" idx="11"/>
          </p:nvPr>
        </p:nvPicPr>
        <p:blipFill rotWithShape="1">
          <a:blip r:embed="rId2"/>
          <a:srcRect l="26926" r="29422"/>
          <a:stretch/>
        </p:blipFill>
        <p:spPr>
          <a:xfrm>
            <a:off x="8200428" y="1"/>
            <a:ext cx="3991572" cy="6857999"/>
          </a:xfrm>
          <a:prstGeom prst="rect">
            <a:avLst/>
          </a:prstGeom>
          <a:noFill/>
        </p:spPr>
      </p:pic>
    </p:spTree>
    <p:extLst>
      <p:ext uri="{BB962C8B-B14F-4D97-AF65-F5344CB8AC3E}">
        <p14:creationId xmlns:p14="http://schemas.microsoft.com/office/powerpoint/2010/main" val="299190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68165E1-339D-11F5-3CA4-F29470C8059C}"/>
              </a:ext>
            </a:extLst>
          </p:cNvPr>
          <p:cNvPicPr>
            <a:picLocks noGrp="1" noChangeAspect="1"/>
          </p:cNvPicPr>
          <p:nvPr>
            <p:ph type="pic" sz="quarter" idx="10"/>
          </p:nvPr>
        </p:nvPicPr>
        <p:blipFill>
          <a:blip r:embed="rId2"/>
          <a:srcRect l="16600" r="16600"/>
          <a:stretch/>
        </p:blipFill>
        <p:spPr>
          <a:xfrm>
            <a:off x="0" y="0"/>
            <a:ext cx="6108192" cy="6858000"/>
          </a:xfrm>
        </p:spPr>
      </p:pic>
      <p:sp>
        <p:nvSpPr>
          <p:cNvPr id="3" name="Text Placeholder 2">
            <a:extLst>
              <a:ext uri="{FF2B5EF4-FFF2-40B4-BE49-F238E27FC236}">
                <a16:creationId xmlns:a16="http://schemas.microsoft.com/office/drawing/2014/main" id="{80752F22-74B6-562C-F8BC-4ECCC8B6C6EF}"/>
              </a:ext>
            </a:extLst>
          </p:cNvPr>
          <p:cNvSpPr>
            <a:spLocks noGrp="1"/>
          </p:cNvSpPr>
          <p:nvPr>
            <p:ph type="body" idx="1"/>
          </p:nvPr>
        </p:nvSpPr>
        <p:spPr>
          <a:xfrm>
            <a:off x="7114032" y="1943100"/>
            <a:ext cx="4242816" cy="4800600"/>
          </a:xfrm>
        </p:spPr>
        <p:txBody>
          <a:bodyPr/>
          <a:lstStyle/>
          <a:p>
            <a:pPr marL="285750" indent="-285750">
              <a:buFont typeface="Arial" panose="020B0604020202020204" pitchFamily="34" charset="0"/>
              <a:buChar char="•"/>
            </a:pPr>
            <a:r>
              <a:rPr lang="en-US" sz="1800" dirty="0"/>
              <a:t>Contrasts with the “outside”:</a:t>
            </a:r>
          </a:p>
          <a:p>
            <a:pPr marL="285750" indent="-285750">
              <a:buFont typeface="Arial" panose="020B0604020202020204" pitchFamily="34" charset="0"/>
              <a:buChar char="•"/>
            </a:pPr>
            <a:endParaRPr lang="en-US" sz="1800" dirty="0"/>
          </a:p>
          <a:p>
            <a:r>
              <a:rPr lang="en-GB" sz="1800" i="1" dirty="0"/>
              <a:t>“Allotments are good socially. They're quite good if people want to talk to you. In the modern world nobody bloody talks to you anyway, would you say that? You know you say ‘morning’ and they look at you as though it’s some strange word they've never heard of before.”</a:t>
            </a:r>
          </a:p>
          <a:p>
            <a:endParaRPr lang="en-GB" sz="1800" i="1" dirty="0"/>
          </a:p>
          <a:p>
            <a:r>
              <a:rPr lang="en-GB" sz="1800" i="1" dirty="0"/>
              <a:t>“Up here you don’t get that animosity that you hear about everywhere, but you have a good joke”. </a:t>
            </a:r>
            <a:endParaRPr lang="en-US" sz="1800" i="1" dirty="0"/>
          </a:p>
        </p:txBody>
      </p:sp>
      <p:sp>
        <p:nvSpPr>
          <p:cNvPr id="2" name="Title 3">
            <a:extLst>
              <a:ext uri="{FF2B5EF4-FFF2-40B4-BE49-F238E27FC236}">
                <a16:creationId xmlns:a16="http://schemas.microsoft.com/office/drawing/2014/main" id="{CE443FAB-6DF6-8D48-8145-F8CC666D74B3}"/>
              </a:ext>
            </a:extLst>
          </p:cNvPr>
          <p:cNvSpPr txBox="1">
            <a:spLocks/>
          </p:cNvSpPr>
          <p:nvPr/>
        </p:nvSpPr>
        <p:spPr>
          <a:xfrm>
            <a:off x="7020877" y="0"/>
            <a:ext cx="4429125" cy="23671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mn-lt"/>
                <a:ea typeface="+mj-ea"/>
                <a:cs typeface="+mj-cs"/>
              </a:defRPr>
            </a:lvl1pPr>
          </a:lstStyle>
          <a:p>
            <a:r>
              <a:rPr lang="en-US" dirty="0"/>
              <a:t>Spatial Alienation</a:t>
            </a:r>
          </a:p>
          <a:p>
            <a:r>
              <a:rPr lang="en-US" sz="1800" b="0" i="1" dirty="0"/>
              <a:t>Alienation from the spaces around us</a:t>
            </a:r>
          </a:p>
        </p:txBody>
      </p:sp>
    </p:spTree>
    <p:extLst>
      <p:ext uri="{BB962C8B-B14F-4D97-AF65-F5344CB8AC3E}">
        <p14:creationId xmlns:p14="http://schemas.microsoft.com/office/powerpoint/2010/main" val="323533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D22FD467-11FE-0FB5-05CF-BDBA6A8CD845}"/>
              </a:ext>
            </a:extLst>
          </p:cNvPr>
          <p:cNvPicPr>
            <a:picLocks noGrp="1" noChangeAspect="1"/>
          </p:cNvPicPr>
          <p:nvPr>
            <p:ph type="pic" sz="quarter" idx="12"/>
          </p:nvPr>
        </p:nvPicPr>
        <p:blipFill>
          <a:blip r:embed="rId2"/>
          <a:srcRect t="34150" b="34150"/>
          <a:stretch/>
        </p:blipFill>
        <p:spPr>
          <a:xfrm>
            <a:off x="0" y="-23150"/>
            <a:ext cx="12192000" cy="2898648"/>
          </a:xfrm>
        </p:spPr>
      </p:pic>
      <p:sp>
        <p:nvSpPr>
          <p:cNvPr id="27" name="Title 26">
            <a:extLst>
              <a:ext uri="{FF2B5EF4-FFF2-40B4-BE49-F238E27FC236}">
                <a16:creationId xmlns:a16="http://schemas.microsoft.com/office/drawing/2014/main" id="{0495CC77-4D09-9F18-CCCC-D99591447B71}"/>
              </a:ext>
            </a:extLst>
          </p:cNvPr>
          <p:cNvSpPr>
            <a:spLocks noGrp="1"/>
          </p:cNvSpPr>
          <p:nvPr>
            <p:ph type="title"/>
          </p:nvPr>
        </p:nvSpPr>
        <p:spPr/>
        <p:txBody>
          <a:bodyPr/>
          <a:lstStyle/>
          <a:p>
            <a:r>
              <a:rPr lang="en-US" dirty="0"/>
              <a:t>Creative Alienation</a:t>
            </a:r>
            <a:br>
              <a:rPr lang="en-US" dirty="0"/>
            </a:br>
            <a:r>
              <a:rPr lang="en-US" sz="1800" b="0" i="1" dirty="0" err="1"/>
              <a:t>Alienation</a:t>
            </a:r>
            <a:r>
              <a:rPr lang="en-US" sz="1800" b="0" i="1" dirty="0"/>
              <a:t> from what we create</a:t>
            </a:r>
            <a:endParaRPr lang="en-US" b="0" i="1" dirty="0"/>
          </a:p>
        </p:txBody>
      </p:sp>
      <p:sp>
        <p:nvSpPr>
          <p:cNvPr id="3" name="Slide Number Placeholder 2">
            <a:extLst>
              <a:ext uri="{FF2B5EF4-FFF2-40B4-BE49-F238E27FC236}">
                <a16:creationId xmlns:a16="http://schemas.microsoft.com/office/drawing/2014/main" id="{15A2677F-E6B5-7D75-DE25-2A045F2CA4C1}"/>
              </a:ext>
            </a:extLst>
          </p:cNvPr>
          <p:cNvSpPr>
            <a:spLocks noGrp="1"/>
          </p:cNvSpPr>
          <p:nvPr>
            <p:ph type="sldNum" sz="quarter" idx="30"/>
          </p:nvPr>
        </p:nvSpPr>
        <p:spPr/>
        <p:txBody>
          <a:bodyPr/>
          <a:lstStyle/>
          <a:p>
            <a:r>
              <a:rPr lang="en-US" dirty="0"/>
              <a:t>0</a:t>
            </a:r>
            <a:fld id="{8058A7CE-F400-7B46-9E16-10D36E8C32FD}" type="slidenum">
              <a:rPr lang="en-US" smtClean="0"/>
              <a:pPr/>
              <a:t>11</a:t>
            </a:fld>
            <a:endParaRPr lang="en-US" dirty="0"/>
          </a:p>
        </p:txBody>
      </p:sp>
      <p:sp>
        <p:nvSpPr>
          <p:cNvPr id="40" name="Text Placeholder 2">
            <a:extLst>
              <a:ext uri="{FF2B5EF4-FFF2-40B4-BE49-F238E27FC236}">
                <a16:creationId xmlns:a16="http://schemas.microsoft.com/office/drawing/2014/main" id="{DD2612EE-7084-1E14-613D-31FB90024E00}"/>
              </a:ext>
            </a:extLst>
          </p:cNvPr>
          <p:cNvSpPr txBox="1">
            <a:spLocks/>
          </p:cNvSpPr>
          <p:nvPr/>
        </p:nvSpPr>
        <p:spPr>
          <a:xfrm>
            <a:off x="733425" y="3057524"/>
            <a:ext cx="10623423" cy="3686175"/>
          </a:xfrm>
          <a:prstGeom prst="rect">
            <a:avLst/>
          </a:prstGeom>
        </p:spPr>
        <p:txBody>
          <a:bodyPr numCol="1"/>
          <a:lst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Interconnection of means/ends: tangible and concrete </a:t>
            </a:r>
          </a:p>
          <a:p>
            <a:pPr marL="0" indent="0">
              <a:buNone/>
            </a:pPr>
            <a:endParaRPr lang="en-US" sz="1800" dirty="0">
              <a:solidFill>
                <a:schemeClr val="bg1"/>
              </a:solidFill>
            </a:endParaRPr>
          </a:p>
          <a:p>
            <a:pPr marL="0" indent="0">
              <a:buNone/>
            </a:pPr>
            <a:r>
              <a:rPr lang="en-GB" sz="1800" i="1" dirty="0">
                <a:solidFill>
                  <a:schemeClr val="bg1"/>
                </a:solidFill>
              </a:rPr>
              <a:t>“I find it very soothing to the despair that I can feel about what we’ve done to our environment and how difficult it is to shift from a destructive interaction as a species, but then I put my hands in the dirt and do something constructive, do something for the earth in a very direct but small way.”</a:t>
            </a:r>
            <a:r>
              <a:rPr lang="en-US" sz="1800" i="1" dirty="0">
                <a:solidFill>
                  <a:schemeClr val="bg1"/>
                </a:solidFill>
              </a:rPr>
              <a:t> </a:t>
            </a:r>
          </a:p>
          <a:p>
            <a:pPr marL="0" indent="0">
              <a:buNone/>
            </a:pPr>
            <a:endParaRPr lang="en-US" sz="1800" i="1" dirty="0">
              <a:solidFill>
                <a:schemeClr val="bg1"/>
              </a:solidFill>
            </a:endParaRPr>
          </a:p>
          <a:p>
            <a:pPr marL="0" indent="0">
              <a:buNone/>
            </a:pPr>
            <a:r>
              <a:rPr lang="en-GB" sz="1800" i="1" dirty="0">
                <a:solidFill>
                  <a:schemeClr val="bg1"/>
                </a:solidFill>
              </a:rPr>
              <a:t>“With so much electronic stuff and you don't have a product and I like to have a product, and so this gives me a product whether it's a bag of beans or some sweet corn or pumpkin. I've done something and it’s tangible.”</a:t>
            </a:r>
          </a:p>
          <a:p>
            <a:pPr marL="0" indent="0">
              <a:buNone/>
            </a:pPr>
            <a:endParaRPr lang="en-GB" sz="1800" i="1" dirty="0">
              <a:solidFill>
                <a:schemeClr val="bg1"/>
              </a:solidFill>
            </a:endParaRPr>
          </a:p>
          <a:p>
            <a:pPr marL="0" indent="0">
              <a:buNone/>
            </a:pPr>
            <a:endParaRPr lang="en-GB" sz="1800" i="1" dirty="0">
              <a:solidFill>
                <a:schemeClr val="bg1"/>
              </a:solidFill>
            </a:endParaRPr>
          </a:p>
          <a:p>
            <a:pPr marL="0" indent="0">
              <a:buNone/>
            </a:pPr>
            <a:endParaRPr lang="en-GB" sz="1800" i="1" dirty="0">
              <a:solidFill>
                <a:schemeClr val="bg1"/>
              </a:solidFill>
            </a:endParaRPr>
          </a:p>
          <a:p>
            <a:pPr marL="0" indent="0">
              <a:buNone/>
            </a:pPr>
            <a:endParaRPr lang="en-GB" sz="1800" i="1" dirty="0">
              <a:solidFill>
                <a:schemeClr val="bg1"/>
              </a:solidFill>
            </a:endParaRPr>
          </a:p>
        </p:txBody>
      </p:sp>
    </p:spTree>
    <p:extLst>
      <p:ext uri="{BB962C8B-B14F-4D97-AF65-F5344CB8AC3E}">
        <p14:creationId xmlns:p14="http://schemas.microsoft.com/office/powerpoint/2010/main" val="247706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D22FD467-11FE-0FB5-05CF-BDBA6A8CD845}"/>
              </a:ext>
            </a:extLst>
          </p:cNvPr>
          <p:cNvPicPr>
            <a:picLocks noGrp="1" noChangeAspect="1"/>
          </p:cNvPicPr>
          <p:nvPr>
            <p:ph type="pic" sz="quarter" idx="12"/>
          </p:nvPr>
        </p:nvPicPr>
        <p:blipFill>
          <a:blip r:embed="rId2"/>
          <a:srcRect t="34150" b="34150"/>
          <a:stretch/>
        </p:blipFill>
        <p:spPr>
          <a:xfrm>
            <a:off x="0" y="-23150"/>
            <a:ext cx="12192000" cy="2898648"/>
          </a:xfrm>
        </p:spPr>
      </p:pic>
      <p:sp>
        <p:nvSpPr>
          <p:cNvPr id="27" name="Title 26">
            <a:extLst>
              <a:ext uri="{FF2B5EF4-FFF2-40B4-BE49-F238E27FC236}">
                <a16:creationId xmlns:a16="http://schemas.microsoft.com/office/drawing/2014/main" id="{0495CC77-4D09-9F18-CCCC-D99591447B71}"/>
              </a:ext>
            </a:extLst>
          </p:cNvPr>
          <p:cNvSpPr>
            <a:spLocks noGrp="1"/>
          </p:cNvSpPr>
          <p:nvPr>
            <p:ph type="title"/>
          </p:nvPr>
        </p:nvSpPr>
        <p:spPr/>
        <p:txBody>
          <a:bodyPr/>
          <a:lstStyle/>
          <a:p>
            <a:r>
              <a:rPr lang="en-US" dirty="0"/>
              <a:t>Creative Alienation</a:t>
            </a:r>
            <a:br>
              <a:rPr lang="en-US" dirty="0"/>
            </a:br>
            <a:r>
              <a:rPr lang="en-US" sz="1800" b="0" i="1" dirty="0" err="1"/>
              <a:t>Alienation</a:t>
            </a:r>
            <a:r>
              <a:rPr lang="en-US" sz="1800" b="0" i="1" dirty="0"/>
              <a:t> from what we create</a:t>
            </a:r>
            <a:endParaRPr lang="en-US" b="0" i="1" dirty="0"/>
          </a:p>
        </p:txBody>
      </p:sp>
      <p:sp>
        <p:nvSpPr>
          <p:cNvPr id="3" name="Slide Number Placeholder 2">
            <a:extLst>
              <a:ext uri="{FF2B5EF4-FFF2-40B4-BE49-F238E27FC236}">
                <a16:creationId xmlns:a16="http://schemas.microsoft.com/office/drawing/2014/main" id="{15A2677F-E6B5-7D75-DE25-2A045F2CA4C1}"/>
              </a:ext>
            </a:extLst>
          </p:cNvPr>
          <p:cNvSpPr>
            <a:spLocks noGrp="1"/>
          </p:cNvSpPr>
          <p:nvPr>
            <p:ph type="sldNum" sz="quarter" idx="30"/>
          </p:nvPr>
        </p:nvSpPr>
        <p:spPr/>
        <p:txBody>
          <a:bodyPr/>
          <a:lstStyle/>
          <a:p>
            <a:r>
              <a:rPr lang="en-US" dirty="0"/>
              <a:t>0</a:t>
            </a:r>
            <a:fld id="{8058A7CE-F400-7B46-9E16-10D36E8C32FD}" type="slidenum">
              <a:rPr lang="en-US" smtClean="0"/>
              <a:pPr/>
              <a:t>12</a:t>
            </a:fld>
            <a:endParaRPr lang="en-US" dirty="0"/>
          </a:p>
        </p:txBody>
      </p:sp>
      <p:sp>
        <p:nvSpPr>
          <p:cNvPr id="40" name="Text Placeholder 2">
            <a:extLst>
              <a:ext uri="{FF2B5EF4-FFF2-40B4-BE49-F238E27FC236}">
                <a16:creationId xmlns:a16="http://schemas.microsoft.com/office/drawing/2014/main" id="{DD2612EE-7084-1E14-613D-31FB90024E00}"/>
              </a:ext>
            </a:extLst>
          </p:cNvPr>
          <p:cNvSpPr txBox="1">
            <a:spLocks/>
          </p:cNvSpPr>
          <p:nvPr/>
        </p:nvSpPr>
        <p:spPr>
          <a:xfrm>
            <a:off x="733425" y="3057524"/>
            <a:ext cx="10623423" cy="3686175"/>
          </a:xfrm>
          <a:prstGeom prst="rect">
            <a:avLst/>
          </a:prstGeom>
        </p:spPr>
        <p:txBody>
          <a:bodyPr numCol="1"/>
          <a:lst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The worker </a:t>
            </a:r>
            <a:r>
              <a:rPr lang="en-GB" sz="1800" i="1" dirty="0">
                <a:solidFill>
                  <a:schemeClr val="bg1"/>
                </a:solidFill>
              </a:rPr>
              <a:t>“contemplates himself in a world that he has created” </a:t>
            </a:r>
            <a:r>
              <a:rPr lang="en-GB" sz="1800" dirty="0">
                <a:solidFill>
                  <a:schemeClr val="bg1"/>
                </a:solidFill>
              </a:rPr>
              <a:t>(</a:t>
            </a:r>
            <a:r>
              <a:rPr lang="fr-FR" sz="1800" dirty="0">
                <a:solidFill>
                  <a:schemeClr val="bg1"/>
                </a:solidFill>
              </a:rPr>
              <a:t>Marx 2011 [1932], p.55) </a:t>
            </a:r>
            <a:endParaRPr lang="en-GB" sz="1800" dirty="0">
              <a:solidFill>
                <a:schemeClr val="bg1"/>
              </a:solidFill>
            </a:endParaRPr>
          </a:p>
          <a:p>
            <a:pPr marL="0" indent="0">
              <a:buNone/>
            </a:pPr>
            <a:endParaRPr lang="en-US" sz="1800" dirty="0">
              <a:solidFill>
                <a:schemeClr val="bg1"/>
              </a:solidFill>
            </a:endParaRPr>
          </a:p>
          <a:p>
            <a:pPr marL="0" indent="0">
              <a:buNone/>
            </a:pPr>
            <a:r>
              <a:rPr lang="en-US" sz="1800" i="1" dirty="0">
                <a:solidFill>
                  <a:schemeClr val="bg1"/>
                </a:solidFill>
              </a:rPr>
              <a:t>“</a:t>
            </a:r>
            <a:r>
              <a:rPr lang="en-GB" sz="1800" i="1" dirty="0">
                <a:solidFill>
                  <a:schemeClr val="bg1"/>
                </a:solidFill>
              </a:rPr>
              <a:t>it is just an interaction. There is a feedback from the space you’re working with”</a:t>
            </a:r>
          </a:p>
          <a:p>
            <a:pPr marL="0" indent="0">
              <a:buNone/>
            </a:pPr>
            <a:endParaRPr lang="en-GB" sz="1800" i="1" dirty="0">
              <a:solidFill>
                <a:schemeClr val="bg1"/>
              </a:solidFill>
            </a:endParaRPr>
          </a:p>
          <a:p>
            <a:pPr marL="0" indent="0">
              <a:buNone/>
            </a:pPr>
            <a:endParaRPr lang="en-GB" sz="1800" dirty="0">
              <a:solidFill>
                <a:schemeClr val="bg1"/>
              </a:solidFill>
            </a:endParaRPr>
          </a:p>
          <a:p>
            <a:pPr marL="0" indent="0">
              <a:buNone/>
            </a:pPr>
            <a:endParaRPr lang="en-GB" sz="1800" dirty="0">
              <a:solidFill>
                <a:schemeClr val="bg1"/>
              </a:solidFill>
            </a:endParaRPr>
          </a:p>
          <a:p>
            <a:pPr marL="0" indent="0">
              <a:buNone/>
            </a:pPr>
            <a:r>
              <a:rPr lang="en-GB" sz="1800" dirty="0">
                <a:solidFill>
                  <a:schemeClr val="bg1"/>
                </a:solidFill>
              </a:rPr>
              <a:t>Creative re-use of scrap materials</a:t>
            </a:r>
          </a:p>
          <a:p>
            <a:pPr marL="0" indent="0">
              <a:buNone/>
            </a:pPr>
            <a:endParaRPr lang="en-GB" sz="1800" i="1" dirty="0">
              <a:solidFill>
                <a:schemeClr val="bg1"/>
              </a:solidFill>
            </a:endParaRPr>
          </a:p>
          <a:p>
            <a:pPr marL="0" indent="0">
              <a:buNone/>
            </a:pPr>
            <a:endParaRPr lang="en-GB" sz="1800" i="1" dirty="0">
              <a:solidFill>
                <a:schemeClr val="bg1"/>
              </a:solidFill>
            </a:endParaRPr>
          </a:p>
        </p:txBody>
      </p:sp>
      <p:pic>
        <p:nvPicPr>
          <p:cNvPr id="4" name="Picture 3" descr="A picture containing sky, outdoor, stone, several&#10;&#10;Description automatically generated">
            <a:extLst>
              <a:ext uri="{FF2B5EF4-FFF2-40B4-BE49-F238E27FC236}">
                <a16:creationId xmlns:a16="http://schemas.microsoft.com/office/drawing/2014/main" id="{91086AC3-0E26-E777-4B06-8EF1B62CCE46}"/>
              </a:ext>
            </a:extLst>
          </p:cNvPr>
          <p:cNvPicPr>
            <a:picLocks noChangeAspect="1"/>
          </p:cNvPicPr>
          <p:nvPr/>
        </p:nvPicPr>
        <p:blipFill>
          <a:blip r:embed="rId3"/>
          <a:stretch>
            <a:fillRect/>
          </a:stretch>
        </p:blipFill>
        <p:spPr>
          <a:xfrm>
            <a:off x="8071819" y="5312931"/>
            <a:ext cx="2060089" cy="1545067"/>
          </a:xfrm>
          <a:prstGeom prst="rect">
            <a:avLst/>
          </a:prstGeom>
        </p:spPr>
      </p:pic>
      <p:pic>
        <p:nvPicPr>
          <p:cNvPr id="6" name="Picture 5" descr="A picture containing tree, outdoor, garden, bushes&#10;&#10;Description automatically generated">
            <a:extLst>
              <a:ext uri="{FF2B5EF4-FFF2-40B4-BE49-F238E27FC236}">
                <a16:creationId xmlns:a16="http://schemas.microsoft.com/office/drawing/2014/main" id="{9F56210A-3335-647D-2390-C5415FD33AE1}"/>
              </a:ext>
            </a:extLst>
          </p:cNvPr>
          <p:cNvPicPr>
            <a:picLocks noChangeAspect="1"/>
          </p:cNvPicPr>
          <p:nvPr/>
        </p:nvPicPr>
        <p:blipFill>
          <a:blip r:embed="rId4"/>
          <a:stretch>
            <a:fillRect/>
          </a:stretch>
        </p:blipFill>
        <p:spPr>
          <a:xfrm>
            <a:off x="4597222" y="4540733"/>
            <a:ext cx="1737663" cy="2316884"/>
          </a:xfrm>
          <a:prstGeom prst="rect">
            <a:avLst/>
          </a:prstGeom>
        </p:spPr>
      </p:pic>
      <p:pic>
        <p:nvPicPr>
          <p:cNvPr id="8" name="Picture 7" descr="A picture containing tree, sky, grass, outdoor&#10;&#10;Description automatically generated">
            <a:extLst>
              <a:ext uri="{FF2B5EF4-FFF2-40B4-BE49-F238E27FC236}">
                <a16:creationId xmlns:a16="http://schemas.microsoft.com/office/drawing/2014/main" id="{7DDCA00B-A3E8-84DC-8218-6F4009CDF4A5}"/>
              </a:ext>
            </a:extLst>
          </p:cNvPr>
          <p:cNvPicPr>
            <a:picLocks noChangeAspect="1"/>
          </p:cNvPicPr>
          <p:nvPr/>
        </p:nvPicPr>
        <p:blipFill>
          <a:blip r:embed="rId5"/>
          <a:stretch>
            <a:fillRect/>
          </a:stretch>
        </p:blipFill>
        <p:spPr>
          <a:xfrm>
            <a:off x="10131908" y="5312931"/>
            <a:ext cx="2060092" cy="1545069"/>
          </a:xfrm>
          <a:prstGeom prst="rect">
            <a:avLst/>
          </a:prstGeom>
        </p:spPr>
      </p:pic>
      <p:pic>
        <p:nvPicPr>
          <p:cNvPr id="10" name="Picture 9" descr="A picture containing tree, outdoor, grass, lush&#10;&#10;Description automatically generated">
            <a:extLst>
              <a:ext uri="{FF2B5EF4-FFF2-40B4-BE49-F238E27FC236}">
                <a16:creationId xmlns:a16="http://schemas.microsoft.com/office/drawing/2014/main" id="{E8900A2E-0037-5C55-7273-A2071ACBA465}"/>
              </a:ext>
            </a:extLst>
          </p:cNvPr>
          <p:cNvPicPr>
            <a:picLocks noChangeAspect="1"/>
          </p:cNvPicPr>
          <p:nvPr/>
        </p:nvPicPr>
        <p:blipFill>
          <a:blip r:embed="rId6"/>
          <a:stretch>
            <a:fillRect/>
          </a:stretch>
        </p:blipFill>
        <p:spPr>
          <a:xfrm>
            <a:off x="6334885" y="4541116"/>
            <a:ext cx="1736934" cy="2316884"/>
          </a:xfrm>
          <a:prstGeom prst="rect">
            <a:avLst/>
          </a:prstGeom>
        </p:spPr>
      </p:pic>
    </p:spTree>
    <p:extLst>
      <p:ext uri="{BB962C8B-B14F-4D97-AF65-F5344CB8AC3E}">
        <p14:creationId xmlns:p14="http://schemas.microsoft.com/office/powerpoint/2010/main" val="2639594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1E69EF9-1FD5-1D45-7A3F-824B7F8C32C8}"/>
              </a:ext>
            </a:extLst>
          </p:cNvPr>
          <p:cNvPicPr>
            <a:picLocks noGrp="1" noChangeAspect="1"/>
          </p:cNvPicPr>
          <p:nvPr>
            <p:ph type="pic" sz="quarter" idx="12"/>
          </p:nvPr>
        </p:nvPicPr>
        <p:blipFill>
          <a:blip r:embed="rId2"/>
          <a:srcRect t="32700" b="32700"/>
          <a:stretch/>
        </p:blipFill>
        <p:spPr>
          <a:xfrm flipH="1">
            <a:off x="0" y="0"/>
            <a:ext cx="12192000" cy="3163824"/>
          </a:xfrm>
        </p:spPr>
      </p:pic>
      <p:sp>
        <p:nvSpPr>
          <p:cNvPr id="4" name="Title 3">
            <a:extLst>
              <a:ext uri="{FF2B5EF4-FFF2-40B4-BE49-F238E27FC236}">
                <a16:creationId xmlns:a16="http://schemas.microsoft.com/office/drawing/2014/main" id="{B3C4AD93-49F4-3F73-D8BF-3FB8377517B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6863681-AE8F-6A49-D141-54056E2B629E}"/>
              </a:ext>
            </a:extLst>
          </p:cNvPr>
          <p:cNvSpPr>
            <a:spLocks noGrp="1"/>
          </p:cNvSpPr>
          <p:nvPr>
            <p:ph idx="1"/>
          </p:nvPr>
        </p:nvSpPr>
        <p:spPr/>
        <p:txBody>
          <a:bodyPr/>
          <a:lstStyle/>
          <a:p>
            <a:r>
              <a:rPr lang="en-US" dirty="0"/>
              <a:t>Social / spatial / creative alienation inter-relate </a:t>
            </a:r>
          </a:p>
          <a:p>
            <a:r>
              <a:rPr lang="en-US" dirty="0" err="1"/>
              <a:t>Commoning</a:t>
            </a:r>
            <a:r>
              <a:rPr lang="en-US" dirty="0"/>
              <a:t> and the </a:t>
            </a:r>
            <a:r>
              <a:rPr lang="en-US" dirty="0" err="1"/>
              <a:t>lifecourse</a:t>
            </a:r>
            <a:r>
              <a:rPr lang="en-US" dirty="0"/>
              <a:t> </a:t>
            </a:r>
          </a:p>
          <a:p>
            <a:r>
              <a:rPr lang="en-US" dirty="0" err="1"/>
              <a:t>Valorising</a:t>
            </a:r>
            <a:r>
              <a:rPr lang="en-US" dirty="0"/>
              <a:t> the ordinary dynamics of </a:t>
            </a:r>
            <a:r>
              <a:rPr lang="en-US" dirty="0" err="1"/>
              <a:t>commoning</a:t>
            </a:r>
            <a:r>
              <a:rPr lang="en-US" dirty="0"/>
              <a:t> (not simply as being in service of capitalist reproduction)</a:t>
            </a:r>
          </a:p>
        </p:txBody>
      </p:sp>
    </p:spTree>
    <p:extLst>
      <p:ext uri="{BB962C8B-B14F-4D97-AF65-F5344CB8AC3E}">
        <p14:creationId xmlns:p14="http://schemas.microsoft.com/office/powerpoint/2010/main" val="2800796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0495CC77-4D09-9F18-CCCC-D99591447B71}"/>
              </a:ext>
            </a:extLst>
          </p:cNvPr>
          <p:cNvSpPr>
            <a:spLocks noGrp="1"/>
          </p:cNvSpPr>
          <p:nvPr>
            <p:ph type="title"/>
          </p:nvPr>
        </p:nvSpPr>
        <p:spPr/>
        <p:txBody>
          <a:bodyPr/>
          <a:lstStyle/>
          <a:p>
            <a:r>
              <a:rPr lang="en-US" dirty="0"/>
              <a:t>References</a:t>
            </a:r>
          </a:p>
        </p:txBody>
      </p:sp>
      <p:sp>
        <p:nvSpPr>
          <p:cNvPr id="3" name="Slide Number Placeholder 2">
            <a:extLst>
              <a:ext uri="{FF2B5EF4-FFF2-40B4-BE49-F238E27FC236}">
                <a16:creationId xmlns:a16="http://schemas.microsoft.com/office/drawing/2014/main" id="{15A2677F-E6B5-7D75-DE25-2A045F2CA4C1}"/>
              </a:ext>
            </a:extLst>
          </p:cNvPr>
          <p:cNvSpPr>
            <a:spLocks noGrp="1"/>
          </p:cNvSpPr>
          <p:nvPr>
            <p:ph type="sldNum" sz="quarter" idx="30"/>
          </p:nvPr>
        </p:nvSpPr>
        <p:spPr/>
        <p:txBody>
          <a:bodyPr/>
          <a:lstStyle/>
          <a:p>
            <a:r>
              <a:rPr lang="en-US" dirty="0"/>
              <a:t>0</a:t>
            </a:r>
            <a:fld id="{8058A7CE-F400-7B46-9E16-10D36E8C32FD}" type="slidenum">
              <a:rPr lang="en-US" smtClean="0"/>
              <a:pPr/>
              <a:t>14</a:t>
            </a:fld>
            <a:endParaRPr lang="en-US" dirty="0"/>
          </a:p>
        </p:txBody>
      </p:sp>
      <p:sp>
        <p:nvSpPr>
          <p:cNvPr id="40" name="Content Placeholder 2">
            <a:extLst>
              <a:ext uri="{FF2B5EF4-FFF2-40B4-BE49-F238E27FC236}">
                <a16:creationId xmlns:a16="http://schemas.microsoft.com/office/drawing/2014/main" id="{C7F61B71-04B6-08CA-3586-021F8BA76298}"/>
              </a:ext>
            </a:extLst>
          </p:cNvPr>
          <p:cNvSpPr txBox="1">
            <a:spLocks/>
          </p:cNvSpPr>
          <p:nvPr/>
        </p:nvSpPr>
        <p:spPr>
          <a:xfrm>
            <a:off x="877824" y="1801368"/>
            <a:ext cx="10305288" cy="3858768"/>
          </a:xfrm>
          <a:prstGeom prst="rect">
            <a:avLst/>
          </a:prstGeom>
        </p:spPr>
        <p:txBody>
          <a:bodyPr/>
          <a:lstStyle>
            <a:lvl1pPr marL="283464" indent="-283464"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859536" indent="-283464"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152144"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1444752" indent="-283464"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rPr>
              <a:t>Cleaver, H. 2017. Rupturing the Dialectic: The Struggle against Work, Money, and Financialization. Oakland, California: AK Press. </a:t>
            </a:r>
          </a:p>
          <a:p>
            <a:r>
              <a:rPr lang="en-GB" sz="1800" dirty="0">
                <a:solidFill>
                  <a:schemeClr val="bg1"/>
                </a:solidFill>
              </a:rPr>
              <a:t>Cumbers, A. 2015. Constructing a global commons in, against and beyond the state. Space and Polity 19(1), pp. 62–75.</a:t>
            </a:r>
          </a:p>
          <a:p>
            <a:r>
              <a:rPr lang="en-GB" sz="1800" dirty="0">
                <a:solidFill>
                  <a:schemeClr val="bg1"/>
                </a:solidFill>
              </a:rPr>
              <a:t>De Angelis, M. 2017. Omnia Sunt </a:t>
            </a:r>
            <a:r>
              <a:rPr lang="en-GB" sz="1800" dirty="0" err="1">
                <a:solidFill>
                  <a:schemeClr val="bg1"/>
                </a:solidFill>
              </a:rPr>
              <a:t>Communia</a:t>
            </a:r>
            <a:r>
              <a:rPr lang="en-GB" sz="1800" dirty="0">
                <a:solidFill>
                  <a:schemeClr val="bg1"/>
                </a:solidFill>
              </a:rPr>
              <a:t>: On the Commons and the Transformation to </a:t>
            </a:r>
            <a:r>
              <a:rPr lang="en-GB" sz="1800" dirty="0" err="1">
                <a:solidFill>
                  <a:schemeClr val="bg1"/>
                </a:solidFill>
              </a:rPr>
              <a:t>Postcapitalism</a:t>
            </a:r>
            <a:r>
              <a:rPr lang="en-GB" sz="1800" dirty="0">
                <a:solidFill>
                  <a:schemeClr val="bg1"/>
                </a:solidFill>
              </a:rPr>
              <a:t>. London: Zed Books.</a:t>
            </a:r>
          </a:p>
          <a:p>
            <a:r>
              <a:rPr lang="en-GB" sz="1800" dirty="0">
                <a:solidFill>
                  <a:schemeClr val="bg1"/>
                </a:solidFill>
              </a:rPr>
              <a:t>Gonzalez, E. 2019. The Construction of a Conceptual Prison. In: </a:t>
            </a:r>
            <a:r>
              <a:rPr lang="en-GB" sz="1800" dirty="0" err="1">
                <a:solidFill>
                  <a:schemeClr val="bg1"/>
                </a:solidFill>
              </a:rPr>
              <a:t>Barbagallo</a:t>
            </a:r>
            <a:r>
              <a:rPr lang="en-GB" sz="1800" dirty="0">
                <a:solidFill>
                  <a:schemeClr val="bg1"/>
                </a:solidFill>
              </a:rPr>
              <a:t>, C., </a:t>
            </a:r>
            <a:r>
              <a:rPr lang="en-GB" sz="1800" dirty="0" err="1">
                <a:solidFill>
                  <a:schemeClr val="bg1"/>
                </a:solidFill>
              </a:rPr>
              <a:t>Beuret</a:t>
            </a:r>
            <a:r>
              <a:rPr lang="en-GB" sz="1800" dirty="0">
                <a:solidFill>
                  <a:schemeClr val="bg1"/>
                </a:solidFill>
              </a:rPr>
              <a:t>, N., and Harvie, D. eds. </a:t>
            </a:r>
            <a:r>
              <a:rPr lang="en-GB" sz="1800" dirty="0" err="1">
                <a:solidFill>
                  <a:schemeClr val="bg1"/>
                </a:solidFill>
              </a:rPr>
              <a:t>Commoning</a:t>
            </a:r>
            <a:r>
              <a:rPr lang="en-GB" sz="1800" dirty="0">
                <a:solidFill>
                  <a:schemeClr val="bg1"/>
                </a:solidFill>
              </a:rPr>
              <a:t> with George </a:t>
            </a:r>
            <a:r>
              <a:rPr lang="en-GB" sz="1800" dirty="0" err="1">
                <a:solidFill>
                  <a:schemeClr val="bg1"/>
                </a:solidFill>
              </a:rPr>
              <a:t>Caffentzis</a:t>
            </a:r>
            <a:r>
              <a:rPr lang="en-GB" sz="1800" dirty="0">
                <a:solidFill>
                  <a:schemeClr val="bg1"/>
                </a:solidFill>
              </a:rPr>
              <a:t> and Silvia Federici. London: Pluto Press, pp. 247–251.</a:t>
            </a:r>
          </a:p>
          <a:p>
            <a:r>
              <a:rPr lang="en-GB" sz="1800" dirty="0">
                <a:solidFill>
                  <a:schemeClr val="bg1"/>
                </a:solidFill>
              </a:rPr>
              <a:t>Helfrich, S. 2012. Common goods don’t simply exist – they are created. In: </a:t>
            </a:r>
            <a:r>
              <a:rPr lang="en-GB" sz="1800" dirty="0" err="1">
                <a:solidFill>
                  <a:schemeClr val="bg1"/>
                </a:solidFill>
              </a:rPr>
              <a:t>Bollier</a:t>
            </a:r>
            <a:r>
              <a:rPr lang="en-GB" sz="1800" dirty="0">
                <a:solidFill>
                  <a:schemeClr val="bg1"/>
                </a:solidFill>
              </a:rPr>
              <a:t>, D. and Helfrich, S. eds. The Wealth of the Commons: A World Beyond Market and State. Amherst, MA: Levellers Press, pp. 61–67.</a:t>
            </a:r>
          </a:p>
          <a:p>
            <a:r>
              <a:rPr lang="en-GB" sz="1800" dirty="0">
                <a:solidFill>
                  <a:schemeClr val="bg1"/>
                </a:solidFill>
              </a:rPr>
              <a:t>McClintock, N. 2014. Radical, reformist, and garden-variety neoliberal: coming to terms with urban agriculture’s contradictions. Local Environment 19(2), pp. 147–171.</a:t>
            </a:r>
          </a:p>
          <a:p>
            <a:endParaRPr lang="en-US" sz="1800" dirty="0">
              <a:solidFill>
                <a:schemeClr val="bg1"/>
              </a:solidFill>
            </a:endParaRPr>
          </a:p>
        </p:txBody>
      </p:sp>
    </p:spTree>
    <p:extLst>
      <p:ext uri="{BB962C8B-B14F-4D97-AF65-F5344CB8AC3E}">
        <p14:creationId xmlns:p14="http://schemas.microsoft.com/office/powerpoint/2010/main" val="186480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6D777E-AF79-EFAB-66FB-4A4B8040A93D}"/>
              </a:ext>
            </a:extLst>
          </p:cNvPr>
          <p:cNvSpPr>
            <a:spLocks noGrp="1"/>
          </p:cNvSpPr>
          <p:nvPr>
            <p:ph type="title"/>
          </p:nvPr>
        </p:nvSpPr>
        <p:spPr>
          <a:xfrm>
            <a:off x="4924552" y="896112"/>
            <a:ext cx="2342896" cy="1453896"/>
          </a:xfrm>
        </p:spPr>
        <p:txBody>
          <a:bodyPr/>
          <a:lstStyle/>
          <a:p>
            <a:r>
              <a:rPr lang="en-US" dirty="0" err="1"/>
              <a:t>Diolch</a:t>
            </a:r>
            <a:endParaRPr lang="en-US" dirty="0"/>
          </a:p>
        </p:txBody>
      </p:sp>
      <p:sp>
        <p:nvSpPr>
          <p:cNvPr id="3" name="Content Placeholder 2">
            <a:extLst>
              <a:ext uri="{FF2B5EF4-FFF2-40B4-BE49-F238E27FC236}">
                <a16:creationId xmlns:a16="http://schemas.microsoft.com/office/drawing/2014/main" id="{8F0A3398-BF6F-02E2-4278-2F44D05DDCEC}"/>
              </a:ext>
            </a:extLst>
          </p:cNvPr>
          <p:cNvSpPr>
            <a:spLocks noGrp="1"/>
          </p:cNvSpPr>
          <p:nvPr>
            <p:ph idx="1"/>
          </p:nvPr>
        </p:nvSpPr>
        <p:spPr>
          <a:xfrm>
            <a:off x="4629213" y="2851785"/>
            <a:ext cx="2933573" cy="1901952"/>
          </a:xfrm>
        </p:spPr>
        <p:txBody>
          <a:bodyPr/>
          <a:lstStyle/>
          <a:p>
            <a:pPr algn="ctr"/>
            <a:r>
              <a:rPr lang="en-US" dirty="0"/>
              <a:t>Owain Hanmer</a:t>
            </a:r>
          </a:p>
          <a:p>
            <a:pPr algn="ctr"/>
            <a:r>
              <a:rPr lang="en-US" dirty="0"/>
              <a:t>hanmerOJ@cardiff.ac.uk</a:t>
            </a:r>
          </a:p>
          <a:p>
            <a:pPr algn="ctr"/>
            <a:endParaRPr lang="en-US" dirty="0"/>
          </a:p>
        </p:txBody>
      </p:sp>
    </p:spTree>
    <p:extLst>
      <p:ext uri="{BB962C8B-B14F-4D97-AF65-F5344CB8AC3E}">
        <p14:creationId xmlns:p14="http://schemas.microsoft.com/office/powerpoint/2010/main" val="320241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28FD2-C467-9ED1-1223-8F5D74856EFA}"/>
              </a:ext>
            </a:extLst>
          </p:cNvPr>
          <p:cNvSpPr>
            <a:spLocks noGrp="1"/>
          </p:cNvSpPr>
          <p:nvPr>
            <p:ph type="title"/>
          </p:nvPr>
        </p:nvSpPr>
        <p:spPr>
          <a:xfrm>
            <a:off x="877824" y="0"/>
            <a:ext cx="4416552" cy="1572768"/>
          </a:xfrm>
        </p:spPr>
        <p:txBody>
          <a:bodyPr anchor="ctr"/>
          <a:lstStyle/>
          <a:p>
            <a:r>
              <a:rPr lang="en-US" dirty="0"/>
              <a:t>Context</a:t>
            </a:r>
          </a:p>
        </p:txBody>
      </p:sp>
      <p:pic>
        <p:nvPicPr>
          <p:cNvPr id="5" name="Picture Placeholder 4">
            <a:extLst>
              <a:ext uri="{FF2B5EF4-FFF2-40B4-BE49-F238E27FC236}">
                <a16:creationId xmlns:a16="http://schemas.microsoft.com/office/drawing/2014/main" id="{9D23B1F9-0E7C-5982-B795-2E41A6B39ECD}"/>
              </a:ext>
            </a:extLst>
          </p:cNvPr>
          <p:cNvPicPr>
            <a:picLocks noGrp="1" noChangeAspect="1"/>
          </p:cNvPicPr>
          <p:nvPr>
            <p:ph type="pic" sz="quarter" idx="10"/>
          </p:nvPr>
        </p:nvPicPr>
        <p:blipFill>
          <a:blip r:embed="rId2"/>
          <a:srcRect l="14450" r="14450"/>
          <a:stretch/>
        </p:blipFill>
        <p:spPr>
          <a:xfrm>
            <a:off x="5690616" y="0"/>
            <a:ext cx="6501384" cy="6858000"/>
          </a:xfrm>
        </p:spPr>
      </p:pic>
      <p:sp>
        <p:nvSpPr>
          <p:cNvPr id="8" name="Text Placeholder 7">
            <a:extLst>
              <a:ext uri="{FF2B5EF4-FFF2-40B4-BE49-F238E27FC236}">
                <a16:creationId xmlns:a16="http://schemas.microsoft.com/office/drawing/2014/main" id="{B8D18042-D2AF-94EF-F5A5-7E710554A374}"/>
              </a:ext>
            </a:extLst>
          </p:cNvPr>
          <p:cNvSpPr>
            <a:spLocks noGrp="1"/>
          </p:cNvSpPr>
          <p:nvPr>
            <p:ph type="body" idx="1"/>
          </p:nvPr>
        </p:nvSpPr>
        <p:spPr>
          <a:xfrm>
            <a:off x="877824" y="1276350"/>
            <a:ext cx="4242816" cy="3619500"/>
          </a:xfrm>
        </p:spPr>
        <p:txBody>
          <a:bodyPr anchor="ctr"/>
          <a:lstStyle/>
          <a:p>
            <a:pPr marL="285750" indent="-285750">
              <a:lnSpc>
                <a:spcPct val="150000"/>
              </a:lnSpc>
              <a:buFont typeface="Arial" panose="020B0604020202020204" pitchFamily="34" charset="0"/>
              <a:buChar char="•"/>
            </a:pPr>
            <a:r>
              <a:rPr lang="en-GB" dirty="0"/>
              <a:t>Commons no longer a historical phenomena </a:t>
            </a:r>
          </a:p>
          <a:p>
            <a:pPr marL="285750" indent="-285750">
              <a:lnSpc>
                <a:spcPct val="150000"/>
              </a:lnSpc>
              <a:buFont typeface="Arial" panose="020B0604020202020204" pitchFamily="34" charset="0"/>
              <a:buChar char="•"/>
            </a:pPr>
            <a:r>
              <a:rPr lang="en-GB" dirty="0"/>
              <a:t>Ongoing process</a:t>
            </a:r>
          </a:p>
          <a:p>
            <a:pPr marL="285750" indent="-285750">
              <a:lnSpc>
                <a:spcPct val="150000"/>
              </a:lnSpc>
              <a:buFont typeface="Arial" panose="020B0604020202020204" pitchFamily="34" charset="0"/>
              <a:buChar char="•"/>
            </a:pPr>
            <a:r>
              <a:rPr lang="en-GB" dirty="0"/>
              <a:t>Political-economic alternatives</a:t>
            </a:r>
          </a:p>
          <a:p>
            <a:pPr marL="285750" indent="-285750">
              <a:lnSpc>
                <a:spcPct val="150000"/>
              </a:lnSpc>
              <a:buFont typeface="Arial" panose="020B0604020202020204" pitchFamily="34" charset="0"/>
              <a:buChar char="•"/>
            </a:pPr>
            <a:r>
              <a:rPr lang="en-GB" dirty="0"/>
              <a:t>But mundane forms of </a:t>
            </a:r>
            <a:r>
              <a:rPr lang="en-GB" dirty="0" err="1"/>
              <a:t>commoning</a:t>
            </a:r>
            <a:r>
              <a:rPr lang="en-GB" dirty="0"/>
              <a:t> overlooked</a:t>
            </a:r>
          </a:p>
          <a:p>
            <a:pPr marL="285750" indent="-285750">
              <a:lnSpc>
                <a:spcPct val="150000"/>
              </a:lnSpc>
              <a:buFont typeface="Arial" panose="020B0604020202020204" pitchFamily="34" charset="0"/>
              <a:buChar char="•"/>
            </a:pPr>
            <a:r>
              <a:rPr lang="en-GB" dirty="0"/>
              <a:t>Research in urban gardens in Cardiff (Wales)</a:t>
            </a:r>
          </a:p>
        </p:txBody>
      </p:sp>
    </p:spTree>
    <p:extLst>
      <p:ext uri="{BB962C8B-B14F-4D97-AF65-F5344CB8AC3E}">
        <p14:creationId xmlns:p14="http://schemas.microsoft.com/office/powerpoint/2010/main" val="3905525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68165E1-339D-11F5-3CA4-F29470C8059C}"/>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4124" b="14124"/>
          <a:stretch/>
        </p:blipFill>
        <p:spPr>
          <a:xfrm>
            <a:off x="0" y="0"/>
            <a:ext cx="6108192" cy="6858000"/>
          </a:xfrm>
        </p:spPr>
      </p:pic>
      <p:sp>
        <p:nvSpPr>
          <p:cNvPr id="3" name="Text Placeholder 2">
            <a:extLst>
              <a:ext uri="{FF2B5EF4-FFF2-40B4-BE49-F238E27FC236}">
                <a16:creationId xmlns:a16="http://schemas.microsoft.com/office/drawing/2014/main" id="{80752F22-74B6-562C-F8BC-4ECCC8B6C6EF}"/>
              </a:ext>
            </a:extLst>
          </p:cNvPr>
          <p:cNvSpPr>
            <a:spLocks noGrp="1"/>
          </p:cNvSpPr>
          <p:nvPr>
            <p:ph type="body" idx="1"/>
          </p:nvPr>
        </p:nvSpPr>
        <p:spPr>
          <a:xfrm>
            <a:off x="7114032" y="2706052"/>
            <a:ext cx="4242816" cy="3136392"/>
          </a:xfrm>
        </p:spPr>
        <p:txBody>
          <a:bodyPr/>
          <a:lstStyle/>
          <a:p>
            <a:r>
              <a:rPr lang="en-US" sz="1800" dirty="0"/>
              <a:t>More than a resource</a:t>
            </a:r>
          </a:p>
          <a:p>
            <a:r>
              <a:rPr lang="en-US" sz="1800" dirty="0"/>
              <a:t>But contested politics</a:t>
            </a:r>
          </a:p>
          <a:p>
            <a:endParaRPr lang="en-US" sz="1800" dirty="0"/>
          </a:p>
          <a:p>
            <a:r>
              <a:rPr lang="en-US" sz="1800" b="1" dirty="0"/>
              <a:t>EXOGENOUS</a:t>
            </a:r>
          </a:p>
          <a:p>
            <a:r>
              <a:rPr lang="en-US" sz="1800" b="1" dirty="0"/>
              <a:t>ENDOGENOUS</a:t>
            </a:r>
          </a:p>
          <a:p>
            <a:endParaRPr lang="en-US" sz="1800" b="1" dirty="0"/>
          </a:p>
          <a:p>
            <a:r>
              <a:rPr lang="en-US" sz="1800" dirty="0"/>
              <a:t>2 key challenges:</a:t>
            </a:r>
          </a:p>
          <a:p>
            <a:r>
              <a:rPr lang="en-US" sz="1800" dirty="0"/>
              <a:t>De Angelis (2017)</a:t>
            </a:r>
          </a:p>
          <a:p>
            <a:r>
              <a:rPr lang="en-US" sz="1800" dirty="0"/>
              <a:t>The shift to “</a:t>
            </a:r>
            <a:r>
              <a:rPr lang="en-US" sz="1800" dirty="0" err="1"/>
              <a:t>commoning</a:t>
            </a:r>
            <a:r>
              <a:rPr lang="en-US" sz="1800" dirty="0"/>
              <a:t>”</a:t>
            </a:r>
          </a:p>
        </p:txBody>
      </p:sp>
      <p:sp>
        <p:nvSpPr>
          <p:cNvPr id="2" name="Title 3">
            <a:extLst>
              <a:ext uri="{FF2B5EF4-FFF2-40B4-BE49-F238E27FC236}">
                <a16:creationId xmlns:a16="http://schemas.microsoft.com/office/drawing/2014/main" id="{CE443FAB-6DF6-8D48-8145-F8CC666D74B3}"/>
              </a:ext>
            </a:extLst>
          </p:cNvPr>
          <p:cNvSpPr txBox="1">
            <a:spLocks/>
          </p:cNvSpPr>
          <p:nvPr/>
        </p:nvSpPr>
        <p:spPr>
          <a:xfrm>
            <a:off x="7020877" y="0"/>
            <a:ext cx="4429125" cy="2367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bg1"/>
                </a:solidFill>
                <a:latin typeface="+mn-lt"/>
                <a:ea typeface="+mj-ea"/>
                <a:cs typeface="+mj-cs"/>
              </a:defRPr>
            </a:lvl1pPr>
          </a:lstStyle>
          <a:p>
            <a:r>
              <a:rPr lang="en-US" dirty="0"/>
              <a:t>From the commons to </a:t>
            </a:r>
            <a:r>
              <a:rPr lang="en-US" dirty="0" err="1"/>
              <a:t>commoning</a:t>
            </a:r>
            <a:endParaRPr lang="en-US" dirty="0"/>
          </a:p>
        </p:txBody>
      </p:sp>
    </p:spTree>
    <p:extLst>
      <p:ext uri="{BB962C8B-B14F-4D97-AF65-F5344CB8AC3E}">
        <p14:creationId xmlns:p14="http://schemas.microsoft.com/office/powerpoint/2010/main" val="3574600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01AC2C6-E7E2-C85C-29AC-71DC976E4BC1}"/>
              </a:ext>
            </a:extLst>
          </p:cNvPr>
          <p:cNvSpPr>
            <a:spLocks noGrp="1"/>
          </p:cNvSpPr>
          <p:nvPr>
            <p:ph type="title"/>
          </p:nvPr>
        </p:nvSpPr>
        <p:spPr>
          <a:xfrm>
            <a:off x="877824" y="0"/>
            <a:ext cx="3557016" cy="1801368"/>
          </a:xfrm>
        </p:spPr>
        <p:txBody>
          <a:bodyPr anchor="ctr"/>
          <a:lstStyle/>
          <a:p>
            <a:r>
              <a:rPr lang="en-US" dirty="0"/>
              <a:t>Everyday Life</a:t>
            </a:r>
          </a:p>
        </p:txBody>
      </p:sp>
      <p:sp>
        <p:nvSpPr>
          <p:cNvPr id="15" name="Text Placeholder 14">
            <a:extLst>
              <a:ext uri="{FF2B5EF4-FFF2-40B4-BE49-F238E27FC236}">
                <a16:creationId xmlns:a16="http://schemas.microsoft.com/office/drawing/2014/main" id="{95F1D745-3A8E-588D-8DC9-5D68C642D8FB}"/>
              </a:ext>
            </a:extLst>
          </p:cNvPr>
          <p:cNvSpPr>
            <a:spLocks noGrp="1"/>
          </p:cNvSpPr>
          <p:nvPr>
            <p:ph type="body" sz="quarter" idx="11"/>
          </p:nvPr>
        </p:nvSpPr>
        <p:spPr/>
        <p:txBody>
          <a:bodyPr/>
          <a:lstStyle/>
          <a:p>
            <a:r>
              <a:rPr lang="en-US" dirty="0"/>
              <a:t>Despite, beyond, or in service of capitalism?</a:t>
            </a:r>
          </a:p>
        </p:txBody>
      </p:sp>
      <p:sp>
        <p:nvSpPr>
          <p:cNvPr id="4" name="Content Placeholder 3">
            <a:extLst>
              <a:ext uri="{FF2B5EF4-FFF2-40B4-BE49-F238E27FC236}">
                <a16:creationId xmlns:a16="http://schemas.microsoft.com/office/drawing/2014/main" id="{E8AF5C2F-2F34-7FD6-4040-1B36195015A5}"/>
              </a:ext>
            </a:extLst>
          </p:cNvPr>
          <p:cNvSpPr>
            <a:spLocks noGrp="1"/>
          </p:cNvSpPr>
          <p:nvPr>
            <p:ph sz="half" idx="2"/>
          </p:nvPr>
        </p:nvSpPr>
        <p:spPr>
          <a:xfrm>
            <a:off x="6007608" y="604850"/>
            <a:ext cx="4160520" cy="3400208"/>
          </a:xfrm>
        </p:spPr>
        <p:txBody>
          <a:bodyPr/>
          <a:lstStyle/>
          <a:p>
            <a:r>
              <a:rPr lang="en-US" sz="1800" dirty="0"/>
              <a:t>The antagonisms of everyday life (Gonzalez 2019)</a:t>
            </a:r>
          </a:p>
          <a:p>
            <a:r>
              <a:rPr lang="en-US" sz="1800" dirty="0"/>
              <a:t>Capitalism imposes a singular value on a rich array of </a:t>
            </a:r>
            <a:r>
              <a:rPr lang="en-US" sz="1800" dirty="0" err="1"/>
              <a:t>functionings</a:t>
            </a:r>
            <a:r>
              <a:rPr lang="en-US" sz="1800" dirty="0"/>
              <a:t> (Cleaver 2017)</a:t>
            </a:r>
          </a:p>
          <a:p>
            <a:r>
              <a:rPr lang="en-US" sz="1800" dirty="0"/>
              <a:t>Alternative everyday values within </a:t>
            </a:r>
            <a:r>
              <a:rPr lang="en-US" sz="1800" dirty="0" err="1"/>
              <a:t>commoning</a:t>
            </a:r>
            <a:endParaRPr lang="en-US" sz="1800" dirty="0"/>
          </a:p>
          <a:p>
            <a:r>
              <a:rPr lang="en-US" sz="1800" dirty="0"/>
              <a:t>Self-</a:t>
            </a:r>
            <a:r>
              <a:rPr lang="en-US" sz="1800" dirty="0" err="1"/>
              <a:t>valorisation</a:t>
            </a:r>
            <a:endParaRPr lang="en-US" sz="1800" dirty="0"/>
          </a:p>
          <a:p>
            <a:r>
              <a:rPr lang="en-US" sz="1800" dirty="0"/>
              <a:t>The contradictory politics of urban gardens (McClintock 2014) as ideal spaces for exploration</a:t>
            </a:r>
          </a:p>
        </p:txBody>
      </p:sp>
      <p:pic>
        <p:nvPicPr>
          <p:cNvPr id="26" name="Picture Placeholder 25">
            <a:extLst>
              <a:ext uri="{FF2B5EF4-FFF2-40B4-BE49-F238E27FC236}">
                <a16:creationId xmlns:a16="http://schemas.microsoft.com/office/drawing/2014/main" id="{A59349F3-8651-2ED7-8A24-59C80D38B81F}"/>
              </a:ext>
            </a:extLst>
          </p:cNvPr>
          <p:cNvPicPr>
            <a:picLocks noGrp="1" noChangeAspect="1"/>
          </p:cNvPicPr>
          <p:nvPr>
            <p:ph type="pic" sz="quarter" idx="10"/>
          </p:nvPr>
        </p:nvPicPr>
        <p:blipFill rotWithShape="1">
          <a:blip r:embed="rId2"/>
          <a:srcRect t="40564" b="34850"/>
          <a:stretch/>
        </p:blipFill>
        <p:spPr>
          <a:xfrm>
            <a:off x="0" y="4609909"/>
            <a:ext cx="12192000" cy="2248091"/>
          </a:xfrm>
        </p:spPr>
      </p:pic>
    </p:spTree>
    <p:extLst>
      <p:ext uri="{BB962C8B-B14F-4D97-AF65-F5344CB8AC3E}">
        <p14:creationId xmlns:p14="http://schemas.microsoft.com/office/powerpoint/2010/main" val="9676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Placeholder 94">
            <a:extLst>
              <a:ext uri="{FF2B5EF4-FFF2-40B4-BE49-F238E27FC236}">
                <a16:creationId xmlns:a16="http://schemas.microsoft.com/office/drawing/2014/main" id="{3DC62460-0BE1-663E-6EC7-5D32CCFAA104}"/>
              </a:ext>
            </a:extLst>
          </p:cNvPr>
          <p:cNvPicPr>
            <a:picLocks noGrp="1" noChangeAspect="1"/>
          </p:cNvPicPr>
          <p:nvPr>
            <p:ph type="pic" sz="quarter" idx="12"/>
          </p:nvPr>
        </p:nvPicPr>
        <p:blipFill>
          <a:blip r:embed="rId2"/>
          <a:srcRect t="29600" b="29600"/>
          <a:stretch/>
        </p:blipFill>
        <p:spPr>
          <a:xfrm flipH="1">
            <a:off x="0" y="-23150"/>
            <a:ext cx="12192000" cy="3730752"/>
          </a:xfrm>
        </p:spPr>
      </p:pic>
      <p:sp>
        <p:nvSpPr>
          <p:cNvPr id="40" name="Title 39">
            <a:extLst>
              <a:ext uri="{FF2B5EF4-FFF2-40B4-BE49-F238E27FC236}">
                <a16:creationId xmlns:a16="http://schemas.microsoft.com/office/drawing/2014/main" id="{D2FC237F-CDB1-8E36-1186-413A45FC4972}"/>
              </a:ext>
            </a:extLst>
          </p:cNvPr>
          <p:cNvSpPr>
            <a:spLocks noGrp="1"/>
          </p:cNvSpPr>
          <p:nvPr>
            <p:ph type="title"/>
          </p:nvPr>
        </p:nvSpPr>
        <p:spPr/>
        <p:txBody>
          <a:bodyPr/>
          <a:lstStyle/>
          <a:p>
            <a:r>
              <a:rPr lang="en-US" dirty="0"/>
              <a:t>Methods</a:t>
            </a:r>
          </a:p>
        </p:txBody>
      </p:sp>
      <p:sp>
        <p:nvSpPr>
          <p:cNvPr id="47" name="Text Placeholder 46">
            <a:extLst>
              <a:ext uri="{FF2B5EF4-FFF2-40B4-BE49-F238E27FC236}">
                <a16:creationId xmlns:a16="http://schemas.microsoft.com/office/drawing/2014/main" id="{3255AB6C-7458-5E46-44F0-5858AA8783E8}"/>
              </a:ext>
            </a:extLst>
          </p:cNvPr>
          <p:cNvSpPr>
            <a:spLocks noGrp="1"/>
          </p:cNvSpPr>
          <p:nvPr>
            <p:ph type="body" sz="quarter" idx="18"/>
          </p:nvPr>
        </p:nvSpPr>
        <p:spPr>
          <a:xfrm>
            <a:off x="2231898" y="4486275"/>
            <a:ext cx="1627632" cy="1376172"/>
          </a:xfrm>
        </p:spPr>
        <p:txBody>
          <a:bodyPr/>
          <a:lstStyle/>
          <a:p>
            <a:r>
              <a:rPr lang="en-US" sz="1800" dirty="0"/>
              <a:t>Ethnographic fieldwork</a:t>
            </a:r>
          </a:p>
          <a:p>
            <a:endParaRPr lang="en-US" sz="1800" dirty="0"/>
          </a:p>
          <a:p>
            <a:r>
              <a:rPr lang="en-US" sz="1800" dirty="0"/>
              <a:t>2019</a:t>
            </a:r>
          </a:p>
          <a:p>
            <a:endParaRPr lang="en-US" sz="1800" dirty="0"/>
          </a:p>
        </p:txBody>
      </p:sp>
      <p:sp>
        <p:nvSpPr>
          <p:cNvPr id="48" name="Text Placeholder 47">
            <a:extLst>
              <a:ext uri="{FF2B5EF4-FFF2-40B4-BE49-F238E27FC236}">
                <a16:creationId xmlns:a16="http://schemas.microsoft.com/office/drawing/2014/main" id="{B79E8AC3-61BE-3510-6F5D-87F8E2B29EAC}"/>
              </a:ext>
            </a:extLst>
          </p:cNvPr>
          <p:cNvSpPr>
            <a:spLocks noGrp="1"/>
          </p:cNvSpPr>
          <p:nvPr>
            <p:ph type="body" sz="quarter" idx="19"/>
          </p:nvPr>
        </p:nvSpPr>
        <p:spPr>
          <a:xfrm>
            <a:off x="5282184" y="4486275"/>
            <a:ext cx="1627632" cy="1666875"/>
          </a:xfrm>
        </p:spPr>
        <p:txBody>
          <a:bodyPr/>
          <a:lstStyle/>
          <a:p>
            <a:r>
              <a:rPr lang="en-US" sz="1800" dirty="0"/>
              <a:t>3 urban garden sites</a:t>
            </a:r>
          </a:p>
          <a:p>
            <a:endParaRPr lang="en-US" sz="1800" dirty="0"/>
          </a:p>
          <a:p>
            <a:r>
              <a:rPr lang="en-US" sz="1800" dirty="0"/>
              <a:t>Community gardens / allotment</a:t>
            </a:r>
          </a:p>
        </p:txBody>
      </p:sp>
      <p:sp>
        <p:nvSpPr>
          <p:cNvPr id="49" name="Text Placeholder 48">
            <a:extLst>
              <a:ext uri="{FF2B5EF4-FFF2-40B4-BE49-F238E27FC236}">
                <a16:creationId xmlns:a16="http://schemas.microsoft.com/office/drawing/2014/main" id="{B9DF8967-B016-435D-E4C1-59BDE275C828}"/>
              </a:ext>
            </a:extLst>
          </p:cNvPr>
          <p:cNvSpPr>
            <a:spLocks noGrp="1"/>
          </p:cNvSpPr>
          <p:nvPr>
            <p:ph type="body" sz="quarter" idx="20"/>
          </p:nvPr>
        </p:nvSpPr>
        <p:spPr>
          <a:xfrm>
            <a:off x="8332470" y="4486275"/>
            <a:ext cx="1627632" cy="1376172"/>
          </a:xfrm>
        </p:spPr>
        <p:txBody>
          <a:bodyPr/>
          <a:lstStyle/>
          <a:p>
            <a:r>
              <a:rPr lang="en-US" sz="1800" dirty="0"/>
              <a:t>Retirement </a:t>
            </a:r>
          </a:p>
          <a:p>
            <a:endParaRPr lang="en-US" sz="1800" dirty="0"/>
          </a:p>
        </p:txBody>
      </p:sp>
    </p:spTree>
    <p:extLst>
      <p:ext uri="{BB962C8B-B14F-4D97-AF65-F5344CB8AC3E}">
        <p14:creationId xmlns:p14="http://schemas.microsoft.com/office/powerpoint/2010/main" val="128043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28FD2-C467-9ED1-1223-8F5D74856EFA}"/>
              </a:ext>
            </a:extLst>
          </p:cNvPr>
          <p:cNvSpPr>
            <a:spLocks noGrp="1"/>
          </p:cNvSpPr>
          <p:nvPr>
            <p:ph type="title"/>
          </p:nvPr>
        </p:nvSpPr>
        <p:spPr>
          <a:xfrm>
            <a:off x="877824" y="0"/>
            <a:ext cx="4416552" cy="2162175"/>
          </a:xfrm>
        </p:spPr>
        <p:txBody>
          <a:bodyPr anchor="t"/>
          <a:lstStyle/>
          <a:p>
            <a:r>
              <a:rPr lang="en-US" dirty="0"/>
              <a:t>Social Alienation</a:t>
            </a:r>
            <a:br>
              <a:rPr lang="en-US" dirty="0"/>
            </a:br>
            <a:r>
              <a:rPr lang="en-US" sz="1800" b="0" i="1" dirty="0"/>
              <a:t>Alienation from each other</a:t>
            </a:r>
          </a:p>
        </p:txBody>
      </p:sp>
      <p:pic>
        <p:nvPicPr>
          <p:cNvPr id="5" name="Picture Placeholder 4">
            <a:extLst>
              <a:ext uri="{FF2B5EF4-FFF2-40B4-BE49-F238E27FC236}">
                <a16:creationId xmlns:a16="http://schemas.microsoft.com/office/drawing/2014/main" id="{9D23B1F9-0E7C-5982-B795-2E41A6B39ECD}"/>
              </a:ext>
            </a:extLst>
          </p:cNvPr>
          <p:cNvPicPr>
            <a:picLocks noGrp="1" noChangeAspect="1"/>
          </p:cNvPicPr>
          <p:nvPr>
            <p:ph type="pic" sz="quarter" idx="10"/>
          </p:nvPr>
        </p:nvPicPr>
        <p:blipFill rotWithShape="1">
          <a:blip r:embed="rId2"/>
          <a:srcRect l="29550" r="14450" b="21185"/>
          <a:stretch/>
        </p:blipFill>
        <p:spPr>
          <a:xfrm>
            <a:off x="5694950" y="0"/>
            <a:ext cx="6497050" cy="6858000"/>
          </a:xfrm>
        </p:spPr>
      </p:pic>
      <p:sp>
        <p:nvSpPr>
          <p:cNvPr id="8" name="Text Placeholder 7">
            <a:extLst>
              <a:ext uri="{FF2B5EF4-FFF2-40B4-BE49-F238E27FC236}">
                <a16:creationId xmlns:a16="http://schemas.microsoft.com/office/drawing/2014/main" id="{B8D18042-D2AF-94EF-F5A5-7E710554A374}"/>
              </a:ext>
            </a:extLst>
          </p:cNvPr>
          <p:cNvSpPr>
            <a:spLocks noGrp="1"/>
          </p:cNvSpPr>
          <p:nvPr>
            <p:ph type="body" idx="1"/>
          </p:nvPr>
        </p:nvSpPr>
        <p:spPr>
          <a:xfrm>
            <a:off x="811149" y="2009775"/>
            <a:ext cx="4242816" cy="3486150"/>
          </a:xfrm>
        </p:spPr>
        <p:txBody>
          <a:bodyPr anchor="ctr"/>
          <a:lstStyle/>
          <a:p>
            <a:pPr marL="285750" indent="-285750">
              <a:lnSpc>
                <a:spcPct val="150000"/>
              </a:lnSpc>
              <a:buFont typeface="Arial" panose="020B0604020202020204" pitchFamily="34" charset="0"/>
              <a:buChar char="•"/>
            </a:pPr>
            <a:r>
              <a:rPr lang="en-GB" dirty="0"/>
              <a:t>Retirement as a social disruption</a:t>
            </a:r>
          </a:p>
          <a:p>
            <a:pPr>
              <a:lnSpc>
                <a:spcPct val="150000"/>
              </a:lnSpc>
            </a:pPr>
            <a:endParaRPr lang="en-GB" dirty="0"/>
          </a:p>
          <a:p>
            <a:pPr>
              <a:lnSpc>
                <a:spcPct val="150000"/>
              </a:lnSpc>
            </a:pPr>
            <a:r>
              <a:rPr lang="en-GB" i="1" dirty="0"/>
              <a:t>“It was a shock how quickly I felt isolated, 6 months or a year…So, I started looking around for things to do, and when you start looking you find things.”</a:t>
            </a:r>
          </a:p>
        </p:txBody>
      </p:sp>
    </p:spTree>
    <p:extLst>
      <p:ext uri="{BB962C8B-B14F-4D97-AF65-F5344CB8AC3E}">
        <p14:creationId xmlns:p14="http://schemas.microsoft.com/office/powerpoint/2010/main" val="285400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28FD2-C467-9ED1-1223-8F5D74856EFA}"/>
              </a:ext>
            </a:extLst>
          </p:cNvPr>
          <p:cNvSpPr>
            <a:spLocks noGrp="1"/>
          </p:cNvSpPr>
          <p:nvPr>
            <p:ph type="title"/>
          </p:nvPr>
        </p:nvSpPr>
        <p:spPr>
          <a:xfrm>
            <a:off x="877824" y="0"/>
            <a:ext cx="4416552" cy="2162175"/>
          </a:xfrm>
        </p:spPr>
        <p:txBody>
          <a:bodyPr anchor="t"/>
          <a:lstStyle/>
          <a:p>
            <a:r>
              <a:rPr lang="en-US" dirty="0"/>
              <a:t>Social Alienation</a:t>
            </a:r>
            <a:br>
              <a:rPr lang="en-US" dirty="0"/>
            </a:br>
            <a:r>
              <a:rPr lang="en-US" sz="1800" b="0" i="1" dirty="0"/>
              <a:t>Alienation from each other</a:t>
            </a:r>
          </a:p>
        </p:txBody>
      </p:sp>
      <p:pic>
        <p:nvPicPr>
          <p:cNvPr id="5" name="Picture Placeholder 4">
            <a:extLst>
              <a:ext uri="{FF2B5EF4-FFF2-40B4-BE49-F238E27FC236}">
                <a16:creationId xmlns:a16="http://schemas.microsoft.com/office/drawing/2014/main" id="{9D23B1F9-0E7C-5982-B795-2E41A6B39ECD}"/>
              </a:ext>
            </a:extLst>
          </p:cNvPr>
          <p:cNvPicPr>
            <a:picLocks noGrp="1" noChangeAspect="1"/>
          </p:cNvPicPr>
          <p:nvPr>
            <p:ph type="pic" sz="quarter" idx="10"/>
          </p:nvPr>
        </p:nvPicPr>
        <p:blipFill rotWithShape="1">
          <a:blip r:embed="rId2"/>
          <a:srcRect l="29550" r="14450" b="21185"/>
          <a:stretch/>
        </p:blipFill>
        <p:spPr>
          <a:xfrm>
            <a:off x="5694950" y="0"/>
            <a:ext cx="6497050" cy="6858000"/>
          </a:xfrm>
        </p:spPr>
      </p:pic>
      <p:sp>
        <p:nvSpPr>
          <p:cNvPr id="8" name="Text Placeholder 7">
            <a:extLst>
              <a:ext uri="{FF2B5EF4-FFF2-40B4-BE49-F238E27FC236}">
                <a16:creationId xmlns:a16="http://schemas.microsoft.com/office/drawing/2014/main" id="{B8D18042-D2AF-94EF-F5A5-7E710554A374}"/>
              </a:ext>
            </a:extLst>
          </p:cNvPr>
          <p:cNvSpPr>
            <a:spLocks noGrp="1"/>
          </p:cNvSpPr>
          <p:nvPr>
            <p:ph type="body" idx="1"/>
          </p:nvPr>
        </p:nvSpPr>
        <p:spPr>
          <a:xfrm>
            <a:off x="811149" y="2009775"/>
            <a:ext cx="4242816" cy="4486276"/>
          </a:xfrm>
        </p:spPr>
        <p:txBody>
          <a:bodyPr anchor="ctr"/>
          <a:lstStyle/>
          <a:p>
            <a:pPr marL="285750" indent="-285750">
              <a:lnSpc>
                <a:spcPct val="150000"/>
              </a:lnSpc>
              <a:buFont typeface="Arial" panose="020B0604020202020204" pitchFamily="34" charset="0"/>
              <a:buChar char="•"/>
            </a:pPr>
            <a:r>
              <a:rPr lang="en-GB" dirty="0"/>
              <a:t>Changing position within capitalism (social reproduction)</a:t>
            </a:r>
          </a:p>
          <a:p>
            <a:pPr>
              <a:lnSpc>
                <a:spcPct val="150000"/>
              </a:lnSpc>
            </a:pPr>
            <a:endParaRPr lang="en-GB" i="1" dirty="0"/>
          </a:p>
          <a:p>
            <a:pPr>
              <a:lnSpc>
                <a:spcPct val="150000"/>
              </a:lnSpc>
            </a:pPr>
            <a:r>
              <a:rPr lang="en-GB" i="1" dirty="0"/>
              <a:t>“as you get older, you get different perspectives on your life. Obviously, your kids are grown up, so you're not forever running around after them you know. But that part of your life is gone so you need to fill it with something…so you branch out, and then the community becomes your life, it really does.”</a:t>
            </a:r>
          </a:p>
        </p:txBody>
      </p:sp>
    </p:spTree>
    <p:extLst>
      <p:ext uri="{BB962C8B-B14F-4D97-AF65-F5344CB8AC3E}">
        <p14:creationId xmlns:p14="http://schemas.microsoft.com/office/powerpoint/2010/main" val="262046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28FD2-C467-9ED1-1223-8F5D74856EFA}"/>
              </a:ext>
            </a:extLst>
          </p:cNvPr>
          <p:cNvSpPr>
            <a:spLocks noGrp="1"/>
          </p:cNvSpPr>
          <p:nvPr>
            <p:ph type="title"/>
          </p:nvPr>
        </p:nvSpPr>
        <p:spPr>
          <a:xfrm>
            <a:off x="877824" y="0"/>
            <a:ext cx="4416552" cy="2162175"/>
          </a:xfrm>
        </p:spPr>
        <p:txBody>
          <a:bodyPr anchor="t"/>
          <a:lstStyle/>
          <a:p>
            <a:r>
              <a:rPr lang="en-US" dirty="0"/>
              <a:t>Social Alienation</a:t>
            </a:r>
            <a:br>
              <a:rPr lang="en-US" dirty="0"/>
            </a:br>
            <a:r>
              <a:rPr lang="en-US" sz="1800" b="0" i="1" dirty="0"/>
              <a:t>Alienation from each other</a:t>
            </a:r>
          </a:p>
        </p:txBody>
      </p:sp>
      <p:pic>
        <p:nvPicPr>
          <p:cNvPr id="5" name="Picture Placeholder 4">
            <a:extLst>
              <a:ext uri="{FF2B5EF4-FFF2-40B4-BE49-F238E27FC236}">
                <a16:creationId xmlns:a16="http://schemas.microsoft.com/office/drawing/2014/main" id="{9D23B1F9-0E7C-5982-B795-2E41A6B39ECD}"/>
              </a:ext>
            </a:extLst>
          </p:cNvPr>
          <p:cNvPicPr>
            <a:picLocks noGrp="1" noChangeAspect="1"/>
          </p:cNvPicPr>
          <p:nvPr>
            <p:ph type="pic" sz="quarter" idx="10"/>
          </p:nvPr>
        </p:nvPicPr>
        <p:blipFill rotWithShape="1">
          <a:blip r:embed="rId2"/>
          <a:srcRect l="29550" r="14450" b="21185"/>
          <a:stretch/>
        </p:blipFill>
        <p:spPr>
          <a:xfrm>
            <a:off x="5694950" y="0"/>
            <a:ext cx="6497050" cy="6858000"/>
          </a:xfrm>
        </p:spPr>
      </p:pic>
      <p:sp>
        <p:nvSpPr>
          <p:cNvPr id="8" name="Text Placeholder 7">
            <a:extLst>
              <a:ext uri="{FF2B5EF4-FFF2-40B4-BE49-F238E27FC236}">
                <a16:creationId xmlns:a16="http://schemas.microsoft.com/office/drawing/2014/main" id="{B8D18042-D2AF-94EF-F5A5-7E710554A374}"/>
              </a:ext>
            </a:extLst>
          </p:cNvPr>
          <p:cNvSpPr>
            <a:spLocks noGrp="1"/>
          </p:cNvSpPr>
          <p:nvPr>
            <p:ph type="body" idx="1"/>
          </p:nvPr>
        </p:nvSpPr>
        <p:spPr>
          <a:xfrm>
            <a:off x="811149" y="2009774"/>
            <a:ext cx="4242816" cy="4724401"/>
          </a:xfrm>
        </p:spPr>
        <p:txBody>
          <a:bodyPr anchor="ctr"/>
          <a:lstStyle/>
          <a:p>
            <a:pPr marL="285750" indent="-285750">
              <a:lnSpc>
                <a:spcPct val="150000"/>
              </a:lnSpc>
              <a:buFont typeface="Arial" panose="020B0604020202020204" pitchFamily="34" charset="0"/>
              <a:buChar char="•"/>
            </a:pPr>
            <a:r>
              <a:rPr lang="en-GB" dirty="0"/>
              <a:t>Changing position within capitalism (production)</a:t>
            </a:r>
          </a:p>
          <a:p>
            <a:pPr>
              <a:lnSpc>
                <a:spcPct val="150000"/>
              </a:lnSpc>
            </a:pPr>
            <a:endParaRPr lang="en-GB" i="1" dirty="0"/>
          </a:p>
          <a:p>
            <a:pPr>
              <a:lnSpc>
                <a:spcPct val="150000"/>
              </a:lnSpc>
            </a:pPr>
            <a:r>
              <a:rPr lang="en-GB" i="1" dirty="0"/>
              <a:t>“To come up here after a week’s work was a wonderful release…It was like a therapy at times to get out of the steel plant and in the fresh air and enjoy…” </a:t>
            </a:r>
            <a:r>
              <a:rPr lang="en-GB" dirty="0"/>
              <a:t>but now it was more about </a:t>
            </a:r>
            <a:r>
              <a:rPr lang="en-GB" i="1" dirty="0"/>
              <a:t>“the social aspect of it all”</a:t>
            </a:r>
          </a:p>
        </p:txBody>
      </p:sp>
    </p:spTree>
    <p:extLst>
      <p:ext uri="{BB962C8B-B14F-4D97-AF65-F5344CB8AC3E}">
        <p14:creationId xmlns:p14="http://schemas.microsoft.com/office/powerpoint/2010/main" val="374765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68165E1-339D-11F5-3CA4-F29470C8059C}"/>
              </a:ext>
            </a:extLst>
          </p:cNvPr>
          <p:cNvPicPr>
            <a:picLocks noGrp="1" noChangeAspect="1"/>
          </p:cNvPicPr>
          <p:nvPr>
            <p:ph type="pic" sz="quarter" idx="10"/>
          </p:nvPr>
        </p:nvPicPr>
        <p:blipFill>
          <a:blip r:embed="rId2"/>
          <a:srcRect l="16600" r="16600"/>
          <a:stretch/>
        </p:blipFill>
        <p:spPr>
          <a:xfrm>
            <a:off x="0" y="0"/>
            <a:ext cx="6108192" cy="6858000"/>
          </a:xfrm>
        </p:spPr>
      </p:pic>
      <p:sp>
        <p:nvSpPr>
          <p:cNvPr id="3" name="Text Placeholder 2">
            <a:extLst>
              <a:ext uri="{FF2B5EF4-FFF2-40B4-BE49-F238E27FC236}">
                <a16:creationId xmlns:a16="http://schemas.microsoft.com/office/drawing/2014/main" id="{80752F22-74B6-562C-F8BC-4ECCC8B6C6EF}"/>
              </a:ext>
            </a:extLst>
          </p:cNvPr>
          <p:cNvSpPr>
            <a:spLocks noGrp="1"/>
          </p:cNvSpPr>
          <p:nvPr>
            <p:ph type="body" idx="1"/>
          </p:nvPr>
        </p:nvSpPr>
        <p:spPr>
          <a:xfrm>
            <a:off x="7114032" y="1943100"/>
            <a:ext cx="4242816" cy="4800600"/>
          </a:xfrm>
        </p:spPr>
        <p:txBody>
          <a:bodyPr/>
          <a:lstStyle/>
          <a:p>
            <a:pPr marL="285750" indent="-285750">
              <a:buFont typeface="Arial" panose="020B0604020202020204" pitchFamily="34" charset="0"/>
              <a:buChar char="•"/>
            </a:pPr>
            <a:r>
              <a:rPr lang="en-US" sz="1800" dirty="0"/>
              <a:t>Specific spaces for social/collective experience:</a:t>
            </a:r>
          </a:p>
          <a:p>
            <a:pPr marL="285750" indent="-285750">
              <a:buFont typeface="Arial" panose="020B0604020202020204" pitchFamily="34" charset="0"/>
              <a:buChar char="•"/>
            </a:pPr>
            <a:endParaRPr lang="en-US" sz="1800" dirty="0"/>
          </a:p>
          <a:p>
            <a:r>
              <a:rPr lang="en-GB" sz="1800" i="1" dirty="0"/>
              <a:t>“It is that being part of a group, not being isolated, being involved in something is what I get from it. Because I’ve got my own garden if all I wanted to do was get my hands dirty.”</a:t>
            </a:r>
          </a:p>
          <a:p>
            <a:endParaRPr lang="en-GB" sz="1800" i="1" dirty="0"/>
          </a:p>
          <a:p>
            <a:r>
              <a:rPr lang="en-GB" sz="1800" i="1" dirty="0"/>
              <a:t>“I think if I had the garden the same size as my allotment, I think it would mostly be lawn. It's the camaraderie of the people in the allotments.”</a:t>
            </a:r>
            <a:endParaRPr lang="en-US" sz="1800" i="1" dirty="0"/>
          </a:p>
        </p:txBody>
      </p:sp>
      <p:sp>
        <p:nvSpPr>
          <p:cNvPr id="2" name="Title 3">
            <a:extLst>
              <a:ext uri="{FF2B5EF4-FFF2-40B4-BE49-F238E27FC236}">
                <a16:creationId xmlns:a16="http://schemas.microsoft.com/office/drawing/2014/main" id="{CE443FAB-6DF6-8D48-8145-F8CC666D74B3}"/>
              </a:ext>
            </a:extLst>
          </p:cNvPr>
          <p:cNvSpPr txBox="1">
            <a:spLocks/>
          </p:cNvSpPr>
          <p:nvPr/>
        </p:nvSpPr>
        <p:spPr>
          <a:xfrm>
            <a:off x="7020877" y="0"/>
            <a:ext cx="4429125" cy="23671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mn-lt"/>
                <a:ea typeface="+mj-ea"/>
                <a:cs typeface="+mj-cs"/>
              </a:defRPr>
            </a:lvl1pPr>
          </a:lstStyle>
          <a:p>
            <a:r>
              <a:rPr lang="en-US" dirty="0"/>
              <a:t>Spatial Alienation</a:t>
            </a:r>
          </a:p>
          <a:p>
            <a:r>
              <a:rPr lang="en-US" sz="1800" b="0" i="1" dirty="0"/>
              <a:t>Alienation from the spaces around us</a:t>
            </a:r>
          </a:p>
        </p:txBody>
      </p:sp>
    </p:spTree>
    <p:extLst>
      <p:ext uri="{BB962C8B-B14F-4D97-AF65-F5344CB8AC3E}">
        <p14:creationId xmlns:p14="http://schemas.microsoft.com/office/powerpoint/2010/main" val="3654343497"/>
      </p:ext>
    </p:extLst>
  </p:cSld>
  <p:clrMapOvr>
    <a:masterClrMapping/>
  </p:clrMapOvr>
</p:sld>
</file>

<file path=ppt/theme/theme1.xml><?xml version="1.0" encoding="utf-8"?>
<a:theme xmlns:a="http://schemas.openxmlformats.org/drawingml/2006/main" name="Office Theme">
  <a:themeElements>
    <a:clrScheme name="Custom 14">
      <a:dk1>
        <a:srgbClr val="000000"/>
      </a:dk1>
      <a:lt1>
        <a:srgbClr val="FFFFFF"/>
      </a:lt1>
      <a:dk2>
        <a:srgbClr val="1C4C3C"/>
      </a:dk2>
      <a:lt2>
        <a:srgbClr val="E7E6E6"/>
      </a:lt2>
      <a:accent1>
        <a:srgbClr val="8FA971"/>
      </a:accent1>
      <a:accent2>
        <a:srgbClr val="345496"/>
      </a:accent2>
      <a:accent3>
        <a:srgbClr val="BD7B28"/>
      </a:accent3>
      <a:accent4>
        <a:srgbClr val="00698A"/>
      </a:accent4>
      <a:accent5>
        <a:srgbClr val="648260"/>
      </a:accent5>
      <a:accent6>
        <a:srgbClr val="F1EAE0"/>
      </a:accent6>
      <a:hlink>
        <a:srgbClr val="1B4C3C"/>
      </a:hlink>
      <a:folHlink>
        <a:srgbClr val="BD7B27"/>
      </a:folHlink>
    </a:clrScheme>
    <a:fontScheme name="Custom 14">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Course-Presentation__Win32_SW_v15" id="{2C9DFD55-A638-4F93-8FB2-21CFF204D143}" vid="{DA5D547E-0C12-4C38-92D7-DC23D24655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D66DFBA-374C-41C2-B90E-F32A24B2E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65AE5F-E0C7-443C-9CED-36FB3B770C7C}">
  <ds:schemaRefs>
    <ds:schemaRef ds:uri="http://schemas.microsoft.com/sharepoint/v3/contenttype/forms"/>
  </ds:schemaRefs>
</ds:datastoreItem>
</file>

<file path=customXml/itemProps3.xml><?xml version="1.0" encoding="utf-8"?>
<ds:datastoreItem xmlns:ds="http://schemas.openxmlformats.org/officeDocument/2006/customXml" ds:itemID="{E0B385D8-F902-4922-8FBA-406E7ED219F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emplate>Nature course presentation</Template>
  <TotalTime>1688</TotalTime>
  <Words>961</Words>
  <Application>Microsoft Office PowerPoint</Application>
  <PresentationFormat>Widescreen</PresentationFormat>
  <Paragraphs>95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Next LT Pro</vt:lpstr>
      <vt:lpstr>Calibri</vt:lpstr>
      <vt:lpstr>Sabon Next LT</vt:lpstr>
      <vt:lpstr>Office Theme</vt:lpstr>
      <vt:lpstr>Commoning Through the Lifecourse: The Mundane Politics of Retirement and Life Beyond the Wage</vt:lpstr>
      <vt:lpstr>Context</vt:lpstr>
      <vt:lpstr>PowerPoint Presentation</vt:lpstr>
      <vt:lpstr>Everyday Life</vt:lpstr>
      <vt:lpstr>Methods</vt:lpstr>
      <vt:lpstr>Social Alienation Alienation from each other</vt:lpstr>
      <vt:lpstr>Social Alienation Alienation from each other</vt:lpstr>
      <vt:lpstr>Social Alienation Alienation from each other</vt:lpstr>
      <vt:lpstr>PowerPoint Presentation</vt:lpstr>
      <vt:lpstr>PowerPoint Presentation</vt:lpstr>
      <vt:lpstr>Creative Alienation Alienation from what we create</vt:lpstr>
      <vt:lpstr>Creative Alienation Alienation from what we create</vt:lpstr>
      <vt:lpstr>Conclusions</vt:lpstr>
      <vt:lpstr>References</vt:lpstr>
      <vt:lpstr>Diolch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Commoning Through the Lifecourse: The Mundane Politics of Retirement and Life Beyond the Wage</dc:title>
  <dc:creator>Owain Hanmer</dc:creator>
  <cp:lastModifiedBy>Owain Hanmer</cp:lastModifiedBy>
  <cp:revision>2</cp:revision>
  <dcterms:created xsi:type="dcterms:W3CDTF">2022-10-26T11:18:52Z</dcterms:created>
  <dcterms:modified xsi:type="dcterms:W3CDTF">2023-11-27T11:01:27Z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