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6" r:id="rId2"/>
    <p:sldId id="257" r:id="rId3"/>
    <p:sldId id="258" r:id="rId4"/>
    <p:sldId id="259" r:id="rId5"/>
    <p:sldId id="260" r:id="rId6"/>
    <p:sldId id="261" r:id="rId7"/>
    <p:sldId id="262" r:id="rId8"/>
    <p:sldId id="263" r:id="rId9"/>
    <p:sldId id="264" r:id="rId10"/>
    <p:sldId id="265" r:id="rId11"/>
    <p:sldId id="268" r:id="rId12"/>
    <p:sldId id="269" r:id="rId13"/>
    <p:sldId id="28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352" autoAdjust="0"/>
  </p:normalViewPr>
  <p:slideViewPr>
    <p:cSldViewPr snapToGrid="0">
      <p:cViewPr varScale="1">
        <p:scale>
          <a:sx n="53" d="100"/>
          <a:sy n="53" d="100"/>
        </p:scale>
        <p:origin x="11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ain Hanmer" userId="b39c0f61-beb6-4da3-a8ad-d17e1ca1ca3d" providerId="ADAL" clId="{B543420A-A093-470C-8985-07C73B330632}"/>
    <pc:docChg chg="custSel modSld">
      <pc:chgData name="Owain Hanmer" userId="b39c0f61-beb6-4da3-a8ad-d17e1ca1ca3d" providerId="ADAL" clId="{B543420A-A093-470C-8985-07C73B330632}" dt="2023-11-27T10:52:13.235" v="15" actId="368"/>
      <pc:docMkLst>
        <pc:docMk/>
      </pc:docMkLst>
      <pc:sldChg chg="modNotes">
        <pc:chgData name="Owain Hanmer" userId="b39c0f61-beb6-4da3-a8ad-d17e1ca1ca3d" providerId="ADAL" clId="{B543420A-A093-470C-8985-07C73B330632}" dt="2023-11-27T10:52:13.174" v="1" actId="368"/>
        <pc:sldMkLst>
          <pc:docMk/>
          <pc:sldMk cId="2860898633" sldId="257"/>
        </pc:sldMkLst>
      </pc:sldChg>
      <pc:sldChg chg="modNotes">
        <pc:chgData name="Owain Hanmer" userId="b39c0f61-beb6-4da3-a8ad-d17e1ca1ca3d" providerId="ADAL" clId="{B543420A-A093-470C-8985-07C73B330632}" dt="2023-11-27T10:52:13.182" v="3" actId="368"/>
        <pc:sldMkLst>
          <pc:docMk/>
          <pc:sldMk cId="4179219456" sldId="258"/>
        </pc:sldMkLst>
      </pc:sldChg>
      <pc:sldChg chg="modNotes">
        <pc:chgData name="Owain Hanmer" userId="b39c0f61-beb6-4da3-a8ad-d17e1ca1ca3d" providerId="ADAL" clId="{B543420A-A093-470C-8985-07C73B330632}" dt="2023-11-27T10:52:13.191" v="5" actId="368"/>
        <pc:sldMkLst>
          <pc:docMk/>
          <pc:sldMk cId="648197457" sldId="259"/>
        </pc:sldMkLst>
      </pc:sldChg>
      <pc:sldChg chg="modNotes">
        <pc:chgData name="Owain Hanmer" userId="b39c0f61-beb6-4da3-a8ad-d17e1ca1ca3d" providerId="ADAL" clId="{B543420A-A093-470C-8985-07C73B330632}" dt="2023-11-27T10:52:13.200" v="7" actId="368"/>
        <pc:sldMkLst>
          <pc:docMk/>
          <pc:sldMk cId="3961626929" sldId="260"/>
        </pc:sldMkLst>
      </pc:sldChg>
      <pc:sldChg chg="modNotes">
        <pc:chgData name="Owain Hanmer" userId="b39c0f61-beb6-4da3-a8ad-d17e1ca1ca3d" providerId="ADAL" clId="{B543420A-A093-470C-8985-07C73B330632}" dt="2023-11-27T10:52:13.209" v="9" actId="368"/>
        <pc:sldMkLst>
          <pc:docMk/>
          <pc:sldMk cId="537517679" sldId="262"/>
        </pc:sldMkLst>
      </pc:sldChg>
      <pc:sldChg chg="modNotes">
        <pc:chgData name="Owain Hanmer" userId="b39c0f61-beb6-4da3-a8ad-d17e1ca1ca3d" providerId="ADAL" clId="{B543420A-A093-470C-8985-07C73B330632}" dt="2023-11-27T10:52:13.217" v="11" actId="368"/>
        <pc:sldMkLst>
          <pc:docMk/>
          <pc:sldMk cId="4001846638" sldId="263"/>
        </pc:sldMkLst>
      </pc:sldChg>
      <pc:sldChg chg="modNotes">
        <pc:chgData name="Owain Hanmer" userId="b39c0f61-beb6-4da3-a8ad-d17e1ca1ca3d" providerId="ADAL" clId="{B543420A-A093-470C-8985-07C73B330632}" dt="2023-11-27T10:52:13.226" v="13" actId="368"/>
        <pc:sldMkLst>
          <pc:docMk/>
          <pc:sldMk cId="1646077622" sldId="264"/>
        </pc:sldMkLst>
      </pc:sldChg>
      <pc:sldChg chg="modNotes">
        <pc:chgData name="Owain Hanmer" userId="b39c0f61-beb6-4da3-a8ad-d17e1ca1ca3d" providerId="ADAL" clId="{B543420A-A093-470C-8985-07C73B330632}" dt="2023-11-27T10:52:13.235" v="15" actId="368"/>
        <pc:sldMkLst>
          <pc:docMk/>
          <pc:sldMk cId="2596406890"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01AB2-1B9E-4548-A465-F571E1E3A319}" type="datetimeFigureOut">
              <a:rPr lang="en-GB" smtClean="0"/>
              <a:t>27/11/2023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60062-E0E7-4A7B-A5D9-1393D102AB21}" type="slidenum">
              <a:rPr lang="en-GB" smtClean="0"/>
              <a:t>‹#›</a:t>
            </a:fld>
            <a:endParaRPr lang="en-GB"/>
          </a:p>
        </p:txBody>
      </p:sp>
    </p:spTree>
    <p:extLst>
      <p:ext uri="{BB962C8B-B14F-4D97-AF65-F5344CB8AC3E}">
        <p14:creationId xmlns:p14="http://schemas.microsoft.com/office/powerpoint/2010/main" val="154356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BE21E1-4E2C-4A3F-BD15-0AA360782F45}" type="slidenum">
              <a:rPr lang="en-GB" smtClean="0"/>
              <a:t>1</a:t>
            </a:fld>
            <a:endParaRPr lang="en-GB"/>
          </a:p>
        </p:txBody>
      </p:sp>
    </p:spTree>
    <p:extLst>
      <p:ext uri="{BB962C8B-B14F-4D97-AF65-F5344CB8AC3E}">
        <p14:creationId xmlns:p14="http://schemas.microsoft.com/office/powerpoint/2010/main" val="143983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11</a:t>
            </a:fld>
            <a:endParaRPr lang="en-GB"/>
          </a:p>
        </p:txBody>
      </p:sp>
    </p:spTree>
    <p:extLst>
      <p:ext uri="{BB962C8B-B14F-4D97-AF65-F5344CB8AC3E}">
        <p14:creationId xmlns:p14="http://schemas.microsoft.com/office/powerpoint/2010/main" val="72917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2</a:t>
            </a:fld>
            <a:endParaRPr lang="en-GB"/>
          </a:p>
        </p:txBody>
      </p:sp>
    </p:spTree>
    <p:extLst>
      <p:ext uri="{BB962C8B-B14F-4D97-AF65-F5344CB8AC3E}">
        <p14:creationId xmlns:p14="http://schemas.microsoft.com/office/powerpoint/2010/main" val="202867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3</a:t>
            </a:fld>
            <a:endParaRPr lang="en-GB"/>
          </a:p>
        </p:txBody>
      </p:sp>
    </p:spTree>
    <p:extLst>
      <p:ext uri="{BB962C8B-B14F-4D97-AF65-F5344CB8AC3E}">
        <p14:creationId xmlns:p14="http://schemas.microsoft.com/office/powerpoint/2010/main" val="200778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4</a:t>
            </a:fld>
            <a:endParaRPr lang="en-GB"/>
          </a:p>
        </p:txBody>
      </p:sp>
    </p:spTree>
    <p:extLst>
      <p:ext uri="{BB962C8B-B14F-4D97-AF65-F5344CB8AC3E}">
        <p14:creationId xmlns:p14="http://schemas.microsoft.com/office/powerpoint/2010/main" val="1524790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5</a:t>
            </a:fld>
            <a:endParaRPr lang="en-GB"/>
          </a:p>
        </p:txBody>
      </p:sp>
    </p:spTree>
    <p:extLst>
      <p:ext uri="{BB962C8B-B14F-4D97-AF65-F5344CB8AC3E}">
        <p14:creationId xmlns:p14="http://schemas.microsoft.com/office/powerpoint/2010/main" val="2758913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7</a:t>
            </a:fld>
            <a:endParaRPr lang="en-GB"/>
          </a:p>
        </p:txBody>
      </p:sp>
    </p:spTree>
    <p:extLst>
      <p:ext uri="{BB962C8B-B14F-4D97-AF65-F5344CB8AC3E}">
        <p14:creationId xmlns:p14="http://schemas.microsoft.com/office/powerpoint/2010/main" val="369426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8</a:t>
            </a:fld>
            <a:endParaRPr lang="en-GB"/>
          </a:p>
        </p:txBody>
      </p:sp>
    </p:spTree>
    <p:extLst>
      <p:ext uri="{BB962C8B-B14F-4D97-AF65-F5344CB8AC3E}">
        <p14:creationId xmlns:p14="http://schemas.microsoft.com/office/powerpoint/2010/main" val="25520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9</a:t>
            </a:fld>
            <a:endParaRPr lang="en-GB"/>
          </a:p>
        </p:txBody>
      </p:sp>
    </p:spTree>
    <p:extLst>
      <p:ext uri="{BB962C8B-B14F-4D97-AF65-F5344CB8AC3E}">
        <p14:creationId xmlns:p14="http://schemas.microsoft.com/office/powerpoint/2010/main" val="187931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560062-E0E7-4A7B-A5D9-1393D102AB21}" type="slidenum">
              <a:rPr lang="en-GB" smtClean="0"/>
              <a:t>10</a:t>
            </a:fld>
            <a:endParaRPr lang="en-GB"/>
          </a:p>
        </p:txBody>
      </p:sp>
    </p:spTree>
    <p:extLst>
      <p:ext uri="{BB962C8B-B14F-4D97-AF65-F5344CB8AC3E}">
        <p14:creationId xmlns:p14="http://schemas.microsoft.com/office/powerpoint/2010/main" val="375765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CFBA-D612-46C8-9E9B-040212F1BC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70A50F-FE90-44DD-A863-9BF52E974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D783AD0-6DCC-484C-8183-88FCBCF3D420}"/>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5" name="Footer Placeholder 4">
            <a:extLst>
              <a:ext uri="{FF2B5EF4-FFF2-40B4-BE49-F238E27FC236}">
                <a16:creationId xmlns:a16="http://schemas.microsoft.com/office/drawing/2014/main" id="{A4E3916F-E1FE-48E4-B247-90CF7FAB10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5E6C1C-CCFF-483B-A3E0-ED7151CD9D6C}"/>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328116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9EF4-FAC0-405C-9907-F8BEEA53D2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645BAB-9F9D-4C4D-A556-5DCED256E1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EFB8A0-A560-4DB2-A59F-4E57C9AEF210}"/>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5" name="Footer Placeholder 4">
            <a:extLst>
              <a:ext uri="{FF2B5EF4-FFF2-40B4-BE49-F238E27FC236}">
                <a16:creationId xmlns:a16="http://schemas.microsoft.com/office/drawing/2014/main" id="{923E1C09-4F1E-4A8F-A13C-B96B800A67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EBE68A-4482-4337-A1E3-B81C32F7F07A}"/>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129626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702C78-5FAA-432C-8C96-12D4F0432A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D47829-C552-4CAA-B66E-9F6E31E745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0BE28F-C222-4FFC-910D-01B3510CC732}"/>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5" name="Footer Placeholder 4">
            <a:extLst>
              <a:ext uri="{FF2B5EF4-FFF2-40B4-BE49-F238E27FC236}">
                <a16:creationId xmlns:a16="http://schemas.microsoft.com/office/drawing/2014/main" id="{ABFFBDB2-708C-4256-B1C9-0FF3D9BAD6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12785-477B-44DE-B28A-E176D1E40C6D}"/>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3198305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6C43-F0F5-4C76-8CE8-D415F990B8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7597D9-19CD-462A-A6B1-5ADC518AD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8549E0-D721-47FE-BF79-745CAD707383}"/>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5" name="Footer Placeholder 4">
            <a:extLst>
              <a:ext uri="{FF2B5EF4-FFF2-40B4-BE49-F238E27FC236}">
                <a16:creationId xmlns:a16="http://schemas.microsoft.com/office/drawing/2014/main" id="{50EF3E6E-4B5F-497F-979D-F7E876E065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B4BE8-D0E5-4B70-B46C-4A90D4B295E4}"/>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242031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3226-EE06-4618-8C43-D6AE068D3E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5326DF-8C71-4233-B197-C12078887E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7C3B60-0C02-4F49-8262-5F3072735F14}"/>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5" name="Footer Placeholder 4">
            <a:extLst>
              <a:ext uri="{FF2B5EF4-FFF2-40B4-BE49-F238E27FC236}">
                <a16:creationId xmlns:a16="http://schemas.microsoft.com/office/drawing/2014/main" id="{66063C89-7FCD-489B-9B7A-2D3DBEA5EF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C533D8-ADB8-47AC-94A6-0E1132092FF6}"/>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299620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EACE-B67A-45FA-8607-48BFAC9602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C1EEFC-8B3E-4692-96FC-B786F372D2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FD70A5-479C-48AD-ACC2-097C916AD4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21E57-A44D-4990-8574-DA3387FCFC6E}"/>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6" name="Footer Placeholder 5">
            <a:extLst>
              <a:ext uri="{FF2B5EF4-FFF2-40B4-BE49-F238E27FC236}">
                <a16:creationId xmlns:a16="http://schemas.microsoft.com/office/drawing/2014/main" id="{0E5901BA-8A1F-4997-B937-B83778BFD5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B87599-6A18-4F57-A228-2A33BF3EA284}"/>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397337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6C78-F2BE-4664-9A8A-8030ABA430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3AB034-C918-4CEC-A836-C844C03478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9EEDAF-77CB-4525-B0E5-676AC1905B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4A0E85-BFED-445C-8508-38B29A3B60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46CD0-90D1-4323-BCC8-E63AB11D3A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7668CD-DF05-4952-86BB-EDF70C58A26A}"/>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8" name="Footer Placeholder 7">
            <a:extLst>
              <a:ext uri="{FF2B5EF4-FFF2-40B4-BE49-F238E27FC236}">
                <a16:creationId xmlns:a16="http://schemas.microsoft.com/office/drawing/2014/main" id="{761A26F1-D7AD-43DD-9507-7D3F1164E7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8A4C00-15B8-4A70-8DA1-E161EEDB6B24}"/>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39216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1A2A-62C3-4805-94B9-10476497C3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AC3F7E-FEF6-4985-889D-F1B712A92A5E}"/>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4" name="Footer Placeholder 3">
            <a:extLst>
              <a:ext uri="{FF2B5EF4-FFF2-40B4-BE49-F238E27FC236}">
                <a16:creationId xmlns:a16="http://schemas.microsoft.com/office/drawing/2014/main" id="{FEE39006-F361-4F35-B0D9-D73ED23192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052CC2-ABBC-4E4D-AE6C-5E7CFD5FBD59}"/>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287641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278BD-0000-4E70-99D6-B015D72FE74D}"/>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3" name="Footer Placeholder 2">
            <a:extLst>
              <a:ext uri="{FF2B5EF4-FFF2-40B4-BE49-F238E27FC236}">
                <a16:creationId xmlns:a16="http://schemas.microsoft.com/office/drawing/2014/main" id="{D198A527-9BB3-49F1-94E1-F589EC6B91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906D77-C339-406C-872C-6FF1B3236A25}"/>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315945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AC03-563F-4551-B826-C124F3EAD1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164962-68C3-4DD4-97E9-3045A8BBED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D2ECCE-2304-4D34-9CD8-C2B931327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B6144F-5E2B-4381-A8DE-117B62E321E7}"/>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6" name="Footer Placeholder 5">
            <a:extLst>
              <a:ext uri="{FF2B5EF4-FFF2-40B4-BE49-F238E27FC236}">
                <a16:creationId xmlns:a16="http://schemas.microsoft.com/office/drawing/2014/main" id="{C74804EB-AAA7-4FE3-BD70-70C9B067EC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BE50B8-267C-446C-8B67-9B276CA920E9}"/>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156165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D729-9627-48E2-A5F5-1436F5333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FFD6C9-20ED-4983-BB0A-DDC20340EE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D51FC1-1092-4BDE-A07C-49F3F69AF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F3AA9-1533-49F5-998C-DEC470E7612E}"/>
              </a:ext>
            </a:extLst>
          </p:cNvPr>
          <p:cNvSpPr>
            <a:spLocks noGrp="1"/>
          </p:cNvSpPr>
          <p:nvPr>
            <p:ph type="dt" sz="half" idx="10"/>
          </p:nvPr>
        </p:nvSpPr>
        <p:spPr/>
        <p:txBody>
          <a:bodyPr/>
          <a:lstStyle/>
          <a:p>
            <a:fld id="{540B9BD0-25F1-473F-97EE-965935D8D74F}" type="datetimeFigureOut">
              <a:rPr lang="en-GB" smtClean="0"/>
              <a:t>27/11/2023</a:t>
            </a:fld>
            <a:endParaRPr lang="en-GB"/>
          </a:p>
        </p:txBody>
      </p:sp>
      <p:sp>
        <p:nvSpPr>
          <p:cNvPr id="6" name="Footer Placeholder 5">
            <a:extLst>
              <a:ext uri="{FF2B5EF4-FFF2-40B4-BE49-F238E27FC236}">
                <a16:creationId xmlns:a16="http://schemas.microsoft.com/office/drawing/2014/main" id="{347B1C09-0652-45DD-908D-D3E837A90A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CD4148-117E-4933-991D-CD93CBBFA5B3}"/>
              </a:ext>
            </a:extLst>
          </p:cNvPr>
          <p:cNvSpPr>
            <a:spLocks noGrp="1"/>
          </p:cNvSpPr>
          <p:nvPr>
            <p:ph type="sldNum" sz="quarter" idx="12"/>
          </p:nvPr>
        </p:nvSpPr>
        <p:spPr/>
        <p:txBody>
          <a:bodyPr/>
          <a:lstStyle/>
          <a:p>
            <a:fld id="{88803308-186E-459A-996E-ECEE42ACF82D}" type="slidenum">
              <a:rPr lang="en-GB" smtClean="0"/>
              <a:t>‹#›</a:t>
            </a:fld>
            <a:endParaRPr lang="en-GB"/>
          </a:p>
        </p:txBody>
      </p:sp>
    </p:spTree>
    <p:extLst>
      <p:ext uri="{BB962C8B-B14F-4D97-AF65-F5344CB8AC3E}">
        <p14:creationId xmlns:p14="http://schemas.microsoft.com/office/powerpoint/2010/main" val="133944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EB96A-067F-4620-944B-E8FA679AB1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299822-D9FA-4594-97C6-4F44AC3BB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17A795-DB25-4ECE-A3F2-450D23261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B9BD0-25F1-473F-97EE-965935D8D74F}" type="datetimeFigureOut">
              <a:rPr lang="en-GB" smtClean="0"/>
              <a:t>27/11/2023</a:t>
            </a:fld>
            <a:endParaRPr lang="en-GB"/>
          </a:p>
        </p:txBody>
      </p:sp>
      <p:sp>
        <p:nvSpPr>
          <p:cNvPr id="5" name="Footer Placeholder 4">
            <a:extLst>
              <a:ext uri="{FF2B5EF4-FFF2-40B4-BE49-F238E27FC236}">
                <a16:creationId xmlns:a16="http://schemas.microsoft.com/office/drawing/2014/main" id="{DF68D8B8-50B9-4CB6-AFD0-35F2EBAE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210C01E-E8A4-4BE0-BA5A-8F1A67631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03308-186E-459A-996E-ECEE42ACF82D}" type="slidenum">
              <a:rPr lang="en-GB" smtClean="0"/>
              <a:t>‹#›</a:t>
            </a:fld>
            <a:endParaRPr lang="en-GB"/>
          </a:p>
        </p:txBody>
      </p:sp>
    </p:spTree>
    <p:extLst>
      <p:ext uri="{BB962C8B-B14F-4D97-AF65-F5344CB8AC3E}">
        <p14:creationId xmlns:p14="http://schemas.microsoft.com/office/powerpoint/2010/main" val="404653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merOJ@cardiff.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50CD-2E39-4EAA-B5D3-145CBE8A48E8}"/>
              </a:ext>
            </a:extLst>
          </p:cNvPr>
          <p:cNvSpPr>
            <a:spLocks noGrp="1"/>
          </p:cNvSpPr>
          <p:nvPr>
            <p:ph type="ctrTitle"/>
          </p:nvPr>
        </p:nvSpPr>
        <p:spPr>
          <a:xfrm>
            <a:off x="1597182" y="617396"/>
            <a:ext cx="9144000" cy="2387600"/>
          </a:xfrm>
        </p:spPr>
        <p:txBody>
          <a:bodyPr>
            <a:normAutofit fontScale="90000"/>
          </a:bodyPr>
          <a:lstStyle/>
          <a:p>
            <a:r>
              <a:rPr lang="en-GB" b="0" i="0" dirty="0">
                <a:solidFill>
                  <a:srgbClr val="555555"/>
                </a:solidFill>
                <a:effectLst/>
                <a:latin typeface="Helvetica" panose="020B0604020202020204" pitchFamily="34" charset="0"/>
              </a:rPr>
              <a:t>Everyday Communism in Urban Gardens in Cardiff, Wales</a:t>
            </a:r>
            <a:endParaRPr lang="en-GB" dirty="0"/>
          </a:p>
        </p:txBody>
      </p:sp>
      <p:sp>
        <p:nvSpPr>
          <p:cNvPr id="3" name="Subtitle 2">
            <a:extLst>
              <a:ext uri="{FF2B5EF4-FFF2-40B4-BE49-F238E27FC236}">
                <a16:creationId xmlns:a16="http://schemas.microsoft.com/office/drawing/2014/main" id="{3CA11945-A3E9-42E7-8094-BF4D6A6973E0}"/>
              </a:ext>
            </a:extLst>
          </p:cNvPr>
          <p:cNvSpPr>
            <a:spLocks noGrp="1"/>
          </p:cNvSpPr>
          <p:nvPr>
            <p:ph type="subTitle" idx="1"/>
          </p:nvPr>
        </p:nvSpPr>
        <p:spPr>
          <a:xfrm>
            <a:off x="2510050" y="3509963"/>
            <a:ext cx="6524767" cy="3177440"/>
          </a:xfrm>
        </p:spPr>
        <p:txBody>
          <a:bodyPr>
            <a:normAutofit/>
          </a:bodyPr>
          <a:lstStyle/>
          <a:p>
            <a:r>
              <a:rPr lang="en-GB" sz="2000" dirty="0"/>
              <a:t>A presentation at the AAG Conference, Denver </a:t>
            </a:r>
          </a:p>
          <a:p>
            <a:r>
              <a:rPr lang="en-GB" sz="2000" dirty="0"/>
              <a:t>9</a:t>
            </a:r>
            <a:r>
              <a:rPr lang="en-GB" sz="2000" baseline="30000" dirty="0"/>
              <a:t>th</a:t>
            </a:r>
            <a:r>
              <a:rPr lang="en-GB" sz="2000" dirty="0"/>
              <a:t> April 2021</a:t>
            </a:r>
          </a:p>
          <a:p>
            <a:endParaRPr lang="en-GB" dirty="0"/>
          </a:p>
          <a:p>
            <a:r>
              <a:rPr lang="en-GB" sz="2800" b="1" dirty="0"/>
              <a:t>Owain Hanmer</a:t>
            </a:r>
          </a:p>
          <a:p>
            <a:r>
              <a:rPr lang="en-GB" sz="1800" dirty="0"/>
              <a:t>PhD Student</a:t>
            </a:r>
          </a:p>
          <a:p>
            <a:r>
              <a:rPr lang="en-GB" sz="1800" dirty="0"/>
              <a:t>Cardiff University, School of Geography and Planning</a:t>
            </a:r>
            <a:endParaRPr lang="en-GB" sz="1800" b="1" dirty="0"/>
          </a:p>
          <a:p>
            <a:r>
              <a:rPr lang="en-GB" dirty="0">
                <a:hlinkClick r:id="rId3"/>
              </a:rPr>
              <a:t>HanmerOJ@cardiff.ac.uk</a:t>
            </a:r>
            <a:endParaRPr lang="en-GB" dirty="0"/>
          </a:p>
          <a:p>
            <a:endParaRPr lang="en-GB" dirty="0"/>
          </a:p>
          <a:p>
            <a:endParaRPr lang="en-GB" dirty="0"/>
          </a:p>
        </p:txBody>
      </p:sp>
      <p:pic>
        <p:nvPicPr>
          <p:cNvPr id="1026" name="Picture 2" descr="Cardiff University - The Science Council ~ : The Science Council ~">
            <a:extLst>
              <a:ext uri="{FF2B5EF4-FFF2-40B4-BE49-F238E27FC236}">
                <a16:creationId xmlns:a16="http://schemas.microsoft.com/office/drawing/2014/main" id="{F8A91670-3163-42BE-81AF-CD4BC01D4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36" y="4544420"/>
            <a:ext cx="2313580" cy="23135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RC funded PhD in IDD - Deadline 2 March 2020">
            <a:extLst>
              <a:ext uri="{FF2B5EF4-FFF2-40B4-BE49-F238E27FC236}">
                <a16:creationId xmlns:a16="http://schemas.microsoft.com/office/drawing/2014/main" id="{015033E3-0455-4FFB-9516-4D2DC9860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1300" y="4492726"/>
            <a:ext cx="2699764" cy="2252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163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32D5-8373-4B39-9456-A6FD9740374D}"/>
              </a:ext>
            </a:extLst>
          </p:cNvPr>
          <p:cNvSpPr>
            <a:spLocks noGrp="1"/>
          </p:cNvSpPr>
          <p:nvPr>
            <p:ph type="title"/>
          </p:nvPr>
        </p:nvSpPr>
        <p:spPr>
          <a:xfrm>
            <a:off x="4965430" y="629268"/>
            <a:ext cx="6586491" cy="1286160"/>
          </a:xfrm>
        </p:spPr>
        <p:txBody>
          <a:bodyPr anchor="b">
            <a:normAutofit/>
          </a:bodyPr>
          <a:lstStyle/>
          <a:p>
            <a:r>
              <a:rPr lang="en-GB" dirty="0"/>
              <a:t>WHO DECIDES WHAT?</a:t>
            </a:r>
          </a:p>
        </p:txBody>
      </p:sp>
      <p:sp>
        <p:nvSpPr>
          <p:cNvPr id="3" name="Content Placeholder 2">
            <a:extLst>
              <a:ext uri="{FF2B5EF4-FFF2-40B4-BE49-F238E27FC236}">
                <a16:creationId xmlns:a16="http://schemas.microsoft.com/office/drawing/2014/main" id="{47FD1E3A-42DF-4DD2-B532-8DF33C4E5E75}"/>
              </a:ext>
            </a:extLst>
          </p:cNvPr>
          <p:cNvSpPr>
            <a:spLocks noGrp="1"/>
          </p:cNvSpPr>
          <p:nvPr>
            <p:ph idx="1"/>
          </p:nvPr>
        </p:nvSpPr>
        <p:spPr>
          <a:xfrm>
            <a:off x="4965431" y="2438400"/>
            <a:ext cx="6586489" cy="3785419"/>
          </a:xfrm>
        </p:spPr>
        <p:txBody>
          <a:bodyPr>
            <a:normAutofit/>
          </a:bodyPr>
          <a:lstStyle/>
          <a:p>
            <a:r>
              <a:rPr lang="en-GB" sz="2000"/>
              <a:t>Mostly democratic or volunteered based on particular skills/capacities and confidence in that task</a:t>
            </a:r>
          </a:p>
          <a:p>
            <a:r>
              <a:rPr lang="en-GB" sz="2000"/>
              <a:t>monotonous tasks (watering) on a rota (individually in allotment)</a:t>
            </a:r>
          </a:p>
          <a:p>
            <a:r>
              <a:rPr lang="en-GB" sz="2000"/>
              <a:t>But some work was gendered</a:t>
            </a:r>
          </a:p>
          <a:p>
            <a:r>
              <a:rPr lang="en-GB" sz="2000"/>
              <a:t>Women always made the tea, organised the drink and food for events</a:t>
            </a:r>
          </a:p>
          <a:p>
            <a:r>
              <a:rPr lang="en-GB" sz="2000"/>
              <a:t>Men often carried out the “physically dangerous” jobs</a:t>
            </a:r>
          </a:p>
          <a:p>
            <a:r>
              <a:rPr lang="en-GB" sz="2000"/>
              <a:t>Other inequalities of roles (in allotment where collective work was done by a regular minority)</a:t>
            </a:r>
          </a:p>
          <a:p>
            <a:endParaRPr lang="en-GB" sz="2000"/>
          </a:p>
        </p:txBody>
      </p:sp>
      <p:pic>
        <p:nvPicPr>
          <p:cNvPr id="4" name="Picture 3" descr="A picture containing sky, outdoor, grass, ground&#10;&#10;Description automatically generated">
            <a:extLst>
              <a:ext uri="{FF2B5EF4-FFF2-40B4-BE49-F238E27FC236}">
                <a16:creationId xmlns:a16="http://schemas.microsoft.com/office/drawing/2014/main" id="{0C8F4FAB-978A-456B-B348-0FCC6CC4B9EE}"/>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r="2788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0C0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406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B2AA-1B4C-4320-8ED3-05E359D08D57}"/>
              </a:ext>
            </a:extLst>
          </p:cNvPr>
          <p:cNvSpPr>
            <a:spLocks noGrp="1"/>
          </p:cNvSpPr>
          <p:nvPr>
            <p:ph type="title"/>
          </p:nvPr>
        </p:nvSpPr>
        <p:spPr>
          <a:xfrm>
            <a:off x="4965430" y="629268"/>
            <a:ext cx="6586491" cy="1286160"/>
          </a:xfrm>
        </p:spPr>
        <p:txBody>
          <a:bodyPr anchor="b">
            <a:normAutofit/>
          </a:bodyPr>
          <a:lstStyle/>
          <a:p>
            <a:r>
              <a:rPr lang="en-GB"/>
              <a:t>Conclusion</a:t>
            </a:r>
            <a:endParaRPr lang="en-GB" dirty="0"/>
          </a:p>
        </p:txBody>
      </p:sp>
      <p:sp>
        <p:nvSpPr>
          <p:cNvPr id="16" name="Content Placeholder 15">
            <a:extLst>
              <a:ext uri="{FF2B5EF4-FFF2-40B4-BE49-F238E27FC236}">
                <a16:creationId xmlns:a16="http://schemas.microsoft.com/office/drawing/2014/main" id="{E9508B2A-A259-49C4-B570-B2507314658E}"/>
              </a:ext>
            </a:extLst>
          </p:cNvPr>
          <p:cNvSpPr>
            <a:spLocks noGrp="1"/>
          </p:cNvSpPr>
          <p:nvPr>
            <p:ph idx="1"/>
          </p:nvPr>
        </p:nvSpPr>
        <p:spPr>
          <a:xfrm>
            <a:off x="4965431" y="2438400"/>
            <a:ext cx="6586489" cy="3785419"/>
          </a:xfrm>
        </p:spPr>
        <p:txBody>
          <a:bodyPr>
            <a:normAutofit/>
          </a:bodyPr>
          <a:lstStyle/>
          <a:p>
            <a:r>
              <a:rPr lang="en-US" sz="2000" dirty="0"/>
              <a:t>The ordinary is political—beyond social movements or “explicit” politics (of these spaces)</a:t>
            </a:r>
          </a:p>
          <a:p>
            <a:r>
              <a:rPr lang="en-US" sz="2000" dirty="0"/>
              <a:t>Forms of everyday communism are fundamental for “</a:t>
            </a:r>
            <a:r>
              <a:rPr lang="en-US" sz="2000" dirty="0" err="1"/>
              <a:t>commoning</a:t>
            </a:r>
            <a:r>
              <a:rPr lang="en-US" sz="2000" dirty="0"/>
              <a:t>”</a:t>
            </a:r>
          </a:p>
          <a:p>
            <a:r>
              <a:rPr lang="en-US" sz="2000" dirty="0"/>
              <a:t>Gifting and sharing (distinct)</a:t>
            </a:r>
          </a:p>
          <a:p>
            <a:r>
              <a:rPr lang="en-US" sz="2000" dirty="0"/>
              <a:t>People’s different capacities and needs in collective situations—role differentiation for collective work?</a:t>
            </a:r>
          </a:p>
          <a:p>
            <a:r>
              <a:rPr lang="en-US" sz="2000" dirty="0"/>
              <a:t>But gendered roles are an issue</a:t>
            </a:r>
          </a:p>
          <a:p>
            <a:r>
              <a:rPr lang="en-US" sz="2000" dirty="0"/>
              <a:t>Inequality of participation at large scales—what to do without resorting to coercive power?</a:t>
            </a:r>
          </a:p>
        </p:txBody>
      </p:sp>
      <p:pic>
        <p:nvPicPr>
          <p:cNvPr id="7" name="Content Placeholder 6" descr="A picture containing outdoor, building, porch, set&#10;&#10;Description automatically generated">
            <a:extLst>
              <a:ext uri="{FF2B5EF4-FFF2-40B4-BE49-F238E27FC236}">
                <a16:creationId xmlns:a16="http://schemas.microsoft.com/office/drawing/2014/main" id="{62CD26A7-8956-4015-842A-0625D275C4D3}"/>
              </a:ext>
            </a:extLst>
          </p:cNvPr>
          <p:cNvPicPr>
            <a:picLocks noChangeAspect="1"/>
          </p:cNvPicPr>
          <p:nvPr/>
        </p:nvPicPr>
        <p:blipFill rotWithShape="1">
          <a:blip r:embed="rId3">
            <a:extLst>
              <a:ext uri="{28A0092B-C50C-407E-A947-70E740481C1C}">
                <a14:useLocalDpi xmlns:a14="http://schemas.microsoft.com/office/drawing/2010/main" val="0"/>
              </a:ext>
            </a:extLst>
          </a:blip>
          <a:srcRect l="19563" r="29742"/>
          <a:stretch/>
        </p:blipFill>
        <p:spPr>
          <a:xfrm>
            <a:off x="20" y="10"/>
            <a:ext cx="4635571" cy="6857990"/>
          </a:xfrm>
          <a:prstGeom prst="rect">
            <a:avLst/>
          </a:prstGeom>
          <a:effectLst/>
        </p:spPr>
      </p:pic>
      <p:cxnSp>
        <p:nvCxnSpPr>
          <p:cNvPr id="14"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CF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70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824D-F105-4719-B132-0A2DBFD9C6E1}"/>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23E2EC8E-A85B-48D3-B4AB-896E828B7C83}"/>
              </a:ext>
            </a:extLst>
          </p:cNvPr>
          <p:cNvSpPr>
            <a:spLocks noGrp="1"/>
          </p:cNvSpPr>
          <p:nvPr>
            <p:ph idx="1"/>
          </p:nvPr>
        </p:nvSpPr>
        <p:spPr>
          <a:xfrm>
            <a:off x="365760" y="1414914"/>
            <a:ext cx="10988040" cy="5322770"/>
          </a:xfrm>
        </p:spPr>
        <p:txBody>
          <a:bodyPr>
            <a:normAutofit lnSpcReduction="10000"/>
          </a:bodyPr>
          <a:lstStyle/>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Burdon, P. and Martel, J. 2017. Environmentalism and an anarchist research method. In: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Research Methods in Environmental Law: A Handbook</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Handbooks of Research Methods in Law series. Cheltenham: Edward Elgar Publishing. </a:t>
            </a:r>
          </a:p>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Cleaver, H. 1992. The inversion of class perspective in Marxian theory: From valorisation to self-valorisation.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Open Marxism</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2, pp. 1992–106.</a:t>
            </a:r>
          </a:p>
          <a:p>
            <a:pPr>
              <a:lnSpc>
                <a:spcPct val="100000"/>
              </a:lnSpc>
              <a:spcAft>
                <a:spcPts val="800"/>
              </a:spcAft>
            </a:pPr>
            <a:r>
              <a:rPr lang="en-GB" sz="1600" dirty="0" err="1">
                <a:effectLst/>
                <a:latin typeface="Baskerville Old Face" panose="02020602080505020303" pitchFamily="18" charset="0"/>
                <a:ea typeface="Calibri" panose="020F0502020204030204" pitchFamily="34" charset="0"/>
                <a:cs typeface="Times New Roman" panose="02020603050405020304" pitchFamily="18" charset="0"/>
              </a:rPr>
              <a:t>Emirbayer</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M. and Maynard, D.W. 2011. Pragmatism and Ethnomethodology.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Qualitative Sociology</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34(1), pp. 221–261.</a:t>
            </a:r>
          </a:p>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Gardiner, M. 2000.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Critiques of Everyday Life</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 An Introduction</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London: Taylor &amp; Francis Group.</a:t>
            </a:r>
          </a:p>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Gardiner, M. 2004. Everyday utopianism: Lefebvre and his critics.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Cultural Studies</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18(2–3), pp. 228–254. Graeber, D. 2004.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Fragments of an Anarchist Anthropology</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Prickly Paradigm Press.</a:t>
            </a:r>
          </a:p>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Graeber, D. 2012.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Debt: The First 5000 Years</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Penguin Books Limited.</a:t>
            </a:r>
          </a:p>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Holloway, J. 2012. Crisis and critique.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Capital &amp; Class</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36(3), pp. 515–519. </a:t>
            </a:r>
          </a:p>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Jay, M. 1993.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Downcast Eyes: The Denigration of Vision in Twentieth-Century French Thought</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Berkeley, CA: University of California Press.</a:t>
            </a:r>
          </a:p>
          <a:p>
            <a:pPr>
              <a:lnSpc>
                <a:spcPct val="100000"/>
              </a:lnSpc>
              <a:spcAft>
                <a:spcPts val="800"/>
              </a:spcAft>
            </a:pP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McClintock, N. 2014. Radical, reformist, and garden-variety neoliberal: coming to terms with urban agriculture’s contradictions. </a:t>
            </a:r>
            <a:r>
              <a:rPr lang="en-GB" sz="1600" i="1" dirty="0">
                <a:effectLst/>
                <a:latin typeface="Baskerville Old Face" panose="02020602080505020303" pitchFamily="18" charset="0"/>
                <a:ea typeface="Calibri" panose="020F0502020204030204" pitchFamily="34" charset="0"/>
                <a:cs typeface="Times New Roman" panose="02020603050405020304" pitchFamily="18" charset="0"/>
              </a:rPr>
              <a:t>Local Environment</a:t>
            </a:r>
            <a:r>
              <a:rPr lang="en-GB" sz="1600" dirty="0">
                <a:effectLst/>
                <a:latin typeface="Baskerville Old Face" panose="02020602080505020303" pitchFamily="18" charset="0"/>
                <a:ea typeface="Calibri" panose="020F0502020204030204" pitchFamily="34" charset="0"/>
                <a:cs typeface="Times New Roman" panose="02020603050405020304" pitchFamily="18" charset="0"/>
              </a:rPr>
              <a:t> 19(2), pp. 147–171.</a:t>
            </a:r>
          </a:p>
          <a:p>
            <a:pPr>
              <a:lnSpc>
                <a:spcPct val="100000"/>
              </a:lnSpc>
            </a:pPr>
            <a:endParaRPr lang="en-GB" dirty="0"/>
          </a:p>
        </p:txBody>
      </p:sp>
    </p:spTree>
    <p:extLst>
      <p:ext uri="{BB962C8B-B14F-4D97-AF65-F5344CB8AC3E}">
        <p14:creationId xmlns:p14="http://schemas.microsoft.com/office/powerpoint/2010/main" val="2472782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1152-AC6B-4E8E-949E-EDF1840A64DC}"/>
              </a:ext>
            </a:extLst>
          </p:cNvPr>
          <p:cNvSpPr>
            <a:spLocks noGrp="1"/>
          </p:cNvSpPr>
          <p:nvPr>
            <p:ph type="title"/>
          </p:nvPr>
        </p:nvSpPr>
        <p:spPr/>
        <p:txBody>
          <a:bodyPr/>
          <a:lstStyle/>
          <a:p>
            <a:r>
              <a:rPr lang="en-GB" dirty="0"/>
              <a:t>THANK YOU / DIOLCH!</a:t>
            </a:r>
          </a:p>
        </p:txBody>
      </p:sp>
      <p:sp>
        <p:nvSpPr>
          <p:cNvPr id="3" name="Content Placeholder 2">
            <a:extLst>
              <a:ext uri="{FF2B5EF4-FFF2-40B4-BE49-F238E27FC236}">
                <a16:creationId xmlns:a16="http://schemas.microsoft.com/office/drawing/2014/main" id="{93D14FD8-C9F5-4606-BFFB-724D072A5367}"/>
              </a:ext>
            </a:extLst>
          </p:cNvPr>
          <p:cNvSpPr>
            <a:spLocks noGrp="1"/>
          </p:cNvSpPr>
          <p:nvPr>
            <p:ph idx="1"/>
          </p:nvPr>
        </p:nvSpPr>
        <p:spPr/>
        <p:txBody>
          <a:bodyPr/>
          <a:lstStyle/>
          <a:p>
            <a:pPr marL="0" indent="0">
              <a:buNone/>
            </a:pPr>
            <a:r>
              <a:rPr lang="en-GB" dirty="0"/>
              <a:t>hanmerOJ@cardiff.ac.uk</a:t>
            </a:r>
          </a:p>
        </p:txBody>
      </p:sp>
    </p:spTree>
    <p:extLst>
      <p:ext uri="{BB962C8B-B14F-4D97-AF65-F5344CB8AC3E}">
        <p14:creationId xmlns:p14="http://schemas.microsoft.com/office/powerpoint/2010/main" val="341261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84B1D3B-3F62-44C4-A475-28A2E87A44BC}"/>
              </a:ext>
            </a:extLst>
          </p:cNvPr>
          <p:cNvPicPr>
            <a:picLocks noChangeAspect="1"/>
          </p:cNvPicPr>
          <p:nvPr/>
        </p:nvPicPr>
        <p:blipFill rotWithShape="1">
          <a:blip r:embed="rId3"/>
          <a:srcRect l="20658" t="11453" r="36609" b="13853"/>
          <a:stretch/>
        </p:blipFill>
        <p:spPr>
          <a:xfrm>
            <a:off x="6636131" y="757429"/>
            <a:ext cx="5321300" cy="5231892"/>
          </a:xfrm>
          <a:prstGeom prst="rect">
            <a:avLst/>
          </a:prstGeom>
        </p:spPr>
      </p:pic>
      <p:sp>
        <p:nvSpPr>
          <p:cNvPr id="36" name="Rectangle 3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7702B1-52EB-4561-80B2-3EDCC5378CF7}"/>
              </a:ext>
            </a:extLst>
          </p:cNvPr>
          <p:cNvSpPr>
            <a:spLocks noGrp="1"/>
          </p:cNvSpPr>
          <p:nvPr>
            <p:ph type="title"/>
          </p:nvPr>
        </p:nvSpPr>
        <p:spPr>
          <a:xfrm>
            <a:off x="291084" y="692659"/>
            <a:ext cx="5411216" cy="1124712"/>
          </a:xfrm>
        </p:spPr>
        <p:txBody>
          <a:bodyPr anchor="b">
            <a:normAutofit/>
          </a:bodyPr>
          <a:lstStyle/>
          <a:p>
            <a:r>
              <a:rPr lang="en-GB" dirty="0"/>
              <a:t>RESEARCH CONTEXT</a:t>
            </a:r>
          </a:p>
        </p:txBody>
      </p:sp>
      <p:sp>
        <p:nvSpPr>
          <p:cNvPr id="38" name="Rectangle 3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FDF26E-EF0A-4E62-82BB-6ABAEE1FE967}"/>
              </a:ext>
            </a:extLst>
          </p:cNvPr>
          <p:cNvSpPr>
            <a:spLocks noGrp="1"/>
          </p:cNvSpPr>
          <p:nvPr>
            <p:ph idx="1"/>
          </p:nvPr>
        </p:nvSpPr>
        <p:spPr>
          <a:xfrm>
            <a:off x="371094" y="2718053"/>
            <a:ext cx="6131306" cy="3447287"/>
          </a:xfrm>
        </p:spPr>
        <p:txBody>
          <a:bodyPr anchor="t">
            <a:normAutofit/>
          </a:bodyPr>
          <a:lstStyle/>
          <a:p>
            <a:r>
              <a:rPr lang="en-GB" sz="2000" dirty="0"/>
              <a:t>April-December 2019 in Cardiff, Wales</a:t>
            </a:r>
          </a:p>
          <a:p>
            <a:r>
              <a:rPr lang="en-GB" sz="2000" dirty="0"/>
              <a:t>2 community gardens and 1 allotment site</a:t>
            </a:r>
          </a:p>
          <a:p>
            <a:r>
              <a:rPr lang="en-GB" sz="2000" dirty="0"/>
              <a:t>All semi-self-managed spaces (these are not autonomous spaces) </a:t>
            </a:r>
          </a:p>
          <a:p>
            <a:r>
              <a:rPr lang="en-GB" sz="2000" dirty="0"/>
              <a:t>Distinct spaces (</a:t>
            </a:r>
            <a:r>
              <a:rPr lang="en-GB" sz="2000" dirty="0" err="1"/>
              <a:t>esp</a:t>
            </a:r>
            <a:r>
              <a:rPr lang="en-GB" sz="2000" dirty="0"/>
              <a:t> scale), but focus on actions and practices</a:t>
            </a:r>
          </a:p>
          <a:p>
            <a:r>
              <a:rPr lang="en-GB" sz="2000" dirty="0"/>
              <a:t>Broadly interested in ‘</a:t>
            </a:r>
            <a:r>
              <a:rPr lang="en-GB" sz="2000" dirty="0" err="1"/>
              <a:t>commoning</a:t>
            </a:r>
            <a:r>
              <a:rPr lang="en-GB" sz="2000" dirty="0"/>
              <a:t>’ as an ordinary act and practice</a:t>
            </a:r>
          </a:p>
          <a:p>
            <a:r>
              <a:rPr lang="en-GB" sz="2000" dirty="0"/>
              <a:t>focus on retired gardeners </a:t>
            </a:r>
          </a:p>
        </p:txBody>
      </p:sp>
    </p:spTree>
    <p:extLst>
      <p:ext uri="{BB962C8B-B14F-4D97-AF65-F5344CB8AC3E}">
        <p14:creationId xmlns:p14="http://schemas.microsoft.com/office/powerpoint/2010/main" val="286089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3">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3F5EA-3152-4FDF-AD3C-4F73D7A738FC}"/>
              </a:ext>
            </a:extLst>
          </p:cNvPr>
          <p:cNvSpPr>
            <a:spLocks noGrp="1"/>
          </p:cNvSpPr>
          <p:nvPr>
            <p:ph type="title"/>
          </p:nvPr>
        </p:nvSpPr>
        <p:spPr>
          <a:xfrm>
            <a:off x="431801" y="345810"/>
            <a:ext cx="4623740" cy="1325563"/>
          </a:xfrm>
        </p:spPr>
        <p:txBody>
          <a:bodyPr>
            <a:normAutofit/>
          </a:bodyPr>
          <a:lstStyle/>
          <a:p>
            <a:r>
              <a:rPr lang="en-GB" sz="4000" dirty="0"/>
              <a:t>AN EVERYDAY METHODOLOGY</a:t>
            </a:r>
          </a:p>
        </p:txBody>
      </p:sp>
      <p:sp>
        <p:nvSpPr>
          <p:cNvPr id="3" name="Content Placeholder 2">
            <a:extLst>
              <a:ext uri="{FF2B5EF4-FFF2-40B4-BE49-F238E27FC236}">
                <a16:creationId xmlns:a16="http://schemas.microsoft.com/office/drawing/2014/main" id="{F0259511-3CE8-4AF6-A001-5C289D2D7819}"/>
              </a:ext>
            </a:extLst>
          </p:cNvPr>
          <p:cNvSpPr>
            <a:spLocks noGrp="1"/>
          </p:cNvSpPr>
          <p:nvPr>
            <p:ph idx="1"/>
          </p:nvPr>
        </p:nvSpPr>
        <p:spPr>
          <a:xfrm>
            <a:off x="535122" y="1671373"/>
            <a:ext cx="5464557" cy="5032375"/>
          </a:xfrm>
        </p:spPr>
        <p:txBody>
          <a:bodyPr>
            <a:normAutofit/>
          </a:bodyPr>
          <a:lstStyle/>
          <a:p>
            <a:r>
              <a:rPr lang="en-GB" sz="2000" dirty="0"/>
              <a:t>Ethnographic</a:t>
            </a:r>
          </a:p>
          <a:p>
            <a:r>
              <a:rPr lang="en-GB" sz="2000" dirty="0"/>
              <a:t>Embeddedness and participation in ordinary activities</a:t>
            </a:r>
          </a:p>
          <a:p>
            <a:r>
              <a:rPr lang="en-GB" sz="2000" dirty="0"/>
              <a:t>35 interviews with gardeners and external actors and “stakeholders”</a:t>
            </a:r>
          </a:p>
          <a:p>
            <a:r>
              <a:rPr lang="en-GB" sz="2000" dirty="0"/>
              <a:t>To uncover everyday activities of “</a:t>
            </a:r>
            <a:r>
              <a:rPr lang="en-GB" sz="2000" dirty="0" err="1"/>
              <a:t>commoning</a:t>
            </a:r>
            <a:r>
              <a:rPr lang="en-GB" sz="2000" dirty="0"/>
              <a:t>” without being “vanguardist” (resisting the idea that the research is the transformative activity)…</a:t>
            </a:r>
          </a:p>
          <a:p>
            <a:r>
              <a:rPr lang="en-GB" sz="2000" dirty="0"/>
              <a:t>Experience and concrete practices and empirical everyday life “in situ” (</a:t>
            </a:r>
            <a:r>
              <a:rPr lang="en-GB" sz="2000" dirty="0" err="1"/>
              <a:t>Emirbayer</a:t>
            </a:r>
            <a:r>
              <a:rPr lang="en-GB" sz="2000" dirty="0"/>
              <a:t> and Maynard 2011)</a:t>
            </a:r>
          </a:p>
          <a:p>
            <a:r>
              <a:rPr lang="en-GB" sz="2000" dirty="0"/>
              <a:t>Research as an “accompanying” element rather than determining actor, and the presence of local knowledge and practices is emphasised (Burdon and Martel 2017)</a:t>
            </a:r>
          </a:p>
          <a:p>
            <a:endParaRPr lang="en-GB" sz="2000" dirty="0"/>
          </a:p>
          <a:p>
            <a:pPr marL="0" indent="0">
              <a:buNone/>
            </a:pPr>
            <a:endParaRPr lang="en-GB" sz="2000" dirty="0"/>
          </a:p>
          <a:p>
            <a:endParaRPr lang="en-GB" sz="2000" dirty="0"/>
          </a:p>
        </p:txBody>
      </p:sp>
      <p:pic>
        <p:nvPicPr>
          <p:cNvPr id="9" name="Picture 8" descr="A picture containing outdoor, sky, stone, several&#10;&#10;Description automatically generated">
            <a:extLst>
              <a:ext uri="{FF2B5EF4-FFF2-40B4-BE49-F238E27FC236}">
                <a16:creationId xmlns:a16="http://schemas.microsoft.com/office/drawing/2014/main" id="{0B32788A-9134-4C9B-97E9-0CD26F5784FD}"/>
              </a:ext>
            </a:extLst>
          </p:cNvPr>
          <p:cNvPicPr>
            <a:picLocks noChangeAspect="1"/>
          </p:cNvPicPr>
          <p:nvPr/>
        </p:nvPicPr>
        <p:blipFill rotWithShape="1">
          <a:blip r:embed="rId3">
            <a:extLst>
              <a:ext uri="{28A0092B-C50C-407E-A947-70E740481C1C}">
                <a14:useLocalDpi xmlns:a14="http://schemas.microsoft.com/office/drawing/2010/main" val="0"/>
              </a:ext>
            </a:extLst>
          </a:blip>
          <a:srcRect l="18368" r="2"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9"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picture containing sky, outdoor, grass, nature&#10;&#10;Description automatically generated">
            <a:extLst>
              <a:ext uri="{FF2B5EF4-FFF2-40B4-BE49-F238E27FC236}">
                <a16:creationId xmlns:a16="http://schemas.microsoft.com/office/drawing/2014/main" id="{AF59A1B9-AB50-4933-9F6C-157FF57BD86A}"/>
              </a:ext>
            </a:extLst>
          </p:cNvPr>
          <p:cNvPicPr>
            <a:picLocks noChangeAspect="1"/>
          </p:cNvPicPr>
          <p:nvPr/>
        </p:nvPicPr>
        <p:blipFill rotWithShape="1">
          <a:blip r:embed="rId4">
            <a:extLst>
              <a:ext uri="{28A0092B-C50C-407E-A947-70E740481C1C}">
                <a14:useLocalDpi xmlns:a14="http://schemas.microsoft.com/office/drawing/2010/main" val="0"/>
              </a:ext>
            </a:extLst>
          </a:blip>
          <a:srcRect l="8722" r="3523"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A bench in a garden&#10;&#10;Description automatically generated with medium confidence">
            <a:extLst>
              <a:ext uri="{FF2B5EF4-FFF2-40B4-BE49-F238E27FC236}">
                <a16:creationId xmlns:a16="http://schemas.microsoft.com/office/drawing/2014/main" id="{DC617B36-2D21-42D7-8BDF-3C5A87AADF06}"/>
              </a:ext>
            </a:extLst>
          </p:cNvPr>
          <p:cNvPicPr>
            <a:picLocks noChangeAspect="1"/>
          </p:cNvPicPr>
          <p:nvPr/>
        </p:nvPicPr>
        <p:blipFill rotWithShape="1">
          <a:blip r:embed="rId5">
            <a:extLst>
              <a:ext uri="{28A0092B-C50C-407E-A947-70E740481C1C}">
                <a14:useLocalDpi xmlns:a14="http://schemas.microsoft.com/office/drawing/2010/main" val="0"/>
              </a:ext>
            </a:extLst>
          </a:blip>
          <a:srcRect l="27869" r="24478" b="1"/>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417921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4BC16-6333-460E-BD3D-E63D57664FF2}"/>
              </a:ext>
            </a:extLst>
          </p:cNvPr>
          <p:cNvSpPr>
            <a:spLocks noGrp="1"/>
          </p:cNvSpPr>
          <p:nvPr>
            <p:ph type="title"/>
          </p:nvPr>
        </p:nvSpPr>
        <p:spPr/>
        <p:txBody>
          <a:bodyPr>
            <a:normAutofit/>
          </a:bodyPr>
          <a:lstStyle/>
          <a:p>
            <a:r>
              <a:rPr lang="en-GB" sz="4000" dirty="0"/>
              <a:t>RE-THINKING BASELINES</a:t>
            </a:r>
          </a:p>
        </p:txBody>
      </p:sp>
      <p:sp>
        <p:nvSpPr>
          <p:cNvPr id="3" name="Content Placeholder 2">
            <a:extLst>
              <a:ext uri="{FF2B5EF4-FFF2-40B4-BE49-F238E27FC236}">
                <a16:creationId xmlns:a16="http://schemas.microsoft.com/office/drawing/2014/main" id="{4DB85B08-EC78-4613-80BB-80EDD996B649}"/>
              </a:ext>
            </a:extLst>
          </p:cNvPr>
          <p:cNvSpPr>
            <a:spLocks noGrp="1"/>
          </p:cNvSpPr>
          <p:nvPr>
            <p:ph idx="1"/>
          </p:nvPr>
        </p:nvSpPr>
        <p:spPr>
          <a:xfrm>
            <a:off x="838200" y="1528550"/>
            <a:ext cx="10515600" cy="5329450"/>
          </a:xfrm>
        </p:spPr>
        <p:txBody>
          <a:bodyPr>
            <a:normAutofit/>
          </a:bodyPr>
          <a:lstStyle/>
          <a:p>
            <a:r>
              <a:rPr lang="en-GB" sz="2000" dirty="0"/>
              <a:t>Divided literature on urban gardens (McClintock 2014). </a:t>
            </a:r>
          </a:p>
          <a:p>
            <a:r>
              <a:rPr lang="en-GB" sz="2000" dirty="0"/>
              <a:t>Reducing gardeners to passive subjects being duped by powerful state and corporate actors (</a:t>
            </a:r>
            <a:r>
              <a:rPr lang="en-GB" sz="2000" dirty="0" err="1"/>
              <a:t>Crossan</a:t>
            </a:r>
            <a:r>
              <a:rPr lang="en-GB" sz="2000" dirty="0"/>
              <a:t> et al. 2016)…but also political ambiguity of these sites</a:t>
            </a:r>
          </a:p>
          <a:p>
            <a:r>
              <a:rPr lang="en-GB" sz="2000" dirty="0"/>
              <a:t>Holloway (2012) and Cleaver (1992) are suspicious of the understanding in the social sciences where to be critical is to unmask forms of “unseen” modes of domination, inequality, and exploitation.</a:t>
            </a:r>
          </a:p>
          <a:p>
            <a:r>
              <a:rPr lang="en-GB" sz="2000" dirty="0"/>
              <a:t>Graeber (2004) emphasises the importance of rejecting the idea that all actions only exist by their function in reproducing larger and total forms of power (though he accompanies this with a critique of poststructuralism).</a:t>
            </a:r>
          </a:p>
          <a:p>
            <a:r>
              <a:rPr lang="en-GB" sz="2000" dirty="0"/>
              <a:t>the technique of ‘problematization’ itself can reproduce the Enlightenment’s strategy of unmasking the hidden and obscured, where folk knowledges of the everyday have a </a:t>
            </a:r>
            <a:r>
              <a:rPr lang="en-GB" sz="2000" i="1" dirty="0"/>
              <a:t>“quaint or exotic appeal, but ultimately they must be </a:t>
            </a:r>
            <a:r>
              <a:rPr lang="en-GB" sz="2000" i="1" dirty="0" err="1"/>
              <a:t>superceded</a:t>
            </a:r>
            <a:r>
              <a:rPr lang="en-GB" sz="2000" i="1" dirty="0"/>
              <a:t> by social-scientific description and analysis” </a:t>
            </a:r>
            <a:r>
              <a:rPr lang="en-GB" sz="2000" dirty="0"/>
              <a:t>(Gardiner 2004, p.230) </a:t>
            </a:r>
          </a:p>
          <a:p>
            <a:r>
              <a:rPr lang="en-GB" sz="2000" dirty="0"/>
              <a:t>The result is that social scientists are seen to possess a privileged epistemic status (Jay 1993; Cleaver 1992b; Gardiner 2004) </a:t>
            </a:r>
          </a:p>
          <a:p>
            <a:endParaRPr lang="en-GB" sz="2000" dirty="0"/>
          </a:p>
        </p:txBody>
      </p:sp>
    </p:spTree>
    <p:extLst>
      <p:ext uri="{BB962C8B-B14F-4D97-AF65-F5344CB8AC3E}">
        <p14:creationId xmlns:p14="http://schemas.microsoft.com/office/powerpoint/2010/main" val="64819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FFD7F79-854F-4D13-B07F-0EA37A4A0C2B}"/>
              </a:ext>
            </a:extLst>
          </p:cNvPr>
          <p:cNvSpPr>
            <a:spLocks noGrp="1"/>
          </p:cNvSpPr>
          <p:nvPr>
            <p:ph type="title"/>
          </p:nvPr>
        </p:nvSpPr>
        <p:spPr>
          <a:xfrm>
            <a:off x="838200" y="365125"/>
            <a:ext cx="6408761" cy="1325563"/>
          </a:xfrm>
        </p:spPr>
        <p:txBody>
          <a:bodyPr>
            <a:normAutofit/>
          </a:bodyPr>
          <a:lstStyle/>
          <a:p>
            <a:r>
              <a:rPr lang="en-GB"/>
              <a:t>EVERYDAY COMMUNISM</a:t>
            </a:r>
            <a:endParaRPr lang="en-GB" dirty="0"/>
          </a:p>
        </p:txBody>
      </p:sp>
      <p:sp>
        <p:nvSpPr>
          <p:cNvPr id="3" name="Content Placeholder 2">
            <a:extLst>
              <a:ext uri="{FF2B5EF4-FFF2-40B4-BE49-F238E27FC236}">
                <a16:creationId xmlns:a16="http://schemas.microsoft.com/office/drawing/2014/main" id="{454182F9-145E-44F8-920B-26F7B2BC9FE1}"/>
              </a:ext>
            </a:extLst>
          </p:cNvPr>
          <p:cNvSpPr>
            <a:spLocks noGrp="1"/>
          </p:cNvSpPr>
          <p:nvPr>
            <p:ph idx="1"/>
          </p:nvPr>
        </p:nvSpPr>
        <p:spPr>
          <a:xfrm>
            <a:off x="559558" y="1514901"/>
            <a:ext cx="5815362" cy="5331890"/>
          </a:xfrm>
        </p:spPr>
        <p:txBody>
          <a:bodyPr>
            <a:normAutofit lnSpcReduction="10000"/>
          </a:bodyPr>
          <a:lstStyle/>
          <a:p>
            <a:r>
              <a:rPr lang="en-GB" sz="2000" dirty="0"/>
              <a:t>Everyday communism is Graeber’s extension of mutual aid</a:t>
            </a:r>
          </a:p>
          <a:p>
            <a:endParaRPr lang="en-GB" sz="2000" dirty="0"/>
          </a:p>
          <a:p>
            <a:pPr marL="0" indent="0">
              <a:buNone/>
            </a:pPr>
            <a:r>
              <a:rPr lang="en-GB" sz="2000" dirty="0"/>
              <a:t>“In fact, "communism" is not some magical utopia…It is </a:t>
            </a:r>
            <a:r>
              <a:rPr lang="en-GB" sz="2000" b="1" dirty="0"/>
              <a:t>something that exists right now—</a:t>
            </a:r>
            <a:r>
              <a:rPr lang="en-GB" sz="2000" dirty="0"/>
              <a:t>that exists, to some degree, in any human society. </a:t>
            </a:r>
            <a:r>
              <a:rPr lang="en-GB" sz="2000" b="1" dirty="0"/>
              <a:t>All of us act like communists a good deal of the time</a:t>
            </a:r>
            <a:r>
              <a:rPr lang="en-GB" sz="2000" dirty="0"/>
              <a:t>.... [we] apply the principles of communism because they're the only </a:t>
            </a:r>
            <a:r>
              <a:rPr lang="en-GB" sz="2000" b="1" dirty="0"/>
              <a:t>ones that really work</a:t>
            </a:r>
            <a:r>
              <a:rPr lang="en-GB" sz="2000" dirty="0"/>
              <a:t>…This is also the reason entire cities and countries revert to some form of </a:t>
            </a:r>
            <a:r>
              <a:rPr lang="en-GB" sz="2000" b="1" dirty="0"/>
              <a:t>rough-and-ready communism in the wake of natural disasters or economic collapse</a:t>
            </a:r>
            <a:r>
              <a:rPr lang="en-GB" sz="2000" dirty="0"/>
              <a:t>” </a:t>
            </a:r>
          </a:p>
          <a:p>
            <a:pPr marL="0" indent="0">
              <a:buNone/>
            </a:pPr>
            <a:r>
              <a:rPr lang="en-GB" sz="2000" dirty="0"/>
              <a:t>(Graeber 2012, p.95)</a:t>
            </a:r>
          </a:p>
          <a:p>
            <a:endParaRPr lang="en-GB" sz="2000" dirty="0"/>
          </a:p>
          <a:p>
            <a:r>
              <a:rPr lang="en-GB" sz="2000" i="1" dirty="0"/>
              <a:t>“from each according to their abilities, to each according to their needs”</a:t>
            </a:r>
          </a:p>
          <a:p>
            <a:r>
              <a:rPr lang="en-GB" sz="2000" dirty="0"/>
              <a:t>Challenges idea of self-interested interaction (e.g. barter exchange)</a:t>
            </a:r>
          </a:p>
          <a:p>
            <a:endParaRPr lang="en-GB" sz="2000" dirty="0"/>
          </a:p>
        </p:txBody>
      </p:sp>
      <p:pic>
        <p:nvPicPr>
          <p:cNvPr id="6" name="Picture 2" descr="Image result for disaster communism">
            <a:extLst>
              <a:ext uri="{FF2B5EF4-FFF2-40B4-BE49-F238E27FC236}">
                <a16:creationId xmlns:a16="http://schemas.microsoft.com/office/drawing/2014/main" id="{2567D56C-5FCA-43D4-BD84-0A7CFA94F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62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ree, outdoor, grass, orange&#10;&#10;Description automatically generated">
            <a:extLst>
              <a:ext uri="{FF2B5EF4-FFF2-40B4-BE49-F238E27FC236}">
                <a16:creationId xmlns:a16="http://schemas.microsoft.com/office/drawing/2014/main" id="{EF95A0A8-E0DF-40C1-BBFC-BEDE61105C16}"/>
              </a:ext>
            </a:extLst>
          </p:cNvPr>
          <p:cNvPicPr>
            <a:picLocks noChangeAspect="1"/>
          </p:cNvPicPr>
          <p:nvPr/>
        </p:nvPicPr>
        <p:blipFill rotWithShape="1">
          <a:blip r:embed="rId2">
            <a:extLst>
              <a:ext uri="{28A0092B-C50C-407E-A947-70E740481C1C}">
                <a14:useLocalDpi xmlns:a14="http://schemas.microsoft.com/office/drawing/2010/main" val="0"/>
              </a:ext>
            </a:extLst>
          </a:blip>
          <a:srcRect t="18650" b="635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A666A-FC5F-4A41-8529-3692BB32574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EMPIRICAL EXPLORATION OF EVERYDAY COMMUNISM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144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B99A-3DEC-49FF-90DF-90C1D4EA03A7}"/>
              </a:ext>
            </a:extLst>
          </p:cNvPr>
          <p:cNvSpPr>
            <a:spLocks noGrp="1"/>
          </p:cNvSpPr>
          <p:nvPr>
            <p:ph type="title"/>
          </p:nvPr>
        </p:nvSpPr>
        <p:spPr>
          <a:xfrm>
            <a:off x="4942368" y="634181"/>
            <a:ext cx="6586491" cy="1286160"/>
          </a:xfrm>
        </p:spPr>
        <p:txBody>
          <a:bodyPr anchor="b">
            <a:normAutofit/>
          </a:bodyPr>
          <a:lstStyle/>
          <a:p>
            <a:r>
              <a:rPr lang="en-GB" dirty="0"/>
              <a:t>GIFTING	</a:t>
            </a:r>
          </a:p>
        </p:txBody>
      </p:sp>
      <p:sp>
        <p:nvSpPr>
          <p:cNvPr id="3" name="Content Placeholder 2">
            <a:extLst>
              <a:ext uri="{FF2B5EF4-FFF2-40B4-BE49-F238E27FC236}">
                <a16:creationId xmlns:a16="http://schemas.microsoft.com/office/drawing/2014/main" id="{2CB8CEED-5179-427C-BD6D-5598764B2868}"/>
              </a:ext>
            </a:extLst>
          </p:cNvPr>
          <p:cNvSpPr>
            <a:spLocks noGrp="1"/>
          </p:cNvSpPr>
          <p:nvPr>
            <p:ph idx="1"/>
          </p:nvPr>
        </p:nvSpPr>
        <p:spPr>
          <a:xfrm>
            <a:off x="4800331" y="2438401"/>
            <a:ext cx="7226569" cy="4419596"/>
          </a:xfrm>
        </p:spPr>
        <p:txBody>
          <a:bodyPr>
            <a:normAutofit lnSpcReduction="10000"/>
          </a:bodyPr>
          <a:lstStyle/>
          <a:p>
            <a:r>
              <a:rPr lang="en-GB" sz="2000" dirty="0"/>
              <a:t>Significant amount of “gifting”—seedlings, produce, unwanted materials—within the sites but also external</a:t>
            </a:r>
          </a:p>
          <a:p>
            <a:r>
              <a:rPr lang="en-GB" sz="2000" dirty="0"/>
              <a:t>Gifting very rarely a deliberate exchange here (i.e. no bartering)</a:t>
            </a:r>
          </a:p>
          <a:p>
            <a:r>
              <a:rPr lang="en-GB" sz="2000" dirty="0"/>
              <a:t>no expectation of something in return, but gifts were often reciprocated as a “thank you”</a:t>
            </a:r>
          </a:p>
          <a:p>
            <a:r>
              <a:rPr lang="en-GB" sz="2000" dirty="0"/>
              <a:t>Direct exchange only with the external (with no ongoing relationship)</a:t>
            </a:r>
          </a:p>
          <a:p>
            <a:r>
              <a:rPr lang="en-GB" sz="2000" dirty="0"/>
              <a:t>Distinct from barter and capitalist exchange </a:t>
            </a:r>
          </a:p>
          <a:p>
            <a:r>
              <a:rPr lang="en-GB" sz="2000" dirty="0"/>
              <a:t>there is no calculation here (in terms of time, effort, or value of a particular thing)</a:t>
            </a:r>
          </a:p>
          <a:p>
            <a:r>
              <a:rPr lang="en-GB" sz="2000" dirty="0"/>
              <a:t>As Graeber (2012, p.99) notes, </a:t>
            </a:r>
            <a:r>
              <a:rPr lang="en-GB" sz="2000" i="1" dirty="0"/>
              <a:t>“the surest way to know that one is in the presence of communistic relations is that not only are no accounts taken, but it would be considered offensive, or simply bizarre, to even consider doing so.” </a:t>
            </a:r>
          </a:p>
        </p:txBody>
      </p:sp>
      <p:pic>
        <p:nvPicPr>
          <p:cNvPr id="4" name="Picture 3" descr="A hand holding a mushroom&#10;&#10;Description automatically generated with low confidence">
            <a:extLst>
              <a:ext uri="{FF2B5EF4-FFF2-40B4-BE49-F238E27FC236}">
                <a16:creationId xmlns:a16="http://schemas.microsoft.com/office/drawing/2014/main" id="{D9A26840-B96A-423B-99C7-172FD6D90975}"/>
              </a:ext>
            </a:extLst>
          </p:cNvPr>
          <p:cNvPicPr>
            <a:picLocks noChangeAspect="1"/>
          </p:cNvPicPr>
          <p:nvPr/>
        </p:nvPicPr>
        <p:blipFill rotWithShape="1">
          <a:blip r:embed="rId3">
            <a:extLst>
              <a:ext uri="{28A0092B-C50C-407E-A947-70E740481C1C}">
                <a14:useLocalDpi xmlns:a14="http://schemas.microsoft.com/office/drawing/2010/main" val="0"/>
              </a:ext>
            </a:extLst>
          </a:blip>
          <a:srcRect l="14075" r="35230"/>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E69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51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29E2-DCF2-41DF-B4B4-D27EE2A7F8F7}"/>
              </a:ext>
            </a:extLst>
          </p:cNvPr>
          <p:cNvSpPr>
            <a:spLocks noGrp="1"/>
          </p:cNvSpPr>
          <p:nvPr>
            <p:ph type="title"/>
          </p:nvPr>
        </p:nvSpPr>
        <p:spPr>
          <a:xfrm>
            <a:off x="4965430" y="629268"/>
            <a:ext cx="6586491" cy="1286160"/>
          </a:xfrm>
        </p:spPr>
        <p:txBody>
          <a:bodyPr anchor="b">
            <a:normAutofit/>
          </a:bodyPr>
          <a:lstStyle/>
          <a:p>
            <a:r>
              <a:rPr lang="en-GB"/>
              <a:t>SHARING</a:t>
            </a:r>
            <a:endParaRPr lang="en-GB" dirty="0"/>
          </a:p>
        </p:txBody>
      </p:sp>
      <p:sp>
        <p:nvSpPr>
          <p:cNvPr id="3" name="Content Placeholder 2">
            <a:extLst>
              <a:ext uri="{FF2B5EF4-FFF2-40B4-BE49-F238E27FC236}">
                <a16:creationId xmlns:a16="http://schemas.microsoft.com/office/drawing/2014/main" id="{4BFD61A0-2317-4D64-9377-ECE14F9BD076}"/>
              </a:ext>
            </a:extLst>
          </p:cNvPr>
          <p:cNvSpPr>
            <a:spLocks noGrp="1"/>
          </p:cNvSpPr>
          <p:nvPr>
            <p:ph idx="1"/>
          </p:nvPr>
        </p:nvSpPr>
        <p:spPr>
          <a:xfrm>
            <a:off x="4965431" y="2438400"/>
            <a:ext cx="6586489" cy="3785419"/>
          </a:xfrm>
        </p:spPr>
        <p:txBody>
          <a:bodyPr>
            <a:normAutofit fontScale="92500" lnSpcReduction="10000"/>
          </a:bodyPr>
          <a:lstStyle/>
          <a:p>
            <a:r>
              <a:rPr lang="en-GB" sz="2000" dirty="0"/>
              <a:t>Distinct from gifting—sharing is lack of individual ownership, gifting exists when something is initially owned by a person(s)</a:t>
            </a:r>
          </a:p>
          <a:p>
            <a:r>
              <a:rPr lang="en-GB" sz="2000" dirty="0"/>
              <a:t>gifting-sharing distinction reflected in the sites</a:t>
            </a:r>
          </a:p>
          <a:p>
            <a:r>
              <a:rPr lang="en-GB" sz="2000" dirty="0"/>
              <a:t>Allotment is a highly individualised and territorial space—gifting breaks down these boundaries momentarily, e.g. gifting seedlings.</a:t>
            </a:r>
          </a:p>
          <a:p>
            <a:r>
              <a:rPr lang="en-GB" sz="2000" dirty="0"/>
              <a:t>Small amount of sharing (e.g. common tool shed with mowers, </a:t>
            </a:r>
            <a:r>
              <a:rPr lang="en-GB" sz="2000" dirty="0" err="1"/>
              <a:t>strimmers</a:t>
            </a:r>
            <a:r>
              <a:rPr lang="en-GB" sz="2000" dirty="0"/>
              <a:t>)</a:t>
            </a:r>
          </a:p>
          <a:p>
            <a:r>
              <a:rPr lang="en-GB" sz="2000" dirty="0"/>
              <a:t>Both community gardens are not owned or rented by individuals—everything is shared (compost, tools, sheds, seeds)</a:t>
            </a:r>
          </a:p>
          <a:p>
            <a:r>
              <a:rPr lang="en-GB" sz="2000" dirty="0"/>
              <a:t>Difference of scale (gifting as a way of extending relations?)</a:t>
            </a:r>
          </a:p>
          <a:p>
            <a:pPr marL="0" indent="0">
              <a:buNone/>
            </a:pPr>
            <a:endParaRPr lang="en-GB" sz="2000" dirty="0"/>
          </a:p>
          <a:p>
            <a:endParaRPr lang="en-GB" sz="2000" dirty="0"/>
          </a:p>
        </p:txBody>
      </p:sp>
      <p:pic>
        <p:nvPicPr>
          <p:cNvPr id="7" name="Picture 6" descr="A picture containing outdoor, set, porch, table&#10;&#10;Description automatically generated">
            <a:extLst>
              <a:ext uri="{FF2B5EF4-FFF2-40B4-BE49-F238E27FC236}">
                <a16:creationId xmlns:a16="http://schemas.microsoft.com/office/drawing/2014/main" id="{A5524C51-89DB-4FDC-B31B-63CBF05B9238}"/>
              </a:ext>
            </a:extLst>
          </p:cNvPr>
          <p:cNvPicPr>
            <a:picLocks noChangeAspect="1"/>
          </p:cNvPicPr>
          <p:nvPr/>
        </p:nvPicPr>
        <p:blipFill rotWithShape="1">
          <a:blip r:embed="rId3">
            <a:extLst>
              <a:ext uri="{28A0092B-C50C-407E-A947-70E740481C1C}">
                <a14:useLocalDpi xmlns:a14="http://schemas.microsoft.com/office/drawing/2010/main" val="0"/>
              </a:ext>
            </a:extLst>
          </a:blip>
          <a:srcRect l="12922" r="36382"/>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BBF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84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DBCD-B506-4D81-B129-8E88A1EBD27F}"/>
              </a:ext>
            </a:extLst>
          </p:cNvPr>
          <p:cNvSpPr>
            <a:spLocks noGrp="1"/>
          </p:cNvSpPr>
          <p:nvPr>
            <p:ph type="title"/>
          </p:nvPr>
        </p:nvSpPr>
        <p:spPr>
          <a:xfrm>
            <a:off x="4965430" y="0"/>
            <a:ext cx="6586491" cy="1915428"/>
          </a:xfrm>
        </p:spPr>
        <p:txBody>
          <a:bodyPr anchor="b">
            <a:normAutofit/>
          </a:bodyPr>
          <a:lstStyle/>
          <a:p>
            <a:pPr algn="ctr"/>
            <a:r>
              <a:rPr lang="en-GB" sz="3200" dirty="0"/>
              <a:t>FROM EACH ACCORDING TO THEIR ABILITY, TO EACH ACCORDING TO THEIR NEEDS</a:t>
            </a:r>
          </a:p>
        </p:txBody>
      </p:sp>
      <p:sp>
        <p:nvSpPr>
          <p:cNvPr id="3" name="Content Placeholder 2">
            <a:extLst>
              <a:ext uri="{FF2B5EF4-FFF2-40B4-BE49-F238E27FC236}">
                <a16:creationId xmlns:a16="http://schemas.microsoft.com/office/drawing/2014/main" id="{3A182251-20CC-444E-989A-114D659214C2}"/>
              </a:ext>
            </a:extLst>
          </p:cNvPr>
          <p:cNvSpPr>
            <a:spLocks noGrp="1"/>
          </p:cNvSpPr>
          <p:nvPr>
            <p:ph idx="1"/>
          </p:nvPr>
        </p:nvSpPr>
        <p:spPr>
          <a:xfrm>
            <a:off x="4965431" y="2438400"/>
            <a:ext cx="6586489" cy="3785419"/>
          </a:xfrm>
        </p:spPr>
        <p:txBody>
          <a:bodyPr>
            <a:normAutofit lnSpcReduction="10000"/>
          </a:bodyPr>
          <a:lstStyle/>
          <a:p>
            <a:r>
              <a:rPr lang="en-GB" sz="2000" dirty="0"/>
              <a:t>Disrupts a static reading of Marx in place of an anthropological one</a:t>
            </a:r>
          </a:p>
          <a:p>
            <a:r>
              <a:rPr lang="en-GB" sz="2000" dirty="0"/>
              <a:t>What skills, capacities, abilities, and needs to people have?</a:t>
            </a:r>
          </a:p>
          <a:p>
            <a:r>
              <a:rPr lang="en-GB" sz="2000" dirty="0"/>
              <a:t>Value of working class job history/skills (e.g. trades, labouring, caring)</a:t>
            </a:r>
          </a:p>
          <a:p>
            <a:r>
              <a:rPr lang="en-GB" sz="2000" dirty="0"/>
              <a:t>Skills for everyday reproduction of these spaces (both physically—fixing, tinkering, repairing, maintaining—and socially…caring, developing mutual trust and respect)</a:t>
            </a:r>
          </a:p>
          <a:p>
            <a:r>
              <a:rPr lang="en-GB" sz="2000" dirty="0"/>
              <a:t>E.g. the politics of tea</a:t>
            </a:r>
          </a:p>
          <a:p>
            <a:r>
              <a:rPr lang="en-GB" sz="2000" dirty="0"/>
              <a:t>Bureaucratic element of the gardens</a:t>
            </a:r>
          </a:p>
          <a:p>
            <a:r>
              <a:rPr lang="en-GB" sz="2000" dirty="0"/>
              <a:t>Balancing of: social reproduction; physical/material reproduction; and bureaucratic management.  </a:t>
            </a:r>
          </a:p>
          <a:p>
            <a:endParaRPr lang="en-GB" sz="2000" dirty="0"/>
          </a:p>
        </p:txBody>
      </p:sp>
      <p:pic>
        <p:nvPicPr>
          <p:cNvPr id="9" name="Picture 8" descr="A picture containing text, indoor, wall, cluttered&#10;&#10;Description automatically generated">
            <a:extLst>
              <a:ext uri="{FF2B5EF4-FFF2-40B4-BE49-F238E27FC236}">
                <a16:creationId xmlns:a16="http://schemas.microsoft.com/office/drawing/2014/main" id="{D58BB932-BA97-4BB1-9EB6-AB372211E5F5}"/>
              </a:ext>
            </a:extLst>
          </p:cNvPr>
          <p:cNvPicPr>
            <a:picLocks noChangeAspect="1"/>
          </p:cNvPicPr>
          <p:nvPr/>
        </p:nvPicPr>
        <p:blipFill rotWithShape="1">
          <a:blip r:embed="rId3">
            <a:extLst>
              <a:ext uri="{28A0092B-C50C-407E-A947-70E740481C1C}">
                <a14:useLocalDpi xmlns:a14="http://schemas.microsoft.com/office/drawing/2010/main" val="0"/>
              </a:ext>
            </a:extLst>
          </a:blip>
          <a:srcRect l="26985" r="22320"/>
          <a:stretch/>
        </p:blipFill>
        <p:spPr>
          <a:xfrm>
            <a:off x="0" y="-15239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480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077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6073</TotalTime>
  <Words>1301</Words>
  <Application>Microsoft Office PowerPoint</Application>
  <PresentationFormat>Widescreen</PresentationFormat>
  <Paragraphs>98</Paragraphs>
  <Slides>13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Baskerville Old Face</vt:lpstr>
      <vt:lpstr>Calibri</vt:lpstr>
      <vt:lpstr>Calibri Light</vt:lpstr>
      <vt:lpstr>Helvetica</vt:lpstr>
      <vt:lpstr>Times New Roman</vt:lpstr>
      <vt:lpstr>Office Theme</vt:lpstr>
      <vt:lpstr>Everyday Communism in Urban Gardens in Cardiff, Wales</vt:lpstr>
      <vt:lpstr>RESEARCH CONTEXT</vt:lpstr>
      <vt:lpstr>AN EVERYDAY METHODOLOGY</vt:lpstr>
      <vt:lpstr>RE-THINKING BASELINES</vt:lpstr>
      <vt:lpstr>EVERYDAY COMMUNISM</vt:lpstr>
      <vt:lpstr>EMPIRICAL EXPLORATION OF EVERYDAY COMMUNISM</vt:lpstr>
      <vt:lpstr>GIFTING </vt:lpstr>
      <vt:lpstr>SHARING</vt:lpstr>
      <vt:lpstr>FROM EACH ACCORDING TO THEIR ABILITY, TO EACH ACCORDING TO THEIR NEEDS</vt:lpstr>
      <vt:lpstr>WHO DECIDES WHAT?</vt:lpstr>
      <vt:lpstr>Conclusion</vt:lpstr>
      <vt:lpstr>References</vt:lpstr>
      <vt:lpstr>THANK YOU / DIOLCH!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Everyday Communism in Urban Gardens in Cardiff, Wales</dc:title>
  <dc:creator>Owain Hanmer</dc:creator>
  <cp:lastModifiedBy>Owain Hanmer</cp:lastModifiedBy>
  <cp:revision>8</cp:revision>
  <dcterms:created xsi:type="dcterms:W3CDTF">2021-04-05T12:11:47Z</dcterms:created>
  <dcterms:modified xsi:type="dcterms:W3CDTF">2023-11-27T10:52:21Z</dcterms:modified>
</cp:coreProperties>
</file>