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11" r:id="rId3"/>
    <p:sldId id="324" r:id="rId4"/>
    <p:sldId id="271" r:id="rId5"/>
    <p:sldId id="314" r:id="rId6"/>
    <p:sldId id="313" r:id="rId7"/>
    <p:sldId id="315" r:id="rId8"/>
    <p:sldId id="316" r:id="rId9"/>
    <p:sldId id="317" r:id="rId10"/>
    <p:sldId id="325" r:id="rId11"/>
    <p:sldId id="318" r:id="rId12"/>
    <p:sldId id="323" r:id="rId13"/>
    <p:sldId id="319" r:id="rId14"/>
    <p:sldId id="320" r:id="rId15"/>
    <p:sldId id="321" r:id="rId16"/>
    <p:sldId id="32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73" autoAdjust="0"/>
    <p:restoredTop sz="93883" autoAdjust="0"/>
  </p:normalViewPr>
  <p:slideViewPr>
    <p:cSldViewPr>
      <p:cViewPr varScale="1">
        <p:scale>
          <a:sx n="99" d="100"/>
          <a:sy n="99" d="100"/>
        </p:scale>
        <p:origin x="109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67917D-AC18-4CA1-8D51-F692C861D833}" type="doc">
      <dgm:prSet loTypeId="urn:microsoft.com/office/officeart/2005/8/layout/default" loCatId="list" qsTypeId="urn:microsoft.com/office/officeart/2005/8/quickstyle/3d1" qsCatId="3D" csTypeId="urn:microsoft.com/office/officeart/2005/8/colors/accent1_2" csCatId="accent1" phldr="1"/>
      <dgm:spPr/>
      <dgm:t>
        <a:bodyPr/>
        <a:lstStyle/>
        <a:p>
          <a:endParaRPr lang="en-GB"/>
        </a:p>
      </dgm:t>
    </dgm:pt>
    <dgm:pt modelId="{129A6570-FB62-4566-95A3-93F9DFC0B535}">
      <dgm:prSet phldrT="[Text]"/>
      <dgm:spPr/>
      <dgm:t>
        <a:bodyPr/>
        <a:lstStyle/>
        <a:p>
          <a:r>
            <a:rPr lang="en-GB" dirty="0"/>
            <a:t>Principle of humanity</a:t>
          </a:r>
        </a:p>
      </dgm:t>
    </dgm:pt>
    <dgm:pt modelId="{520B7383-98F5-4D0A-96EC-5E6ABA9C2A40}" type="parTrans" cxnId="{DB69E060-A086-4413-9C87-AD078D3F4AF6}">
      <dgm:prSet/>
      <dgm:spPr/>
      <dgm:t>
        <a:bodyPr/>
        <a:lstStyle/>
        <a:p>
          <a:endParaRPr lang="en-GB"/>
        </a:p>
      </dgm:t>
    </dgm:pt>
    <dgm:pt modelId="{16259205-4AC1-4E29-A008-E3CAFF572F3E}" type="sibTrans" cxnId="{DB69E060-A086-4413-9C87-AD078D3F4AF6}">
      <dgm:prSet/>
      <dgm:spPr/>
      <dgm:t>
        <a:bodyPr/>
        <a:lstStyle/>
        <a:p>
          <a:endParaRPr lang="en-GB"/>
        </a:p>
      </dgm:t>
    </dgm:pt>
    <dgm:pt modelId="{A0429A12-5462-410E-986A-024536D98119}">
      <dgm:prSet phldrT="[Text]"/>
      <dgm:spPr/>
      <dgm:t>
        <a:bodyPr/>
        <a:lstStyle/>
        <a:p>
          <a:r>
            <a:rPr lang="en-GB" dirty="0"/>
            <a:t>Principle of distinction</a:t>
          </a:r>
        </a:p>
      </dgm:t>
    </dgm:pt>
    <dgm:pt modelId="{D83E161F-72D1-45E4-A3B3-886FC4FE801E}" type="parTrans" cxnId="{FF297906-83E6-4C52-A88B-1C69245BA6AC}">
      <dgm:prSet/>
      <dgm:spPr/>
      <dgm:t>
        <a:bodyPr/>
        <a:lstStyle/>
        <a:p>
          <a:endParaRPr lang="en-GB"/>
        </a:p>
      </dgm:t>
    </dgm:pt>
    <dgm:pt modelId="{7F565421-9EA6-48A4-9EE0-86BF36B250F0}" type="sibTrans" cxnId="{FF297906-83E6-4C52-A88B-1C69245BA6AC}">
      <dgm:prSet/>
      <dgm:spPr/>
      <dgm:t>
        <a:bodyPr/>
        <a:lstStyle/>
        <a:p>
          <a:endParaRPr lang="en-GB"/>
        </a:p>
      </dgm:t>
    </dgm:pt>
    <dgm:pt modelId="{1CC8F9A7-EBF2-46CE-BC18-C7B0083C1C98}">
      <dgm:prSet phldrT="[Text]"/>
      <dgm:spPr/>
      <dgm:t>
        <a:bodyPr/>
        <a:lstStyle/>
        <a:p>
          <a:r>
            <a:rPr lang="en-GB" dirty="0"/>
            <a:t>Principle of discrimination</a:t>
          </a:r>
        </a:p>
      </dgm:t>
    </dgm:pt>
    <dgm:pt modelId="{2AB26BAA-23B8-4A26-96C2-2B5E2B6C9D82}" type="parTrans" cxnId="{FE0E0F48-28A2-47F9-B60B-AF1A713299A9}">
      <dgm:prSet/>
      <dgm:spPr/>
      <dgm:t>
        <a:bodyPr/>
        <a:lstStyle/>
        <a:p>
          <a:endParaRPr lang="en-GB"/>
        </a:p>
      </dgm:t>
    </dgm:pt>
    <dgm:pt modelId="{F52BC908-092F-4A3D-AF46-D08F8107D31D}" type="sibTrans" cxnId="{FE0E0F48-28A2-47F9-B60B-AF1A713299A9}">
      <dgm:prSet/>
      <dgm:spPr/>
      <dgm:t>
        <a:bodyPr/>
        <a:lstStyle/>
        <a:p>
          <a:endParaRPr lang="en-GB"/>
        </a:p>
      </dgm:t>
    </dgm:pt>
    <dgm:pt modelId="{29BE021F-B7A4-4E3F-93A7-D7051172886A}">
      <dgm:prSet phldrT="[Text]"/>
      <dgm:spPr/>
      <dgm:t>
        <a:bodyPr/>
        <a:lstStyle/>
        <a:p>
          <a:r>
            <a:rPr lang="en-GB" dirty="0"/>
            <a:t>Principle of proportionality</a:t>
          </a:r>
        </a:p>
      </dgm:t>
    </dgm:pt>
    <dgm:pt modelId="{489769E1-4A3B-42E9-8B8A-7BD3BE1B1E0F}" type="parTrans" cxnId="{F4D4C522-668A-49E0-AFCD-16943F312BF0}">
      <dgm:prSet/>
      <dgm:spPr/>
      <dgm:t>
        <a:bodyPr/>
        <a:lstStyle/>
        <a:p>
          <a:endParaRPr lang="en-GB"/>
        </a:p>
      </dgm:t>
    </dgm:pt>
    <dgm:pt modelId="{BD5C764F-73F9-4F98-BD9F-E78F06DB63A2}" type="sibTrans" cxnId="{F4D4C522-668A-49E0-AFCD-16943F312BF0}">
      <dgm:prSet/>
      <dgm:spPr/>
      <dgm:t>
        <a:bodyPr/>
        <a:lstStyle/>
        <a:p>
          <a:endParaRPr lang="en-GB"/>
        </a:p>
      </dgm:t>
    </dgm:pt>
    <dgm:pt modelId="{2DE1F56B-7A46-4BFE-AC41-E803DEF66D08}">
      <dgm:prSet phldrT="[Text]"/>
      <dgm:spPr/>
      <dgm:t>
        <a:bodyPr/>
        <a:lstStyle/>
        <a:p>
          <a:r>
            <a:rPr lang="en-GB" dirty="0"/>
            <a:t>Principle of military necessity</a:t>
          </a:r>
        </a:p>
      </dgm:t>
    </dgm:pt>
    <dgm:pt modelId="{90907222-D12F-40D3-AFDC-10A0D4E269F9}" type="parTrans" cxnId="{75314C5C-0215-4207-8E87-E4CC9BB9F680}">
      <dgm:prSet/>
      <dgm:spPr/>
      <dgm:t>
        <a:bodyPr/>
        <a:lstStyle/>
        <a:p>
          <a:endParaRPr lang="en-GB"/>
        </a:p>
      </dgm:t>
    </dgm:pt>
    <dgm:pt modelId="{F7F539D3-3FA2-4DA0-BDBF-FB22B43E7E5F}" type="sibTrans" cxnId="{75314C5C-0215-4207-8E87-E4CC9BB9F680}">
      <dgm:prSet/>
      <dgm:spPr/>
      <dgm:t>
        <a:bodyPr/>
        <a:lstStyle/>
        <a:p>
          <a:endParaRPr lang="en-GB"/>
        </a:p>
      </dgm:t>
    </dgm:pt>
    <dgm:pt modelId="{33DE5863-7901-4791-AE06-4A5022AB9F4C}">
      <dgm:prSet phldrT="[Text]"/>
      <dgm:spPr/>
      <dgm:t>
        <a:bodyPr/>
        <a:lstStyle/>
        <a:p>
          <a:r>
            <a:rPr lang="en-GB" dirty="0"/>
            <a:t>Principle of unnecessary suffering and superfluous injury</a:t>
          </a:r>
        </a:p>
      </dgm:t>
    </dgm:pt>
    <dgm:pt modelId="{2350AAB7-F66E-464E-AA46-56AE1165EDED}" type="parTrans" cxnId="{C93B3C4C-2C94-4F6D-80F6-D573613A58BD}">
      <dgm:prSet/>
      <dgm:spPr/>
      <dgm:t>
        <a:bodyPr/>
        <a:lstStyle/>
        <a:p>
          <a:endParaRPr lang="en-GB"/>
        </a:p>
      </dgm:t>
    </dgm:pt>
    <dgm:pt modelId="{C882F23F-C8F0-459B-9EBC-843C339FF683}" type="sibTrans" cxnId="{C93B3C4C-2C94-4F6D-80F6-D573613A58BD}">
      <dgm:prSet/>
      <dgm:spPr/>
      <dgm:t>
        <a:bodyPr/>
        <a:lstStyle/>
        <a:p>
          <a:endParaRPr lang="en-GB"/>
        </a:p>
      </dgm:t>
    </dgm:pt>
    <dgm:pt modelId="{3F06087D-F0F9-4881-9294-EDAB708A49E5}" type="pres">
      <dgm:prSet presAssocID="{0967917D-AC18-4CA1-8D51-F692C861D833}" presName="diagram" presStyleCnt="0">
        <dgm:presLayoutVars>
          <dgm:dir/>
          <dgm:resizeHandles val="exact"/>
        </dgm:presLayoutVars>
      </dgm:prSet>
      <dgm:spPr/>
    </dgm:pt>
    <dgm:pt modelId="{0554059C-B3DF-42B5-A709-3957DFC4A9AA}" type="pres">
      <dgm:prSet presAssocID="{129A6570-FB62-4566-95A3-93F9DFC0B535}" presName="node" presStyleLbl="node1" presStyleIdx="0" presStyleCnt="6">
        <dgm:presLayoutVars>
          <dgm:bulletEnabled val="1"/>
        </dgm:presLayoutVars>
      </dgm:prSet>
      <dgm:spPr/>
    </dgm:pt>
    <dgm:pt modelId="{CD6C6F3B-5696-43D4-90EC-10D8985B093B}" type="pres">
      <dgm:prSet presAssocID="{16259205-4AC1-4E29-A008-E3CAFF572F3E}" presName="sibTrans" presStyleCnt="0"/>
      <dgm:spPr/>
    </dgm:pt>
    <dgm:pt modelId="{60527FA5-2211-432C-A830-400079F9B0A5}" type="pres">
      <dgm:prSet presAssocID="{A0429A12-5462-410E-986A-024536D98119}" presName="node" presStyleLbl="node1" presStyleIdx="1" presStyleCnt="6">
        <dgm:presLayoutVars>
          <dgm:bulletEnabled val="1"/>
        </dgm:presLayoutVars>
      </dgm:prSet>
      <dgm:spPr/>
    </dgm:pt>
    <dgm:pt modelId="{8A570495-1055-42D0-8F7A-37DEEA3F1C69}" type="pres">
      <dgm:prSet presAssocID="{7F565421-9EA6-48A4-9EE0-86BF36B250F0}" presName="sibTrans" presStyleCnt="0"/>
      <dgm:spPr/>
    </dgm:pt>
    <dgm:pt modelId="{DC4D0C74-7975-49F8-AEBE-C0839F101D1C}" type="pres">
      <dgm:prSet presAssocID="{1CC8F9A7-EBF2-46CE-BC18-C7B0083C1C98}" presName="node" presStyleLbl="node1" presStyleIdx="2" presStyleCnt="6">
        <dgm:presLayoutVars>
          <dgm:bulletEnabled val="1"/>
        </dgm:presLayoutVars>
      </dgm:prSet>
      <dgm:spPr/>
    </dgm:pt>
    <dgm:pt modelId="{5BD46DCD-DD26-4F6A-BCE9-9D7D86A8CF21}" type="pres">
      <dgm:prSet presAssocID="{F52BC908-092F-4A3D-AF46-D08F8107D31D}" presName="sibTrans" presStyleCnt="0"/>
      <dgm:spPr/>
    </dgm:pt>
    <dgm:pt modelId="{474D0F73-12C3-4AFB-A222-324C97358644}" type="pres">
      <dgm:prSet presAssocID="{29BE021F-B7A4-4E3F-93A7-D7051172886A}" presName="node" presStyleLbl="node1" presStyleIdx="3" presStyleCnt="6">
        <dgm:presLayoutVars>
          <dgm:bulletEnabled val="1"/>
        </dgm:presLayoutVars>
      </dgm:prSet>
      <dgm:spPr/>
    </dgm:pt>
    <dgm:pt modelId="{EC448F3F-EE30-4CAF-8E12-808B0BB05502}" type="pres">
      <dgm:prSet presAssocID="{BD5C764F-73F9-4F98-BD9F-E78F06DB63A2}" presName="sibTrans" presStyleCnt="0"/>
      <dgm:spPr/>
    </dgm:pt>
    <dgm:pt modelId="{89F44CA0-3005-4006-A830-0E2567C9FB63}" type="pres">
      <dgm:prSet presAssocID="{2DE1F56B-7A46-4BFE-AC41-E803DEF66D08}" presName="node" presStyleLbl="node1" presStyleIdx="4" presStyleCnt="6">
        <dgm:presLayoutVars>
          <dgm:bulletEnabled val="1"/>
        </dgm:presLayoutVars>
      </dgm:prSet>
      <dgm:spPr/>
    </dgm:pt>
    <dgm:pt modelId="{077F3574-648D-4D3B-97F1-067337D0A0D4}" type="pres">
      <dgm:prSet presAssocID="{F7F539D3-3FA2-4DA0-BDBF-FB22B43E7E5F}" presName="sibTrans" presStyleCnt="0"/>
      <dgm:spPr/>
    </dgm:pt>
    <dgm:pt modelId="{DD32FB60-0EDA-4649-A96C-DA8E3FC02D1D}" type="pres">
      <dgm:prSet presAssocID="{33DE5863-7901-4791-AE06-4A5022AB9F4C}" presName="node" presStyleLbl="node1" presStyleIdx="5" presStyleCnt="6">
        <dgm:presLayoutVars>
          <dgm:bulletEnabled val="1"/>
        </dgm:presLayoutVars>
      </dgm:prSet>
      <dgm:spPr/>
    </dgm:pt>
  </dgm:ptLst>
  <dgm:cxnLst>
    <dgm:cxn modelId="{FF297906-83E6-4C52-A88B-1C69245BA6AC}" srcId="{0967917D-AC18-4CA1-8D51-F692C861D833}" destId="{A0429A12-5462-410E-986A-024536D98119}" srcOrd="1" destOrd="0" parTransId="{D83E161F-72D1-45E4-A3B3-886FC4FE801E}" sibTransId="{7F565421-9EA6-48A4-9EE0-86BF36B250F0}"/>
    <dgm:cxn modelId="{D4FAED11-8FAA-4132-98E1-9C3461349A42}" type="presOf" srcId="{33DE5863-7901-4791-AE06-4A5022AB9F4C}" destId="{DD32FB60-0EDA-4649-A96C-DA8E3FC02D1D}" srcOrd="0" destOrd="0" presId="urn:microsoft.com/office/officeart/2005/8/layout/default"/>
    <dgm:cxn modelId="{DD27431D-8156-4EE2-9C81-783DF33E86E1}" type="presOf" srcId="{0967917D-AC18-4CA1-8D51-F692C861D833}" destId="{3F06087D-F0F9-4881-9294-EDAB708A49E5}" srcOrd="0" destOrd="0" presId="urn:microsoft.com/office/officeart/2005/8/layout/default"/>
    <dgm:cxn modelId="{F4D4C522-668A-49E0-AFCD-16943F312BF0}" srcId="{0967917D-AC18-4CA1-8D51-F692C861D833}" destId="{29BE021F-B7A4-4E3F-93A7-D7051172886A}" srcOrd="3" destOrd="0" parTransId="{489769E1-4A3B-42E9-8B8A-7BD3BE1B1E0F}" sibTransId="{BD5C764F-73F9-4F98-BD9F-E78F06DB63A2}"/>
    <dgm:cxn modelId="{75314C5C-0215-4207-8E87-E4CC9BB9F680}" srcId="{0967917D-AC18-4CA1-8D51-F692C861D833}" destId="{2DE1F56B-7A46-4BFE-AC41-E803DEF66D08}" srcOrd="4" destOrd="0" parTransId="{90907222-D12F-40D3-AFDC-10A0D4E269F9}" sibTransId="{F7F539D3-3FA2-4DA0-BDBF-FB22B43E7E5F}"/>
    <dgm:cxn modelId="{DB69E060-A086-4413-9C87-AD078D3F4AF6}" srcId="{0967917D-AC18-4CA1-8D51-F692C861D833}" destId="{129A6570-FB62-4566-95A3-93F9DFC0B535}" srcOrd="0" destOrd="0" parTransId="{520B7383-98F5-4D0A-96EC-5E6ABA9C2A40}" sibTransId="{16259205-4AC1-4E29-A008-E3CAFF572F3E}"/>
    <dgm:cxn modelId="{FE0E0F48-28A2-47F9-B60B-AF1A713299A9}" srcId="{0967917D-AC18-4CA1-8D51-F692C861D833}" destId="{1CC8F9A7-EBF2-46CE-BC18-C7B0083C1C98}" srcOrd="2" destOrd="0" parTransId="{2AB26BAA-23B8-4A26-96C2-2B5E2B6C9D82}" sibTransId="{F52BC908-092F-4A3D-AF46-D08F8107D31D}"/>
    <dgm:cxn modelId="{C93B3C4C-2C94-4F6D-80F6-D573613A58BD}" srcId="{0967917D-AC18-4CA1-8D51-F692C861D833}" destId="{33DE5863-7901-4791-AE06-4A5022AB9F4C}" srcOrd="5" destOrd="0" parTransId="{2350AAB7-F66E-464E-AA46-56AE1165EDED}" sibTransId="{C882F23F-C8F0-459B-9EBC-843C339FF683}"/>
    <dgm:cxn modelId="{25D6B4AE-181A-47D4-BD81-F3F3736F6022}" type="presOf" srcId="{129A6570-FB62-4566-95A3-93F9DFC0B535}" destId="{0554059C-B3DF-42B5-A709-3957DFC4A9AA}" srcOrd="0" destOrd="0" presId="urn:microsoft.com/office/officeart/2005/8/layout/default"/>
    <dgm:cxn modelId="{1542E8BF-22B5-4B71-A5BD-B4270768654D}" type="presOf" srcId="{2DE1F56B-7A46-4BFE-AC41-E803DEF66D08}" destId="{89F44CA0-3005-4006-A830-0E2567C9FB63}" srcOrd="0" destOrd="0" presId="urn:microsoft.com/office/officeart/2005/8/layout/default"/>
    <dgm:cxn modelId="{221212D0-18F6-4200-8359-AE8B583C9D55}" type="presOf" srcId="{A0429A12-5462-410E-986A-024536D98119}" destId="{60527FA5-2211-432C-A830-400079F9B0A5}" srcOrd="0" destOrd="0" presId="urn:microsoft.com/office/officeart/2005/8/layout/default"/>
    <dgm:cxn modelId="{29F16BDF-C037-4FDB-9493-93E9B32360A3}" type="presOf" srcId="{29BE021F-B7A4-4E3F-93A7-D7051172886A}" destId="{474D0F73-12C3-4AFB-A222-324C97358644}" srcOrd="0" destOrd="0" presId="urn:microsoft.com/office/officeart/2005/8/layout/default"/>
    <dgm:cxn modelId="{9FAC34FE-61CC-4D04-B34C-6489A51133F3}" type="presOf" srcId="{1CC8F9A7-EBF2-46CE-BC18-C7B0083C1C98}" destId="{DC4D0C74-7975-49F8-AEBE-C0839F101D1C}" srcOrd="0" destOrd="0" presId="urn:microsoft.com/office/officeart/2005/8/layout/default"/>
    <dgm:cxn modelId="{9F95F582-9E4E-41C1-85E9-4FE1875A3FAF}" type="presParOf" srcId="{3F06087D-F0F9-4881-9294-EDAB708A49E5}" destId="{0554059C-B3DF-42B5-A709-3957DFC4A9AA}" srcOrd="0" destOrd="0" presId="urn:microsoft.com/office/officeart/2005/8/layout/default"/>
    <dgm:cxn modelId="{C2A0B8F6-D7E3-4160-9C9A-92B7BEF4A842}" type="presParOf" srcId="{3F06087D-F0F9-4881-9294-EDAB708A49E5}" destId="{CD6C6F3B-5696-43D4-90EC-10D8985B093B}" srcOrd="1" destOrd="0" presId="urn:microsoft.com/office/officeart/2005/8/layout/default"/>
    <dgm:cxn modelId="{BCC8F3A8-210E-463A-8BAE-CD122905A972}" type="presParOf" srcId="{3F06087D-F0F9-4881-9294-EDAB708A49E5}" destId="{60527FA5-2211-432C-A830-400079F9B0A5}" srcOrd="2" destOrd="0" presId="urn:microsoft.com/office/officeart/2005/8/layout/default"/>
    <dgm:cxn modelId="{C708C571-570D-401D-8052-F620BFFE1363}" type="presParOf" srcId="{3F06087D-F0F9-4881-9294-EDAB708A49E5}" destId="{8A570495-1055-42D0-8F7A-37DEEA3F1C69}" srcOrd="3" destOrd="0" presId="urn:microsoft.com/office/officeart/2005/8/layout/default"/>
    <dgm:cxn modelId="{703E9292-2F12-4EA7-BE3E-DFAD9FDDF85C}" type="presParOf" srcId="{3F06087D-F0F9-4881-9294-EDAB708A49E5}" destId="{DC4D0C74-7975-49F8-AEBE-C0839F101D1C}" srcOrd="4" destOrd="0" presId="urn:microsoft.com/office/officeart/2005/8/layout/default"/>
    <dgm:cxn modelId="{C1D6A870-CE27-445D-AEEF-A87D3D49A51D}" type="presParOf" srcId="{3F06087D-F0F9-4881-9294-EDAB708A49E5}" destId="{5BD46DCD-DD26-4F6A-BCE9-9D7D86A8CF21}" srcOrd="5" destOrd="0" presId="urn:microsoft.com/office/officeart/2005/8/layout/default"/>
    <dgm:cxn modelId="{2BAF477F-720A-4C50-8ACB-356A7D8439A7}" type="presParOf" srcId="{3F06087D-F0F9-4881-9294-EDAB708A49E5}" destId="{474D0F73-12C3-4AFB-A222-324C97358644}" srcOrd="6" destOrd="0" presId="urn:microsoft.com/office/officeart/2005/8/layout/default"/>
    <dgm:cxn modelId="{8AEE0BDE-3D57-442A-B3D0-BDFF93391470}" type="presParOf" srcId="{3F06087D-F0F9-4881-9294-EDAB708A49E5}" destId="{EC448F3F-EE30-4CAF-8E12-808B0BB05502}" srcOrd="7" destOrd="0" presId="urn:microsoft.com/office/officeart/2005/8/layout/default"/>
    <dgm:cxn modelId="{FE6B60C3-C342-4322-BB19-2F331305FEDE}" type="presParOf" srcId="{3F06087D-F0F9-4881-9294-EDAB708A49E5}" destId="{89F44CA0-3005-4006-A830-0E2567C9FB63}" srcOrd="8" destOrd="0" presId="urn:microsoft.com/office/officeart/2005/8/layout/default"/>
    <dgm:cxn modelId="{29FA2253-31D0-4E5C-8912-D3836AD9CED9}" type="presParOf" srcId="{3F06087D-F0F9-4881-9294-EDAB708A49E5}" destId="{077F3574-648D-4D3B-97F1-067337D0A0D4}" srcOrd="9" destOrd="0" presId="urn:microsoft.com/office/officeart/2005/8/layout/default"/>
    <dgm:cxn modelId="{928368A8-0191-4118-B9E2-2B510C0E3BC0}" type="presParOf" srcId="{3F06087D-F0F9-4881-9294-EDAB708A49E5}" destId="{DD32FB60-0EDA-4649-A96C-DA8E3FC02D1D}"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A581A9-ACB3-492B-A0E4-BB54BB6FB84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E45A6CF5-E358-4384-966D-B0EF879A470B}">
      <dgm:prSet phldrT="[Text]"/>
      <dgm:spPr/>
      <dgm:t>
        <a:bodyPr/>
        <a:lstStyle/>
        <a:p>
          <a:r>
            <a:rPr lang="en-GB"/>
            <a:t>Belongs to a party to the conflict (military or civilian)</a:t>
          </a:r>
        </a:p>
      </dgm:t>
    </dgm:pt>
    <dgm:pt modelId="{77D24D07-4F08-40AF-852B-4AB8386077CE}" type="parTrans" cxnId="{24CAAB95-B1E0-497D-87D0-6E7F8DE269C8}">
      <dgm:prSet/>
      <dgm:spPr/>
      <dgm:t>
        <a:bodyPr/>
        <a:lstStyle/>
        <a:p>
          <a:endParaRPr lang="en-GB"/>
        </a:p>
      </dgm:t>
    </dgm:pt>
    <dgm:pt modelId="{66FED0C1-CE5E-47B5-B317-CC683E500F4C}" type="sibTrans" cxnId="{24CAAB95-B1E0-497D-87D0-6E7F8DE269C8}">
      <dgm:prSet/>
      <dgm:spPr/>
      <dgm:t>
        <a:bodyPr/>
        <a:lstStyle/>
        <a:p>
          <a:endParaRPr lang="en-GB"/>
        </a:p>
      </dgm:t>
    </dgm:pt>
    <dgm:pt modelId="{DDA38C36-C9BC-44C1-883E-6E003E9A0C84}">
      <dgm:prSet/>
      <dgm:spPr/>
      <dgm:t>
        <a:bodyPr/>
        <a:lstStyle/>
        <a:p>
          <a:r>
            <a:rPr lang="en-GB"/>
            <a:t>Belongs to the National Red Cross/Crescent societies or other voluntary aid societies recognised and authorised by a party to the conflict, including the ICRC</a:t>
          </a:r>
          <a:endParaRPr lang="en-GB" dirty="0"/>
        </a:p>
      </dgm:t>
    </dgm:pt>
    <dgm:pt modelId="{3ADE62E6-0C91-4D4E-ADDC-645CF0E3AB7F}" type="parTrans" cxnId="{A3ACF2AC-B752-4425-96EB-A85057580766}">
      <dgm:prSet/>
      <dgm:spPr/>
      <dgm:t>
        <a:bodyPr/>
        <a:lstStyle/>
        <a:p>
          <a:endParaRPr lang="en-GB"/>
        </a:p>
      </dgm:t>
    </dgm:pt>
    <dgm:pt modelId="{588D48F7-362F-4A29-8759-65F3E7A5CB58}" type="sibTrans" cxnId="{A3ACF2AC-B752-4425-96EB-A85057580766}">
      <dgm:prSet/>
      <dgm:spPr/>
      <dgm:t>
        <a:bodyPr/>
        <a:lstStyle/>
        <a:p>
          <a:endParaRPr lang="en-GB"/>
        </a:p>
      </dgm:t>
    </dgm:pt>
    <dgm:pt modelId="{E6ABBD6A-23E0-4BCC-BBA5-B17487FE0484}">
      <dgm:prSet/>
      <dgm:spPr/>
      <dgm:t>
        <a:bodyPr/>
        <a:lstStyle/>
        <a:p>
          <a:r>
            <a:rPr lang="en-GB"/>
            <a:t>Made available to a party to the conflict by a neutral or other State, recognised and authorised aid society of that State and is an impartial humanitarian organisation</a:t>
          </a:r>
          <a:endParaRPr lang="en-GB" dirty="0"/>
        </a:p>
      </dgm:t>
    </dgm:pt>
    <dgm:pt modelId="{53274BE2-48C5-44A6-B701-CD6A3E4DBC87}" type="parTrans" cxnId="{83AD3EAE-BADB-410F-8A64-E36CB1853A21}">
      <dgm:prSet/>
      <dgm:spPr/>
      <dgm:t>
        <a:bodyPr/>
        <a:lstStyle/>
        <a:p>
          <a:endParaRPr lang="en-GB"/>
        </a:p>
      </dgm:t>
    </dgm:pt>
    <dgm:pt modelId="{8C6F7BAA-A4F6-4946-B144-03402663528B}" type="sibTrans" cxnId="{83AD3EAE-BADB-410F-8A64-E36CB1853A21}">
      <dgm:prSet/>
      <dgm:spPr/>
      <dgm:t>
        <a:bodyPr/>
        <a:lstStyle/>
        <a:p>
          <a:endParaRPr lang="en-GB"/>
        </a:p>
      </dgm:t>
    </dgm:pt>
    <dgm:pt modelId="{16E6DCFC-A134-457F-A16F-F9CCAB9DFDBB}" type="pres">
      <dgm:prSet presAssocID="{DDA581A9-ACB3-492B-A0E4-BB54BB6FB844}" presName="diagram" presStyleCnt="0">
        <dgm:presLayoutVars>
          <dgm:dir/>
          <dgm:resizeHandles val="exact"/>
        </dgm:presLayoutVars>
      </dgm:prSet>
      <dgm:spPr/>
    </dgm:pt>
    <dgm:pt modelId="{DCD80A65-B4AF-40EC-A228-1F19519A9964}" type="pres">
      <dgm:prSet presAssocID="{E45A6CF5-E358-4384-966D-B0EF879A470B}" presName="node" presStyleLbl="node1" presStyleIdx="0" presStyleCnt="3">
        <dgm:presLayoutVars>
          <dgm:bulletEnabled val="1"/>
        </dgm:presLayoutVars>
      </dgm:prSet>
      <dgm:spPr/>
    </dgm:pt>
    <dgm:pt modelId="{9103FA36-9135-4DFD-BE7D-2E394D2A81FF}" type="pres">
      <dgm:prSet presAssocID="{66FED0C1-CE5E-47B5-B317-CC683E500F4C}" presName="sibTrans" presStyleCnt="0"/>
      <dgm:spPr/>
    </dgm:pt>
    <dgm:pt modelId="{D6667237-1E12-49D6-999D-C577373CE500}" type="pres">
      <dgm:prSet presAssocID="{DDA38C36-C9BC-44C1-883E-6E003E9A0C84}" presName="node" presStyleLbl="node1" presStyleIdx="1" presStyleCnt="3">
        <dgm:presLayoutVars>
          <dgm:bulletEnabled val="1"/>
        </dgm:presLayoutVars>
      </dgm:prSet>
      <dgm:spPr/>
    </dgm:pt>
    <dgm:pt modelId="{F702D773-0DF5-48B9-8F52-62380F844B42}" type="pres">
      <dgm:prSet presAssocID="{588D48F7-362F-4A29-8759-65F3E7A5CB58}" presName="sibTrans" presStyleCnt="0"/>
      <dgm:spPr/>
    </dgm:pt>
    <dgm:pt modelId="{39174AFF-0F2D-4CB7-BED3-C49453EAA2AC}" type="pres">
      <dgm:prSet presAssocID="{E6ABBD6A-23E0-4BCC-BBA5-B17487FE0484}" presName="node" presStyleLbl="node1" presStyleIdx="2" presStyleCnt="3">
        <dgm:presLayoutVars>
          <dgm:bulletEnabled val="1"/>
        </dgm:presLayoutVars>
      </dgm:prSet>
      <dgm:spPr/>
    </dgm:pt>
  </dgm:ptLst>
  <dgm:cxnLst>
    <dgm:cxn modelId="{07D8F839-F73D-4133-9041-868E41E51CB3}" type="presOf" srcId="{E6ABBD6A-23E0-4BCC-BBA5-B17487FE0484}" destId="{39174AFF-0F2D-4CB7-BED3-C49453EAA2AC}" srcOrd="0" destOrd="0" presId="urn:microsoft.com/office/officeart/2005/8/layout/default"/>
    <dgm:cxn modelId="{A3BBA482-20D1-4DF8-8389-362D1B69C62F}" type="presOf" srcId="{DDA38C36-C9BC-44C1-883E-6E003E9A0C84}" destId="{D6667237-1E12-49D6-999D-C577373CE500}" srcOrd="0" destOrd="0" presId="urn:microsoft.com/office/officeart/2005/8/layout/default"/>
    <dgm:cxn modelId="{24CAAB95-B1E0-497D-87D0-6E7F8DE269C8}" srcId="{DDA581A9-ACB3-492B-A0E4-BB54BB6FB844}" destId="{E45A6CF5-E358-4384-966D-B0EF879A470B}" srcOrd="0" destOrd="0" parTransId="{77D24D07-4F08-40AF-852B-4AB8386077CE}" sibTransId="{66FED0C1-CE5E-47B5-B317-CC683E500F4C}"/>
    <dgm:cxn modelId="{A3ACF2AC-B752-4425-96EB-A85057580766}" srcId="{DDA581A9-ACB3-492B-A0E4-BB54BB6FB844}" destId="{DDA38C36-C9BC-44C1-883E-6E003E9A0C84}" srcOrd="1" destOrd="0" parTransId="{3ADE62E6-0C91-4D4E-ADDC-645CF0E3AB7F}" sibTransId="{588D48F7-362F-4A29-8759-65F3E7A5CB58}"/>
    <dgm:cxn modelId="{83AD3EAE-BADB-410F-8A64-E36CB1853A21}" srcId="{DDA581A9-ACB3-492B-A0E4-BB54BB6FB844}" destId="{E6ABBD6A-23E0-4BCC-BBA5-B17487FE0484}" srcOrd="2" destOrd="0" parTransId="{53274BE2-48C5-44A6-B701-CD6A3E4DBC87}" sibTransId="{8C6F7BAA-A4F6-4946-B144-03402663528B}"/>
    <dgm:cxn modelId="{D4AA78BA-247F-4ECB-B5E8-5128F5BBEC74}" type="presOf" srcId="{DDA581A9-ACB3-492B-A0E4-BB54BB6FB844}" destId="{16E6DCFC-A134-457F-A16F-F9CCAB9DFDBB}" srcOrd="0" destOrd="0" presId="urn:microsoft.com/office/officeart/2005/8/layout/default"/>
    <dgm:cxn modelId="{2EE310E2-0D8C-4890-A8DE-F67320DC93B5}" type="presOf" srcId="{E45A6CF5-E358-4384-966D-B0EF879A470B}" destId="{DCD80A65-B4AF-40EC-A228-1F19519A9964}" srcOrd="0" destOrd="0" presId="urn:microsoft.com/office/officeart/2005/8/layout/default"/>
    <dgm:cxn modelId="{9EA86A6F-7CE3-424E-8D08-8985AAD4592E}" type="presParOf" srcId="{16E6DCFC-A134-457F-A16F-F9CCAB9DFDBB}" destId="{DCD80A65-B4AF-40EC-A228-1F19519A9964}" srcOrd="0" destOrd="0" presId="urn:microsoft.com/office/officeart/2005/8/layout/default"/>
    <dgm:cxn modelId="{5889547F-DBB1-4147-B2D8-818D3C473A2D}" type="presParOf" srcId="{16E6DCFC-A134-457F-A16F-F9CCAB9DFDBB}" destId="{9103FA36-9135-4DFD-BE7D-2E394D2A81FF}" srcOrd="1" destOrd="0" presId="urn:microsoft.com/office/officeart/2005/8/layout/default"/>
    <dgm:cxn modelId="{C69F67A1-DEA2-4887-8103-784454EF8F94}" type="presParOf" srcId="{16E6DCFC-A134-457F-A16F-F9CCAB9DFDBB}" destId="{D6667237-1E12-49D6-999D-C577373CE500}" srcOrd="2" destOrd="0" presId="urn:microsoft.com/office/officeart/2005/8/layout/default"/>
    <dgm:cxn modelId="{8BADC4B5-7E8E-4DFD-B809-2A0CFCEEF915}" type="presParOf" srcId="{16E6DCFC-A134-457F-A16F-F9CCAB9DFDBB}" destId="{F702D773-0DF5-48B9-8F52-62380F844B42}" srcOrd="3" destOrd="0" presId="urn:microsoft.com/office/officeart/2005/8/layout/default"/>
    <dgm:cxn modelId="{DED25506-D71B-4AE7-94B7-27A611B9D81D}" type="presParOf" srcId="{16E6DCFC-A134-457F-A16F-F9CCAB9DFDBB}" destId="{39174AFF-0F2D-4CB7-BED3-C49453EAA2AC}"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54059C-B3DF-42B5-A709-3957DFC4A9AA}">
      <dsp:nvSpPr>
        <dsp:cNvPr id="0" name=""/>
        <dsp:cNvSpPr/>
      </dsp:nvSpPr>
      <dsp:spPr>
        <a:xfrm>
          <a:off x="0" y="591343"/>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Principle of humanity</a:t>
          </a:r>
        </a:p>
      </dsp:txBody>
      <dsp:txXfrm>
        <a:off x="0" y="591343"/>
        <a:ext cx="2571749" cy="1543050"/>
      </dsp:txXfrm>
    </dsp:sp>
    <dsp:sp modelId="{60527FA5-2211-432C-A830-400079F9B0A5}">
      <dsp:nvSpPr>
        <dsp:cNvPr id="0" name=""/>
        <dsp:cNvSpPr/>
      </dsp:nvSpPr>
      <dsp:spPr>
        <a:xfrm>
          <a:off x="2828925" y="591343"/>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Principle of distinction</a:t>
          </a:r>
        </a:p>
      </dsp:txBody>
      <dsp:txXfrm>
        <a:off x="2828925" y="591343"/>
        <a:ext cx="2571749" cy="1543050"/>
      </dsp:txXfrm>
    </dsp:sp>
    <dsp:sp modelId="{DC4D0C74-7975-49F8-AEBE-C0839F101D1C}">
      <dsp:nvSpPr>
        <dsp:cNvPr id="0" name=""/>
        <dsp:cNvSpPr/>
      </dsp:nvSpPr>
      <dsp:spPr>
        <a:xfrm>
          <a:off x="5657849" y="591343"/>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Principle of discrimination</a:t>
          </a:r>
        </a:p>
      </dsp:txBody>
      <dsp:txXfrm>
        <a:off x="5657849" y="591343"/>
        <a:ext cx="2571749" cy="1543050"/>
      </dsp:txXfrm>
    </dsp:sp>
    <dsp:sp modelId="{474D0F73-12C3-4AFB-A222-324C97358644}">
      <dsp:nvSpPr>
        <dsp:cNvPr id="0" name=""/>
        <dsp:cNvSpPr/>
      </dsp:nvSpPr>
      <dsp:spPr>
        <a:xfrm>
          <a:off x="0" y="2391569"/>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Principle of proportionality</a:t>
          </a:r>
        </a:p>
      </dsp:txBody>
      <dsp:txXfrm>
        <a:off x="0" y="2391569"/>
        <a:ext cx="2571749" cy="1543050"/>
      </dsp:txXfrm>
    </dsp:sp>
    <dsp:sp modelId="{89F44CA0-3005-4006-A830-0E2567C9FB63}">
      <dsp:nvSpPr>
        <dsp:cNvPr id="0" name=""/>
        <dsp:cNvSpPr/>
      </dsp:nvSpPr>
      <dsp:spPr>
        <a:xfrm>
          <a:off x="2828925" y="2391569"/>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Principle of military necessity</a:t>
          </a:r>
        </a:p>
      </dsp:txBody>
      <dsp:txXfrm>
        <a:off x="2828925" y="2391569"/>
        <a:ext cx="2571749" cy="1543050"/>
      </dsp:txXfrm>
    </dsp:sp>
    <dsp:sp modelId="{DD32FB60-0EDA-4649-A96C-DA8E3FC02D1D}">
      <dsp:nvSpPr>
        <dsp:cNvPr id="0" name=""/>
        <dsp:cNvSpPr/>
      </dsp:nvSpPr>
      <dsp:spPr>
        <a:xfrm>
          <a:off x="5657849" y="2391569"/>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Principle of unnecessary suffering and superfluous injury</a:t>
          </a:r>
        </a:p>
      </dsp:txBody>
      <dsp:txXfrm>
        <a:off x="5657849" y="2391569"/>
        <a:ext cx="2571749" cy="1543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D80A65-B4AF-40EC-A228-1F19519A9964}">
      <dsp:nvSpPr>
        <dsp:cNvPr id="0" name=""/>
        <dsp:cNvSpPr/>
      </dsp:nvSpPr>
      <dsp:spPr>
        <a:xfrm>
          <a:off x="460905" y="1047"/>
          <a:ext cx="3479899" cy="20879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Belongs to a party to the conflict (military or civilian)</a:t>
          </a:r>
        </a:p>
      </dsp:txBody>
      <dsp:txXfrm>
        <a:off x="460905" y="1047"/>
        <a:ext cx="3479899" cy="2087939"/>
      </dsp:txXfrm>
    </dsp:sp>
    <dsp:sp modelId="{D6667237-1E12-49D6-999D-C577373CE500}">
      <dsp:nvSpPr>
        <dsp:cNvPr id="0" name=""/>
        <dsp:cNvSpPr/>
      </dsp:nvSpPr>
      <dsp:spPr>
        <a:xfrm>
          <a:off x="4288794" y="1047"/>
          <a:ext cx="3479899" cy="20879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Belongs to the National Red Cross/Crescent societies or other voluntary aid societies recognised and authorised by a party to the conflict, including the ICRC</a:t>
          </a:r>
          <a:endParaRPr lang="en-GB" sz="2200" kern="1200" dirty="0"/>
        </a:p>
      </dsp:txBody>
      <dsp:txXfrm>
        <a:off x="4288794" y="1047"/>
        <a:ext cx="3479899" cy="2087939"/>
      </dsp:txXfrm>
    </dsp:sp>
    <dsp:sp modelId="{39174AFF-0F2D-4CB7-BED3-C49453EAA2AC}">
      <dsp:nvSpPr>
        <dsp:cNvPr id="0" name=""/>
        <dsp:cNvSpPr/>
      </dsp:nvSpPr>
      <dsp:spPr>
        <a:xfrm>
          <a:off x="2374850" y="2436976"/>
          <a:ext cx="3479899" cy="20879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Made available to a party to the conflict by a neutral or other State, recognised and authorised aid society of that State and is an impartial humanitarian organisation</a:t>
          </a:r>
          <a:endParaRPr lang="en-GB" sz="2200" kern="1200" dirty="0"/>
        </a:p>
      </dsp:txBody>
      <dsp:txXfrm>
        <a:off x="2374850" y="2436976"/>
        <a:ext cx="3479899" cy="208793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02FD4F-0DC1-492A-B1CF-65C136663F9C}" type="datetimeFigureOut">
              <a:rPr lang="en-GB" smtClean="0"/>
              <a:t>25/11/2023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24A182-6B24-4F7E-A9A3-2B666BD0B0F8}" type="slidenum">
              <a:rPr lang="en-GB" smtClean="0"/>
              <a:t>‹#›</a:t>
            </a:fld>
            <a:endParaRPr lang="en-GB"/>
          </a:p>
        </p:txBody>
      </p:sp>
    </p:spTree>
    <p:extLst>
      <p:ext uri="{BB962C8B-B14F-4D97-AF65-F5344CB8AC3E}">
        <p14:creationId xmlns:p14="http://schemas.microsoft.com/office/powerpoint/2010/main" val="3373979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448F4E-A71C-405A-85C0-C0058170CDBD}" type="slidenum">
              <a:rPr lang="en-GB" smtClean="0"/>
              <a:t>4</a:t>
            </a:fld>
            <a:endParaRPr lang="en-GB"/>
          </a:p>
        </p:txBody>
      </p:sp>
    </p:spTree>
    <p:extLst>
      <p:ext uri="{BB962C8B-B14F-4D97-AF65-F5344CB8AC3E}">
        <p14:creationId xmlns:p14="http://schemas.microsoft.com/office/powerpoint/2010/main" val="2559018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448F4E-A71C-405A-85C0-C0058170CDBD}" type="slidenum">
              <a:rPr lang="en-GB" smtClean="0"/>
              <a:t>6</a:t>
            </a:fld>
            <a:endParaRPr lang="en-GB"/>
          </a:p>
        </p:txBody>
      </p:sp>
    </p:spTree>
    <p:extLst>
      <p:ext uri="{BB962C8B-B14F-4D97-AF65-F5344CB8AC3E}">
        <p14:creationId xmlns:p14="http://schemas.microsoft.com/office/powerpoint/2010/main" val="1321785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BBC7EE0-4CE1-4B29-8207-19BE5E4E4155}" type="datetimeFigureOut">
              <a:rPr lang="en-GB" smtClean="0"/>
              <a:t>25/11/2023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C8858-3EA3-4FC4-A6B1-946923549A60}" type="slidenum">
              <a:rPr lang="en-GB" smtClean="0"/>
              <a:t>‹#›</a:t>
            </a:fld>
            <a:endParaRPr lang="en-GB"/>
          </a:p>
        </p:txBody>
      </p:sp>
    </p:spTree>
    <p:extLst>
      <p:ext uri="{BB962C8B-B14F-4D97-AF65-F5344CB8AC3E}">
        <p14:creationId xmlns:p14="http://schemas.microsoft.com/office/powerpoint/2010/main" val="384453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BC7EE0-4CE1-4B29-8207-19BE5E4E4155}" type="datetimeFigureOut">
              <a:rPr lang="en-GB" smtClean="0"/>
              <a:t>25/11/2023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C8858-3EA3-4FC4-A6B1-946923549A60}" type="slidenum">
              <a:rPr lang="en-GB" smtClean="0"/>
              <a:t>‹#›</a:t>
            </a:fld>
            <a:endParaRPr lang="en-GB"/>
          </a:p>
        </p:txBody>
      </p:sp>
    </p:spTree>
    <p:extLst>
      <p:ext uri="{BB962C8B-B14F-4D97-AF65-F5344CB8AC3E}">
        <p14:creationId xmlns:p14="http://schemas.microsoft.com/office/powerpoint/2010/main" val="2807398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BC7EE0-4CE1-4B29-8207-19BE5E4E4155}" type="datetimeFigureOut">
              <a:rPr lang="en-GB" smtClean="0"/>
              <a:t>25/11/2023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C8858-3EA3-4FC4-A6B1-946923549A60}" type="slidenum">
              <a:rPr lang="en-GB" smtClean="0"/>
              <a:t>‹#›</a:t>
            </a:fld>
            <a:endParaRPr lang="en-GB"/>
          </a:p>
        </p:txBody>
      </p:sp>
    </p:spTree>
    <p:extLst>
      <p:ext uri="{BB962C8B-B14F-4D97-AF65-F5344CB8AC3E}">
        <p14:creationId xmlns:p14="http://schemas.microsoft.com/office/powerpoint/2010/main" val="11596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BC7EE0-4CE1-4B29-8207-19BE5E4E4155}" type="datetimeFigureOut">
              <a:rPr lang="en-GB" smtClean="0"/>
              <a:t>25/11/2023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C8858-3EA3-4FC4-A6B1-946923549A60}" type="slidenum">
              <a:rPr lang="en-GB" smtClean="0"/>
              <a:t>‹#›</a:t>
            </a:fld>
            <a:endParaRPr lang="en-GB"/>
          </a:p>
        </p:txBody>
      </p:sp>
    </p:spTree>
    <p:extLst>
      <p:ext uri="{BB962C8B-B14F-4D97-AF65-F5344CB8AC3E}">
        <p14:creationId xmlns:p14="http://schemas.microsoft.com/office/powerpoint/2010/main" val="93256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BC7EE0-4CE1-4B29-8207-19BE5E4E4155}" type="datetimeFigureOut">
              <a:rPr lang="en-GB" smtClean="0"/>
              <a:t>25/11/2023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C8858-3EA3-4FC4-A6B1-946923549A60}" type="slidenum">
              <a:rPr lang="en-GB" smtClean="0"/>
              <a:t>‹#›</a:t>
            </a:fld>
            <a:endParaRPr lang="en-GB"/>
          </a:p>
        </p:txBody>
      </p:sp>
    </p:spTree>
    <p:extLst>
      <p:ext uri="{BB962C8B-B14F-4D97-AF65-F5344CB8AC3E}">
        <p14:creationId xmlns:p14="http://schemas.microsoft.com/office/powerpoint/2010/main" val="139151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BBC7EE0-4CE1-4B29-8207-19BE5E4E4155}" type="datetimeFigureOut">
              <a:rPr lang="en-GB" smtClean="0"/>
              <a:t>25/11/2023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BC8858-3EA3-4FC4-A6B1-946923549A60}" type="slidenum">
              <a:rPr lang="en-GB" smtClean="0"/>
              <a:t>‹#›</a:t>
            </a:fld>
            <a:endParaRPr lang="en-GB"/>
          </a:p>
        </p:txBody>
      </p:sp>
    </p:spTree>
    <p:extLst>
      <p:ext uri="{BB962C8B-B14F-4D97-AF65-F5344CB8AC3E}">
        <p14:creationId xmlns:p14="http://schemas.microsoft.com/office/powerpoint/2010/main" val="1439604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BBC7EE0-4CE1-4B29-8207-19BE5E4E4155}" type="datetimeFigureOut">
              <a:rPr lang="en-GB" smtClean="0"/>
              <a:t>25/11/2023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BC8858-3EA3-4FC4-A6B1-946923549A60}" type="slidenum">
              <a:rPr lang="en-GB" smtClean="0"/>
              <a:t>‹#›</a:t>
            </a:fld>
            <a:endParaRPr lang="en-GB"/>
          </a:p>
        </p:txBody>
      </p:sp>
    </p:spTree>
    <p:extLst>
      <p:ext uri="{BB962C8B-B14F-4D97-AF65-F5344CB8AC3E}">
        <p14:creationId xmlns:p14="http://schemas.microsoft.com/office/powerpoint/2010/main" val="315858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BBC7EE0-4CE1-4B29-8207-19BE5E4E4155}" type="datetimeFigureOut">
              <a:rPr lang="en-GB" smtClean="0"/>
              <a:t>25/11/2023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BC8858-3EA3-4FC4-A6B1-946923549A60}" type="slidenum">
              <a:rPr lang="en-GB" smtClean="0"/>
              <a:t>‹#›</a:t>
            </a:fld>
            <a:endParaRPr lang="en-GB"/>
          </a:p>
        </p:txBody>
      </p:sp>
    </p:spTree>
    <p:extLst>
      <p:ext uri="{BB962C8B-B14F-4D97-AF65-F5344CB8AC3E}">
        <p14:creationId xmlns:p14="http://schemas.microsoft.com/office/powerpoint/2010/main" val="1684408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C7EE0-4CE1-4B29-8207-19BE5E4E4155}" type="datetimeFigureOut">
              <a:rPr lang="en-GB" smtClean="0"/>
              <a:t>25/11/2023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BC8858-3EA3-4FC4-A6B1-946923549A60}" type="slidenum">
              <a:rPr lang="en-GB" smtClean="0"/>
              <a:t>‹#›</a:t>
            </a:fld>
            <a:endParaRPr lang="en-GB"/>
          </a:p>
        </p:txBody>
      </p:sp>
    </p:spTree>
    <p:extLst>
      <p:ext uri="{BB962C8B-B14F-4D97-AF65-F5344CB8AC3E}">
        <p14:creationId xmlns:p14="http://schemas.microsoft.com/office/powerpoint/2010/main" val="418937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BC7EE0-4CE1-4B29-8207-19BE5E4E4155}" type="datetimeFigureOut">
              <a:rPr lang="en-GB" smtClean="0"/>
              <a:t>25/11/2023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BC8858-3EA3-4FC4-A6B1-946923549A60}" type="slidenum">
              <a:rPr lang="en-GB" smtClean="0"/>
              <a:t>‹#›</a:t>
            </a:fld>
            <a:endParaRPr lang="en-GB"/>
          </a:p>
        </p:txBody>
      </p:sp>
    </p:spTree>
    <p:extLst>
      <p:ext uri="{BB962C8B-B14F-4D97-AF65-F5344CB8AC3E}">
        <p14:creationId xmlns:p14="http://schemas.microsoft.com/office/powerpoint/2010/main" val="621749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BC7EE0-4CE1-4B29-8207-19BE5E4E4155}" type="datetimeFigureOut">
              <a:rPr lang="en-GB" smtClean="0"/>
              <a:t>25/11/2023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BC8858-3EA3-4FC4-A6B1-946923549A60}" type="slidenum">
              <a:rPr lang="en-GB" smtClean="0"/>
              <a:t>‹#›</a:t>
            </a:fld>
            <a:endParaRPr lang="en-GB"/>
          </a:p>
        </p:txBody>
      </p:sp>
    </p:spTree>
    <p:extLst>
      <p:ext uri="{BB962C8B-B14F-4D97-AF65-F5344CB8AC3E}">
        <p14:creationId xmlns:p14="http://schemas.microsoft.com/office/powerpoint/2010/main" val="3786580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C7EE0-4CE1-4B29-8207-19BE5E4E4155}" type="datetimeFigureOut">
              <a:rPr lang="en-GB" smtClean="0"/>
              <a:t>25/11/2023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BC8858-3EA3-4FC4-A6B1-946923549A60}" type="slidenum">
              <a:rPr lang="en-GB" smtClean="0"/>
              <a:t>‹#›</a:t>
            </a:fld>
            <a:endParaRPr lang="en-GB"/>
          </a:p>
        </p:txBody>
      </p:sp>
    </p:spTree>
    <p:extLst>
      <p:ext uri="{BB962C8B-B14F-4D97-AF65-F5344CB8AC3E}">
        <p14:creationId xmlns:p14="http://schemas.microsoft.com/office/powerpoint/2010/main" val="2759772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7851"/>
            <a:ext cx="7772400" cy="1752599"/>
          </a:xfrm>
        </p:spPr>
        <p:txBody>
          <a:bodyPr>
            <a:normAutofit/>
          </a:bodyPr>
          <a:lstStyle/>
          <a:p>
            <a:r>
              <a:rPr lang="en-GB" b="1" dirty="0"/>
              <a:t>International Humanitarian Law and Healthcare</a:t>
            </a:r>
          </a:p>
        </p:txBody>
      </p:sp>
      <p:sp>
        <p:nvSpPr>
          <p:cNvPr id="3" name="Subtitle 2"/>
          <p:cNvSpPr>
            <a:spLocks noGrp="1"/>
          </p:cNvSpPr>
          <p:nvPr>
            <p:ph type="subTitle" idx="1"/>
          </p:nvPr>
        </p:nvSpPr>
        <p:spPr/>
        <p:txBody>
          <a:bodyPr anchor="b">
            <a:normAutofit/>
          </a:bodyPr>
          <a:lstStyle/>
          <a:p>
            <a:r>
              <a:rPr lang="en-GB" sz="2400" dirty="0" err="1"/>
              <a:t>Noëlle</a:t>
            </a:r>
            <a:r>
              <a:rPr lang="en-GB" sz="2400" dirty="0"/>
              <a:t> </a:t>
            </a:r>
            <a:r>
              <a:rPr lang="en-GB" sz="2400" dirty="0" err="1"/>
              <a:t>Quénivet</a:t>
            </a:r>
            <a:endParaRPr lang="en-GB" sz="2400" dirty="0"/>
          </a:p>
          <a:p>
            <a:r>
              <a:rPr lang="en-GB" sz="1800" dirty="0"/>
              <a:t>Professor in International Law</a:t>
            </a:r>
          </a:p>
          <a:p>
            <a:r>
              <a:rPr lang="en-GB" sz="1800" dirty="0"/>
              <a:t>University of the West of England, UK</a:t>
            </a:r>
          </a:p>
        </p:txBody>
      </p:sp>
    </p:spTree>
    <p:extLst>
      <p:ext uri="{BB962C8B-B14F-4D97-AF65-F5344CB8AC3E}">
        <p14:creationId xmlns:p14="http://schemas.microsoft.com/office/powerpoint/2010/main" val="2081117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67D60-D9C7-40E9-B455-4A636039CF5C}"/>
              </a:ext>
            </a:extLst>
          </p:cNvPr>
          <p:cNvSpPr>
            <a:spLocks noGrp="1"/>
          </p:cNvSpPr>
          <p:nvPr>
            <p:ph type="title"/>
          </p:nvPr>
        </p:nvSpPr>
        <p:spPr/>
        <p:txBody>
          <a:bodyPr/>
          <a:lstStyle/>
          <a:p>
            <a:r>
              <a:rPr lang="en-GB" dirty="0"/>
              <a:t>Medical units</a:t>
            </a:r>
          </a:p>
        </p:txBody>
      </p:sp>
      <p:sp>
        <p:nvSpPr>
          <p:cNvPr id="3" name="Text Placeholder 2">
            <a:extLst>
              <a:ext uri="{FF2B5EF4-FFF2-40B4-BE49-F238E27FC236}">
                <a16:creationId xmlns:a16="http://schemas.microsoft.com/office/drawing/2014/main" id="{518BBD06-F3FC-4ECE-B49C-A4FD4BDC4E3C}"/>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729541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A22C0-8D2B-40A1-86A6-10BA8BEED768}"/>
              </a:ext>
            </a:extLst>
          </p:cNvPr>
          <p:cNvSpPr>
            <a:spLocks noGrp="1"/>
          </p:cNvSpPr>
          <p:nvPr>
            <p:ph type="title"/>
          </p:nvPr>
        </p:nvSpPr>
        <p:spPr/>
        <p:txBody>
          <a:bodyPr/>
          <a:lstStyle/>
          <a:p>
            <a:r>
              <a:rPr lang="en-GB" dirty="0"/>
              <a:t>Definition </a:t>
            </a:r>
          </a:p>
        </p:txBody>
      </p:sp>
      <p:sp>
        <p:nvSpPr>
          <p:cNvPr id="3" name="Content Placeholder 2">
            <a:extLst>
              <a:ext uri="{FF2B5EF4-FFF2-40B4-BE49-F238E27FC236}">
                <a16:creationId xmlns:a16="http://schemas.microsoft.com/office/drawing/2014/main" id="{E96C5055-06C9-43B1-865E-35E16F43841B}"/>
              </a:ext>
            </a:extLst>
          </p:cNvPr>
          <p:cNvSpPr>
            <a:spLocks noGrp="1"/>
          </p:cNvSpPr>
          <p:nvPr>
            <p:ph idx="1"/>
          </p:nvPr>
        </p:nvSpPr>
        <p:spPr/>
        <p:txBody>
          <a:bodyPr>
            <a:normAutofit/>
          </a:bodyPr>
          <a:lstStyle/>
          <a:p>
            <a:r>
              <a:rPr lang="en-GB" dirty="0"/>
              <a:t>Medical units are establishments and other units organized for medical purposes</a:t>
            </a:r>
          </a:p>
          <a:p>
            <a:r>
              <a:rPr lang="en-GB" dirty="0"/>
              <a:t>They can be</a:t>
            </a:r>
          </a:p>
          <a:p>
            <a:pPr lvl="1"/>
            <a:r>
              <a:rPr lang="en-GB" dirty="0"/>
              <a:t>Military or civilian</a:t>
            </a:r>
          </a:p>
          <a:p>
            <a:pPr lvl="1"/>
            <a:r>
              <a:rPr lang="en-GB" dirty="0"/>
              <a:t>Fixed or mobile</a:t>
            </a:r>
          </a:p>
          <a:p>
            <a:pPr lvl="1"/>
            <a:r>
              <a:rPr lang="en-GB" dirty="0"/>
              <a:t>Permanent or temporary </a:t>
            </a:r>
          </a:p>
        </p:txBody>
      </p:sp>
    </p:spTree>
    <p:extLst>
      <p:ext uri="{BB962C8B-B14F-4D97-AF65-F5344CB8AC3E}">
        <p14:creationId xmlns:p14="http://schemas.microsoft.com/office/powerpoint/2010/main" val="73851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A22C0-8D2B-40A1-86A6-10BA8BEED768}"/>
              </a:ext>
            </a:extLst>
          </p:cNvPr>
          <p:cNvSpPr>
            <a:spLocks noGrp="1"/>
          </p:cNvSpPr>
          <p:nvPr>
            <p:ph type="title"/>
          </p:nvPr>
        </p:nvSpPr>
        <p:spPr/>
        <p:txBody>
          <a:bodyPr/>
          <a:lstStyle/>
          <a:p>
            <a:r>
              <a:rPr lang="en-GB" dirty="0"/>
              <a:t>Definition </a:t>
            </a:r>
          </a:p>
        </p:txBody>
      </p:sp>
      <p:sp>
        <p:nvSpPr>
          <p:cNvPr id="3" name="Content Placeholder 2">
            <a:extLst>
              <a:ext uri="{FF2B5EF4-FFF2-40B4-BE49-F238E27FC236}">
                <a16:creationId xmlns:a16="http://schemas.microsoft.com/office/drawing/2014/main" id="{E96C5055-06C9-43B1-865E-35E16F43841B}"/>
              </a:ext>
            </a:extLst>
          </p:cNvPr>
          <p:cNvSpPr>
            <a:spLocks noGrp="1"/>
          </p:cNvSpPr>
          <p:nvPr>
            <p:ph idx="1"/>
          </p:nvPr>
        </p:nvSpPr>
        <p:spPr>
          <a:xfrm>
            <a:off x="457200" y="1600200"/>
            <a:ext cx="5266928" cy="4525963"/>
          </a:xfrm>
        </p:spPr>
        <p:txBody>
          <a:bodyPr>
            <a:normAutofit/>
          </a:bodyPr>
          <a:lstStyle/>
          <a:p>
            <a:r>
              <a:rPr lang="en-GB" dirty="0"/>
              <a:t>Examples: hospitals, blood transfusion centres, preventive medicine centres and institutes, medical depots and the medical and pharmaceutical stores of such units</a:t>
            </a:r>
          </a:p>
        </p:txBody>
      </p:sp>
    </p:spTree>
    <p:extLst>
      <p:ext uri="{BB962C8B-B14F-4D97-AF65-F5344CB8AC3E}">
        <p14:creationId xmlns:p14="http://schemas.microsoft.com/office/powerpoint/2010/main" val="2832825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A22C0-8D2B-40A1-86A6-10BA8BEED768}"/>
              </a:ext>
            </a:extLst>
          </p:cNvPr>
          <p:cNvSpPr>
            <a:spLocks noGrp="1"/>
          </p:cNvSpPr>
          <p:nvPr>
            <p:ph type="title"/>
          </p:nvPr>
        </p:nvSpPr>
        <p:spPr/>
        <p:txBody>
          <a:bodyPr>
            <a:normAutofit/>
          </a:bodyPr>
          <a:lstStyle/>
          <a:p>
            <a:r>
              <a:rPr lang="en-GB" dirty="0"/>
              <a:t>Respect and Protect </a:t>
            </a:r>
          </a:p>
        </p:txBody>
      </p:sp>
      <p:sp>
        <p:nvSpPr>
          <p:cNvPr id="3" name="Content Placeholder 2">
            <a:extLst>
              <a:ext uri="{FF2B5EF4-FFF2-40B4-BE49-F238E27FC236}">
                <a16:creationId xmlns:a16="http://schemas.microsoft.com/office/drawing/2014/main" id="{E96C5055-06C9-43B1-865E-35E16F43841B}"/>
              </a:ext>
            </a:extLst>
          </p:cNvPr>
          <p:cNvSpPr>
            <a:spLocks noGrp="1"/>
          </p:cNvSpPr>
          <p:nvPr>
            <p:ph idx="1"/>
          </p:nvPr>
        </p:nvSpPr>
        <p:spPr>
          <a:xfrm>
            <a:off x="457200" y="1600200"/>
            <a:ext cx="7427168" cy="4525963"/>
          </a:xfrm>
        </p:spPr>
        <p:txBody>
          <a:bodyPr>
            <a:normAutofit/>
          </a:bodyPr>
          <a:lstStyle/>
          <a:p>
            <a:pPr lvl="0">
              <a:lnSpc>
                <a:spcPct val="100000"/>
              </a:lnSpc>
            </a:pPr>
            <a:r>
              <a:rPr lang="en-GB" altLang="en-US" dirty="0"/>
              <a:t>Protected status only if </a:t>
            </a:r>
          </a:p>
          <a:p>
            <a:pPr lvl="1"/>
            <a:r>
              <a:rPr lang="en-GB" altLang="en-US" dirty="0"/>
              <a:t>Belong to a party to the conflict and recognised by a party to the conflict</a:t>
            </a:r>
            <a:endParaRPr lang="en-GB" dirty="0"/>
          </a:p>
          <a:p>
            <a:pPr lvl="1"/>
            <a:r>
              <a:rPr lang="en-GB" altLang="en-US" dirty="0"/>
              <a:t>Placed at the disposal of a party to the conflict by a neutral State or by an impartial international organisation of a humanitarian nature</a:t>
            </a:r>
          </a:p>
          <a:p>
            <a:r>
              <a:rPr lang="en-GB" dirty="0"/>
              <a:t>Otherwise, protection as civilian object – cannot use the emblem</a:t>
            </a:r>
          </a:p>
        </p:txBody>
      </p:sp>
      <p:pic>
        <p:nvPicPr>
          <p:cNvPr id="5" name="Picture 4" descr="https://encrypted-tbn2.gstatic.com/images?q=tbn:ANd9GcSdVur_3u43yibpnlvPKkKYmAhg9BKL6VYzJm32F2Pgh9J9dHTP">
            <a:extLst>
              <a:ext uri="{FF2B5EF4-FFF2-40B4-BE49-F238E27FC236}">
                <a16:creationId xmlns:a16="http://schemas.microsoft.com/office/drawing/2014/main" id="{08E26D0C-AB5B-4004-8B24-621BEA7131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602" y="1546143"/>
            <a:ext cx="841878" cy="84187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7">
            <a:extLst>
              <a:ext uri="{FF2B5EF4-FFF2-40B4-BE49-F238E27FC236}">
                <a16:creationId xmlns:a16="http://schemas.microsoft.com/office/drawing/2014/main" id="{6AF8ECAC-F4A4-40D6-9CC2-4D92CC245B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0266" y="2316013"/>
            <a:ext cx="1288238" cy="857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15" descr="http://upload.wikimedia.org/wikipedia/commons/thumb/b/bb/Flag_of_the_Red_Crystal.svg/220px-Flag_of_the_Red_Crystal.svg.png">
            <a:extLst>
              <a:ext uri="{FF2B5EF4-FFF2-40B4-BE49-F238E27FC236}">
                <a16:creationId xmlns:a16="http://schemas.microsoft.com/office/drawing/2014/main" id="{2B4BF064-7926-4619-85FC-106C0AFCE7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07532" y="3284984"/>
            <a:ext cx="1400972"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8633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43A6A-CE41-4075-A1B8-6A4A66CB5E04}"/>
              </a:ext>
            </a:extLst>
          </p:cNvPr>
          <p:cNvSpPr>
            <a:spLocks noGrp="1"/>
          </p:cNvSpPr>
          <p:nvPr>
            <p:ph type="title"/>
          </p:nvPr>
        </p:nvSpPr>
        <p:spPr/>
        <p:txBody>
          <a:bodyPr>
            <a:normAutofit/>
          </a:bodyPr>
          <a:lstStyle/>
          <a:p>
            <a:r>
              <a:rPr lang="en-GB" dirty="0"/>
              <a:t>Respect and Protection</a:t>
            </a:r>
          </a:p>
        </p:txBody>
      </p:sp>
      <p:sp>
        <p:nvSpPr>
          <p:cNvPr id="3" name="Content Placeholder 2">
            <a:extLst>
              <a:ext uri="{FF2B5EF4-FFF2-40B4-BE49-F238E27FC236}">
                <a16:creationId xmlns:a16="http://schemas.microsoft.com/office/drawing/2014/main" id="{22145D4E-369E-4A3B-A88A-45CEF22271E9}"/>
              </a:ext>
            </a:extLst>
          </p:cNvPr>
          <p:cNvSpPr>
            <a:spLocks noGrp="1"/>
          </p:cNvSpPr>
          <p:nvPr>
            <p:ph idx="1"/>
          </p:nvPr>
        </p:nvSpPr>
        <p:spPr/>
        <p:txBody>
          <a:bodyPr/>
          <a:lstStyle/>
          <a:p>
            <a:r>
              <a:rPr lang="en-GB" dirty="0"/>
              <a:t>Must not be attacked</a:t>
            </a:r>
          </a:p>
          <a:p>
            <a:r>
              <a:rPr lang="en-GB" dirty="0"/>
              <a:t>Their unhampered employment must be ensured</a:t>
            </a:r>
          </a:p>
          <a:p>
            <a:endParaRPr lang="en-GB" dirty="0"/>
          </a:p>
          <a:p>
            <a:r>
              <a:rPr lang="en-GB" dirty="0"/>
              <a:t>If possible, should not be located near the vicinity of military objectives</a:t>
            </a:r>
          </a:p>
        </p:txBody>
      </p:sp>
    </p:spTree>
    <p:extLst>
      <p:ext uri="{BB962C8B-B14F-4D97-AF65-F5344CB8AC3E}">
        <p14:creationId xmlns:p14="http://schemas.microsoft.com/office/powerpoint/2010/main" val="3551105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2A68-FF7C-4B19-A9FD-4E353F40F4F0}"/>
              </a:ext>
            </a:extLst>
          </p:cNvPr>
          <p:cNvSpPr>
            <a:spLocks noGrp="1"/>
          </p:cNvSpPr>
          <p:nvPr>
            <p:ph type="title"/>
          </p:nvPr>
        </p:nvSpPr>
        <p:spPr/>
        <p:txBody>
          <a:bodyPr/>
          <a:lstStyle/>
          <a:p>
            <a:r>
              <a:rPr lang="en-GB" dirty="0"/>
              <a:t>Loss of Protection</a:t>
            </a:r>
          </a:p>
        </p:txBody>
      </p:sp>
      <p:sp>
        <p:nvSpPr>
          <p:cNvPr id="3" name="Content Placeholder 2">
            <a:extLst>
              <a:ext uri="{FF2B5EF4-FFF2-40B4-BE49-F238E27FC236}">
                <a16:creationId xmlns:a16="http://schemas.microsoft.com/office/drawing/2014/main" id="{8747877D-326F-4A52-AAB5-F758143AC5C2}"/>
              </a:ext>
            </a:extLst>
          </p:cNvPr>
          <p:cNvSpPr>
            <a:spLocks noGrp="1"/>
          </p:cNvSpPr>
          <p:nvPr>
            <p:ph idx="1"/>
          </p:nvPr>
        </p:nvSpPr>
        <p:spPr/>
        <p:txBody>
          <a:bodyPr>
            <a:normAutofit lnSpcReduction="10000"/>
          </a:bodyPr>
          <a:lstStyle/>
          <a:p>
            <a:r>
              <a:rPr lang="en-GB" dirty="0"/>
              <a:t>Protection ceases when medical units are being used, outside their humanitarian function, to commit acts harmful to the enemy. </a:t>
            </a:r>
          </a:p>
          <a:p>
            <a:r>
              <a:rPr lang="en-GB" dirty="0"/>
              <a:t>Examples of acts harmful to the enemy: use of medical units to shelter able-bodied combatants, to store arms or munitions, as a military observation post or as a shield for military action.</a:t>
            </a:r>
          </a:p>
        </p:txBody>
      </p:sp>
    </p:spTree>
    <p:extLst>
      <p:ext uri="{BB962C8B-B14F-4D97-AF65-F5344CB8AC3E}">
        <p14:creationId xmlns:p14="http://schemas.microsoft.com/office/powerpoint/2010/main" val="78179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2A68-FF7C-4B19-A9FD-4E353F40F4F0}"/>
              </a:ext>
            </a:extLst>
          </p:cNvPr>
          <p:cNvSpPr>
            <a:spLocks noGrp="1"/>
          </p:cNvSpPr>
          <p:nvPr>
            <p:ph type="title"/>
          </p:nvPr>
        </p:nvSpPr>
        <p:spPr/>
        <p:txBody>
          <a:bodyPr/>
          <a:lstStyle/>
          <a:p>
            <a:r>
              <a:rPr lang="en-GB" dirty="0"/>
              <a:t>Loss of Protection</a:t>
            </a:r>
          </a:p>
        </p:txBody>
      </p:sp>
      <p:sp>
        <p:nvSpPr>
          <p:cNvPr id="3" name="Content Placeholder 2">
            <a:extLst>
              <a:ext uri="{FF2B5EF4-FFF2-40B4-BE49-F238E27FC236}">
                <a16:creationId xmlns:a16="http://schemas.microsoft.com/office/drawing/2014/main" id="{8747877D-326F-4A52-AAB5-F758143AC5C2}"/>
              </a:ext>
            </a:extLst>
          </p:cNvPr>
          <p:cNvSpPr>
            <a:spLocks noGrp="1"/>
          </p:cNvSpPr>
          <p:nvPr>
            <p:ph idx="1"/>
          </p:nvPr>
        </p:nvSpPr>
        <p:spPr/>
        <p:txBody>
          <a:bodyPr>
            <a:normAutofit/>
          </a:bodyPr>
          <a:lstStyle/>
          <a:p>
            <a:r>
              <a:rPr lang="en-GB" dirty="0"/>
              <a:t>If to be attacked, warning to be issued providing, whenever appropriate, a reasonable time-limit </a:t>
            </a:r>
          </a:p>
          <a:p>
            <a:r>
              <a:rPr lang="en-GB" dirty="0"/>
              <a:t>Attack can only take place after such warning has remained unheeded</a:t>
            </a:r>
          </a:p>
        </p:txBody>
      </p:sp>
    </p:spTree>
    <p:extLst>
      <p:ext uri="{BB962C8B-B14F-4D97-AF65-F5344CB8AC3E}">
        <p14:creationId xmlns:p14="http://schemas.microsoft.com/office/powerpoint/2010/main" val="378543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C7FFE-3C95-4F93-A032-1DB97D47C4AD}"/>
              </a:ext>
            </a:extLst>
          </p:cNvPr>
          <p:cNvSpPr>
            <a:spLocks noGrp="1"/>
          </p:cNvSpPr>
          <p:nvPr>
            <p:ph type="title"/>
          </p:nvPr>
        </p:nvSpPr>
        <p:spPr/>
        <p:txBody>
          <a:bodyPr>
            <a:normAutofit fontScale="90000"/>
          </a:bodyPr>
          <a:lstStyle/>
          <a:p>
            <a:r>
              <a:rPr lang="en-GB" dirty="0"/>
              <a:t>Fundamental Principles of International Humanitarian Law</a:t>
            </a:r>
          </a:p>
        </p:txBody>
      </p:sp>
      <p:graphicFrame>
        <p:nvGraphicFramePr>
          <p:cNvPr id="4" name="Content Placeholder 3">
            <a:extLst>
              <a:ext uri="{FF2B5EF4-FFF2-40B4-BE49-F238E27FC236}">
                <a16:creationId xmlns:a16="http://schemas.microsoft.com/office/drawing/2014/main" id="{D99B7A33-DC7C-4917-80FA-33575159042D}"/>
              </a:ext>
            </a:extLst>
          </p:cNvPr>
          <p:cNvGraphicFramePr>
            <a:graphicFrameLocks noGrp="1"/>
          </p:cNvGraphicFramePr>
          <p:nvPr>
            <p:ph idx="1"/>
            <p:extLst>
              <p:ext uri="{D42A27DB-BD31-4B8C-83A1-F6EECF244321}">
                <p14:modId xmlns:p14="http://schemas.microsoft.com/office/powerpoint/2010/main" val="41665243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515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0554059C-B3DF-42B5-A709-3957DFC4A9A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60527FA5-2211-432C-A830-400079F9B0A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DC4D0C74-7975-49F8-AEBE-C0839F101D1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474D0F73-12C3-4AFB-A222-324C9735864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89F44CA0-3005-4006-A830-0E2567C9FB6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DD32FB60-0EDA-4649-A96C-DA8E3FC02D1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909CE-0EA0-4A10-B29D-CB76A73D717A}"/>
              </a:ext>
            </a:extLst>
          </p:cNvPr>
          <p:cNvSpPr>
            <a:spLocks noGrp="1"/>
          </p:cNvSpPr>
          <p:nvPr>
            <p:ph type="title"/>
          </p:nvPr>
        </p:nvSpPr>
        <p:spPr/>
        <p:txBody>
          <a:bodyPr/>
          <a:lstStyle/>
          <a:p>
            <a:r>
              <a:rPr lang="en-GB" dirty="0"/>
              <a:t>Medical personnel</a:t>
            </a:r>
          </a:p>
        </p:txBody>
      </p:sp>
      <p:sp>
        <p:nvSpPr>
          <p:cNvPr id="3" name="Text Placeholder 2">
            <a:extLst>
              <a:ext uri="{FF2B5EF4-FFF2-40B4-BE49-F238E27FC236}">
                <a16:creationId xmlns:a16="http://schemas.microsoft.com/office/drawing/2014/main" id="{050C63A7-C6EE-4208-9A99-F08CF871A2C8}"/>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22573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latin typeface="+mn-lt"/>
              </a:rPr>
              <a:t>Definition </a:t>
            </a:r>
            <a:endParaRPr lang="en-GB" altLang="en-US" dirty="0"/>
          </a:p>
        </p:txBody>
      </p:sp>
      <p:sp>
        <p:nvSpPr>
          <p:cNvPr id="15363" name="Rectangle 3"/>
          <p:cNvSpPr>
            <a:spLocks noGrp="1" noChangeArrowheads="1"/>
          </p:cNvSpPr>
          <p:nvPr>
            <p:ph idx="1"/>
          </p:nvPr>
        </p:nvSpPr>
        <p:spPr/>
        <p:txBody>
          <a:bodyPr>
            <a:normAutofit/>
          </a:bodyPr>
          <a:lstStyle/>
          <a:p>
            <a:r>
              <a:rPr lang="en-GB" altLang="en-US" dirty="0"/>
              <a:t>Medical personnel: any person assigned to the search for, collection, transportation, diagnosis of treatment, of the wounded, sick and shipwrecked, and the prevention of disease, to the administration of medical units or to the operation or administration of medical transports</a:t>
            </a:r>
          </a:p>
        </p:txBody>
      </p:sp>
    </p:spTree>
    <p:custDataLst>
      <p:tags r:id="rId1"/>
    </p:custDataLst>
    <p:extLst>
      <p:ext uri="{BB962C8B-B14F-4D97-AF65-F5344CB8AC3E}">
        <p14:creationId xmlns:p14="http://schemas.microsoft.com/office/powerpoint/2010/main" val="3325740292"/>
      </p:ext>
    </p:extLst>
  </p:cSld>
  <p:clrMapOvr>
    <a:masterClrMapping/>
  </p:clrMapOvr>
  <mc:AlternateContent xmlns:mc="http://schemas.openxmlformats.org/markup-compatibility/2006" xmlns:p14="http://schemas.microsoft.com/office/powerpoint/2010/main">
    <mc:Choice Requires="p14">
      <p:transition spd="slow" p14:dur="2000" advTm="82862"/>
    </mc:Choice>
    <mc:Fallback xmlns="">
      <p:transition spd="slow" advTm="828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98A01-9AD0-4753-A835-9327C5F25E85}"/>
              </a:ext>
            </a:extLst>
          </p:cNvPr>
          <p:cNvSpPr>
            <a:spLocks noGrp="1"/>
          </p:cNvSpPr>
          <p:nvPr>
            <p:ph type="title"/>
          </p:nvPr>
        </p:nvSpPr>
        <p:spPr/>
        <p:txBody>
          <a:bodyPr/>
          <a:lstStyle/>
          <a:p>
            <a:r>
              <a:rPr lang="en-GB" dirty="0"/>
              <a:t>Definition </a:t>
            </a:r>
          </a:p>
        </p:txBody>
      </p:sp>
      <p:graphicFrame>
        <p:nvGraphicFramePr>
          <p:cNvPr id="4" name="Content Placeholder 3">
            <a:extLst>
              <a:ext uri="{FF2B5EF4-FFF2-40B4-BE49-F238E27FC236}">
                <a16:creationId xmlns:a16="http://schemas.microsoft.com/office/drawing/2014/main" id="{78932840-093D-4BB4-90FB-4D3FE99B9D99}"/>
              </a:ext>
            </a:extLst>
          </p:cNvPr>
          <p:cNvGraphicFramePr>
            <a:graphicFrameLocks noGrp="1"/>
          </p:cNvGraphicFramePr>
          <p:nvPr>
            <p:ph idx="1"/>
            <p:extLst>
              <p:ext uri="{D42A27DB-BD31-4B8C-83A1-F6EECF244321}">
                <p14:modId xmlns:p14="http://schemas.microsoft.com/office/powerpoint/2010/main" val="143244996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a:extLst>
              <a:ext uri="{FF2B5EF4-FFF2-40B4-BE49-F238E27FC236}">
                <a16:creationId xmlns:a16="http://schemas.microsoft.com/office/drawing/2014/main" id="{16C1EA0E-6BC2-4351-81EF-CB6769517091}"/>
              </a:ext>
            </a:extLst>
          </p:cNvPr>
          <p:cNvSpPr/>
          <p:nvPr/>
        </p:nvSpPr>
        <p:spPr>
          <a:xfrm>
            <a:off x="6444208" y="4221088"/>
            <a:ext cx="2376264" cy="9361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Can use the emblem</a:t>
            </a:r>
          </a:p>
        </p:txBody>
      </p:sp>
      <p:pic>
        <p:nvPicPr>
          <p:cNvPr id="6" name="Picture 4" descr="https://encrypted-tbn2.gstatic.com/images?q=tbn:ANd9GcSdVur_3u43yibpnlvPKkKYmAhg9BKL6VYzJm32F2Pgh9J9dHTP">
            <a:extLst>
              <a:ext uri="{FF2B5EF4-FFF2-40B4-BE49-F238E27FC236}">
                <a16:creationId xmlns:a16="http://schemas.microsoft.com/office/drawing/2014/main" id="{3863DFBA-CF2B-4C58-9874-5019E0EE282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9592" y="3667242"/>
            <a:ext cx="841878" cy="84187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7">
            <a:extLst>
              <a:ext uri="{FF2B5EF4-FFF2-40B4-BE49-F238E27FC236}">
                <a16:creationId xmlns:a16="http://schemas.microsoft.com/office/drawing/2014/main" id="{2D5BC0D1-05D0-4F6B-A31D-06359D8497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3568" y="4515952"/>
            <a:ext cx="1288238" cy="857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15" descr="http://upload.wikimedia.org/wikipedia/commons/thumb/b/bb/Flag_of_the_Red_Crystal.svg/220px-Flag_of_the_Red_Crystal.svg.png">
            <a:extLst>
              <a:ext uri="{FF2B5EF4-FFF2-40B4-BE49-F238E27FC236}">
                <a16:creationId xmlns:a16="http://schemas.microsoft.com/office/drawing/2014/main" id="{4A42A28D-B5D7-4A81-B77A-35B160B0DF9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0045" y="5445224"/>
            <a:ext cx="1400972"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2022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eaLnBrk="1" hangingPunct="1"/>
            <a:r>
              <a:rPr lang="en-US" altLang="en-US" dirty="0">
                <a:latin typeface="+mn-lt"/>
              </a:rPr>
              <a:t>Respect and Protection</a:t>
            </a:r>
            <a:endParaRPr lang="en-GB" altLang="en-US" dirty="0"/>
          </a:p>
        </p:txBody>
      </p:sp>
      <p:sp>
        <p:nvSpPr>
          <p:cNvPr id="15363" name="Rectangle 3"/>
          <p:cNvSpPr>
            <a:spLocks noGrp="1" noChangeArrowheads="1"/>
          </p:cNvSpPr>
          <p:nvPr>
            <p:ph idx="1"/>
          </p:nvPr>
        </p:nvSpPr>
        <p:spPr/>
        <p:txBody>
          <a:bodyPr>
            <a:normAutofit/>
          </a:bodyPr>
          <a:lstStyle/>
          <a:p>
            <a:r>
              <a:rPr lang="en-GB" altLang="en-US" dirty="0"/>
              <a:t>Medical personnel to be respected and protected in all circumstances provided </a:t>
            </a:r>
            <a:r>
              <a:rPr lang="en-GB" altLang="en-US" i="1" dirty="0"/>
              <a:t>only</a:t>
            </a:r>
            <a:r>
              <a:rPr lang="en-GB" altLang="en-US" dirty="0"/>
              <a:t> engaged in medical duties</a:t>
            </a:r>
          </a:p>
          <a:p>
            <a:r>
              <a:rPr lang="en-GB" altLang="en-US" dirty="0"/>
              <a:t>If medical assignment is permanent, respect and protection at all times</a:t>
            </a:r>
          </a:p>
          <a:p>
            <a:r>
              <a:rPr lang="en-GB" altLang="en-US" dirty="0"/>
              <a:t>If medical assignment is temporary, respect and protection only during the time of the assignment </a:t>
            </a:r>
          </a:p>
        </p:txBody>
      </p:sp>
    </p:spTree>
    <p:custDataLst>
      <p:tags r:id="rId1"/>
    </p:custDataLst>
    <p:extLst>
      <p:ext uri="{BB962C8B-B14F-4D97-AF65-F5344CB8AC3E}">
        <p14:creationId xmlns:p14="http://schemas.microsoft.com/office/powerpoint/2010/main" val="256256690"/>
      </p:ext>
    </p:extLst>
  </p:cSld>
  <p:clrMapOvr>
    <a:masterClrMapping/>
  </p:clrMapOvr>
  <mc:AlternateContent xmlns:mc="http://schemas.openxmlformats.org/markup-compatibility/2006" xmlns:p14="http://schemas.microsoft.com/office/powerpoint/2010/main">
    <mc:Choice Requires="p14">
      <p:transition spd="slow" p14:dur="2000" advTm="82862"/>
    </mc:Choice>
    <mc:Fallback xmlns="">
      <p:transition spd="slow" advTm="828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59A9E-4090-40E8-A884-028E01798619}"/>
              </a:ext>
            </a:extLst>
          </p:cNvPr>
          <p:cNvSpPr>
            <a:spLocks noGrp="1"/>
          </p:cNvSpPr>
          <p:nvPr>
            <p:ph type="title"/>
          </p:nvPr>
        </p:nvSpPr>
        <p:spPr/>
        <p:txBody>
          <a:bodyPr>
            <a:normAutofit/>
          </a:bodyPr>
          <a:lstStyle/>
          <a:p>
            <a:r>
              <a:rPr lang="en-GB" dirty="0"/>
              <a:t>Respect and Protection</a:t>
            </a:r>
          </a:p>
        </p:txBody>
      </p:sp>
      <p:sp>
        <p:nvSpPr>
          <p:cNvPr id="3" name="Content Placeholder 2">
            <a:extLst>
              <a:ext uri="{FF2B5EF4-FFF2-40B4-BE49-F238E27FC236}">
                <a16:creationId xmlns:a16="http://schemas.microsoft.com/office/drawing/2014/main" id="{69B2BF40-353E-421B-8732-44EE2E6672B4}"/>
              </a:ext>
            </a:extLst>
          </p:cNvPr>
          <p:cNvSpPr>
            <a:spLocks noGrp="1"/>
          </p:cNvSpPr>
          <p:nvPr>
            <p:ph idx="1"/>
          </p:nvPr>
        </p:nvSpPr>
        <p:spPr/>
        <p:txBody>
          <a:bodyPr/>
          <a:lstStyle/>
          <a:p>
            <a:r>
              <a:rPr lang="en-GB" altLang="en-US" dirty="0"/>
              <a:t>Protected status only for medical personnel linked to a party to the conflict</a:t>
            </a:r>
          </a:p>
          <a:p>
            <a:r>
              <a:rPr lang="en-GB" dirty="0"/>
              <a:t>Other medical staff to be treated as civilians as they are not medical personnel (e.g. working for NGOs such as CARE, MSF or Doctors without Borders) – cannot use the emblem</a:t>
            </a:r>
          </a:p>
        </p:txBody>
      </p:sp>
    </p:spTree>
    <p:extLst>
      <p:ext uri="{BB962C8B-B14F-4D97-AF65-F5344CB8AC3E}">
        <p14:creationId xmlns:p14="http://schemas.microsoft.com/office/powerpoint/2010/main" val="939587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8C011-AEF6-45D3-ACB1-6F839AC005A5}"/>
              </a:ext>
            </a:extLst>
          </p:cNvPr>
          <p:cNvSpPr>
            <a:spLocks noGrp="1"/>
          </p:cNvSpPr>
          <p:nvPr>
            <p:ph type="title"/>
          </p:nvPr>
        </p:nvSpPr>
        <p:spPr/>
        <p:txBody>
          <a:bodyPr>
            <a:normAutofit/>
          </a:bodyPr>
          <a:lstStyle/>
          <a:p>
            <a:r>
              <a:rPr lang="en-GB" dirty="0"/>
              <a:t>Respect and Protection</a:t>
            </a:r>
          </a:p>
        </p:txBody>
      </p:sp>
      <p:sp>
        <p:nvSpPr>
          <p:cNvPr id="3" name="Content Placeholder 2">
            <a:extLst>
              <a:ext uri="{FF2B5EF4-FFF2-40B4-BE49-F238E27FC236}">
                <a16:creationId xmlns:a16="http://schemas.microsoft.com/office/drawing/2014/main" id="{517FD218-065D-46BE-A84E-3EE230EB389C}"/>
              </a:ext>
            </a:extLst>
          </p:cNvPr>
          <p:cNvSpPr>
            <a:spLocks noGrp="1"/>
          </p:cNvSpPr>
          <p:nvPr>
            <p:ph idx="1"/>
          </p:nvPr>
        </p:nvSpPr>
        <p:spPr/>
        <p:txBody>
          <a:bodyPr/>
          <a:lstStyle/>
          <a:p>
            <a:r>
              <a:rPr lang="en-GB" dirty="0"/>
              <a:t>Must not be attacked</a:t>
            </a:r>
          </a:p>
          <a:p>
            <a:r>
              <a:rPr lang="en-GB" dirty="0"/>
              <a:t>Must not be unnecessarily prevented from discharging their functions</a:t>
            </a:r>
          </a:p>
          <a:p>
            <a:r>
              <a:rPr lang="en-GB" dirty="0"/>
              <a:t>Be granted assistance for the performance of their duties</a:t>
            </a:r>
          </a:p>
        </p:txBody>
      </p:sp>
    </p:spTree>
    <p:extLst>
      <p:ext uri="{BB962C8B-B14F-4D97-AF65-F5344CB8AC3E}">
        <p14:creationId xmlns:p14="http://schemas.microsoft.com/office/powerpoint/2010/main" val="3823529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5C088-CB79-4B58-9342-A6B341E09FAE}"/>
              </a:ext>
            </a:extLst>
          </p:cNvPr>
          <p:cNvSpPr>
            <a:spLocks noGrp="1"/>
          </p:cNvSpPr>
          <p:nvPr>
            <p:ph type="title"/>
          </p:nvPr>
        </p:nvSpPr>
        <p:spPr/>
        <p:txBody>
          <a:bodyPr>
            <a:normAutofit/>
          </a:bodyPr>
          <a:lstStyle/>
          <a:p>
            <a:r>
              <a:rPr lang="en-GB" dirty="0"/>
              <a:t>Loss of Protection</a:t>
            </a:r>
          </a:p>
        </p:txBody>
      </p:sp>
      <p:sp>
        <p:nvSpPr>
          <p:cNvPr id="3" name="Content Placeholder 2">
            <a:extLst>
              <a:ext uri="{FF2B5EF4-FFF2-40B4-BE49-F238E27FC236}">
                <a16:creationId xmlns:a16="http://schemas.microsoft.com/office/drawing/2014/main" id="{FB5766FC-AACE-4A8C-AD29-90238E186110}"/>
              </a:ext>
            </a:extLst>
          </p:cNvPr>
          <p:cNvSpPr>
            <a:spLocks noGrp="1"/>
          </p:cNvSpPr>
          <p:nvPr>
            <p:ph idx="1"/>
          </p:nvPr>
        </p:nvSpPr>
        <p:spPr/>
        <p:txBody>
          <a:bodyPr/>
          <a:lstStyle/>
          <a:p>
            <a:r>
              <a:rPr lang="en-GB" dirty="0"/>
              <a:t>If engaged in hostile acts, loss of protection as they are required to be </a:t>
            </a:r>
            <a:r>
              <a:rPr lang="en-GB" i="1" dirty="0"/>
              <a:t>exclusively </a:t>
            </a:r>
            <a:r>
              <a:rPr lang="en-GB" dirty="0"/>
              <a:t>assigned to medical duties</a:t>
            </a:r>
          </a:p>
          <a:p>
            <a:r>
              <a:rPr lang="en-GB" dirty="0"/>
              <a:t>To take a direct part in the hostilities is an act harmful to the enemy</a:t>
            </a:r>
          </a:p>
          <a:p>
            <a:r>
              <a:rPr lang="en-GB" dirty="0"/>
              <a:t>However can be equipped with light weapons to defend their patients and themselves</a:t>
            </a:r>
          </a:p>
        </p:txBody>
      </p:sp>
    </p:spTree>
    <p:extLst>
      <p:ext uri="{BB962C8B-B14F-4D97-AF65-F5344CB8AC3E}">
        <p14:creationId xmlns:p14="http://schemas.microsoft.com/office/powerpoint/2010/main" val="42669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7|2.4|34.4|12.7|17.7"/>
</p:tagLst>
</file>

<file path=ppt/tags/tag2.xml><?xml version="1.0" encoding="utf-8"?>
<p:tagLst xmlns:a="http://schemas.openxmlformats.org/drawingml/2006/main" xmlns:r="http://schemas.openxmlformats.org/officeDocument/2006/relationships" xmlns:p="http://schemas.openxmlformats.org/presentationml/2006/main">
  <p:tag name="TIMING" val="|1.7|2.4|34.4|12.7|17.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1249</TotalTime>
  <Words>577</Words>
  <Application>Microsoft Office PowerPoint</Application>
  <PresentationFormat>On-screen Show (4:3)</PresentationFormat>
  <Paragraphs>61</Paragraphs>
  <Slides>16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International Humanitarian Law and Healthcare</vt:lpstr>
      <vt:lpstr>Fundamental Principles of International Humanitarian Law</vt:lpstr>
      <vt:lpstr>Medical personnel</vt:lpstr>
      <vt:lpstr>Definition </vt:lpstr>
      <vt:lpstr>Definition </vt:lpstr>
      <vt:lpstr>Respect and Protection</vt:lpstr>
      <vt:lpstr>Respect and Protection</vt:lpstr>
      <vt:lpstr>Respect and Protection</vt:lpstr>
      <vt:lpstr>Loss of Protection</vt:lpstr>
      <vt:lpstr>Medical units</vt:lpstr>
      <vt:lpstr>Definition </vt:lpstr>
      <vt:lpstr>Definition </vt:lpstr>
      <vt:lpstr>Respect and Protect </vt:lpstr>
      <vt:lpstr>Respect and Protection</vt:lpstr>
      <vt:lpstr>Loss of Protection</vt:lpstr>
      <vt:lpstr>Loss of Protection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Qualification of Armed Conflict and Determining the Applicable Law</dc:title>
  <dc:creator>NNRQ</dc:creator>
  <cp:lastModifiedBy>Noelle Quenivet</cp:lastModifiedBy>
  <cp:revision>63</cp:revision>
  <dcterms:created xsi:type="dcterms:W3CDTF">2015-07-05T14:38:18Z</dcterms:created>
  <dcterms:modified xsi:type="dcterms:W3CDTF">2023-11-25T10:10:22Z</dcterms:modified>
</cp:coreProperties>
</file>