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4"/>
  </p:sldMasterIdLst>
  <p:notesMasterIdLst>
    <p:notesMasterId r:id="rId37"/>
  </p:notesMasterIdLst>
  <p:handoutMasterIdLst>
    <p:handoutMasterId r:id="rId38"/>
  </p:handoutMasterIdLst>
  <p:sldIdLst>
    <p:sldId id="273" r:id="rId5"/>
    <p:sldId id="341" r:id="rId6"/>
    <p:sldId id="342" r:id="rId7"/>
    <p:sldId id="343" r:id="rId8"/>
    <p:sldId id="277" r:id="rId9"/>
    <p:sldId id="318" r:id="rId10"/>
    <p:sldId id="348" r:id="rId11"/>
    <p:sldId id="346" r:id="rId12"/>
    <p:sldId id="347" r:id="rId13"/>
    <p:sldId id="338" r:id="rId14"/>
    <p:sldId id="344" r:id="rId15"/>
    <p:sldId id="355" r:id="rId16"/>
    <p:sldId id="263" r:id="rId17"/>
    <p:sldId id="324" r:id="rId18"/>
    <p:sldId id="325" r:id="rId19"/>
    <p:sldId id="259" r:id="rId20"/>
    <p:sldId id="331" r:id="rId21"/>
    <p:sldId id="323" r:id="rId22"/>
    <p:sldId id="327" r:id="rId23"/>
    <p:sldId id="271" r:id="rId24"/>
    <p:sldId id="281" r:id="rId25"/>
    <p:sldId id="282" r:id="rId26"/>
    <p:sldId id="358" r:id="rId27"/>
    <p:sldId id="354" r:id="rId28"/>
    <p:sldId id="330" r:id="rId29"/>
    <p:sldId id="283" r:id="rId30"/>
    <p:sldId id="336" r:id="rId31"/>
    <p:sldId id="356" r:id="rId32"/>
    <p:sldId id="350" r:id="rId33"/>
    <p:sldId id="351" r:id="rId34"/>
    <p:sldId id="353" r:id="rId35"/>
    <p:sldId id="337" r:id="rId36"/>
  </p:sldIdLst>
  <p:sldSz cx="9144000" cy="6858000" type="screen4x3"/>
  <p:notesSz cx="9144000" cy="6858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73"/>
            <p14:sldId id="341"/>
            <p14:sldId id="342"/>
            <p14:sldId id="343"/>
            <p14:sldId id="277"/>
            <p14:sldId id="318"/>
            <p14:sldId id="348"/>
            <p14:sldId id="346"/>
            <p14:sldId id="347"/>
            <p14:sldId id="338"/>
            <p14:sldId id="344"/>
            <p14:sldId id="355"/>
            <p14:sldId id="263"/>
            <p14:sldId id="324"/>
            <p14:sldId id="325"/>
            <p14:sldId id="259"/>
            <p14:sldId id="331"/>
            <p14:sldId id="323"/>
            <p14:sldId id="327"/>
            <p14:sldId id="271"/>
            <p14:sldId id="281"/>
            <p14:sldId id="282"/>
            <p14:sldId id="358"/>
            <p14:sldId id="354"/>
            <p14:sldId id="330"/>
            <p14:sldId id="283"/>
            <p14:sldId id="336"/>
            <p14:sldId id="356"/>
            <p14:sldId id="350"/>
            <p14:sldId id="351"/>
            <p14:sldId id="353"/>
            <p14:sldId id="337"/>
          </p14:sldIdLst>
        </p14:section>
      </p14:sectionLst>
    </p:ex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99DAC"/>
    <a:srgbClr val="1A9DAC"/>
    <a:srgbClr val="16818D"/>
    <a:srgbClr val="1C9DAC"/>
    <a:srgbClr val="7A7392"/>
    <a:srgbClr val="598752"/>
    <a:srgbClr val="6DA463"/>
    <a:srgbClr val="A65C45"/>
    <a:srgbClr val="CC70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18"/>
  </p:normalViewPr>
  <p:slideViewPr>
    <p:cSldViewPr showGuides="1">
      <p:cViewPr varScale="1">
        <p:scale>
          <a:sx n="67" d="100"/>
          <a:sy n="67" d="100"/>
        </p:scale>
        <p:origin x="1284" y="36"/>
      </p:cViewPr>
      <p:guideLst>
        <p:guide orient="horz" pos="3838"/>
        <p:guide pos="2880"/>
        <p:guide pos="5103"/>
        <p:guide pos="65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83" d="100"/>
          <a:sy n="183" d="100"/>
        </p:scale>
        <p:origin x="208" y="3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E16FB-17FE-4C05-8CC8-D108A24D253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96992A6-EC77-46F0-B2FC-A1969E18DC5F}">
      <dgm:prSet/>
      <dgm:spPr/>
      <dgm:t>
        <a:bodyPr/>
        <a:lstStyle/>
        <a:p>
          <a:r>
            <a:rPr lang="en-GB"/>
            <a:t>Microplastic Mindfulness</a:t>
          </a:r>
          <a:endParaRPr lang="en-US"/>
        </a:p>
      </dgm:t>
    </dgm:pt>
    <dgm:pt modelId="{B464FABD-FEC3-40EB-8E00-2EDFD1A66E2C}" type="parTrans" cxnId="{30BCB8A5-F321-4A25-837C-717E6AE3057F}">
      <dgm:prSet/>
      <dgm:spPr/>
      <dgm:t>
        <a:bodyPr/>
        <a:lstStyle/>
        <a:p>
          <a:endParaRPr lang="en-US"/>
        </a:p>
      </dgm:t>
    </dgm:pt>
    <dgm:pt modelId="{C5E3F442-3844-4FA0-A344-B218A1EEE9D4}" type="sibTrans" cxnId="{30BCB8A5-F321-4A25-837C-717E6AE3057F}">
      <dgm:prSet/>
      <dgm:spPr/>
      <dgm:t>
        <a:bodyPr/>
        <a:lstStyle/>
        <a:p>
          <a:endParaRPr lang="en-US"/>
        </a:p>
      </dgm:t>
    </dgm:pt>
    <dgm:pt modelId="{302FC2FF-AF69-4FD6-8DC1-57F294C1CD68}">
      <dgm:prSet/>
      <dgm:spPr/>
      <dgm:t>
        <a:bodyPr/>
        <a:lstStyle/>
        <a:p>
          <a:r>
            <a:rPr lang="en-GB"/>
            <a:t>Biospheric Microplastic</a:t>
          </a:r>
          <a:endParaRPr lang="en-US"/>
        </a:p>
      </dgm:t>
    </dgm:pt>
    <dgm:pt modelId="{B2E8952A-840E-4077-B9EC-A7556548248B}" type="parTrans" cxnId="{7FE2E9AF-BA58-4AF1-933D-71CF0F790DFF}">
      <dgm:prSet/>
      <dgm:spPr/>
      <dgm:t>
        <a:bodyPr/>
        <a:lstStyle/>
        <a:p>
          <a:endParaRPr lang="en-US"/>
        </a:p>
      </dgm:t>
    </dgm:pt>
    <dgm:pt modelId="{6EA2A744-4188-42E6-A65E-C3823D8B49E7}" type="sibTrans" cxnId="{7FE2E9AF-BA58-4AF1-933D-71CF0F790DFF}">
      <dgm:prSet/>
      <dgm:spPr/>
      <dgm:t>
        <a:bodyPr/>
        <a:lstStyle/>
        <a:p>
          <a:endParaRPr lang="en-US"/>
        </a:p>
      </dgm:t>
    </dgm:pt>
    <dgm:pt modelId="{F96E7E3C-534F-4105-8934-415622C045E6}">
      <dgm:prSet/>
      <dgm:spPr/>
      <dgm:t>
        <a:bodyPr/>
        <a:lstStyle/>
        <a:p>
          <a:r>
            <a:rPr lang="en-GB"/>
            <a:t>Airborne microplastic</a:t>
          </a:r>
          <a:endParaRPr lang="en-US"/>
        </a:p>
      </dgm:t>
    </dgm:pt>
    <dgm:pt modelId="{EE7379FD-A3AE-4335-8B36-E98E16DC3DC0}" type="parTrans" cxnId="{DC9C8B42-F9BB-41A3-BE78-AE123FEDF0AB}">
      <dgm:prSet/>
      <dgm:spPr/>
      <dgm:t>
        <a:bodyPr/>
        <a:lstStyle/>
        <a:p>
          <a:endParaRPr lang="en-US"/>
        </a:p>
      </dgm:t>
    </dgm:pt>
    <dgm:pt modelId="{36FB0881-9B6B-45E0-90C0-C94CBFB75A85}" type="sibTrans" cxnId="{DC9C8B42-F9BB-41A3-BE78-AE123FEDF0AB}">
      <dgm:prSet/>
      <dgm:spPr/>
      <dgm:t>
        <a:bodyPr/>
        <a:lstStyle/>
        <a:p>
          <a:endParaRPr lang="en-US"/>
        </a:p>
      </dgm:t>
    </dgm:pt>
    <dgm:pt modelId="{2B1B78B0-832B-4C31-8D7C-D4C5D222011F}">
      <dgm:prSet/>
      <dgm:spPr/>
      <dgm:t>
        <a:bodyPr/>
        <a:lstStyle/>
        <a:p>
          <a:r>
            <a:rPr lang="en-GB"/>
            <a:t>Airborne microplastic sampling</a:t>
          </a:r>
          <a:endParaRPr lang="en-US"/>
        </a:p>
      </dgm:t>
    </dgm:pt>
    <dgm:pt modelId="{ED1A4C17-F8D8-47FD-B6B2-C265AE34F442}" type="parTrans" cxnId="{903B73D4-5FF6-4188-968A-F3F286DDD2DB}">
      <dgm:prSet/>
      <dgm:spPr/>
      <dgm:t>
        <a:bodyPr/>
        <a:lstStyle/>
        <a:p>
          <a:endParaRPr lang="en-US"/>
        </a:p>
      </dgm:t>
    </dgm:pt>
    <dgm:pt modelId="{FA9A8E26-524F-4018-888C-D131CF905A0A}" type="sibTrans" cxnId="{903B73D4-5FF6-4188-968A-F3F286DDD2DB}">
      <dgm:prSet/>
      <dgm:spPr/>
      <dgm:t>
        <a:bodyPr/>
        <a:lstStyle/>
        <a:p>
          <a:endParaRPr lang="en-US"/>
        </a:p>
      </dgm:t>
    </dgm:pt>
    <dgm:pt modelId="{8BC545D2-C45E-434D-B483-471E2382E5F9}">
      <dgm:prSet/>
      <dgm:spPr/>
      <dgm:t>
        <a:bodyPr/>
        <a:lstStyle/>
        <a:p>
          <a:r>
            <a:rPr lang="en-GB"/>
            <a:t>Citizen Science</a:t>
          </a:r>
          <a:endParaRPr lang="en-US"/>
        </a:p>
      </dgm:t>
    </dgm:pt>
    <dgm:pt modelId="{5D892A74-9597-4964-9A86-1AC731596BE9}" type="parTrans" cxnId="{61B62DAC-F5C9-4AF3-A5A1-5052BFDC6DD1}">
      <dgm:prSet/>
      <dgm:spPr/>
      <dgm:t>
        <a:bodyPr/>
        <a:lstStyle/>
        <a:p>
          <a:endParaRPr lang="en-US"/>
        </a:p>
      </dgm:t>
    </dgm:pt>
    <dgm:pt modelId="{0F606F50-C31C-44CD-A2DD-79D808E79E77}" type="sibTrans" cxnId="{61B62DAC-F5C9-4AF3-A5A1-5052BFDC6DD1}">
      <dgm:prSet/>
      <dgm:spPr/>
      <dgm:t>
        <a:bodyPr/>
        <a:lstStyle/>
        <a:p>
          <a:endParaRPr lang="en-US"/>
        </a:p>
      </dgm:t>
    </dgm:pt>
    <dgm:pt modelId="{C69239EB-C2D3-4CDD-B389-CCF86D186415}">
      <dgm:prSet/>
      <dgm:spPr/>
      <dgm:t>
        <a:bodyPr/>
        <a:lstStyle/>
        <a:p>
          <a:r>
            <a:rPr lang="en-GB"/>
            <a:t>Homes Under the Microscope</a:t>
          </a:r>
          <a:endParaRPr lang="en-US"/>
        </a:p>
      </dgm:t>
    </dgm:pt>
    <dgm:pt modelId="{AF4375AF-4DF3-4A43-996B-36378C597256}" type="parTrans" cxnId="{025B258B-0FFE-489A-A0A1-336333BFA493}">
      <dgm:prSet/>
      <dgm:spPr/>
      <dgm:t>
        <a:bodyPr/>
        <a:lstStyle/>
        <a:p>
          <a:endParaRPr lang="en-US"/>
        </a:p>
      </dgm:t>
    </dgm:pt>
    <dgm:pt modelId="{8206684B-3097-4989-8D12-63C858B42983}" type="sibTrans" cxnId="{025B258B-0FFE-489A-A0A1-336333BFA493}">
      <dgm:prSet/>
      <dgm:spPr/>
      <dgm:t>
        <a:bodyPr/>
        <a:lstStyle/>
        <a:p>
          <a:endParaRPr lang="en-US"/>
        </a:p>
      </dgm:t>
    </dgm:pt>
    <dgm:pt modelId="{B8BA813E-AB49-47A7-90AD-2D6740793CE2}">
      <dgm:prSet/>
      <dgm:spPr/>
      <dgm:t>
        <a:bodyPr/>
        <a:lstStyle/>
        <a:p>
          <a:r>
            <a:rPr lang="en-GB" dirty="0"/>
            <a:t>What next for airborne microplastics?</a:t>
          </a:r>
          <a:endParaRPr lang="en-US" dirty="0"/>
        </a:p>
      </dgm:t>
    </dgm:pt>
    <dgm:pt modelId="{F829E616-ED8E-4EE5-8BB0-976CC23E457B}" type="parTrans" cxnId="{2C86798A-055F-4E69-93DD-4B64CE57BEEA}">
      <dgm:prSet/>
      <dgm:spPr/>
      <dgm:t>
        <a:bodyPr/>
        <a:lstStyle/>
        <a:p>
          <a:endParaRPr lang="en-US"/>
        </a:p>
      </dgm:t>
    </dgm:pt>
    <dgm:pt modelId="{C6C16A96-06A3-49D5-803E-343EA58747EB}" type="sibTrans" cxnId="{2C86798A-055F-4E69-93DD-4B64CE57BEEA}">
      <dgm:prSet/>
      <dgm:spPr/>
      <dgm:t>
        <a:bodyPr/>
        <a:lstStyle/>
        <a:p>
          <a:endParaRPr lang="en-US"/>
        </a:p>
      </dgm:t>
    </dgm:pt>
    <dgm:pt modelId="{3880F637-4881-41F1-8B1A-0B135DFFBCFA}">
      <dgm:prSet/>
      <dgm:spPr/>
      <dgm:t>
        <a:bodyPr/>
        <a:lstStyle/>
        <a:p>
          <a:r>
            <a:rPr lang="en-US" dirty="0"/>
            <a:t>Cautionary tale</a:t>
          </a:r>
        </a:p>
      </dgm:t>
    </dgm:pt>
    <dgm:pt modelId="{26793F54-A4E0-4E26-A0D4-4A8F75FEA249}" type="parTrans" cxnId="{D09E02F4-8E31-482B-9C77-F4FDABCDFDDB}">
      <dgm:prSet/>
      <dgm:spPr/>
      <dgm:t>
        <a:bodyPr/>
        <a:lstStyle/>
        <a:p>
          <a:endParaRPr lang="en-GB"/>
        </a:p>
      </dgm:t>
    </dgm:pt>
    <dgm:pt modelId="{0145D67D-C90D-448B-8622-980BCA1325DC}" type="sibTrans" cxnId="{D09E02F4-8E31-482B-9C77-F4FDABCDFDDB}">
      <dgm:prSet/>
      <dgm:spPr/>
      <dgm:t>
        <a:bodyPr/>
        <a:lstStyle/>
        <a:p>
          <a:endParaRPr lang="en-GB"/>
        </a:p>
      </dgm:t>
    </dgm:pt>
    <dgm:pt modelId="{BB27C671-E553-414D-AE9F-2EC927BBF660}" type="pres">
      <dgm:prSet presAssocID="{40AE16FB-17FE-4C05-8CC8-D108A24D2539}" presName="vert0" presStyleCnt="0">
        <dgm:presLayoutVars>
          <dgm:dir/>
          <dgm:animOne val="branch"/>
          <dgm:animLvl val="lvl"/>
        </dgm:presLayoutVars>
      </dgm:prSet>
      <dgm:spPr/>
    </dgm:pt>
    <dgm:pt modelId="{C2254393-1B2E-4C97-8B61-80CDF729AE88}" type="pres">
      <dgm:prSet presAssocID="{396992A6-EC77-46F0-B2FC-A1969E18DC5F}" presName="thickLine" presStyleLbl="alignNode1" presStyleIdx="0" presStyleCnt="8"/>
      <dgm:spPr/>
    </dgm:pt>
    <dgm:pt modelId="{880D1627-F879-4800-B88A-7AB236F56353}" type="pres">
      <dgm:prSet presAssocID="{396992A6-EC77-46F0-B2FC-A1969E18DC5F}" presName="horz1" presStyleCnt="0"/>
      <dgm:spPr/>
    </dgm:pt>
    <dgm:pt modelId="{7DA24741-A362-4841-B90D-147DA2BC7AFE}" type="pres">
      <dgm:prSet presAssocID="{396992A6-EC77-46F0-B2FC-A1969E18DC5F}" presName="tx1" presStyleLbl="revTx" presStyleIdx="0" presStyleCnt="8"/>
      <dgm:spPr/>
    </dgm:pt>
    <dgm:pt modelId="{D70FB1EA-D789-4B6F-A4BD-4AA1A54B04CA}" type="pres">
      <dgm:prSet presAssocID="{396992A6-EC77-46F0-B2FC-A1969E18DC5F}" presName="vert1" presStyleCnt="0"/>
      <dgm:spPr/>
    </dgm:pt>
    <dgm:pt modelId="{5CFD7556-CDCD-436E-8CB1-43A395B7809A}" type="pres">
      <dgm:prSet presAssocID="{302FC2FF-AF69-4FD6-8DC1-57F294C1CD68}" presName="thickLine" presStyleLbl="alignNode1" presStyleIdx="1" presStyleCnt="8"/>
      <dgm:spPr/>
    </dgm:pt>
    <dgm:pt modelId="{A13D73BA-8E4A-40CC-8EAA-01836D70899F}" type="pres">
      <dgm:prSet presAssocID="{302FC2FF-AF69-4FD6-8DC1-57F294C1CD68}" presName="horz1" presStyleCnt="0"/>
      <dgm:spPr/>
    </dgm:pt>
    <dgm:pt modelId="{7F5BE3F9-DFA9-4733-97AF-7BB8B2A1BCBE}" type="pres">
      <dgm:prSet presAssocID="{302FC2FF-AF69-4FD6-8DC1-57F294C1CD68}" presName="tx1" presStyleLbl="revTx" presStyleIdx="1" presStyleCnt="8"/>
      <dgm:spPr/>
    </dgm:pt>
    <dgm:pt modelId="{63BD8B1C-8846-4B4D-B800-442D5A58F4D1}" type="pres">
      <dgm:prSet presAssocID="{302FC2FF-AF69-4FD6-8DC1-57F294C1CD68}" presName="vert1" presStyleCnt="0"/>
      <dgm:spPr/>
    </dgm:pt>
    <dgm:pt modelId="{0D4CE14D-852D-49E8-B7BA-DA44495171EC}" type="pres">
      <dgm:prSet presAssocID="{F96E7E3C-534F-4105-8934-415622C045E6}" presName="thickLine" presStyleLbl="alignNode1" presStyleIdx="2" presStyleCnt="8"/>
      <dgm:spPr/>
    </dgm:pt>
    <dgm:pt modelId="{98FA676A-67C6-439E-B2D7-FC761257C12F}" type="pres">
      <dgm:prSet presAssocID="{F96E7E3C-534F-4105-8934-415622C045E6}" presName="horz1" presStyleCnt="0"/>
      <dgm:spPr/>
    </dgm:pt>
    <dgm:pt modelId="{5F57EFE6-5077-4AAD-AE52-C7E8F390B88E}" type="pres">
      <dgm:prSet presAssocID="{F96E7E3C-534F-4105-8934-415622C045E6}" presName="tx1" presStyleLbl="revTx" presStyleIdx="2" presStyleCnt="8"/>
      <dgm:spPr/>
    </dgm:pt>
    <dgm:pt modelId="{0A1FFF30-020F-48C2-B598-EA2EE37357C7}" type="pres">
      <dgm:prSet presAssocID="{F96E7E3C-534F-4105-8934-415622C045E6}" presName="vert1" presStyleCnt="0"/>
      <dgm:spPr/>
    </dgm:pt>
    <dgm:pt modelId="{03522260-84A5-4138-8083-90B6A7D37257}" type="pres">
      <dgm:prSet presAssocID="{2B1B78B0-832B-4C31-8D7C-D4C5D222011F}" presName="thickLine" presStyleLbl="alignNode1" presStyleIdx="3" presStyleCnt="8"/>
      <dgm:spPr/>
    </dgm:pt>
    <dgm:pt modelId="{B8A199FF-AE77-4154-A04C-EAAF66F58F62}" type="pres">
      <dgm:prSet presAssocID="{2B1B78B0-832B-4C31-8D7C-D4C5D222011F}" presName="horz1" presStyleCnt="0"/>
      <dgm:spPr/>
    </dgm:pt>
    <dgm:pt modelId="{B2D0C57E-6422-47B3-B25E-A205E08B3713}" type="pres">
      <dgm:prSet presAssocID="{2B1B78B0-832B-4C31-8D7C-D4C5D222011F}" presName="tx1" presStyleLbl="revTx" presStyleIdx="3" presStyleCnt="8"/>
      <dgm:spPr/>
    </dgm:pt>
    <dgm:pt modelId="{BFC44373-0F32-42F0-BF98-959B24C4012B}" type="pres">
      <dgm:prSet presAssocID="{2B1B78B0-832B-4C31-8D7C-D4C5D222011F}" presName="vert1" presStyleCnt="0"/>
      <dgm:spPr/>
    </dgm:pt>
    <dgm:pt modelId="{2D9C36F2-1D4D-4601-84AA-1C5975EB69B7}" type="pres">
      <dgm:prSet presAssocID="{8BC545D2-C45E-434D-B483-471E2382E5F9}" presName="thickLine" presStyleLbl="alignNode1" presStyleIdx="4" presStyleCnt="8"/>
      <dgm:spPr/>
    </dgm:pt>
    <dgm:pt modelId="{A40A2BB4-E9E4-4918-A7EA-D52912082F1C}" type="pres">
      <dgm:prSet presAssocID="{8BC545D2-C45E-434D-B483-471E2382E5F9}" presName="horz1" presStyleCnt="0"/>
      <dgm:spPr/>
    </dgm:pt>
    <dgm:pt modelId="{3346B155-D5D3-47DE-8A06-9A48FAAED965}" type="pres">
      <dgm:prSet presAssocID="{8BC545D2-C45E-434D-B483-471E2382E5F9}" presName="tx1" presStyleLbl="revTx" presStyleIdx="4" presStyleCnt="8"/>
      <dgm:spPr/>
    </dgm:pt>
    <dgm:pt modelId="{B7AF69D9-AC33-4A22-8F0E-B151C6F806A8}" type="pres">
      <dgm:prSet presAssocID="{8BC545D2-C45E-434D-B483-471E2382E5F9}" presName="vert1" presStyleCnt="0"/>
      <dgm:spPr/>
    </dgm:pt>
    <dgm:pt modelId="{80161AE2-9853-48F0-9D7B-F4798DC2EB27}" type="pres">
      <dgm:prSet presAssocID="{C69239EB-C2D3-4CDD-B389-CCF86D186415}" presName="thickLine" presStyleLbl="alignNode1" presStyleIdx="5" presStyleCnt="8"/>
      <dgm:spPr/>
    </dgm:pt>
    <dgm:pt modelId="{7A2861CD-7E84-4132-B66A-8FB7FF4DBA87}" type="pres">
      <dgm:prSet presAssocID="{C69239EB-C2D3-4CDD-B389-CCF86D186415}" presName="horz1" presStyleCnt="0"/>
      <dgm:spPr/>
    </dgm:pt>
    <dgm:pt modelId="{A4F3160A-3860-4C95-A56B-6646721C9FF9}" type="pres">
      <dgm:prSet presAssocID="{C69239EB-C2D3-4CDD-B389-CCF86D186415}" presName="tx1" presStyleLbl="revTx" presStyleIdx="5" presStyleCnt="8"/>
      <dgm:spPr/>
    </dgm:pt>
    <dgm:pt modelId="{6316A4AB-71BF-4DDF-BD58-0D64221FA2A9}" type="pres">
      <dgm:prSet presAssocID="{C69239EB-C2D3-4CDD-B389-CCF86D186415}" presName="vert1" presStyleCnt="0"/>
      <dgm:spPr/>
    </dgm:pt>
    <dgm:pt modelId="{A8EB0C19-6381-4D93-BBE5-BBF73A7DE4E0}" type="pres">
      <dgm:prSet presAssocID="{B8BA813E-AB49-47A7-90AD-2D6740793CE2}" presName="thickLine" presStyleLbl="alignNode1" presStyleIdx="6" presStyleCnt="8"/>
      <dgm:spPr/>
    </dgm:pt>
    <dgm:pt modelId="{D85249A3-B7E7-4941-AFFE-7D26EB39577E}" type="pres">
      <dgm:prSet presAssocID="{B8BA813E-AB49-47A7-90AD-2D6740793CE2}" presName="horz1" presStyleCnt="0"/>
      <dgm:spPr/>
    </dgm:pt>
    <dgm:pt modelId="{AC857352-ABA2-4E12-9FA3-DDD5E0290108}" type="pres">
      <dgm:prSet presAssocID="{B8BA813E-AB49-47A7-90AD-2D6740793CE2}" presName="tx1" presStyleLbl="revTx" presStyleIdx="6" presStyleCnt="8"/>
      <dgm:spPr/>
    </dgm:pt>
    <dgm:pt modelId="{031FD562-A79A-4AF7-9BEA-1ED7AFB3D187}" type="pres">
      <dgm:prSet presAssocID="{B8BA813E-AB49-47A7-90AD-2D6740793CE2}" presName="vert1" presStyleCnt="0"/>
      <dgm:spPr/>
    </dgm:pt>
    <dgm:pt modelId="{6835B116-A2A3-44AD-88D9-BAEF8368BD8C}" type="pres">
      <dgm:prSet presAssocID="{3880F637-4881-41F1-8B1A-0B135DFFBCFA}" presName="thickLine" presStyleLbl="alignNode1" presStyleIdx="7" presStyleCnt="8"/>
      <dgm:spPr/>
    </dgm:pt>
    <dgm:pt modelId="{159A5FF2-33B6-4F05-B9C3-6F563AE585E4}" type="pres">
      <dgm:prSet presAssocID="{3880F637-4881-41F1-8B1A-0B135DFFBCFA}" presName="horz1" presStyleCnt="0"/>
      <dgm:spPr/>
    </dgm:pt>
    <dgm:pt modelId="{58281197-31FC-402F-8682-736EE183F039}" type="pres">
      <dgm:prSet presAssocID="{3880F637-4881-41F1-8B1A-0B135DFFBCFA}" presName="tx1" presStyleLbl="revTx" presStyleIdx="7" presStyleCnt="8"/>
      <dgm:spPr/>
    </dgm:pt>
    <dgm:pt modelId="{858CFAA5-4EAD-4137-A332-9DF750D5AD70}" type="pres">
      <dgm:prSet presAssocID="{3880F637-4881-41F1-8B1A-0B135DFFBCFA}" presName="vert1" presStyleCnt="0"/>
      <dgm:spPr/>
    </dgm:pt>
  </dgm:ptLst>
  <dgm:cxnLst>
    <dgm:cxn modelId="{55EA451C-BE32-4F6C-B372-2870C8FF2413}" type="presOf" srcId="{2B1B78B0-832B-4C31-8D7C-D4C5D222011F}" destId="{B2D0C57E-6422-47B3-B25E-A205E08B3713}" srcOrd="0" destOrd="0" presId="urn:microsoft.com/office/officeart/2008/layout/LinedList"/>
    <dgm:cxn modelId="{ECD1F91C-A63A-4C88-BE23-F7C43D595C91}" type="presOf" srcId="{302FC2FF-AF69-4FD6-8DC1-57F294C1CD68}" destId="{7F5BE3F9-DFA9-4733-97AF-7BB8B2A1BCBE}" srcOrd="0" destOrd="0" presId="urn:microsoft.com/office/officeart/2008/layout/LinedList"/>
    <dgm:cxn modelId="{8684B31F-D5F4-4054-8E71-8AA75C3E01CA}" type="presOf" srcId="{C69239EB-C2D3-4CDD-B389-CCF86D186415}" destId="{A4F3160A-3860-4C95-A56B-6646721C9FF9}" srcOrd="0" destOrd="0" presId="urn:microsoft.com/office/officeart/2008/layout/LinedList"/>
    <dgm:cxn modelId="{36BAF721-0465-4DA2-9B78-C27D974AEAF2}" type="presOf" srcId="{8BC545D2-C45E-434D-B483-471E2382E5F9}" destId="{3346B155-D5D3-47DE-8A06-9A48FAAED965}" srcOrd="0" destOrd="0" presId="urn:microsoft.com/office/officeart/2008/layout/LinedList"/>
    <dgm:cxn modelId="{DC9C8B42-F9BB-41A3-BE78-AE123FEDF0AB}" srcId="{40AE16FB-17FE-4C05-8CC8-D108A24D2539}" destId="{F96E7E3C-534F-4105-8934-415622C045E6}" srcOrd="2" destOrd="0" parTransId="{EE7379FD-A3AE-4335-8B36-E98E16DC3DC0}" sibTransId="{36FB0881-9B6B-45E0-90C0-C94CBFB75A85}"/>
    <dgm:cxn modelId="{9B628450-F1A0-4BA9-AA5E-848CE89515DD}" type="presOf" srcId="{3880F637-4881-41F1-8B1A-0B135DFFBCFA}" destId="{58281197-31FC-402F-8682-736EE183F039}" srcOrd="0" destOrd="0" presId="urn:microsoft.com/office/officeart/2008/layout/LinedList"/>
    <dgm:cxn modelId="{760DD489-26B4-4B5E-9290-0A10C80767D8}" type="presOf" srcId="{F96E7E3C-534F-4105-8934-415622C045E6}" destId="{5F57EFE6-5077-4AAD-AE52-C7E8F390B88E}" srcOrd="0" destOrd="0" presId="urn:microsoft.com/office/officeart/2008/layout/LinedList"/>
    <dgm:cxn modelId="{2C86798A-055F-4E69-93DD-4B64CE57BEEA}" srcId="{40AE16FB-17FE-4C05-8CC8-D108A24D2539}" destId="{B8BA813E-AB49-47A7-90AD-2D6740793CE2}" srcOrd="6" destOrd="0" parTransId="{F829E616-ED8E-4EE5-8BB0-976CC23E457B}" sibTransId="{C6C16A96-06A3-49D5-803E-343EA58747EB}"/>
    <dgm:cxn modelId="{025B258B-0FFE-489A-A0A1-336333BFA493}" srcId="{40AE16FB-17FE-4C05-8CC8-D108A24D2539}" destId="{C69239EB-C2D3-4CDD-B389-CCF86D186415}" srcOrd="5" destOrd="0" parTransId="{AF4375AF-4DF3-4A43-996B-36378C597256}" sibTransId="{8206684B-3097-4989-8D12-63C858B42983}"/>
    <dgm:cxn modelId="{85F4F8A3-8DA1-41FA-8409-35BB9717E60A}" type="presOf" srcId="{40AE16FB-17FE-4C05-8CC8-D108A24D2539}" destId="{BB27C671-E553-414D-AE9F-2EC927BBF660}" srcOrd="0" destOrd="0" presId="urn:microsoft.com/office/officeart/2008/layout/LinedList"/>
    <dgm:cxn modelId="{30BCB8A5-F321-4A25-837C-717E6AE3057F}" srcId="{40AE16FB-17FE-4C05-8CC8-D108A24D2539}" destId="{396992A6-EC77-46F0-B2FC-A1969E18DC5F}" srcOrd="0" destOrd="0" parTransId="{B464FABD-FEC3-40EB-8E00-2EDFD1A66E2C}" sibTransId="{C5E3F442-3844-4FA0-A344-B218A1EEE9D4}"/>
    <dgm:cxn modelId="{61B62DAC-F5C9-4AF3-A5A1-5052BFDC6DD1}" srcId="{40AE16FB-17FE-4C05-8CC8-D108A24D2539}" destId="{8BC545D2-C45E-434D-B483-471E2382E5F9}" srcOrd="4" destOrd="0" parTransId="{5D892A74-9597-4964-9A86-1AC731596BE9}" sibTransId="{0F606F50-C31C-44CD-A2DD-79D808E79E77}"/>
    <dgm:cxn modelId="{7FE2E9AF-BA58-4AF1-933D-71CF0F790DFF}" srcId="{40AE16FB-17FE-4C05-8CC8-D108A24D2539}" destId="{302FC2FF-AF69-4FD6-8DC1-57F294C1CD68}" srcOrd="1" destOrd="0" parTransId="{B2E8952A-840E-4077-B9EC-A7556548248B}" sibTransId="{6EA2A744-4188-42E6-A65E-C3823D8B49E7}"/>
    <dgm:cxn modelId="{903B73D4-5FF6-4188-968A-F3F286DDD2DB}" srcId="{40AE16FB-17FE-4C05-8CC8-D108A24D2539}" destId="{2B1B78B0-832B-4C31-8D7C-D4C5D222011F}" srcOrd="3" destOrd="0" parTransId="{ED1A4C17-F8D8-47FD-B6B2-C265AE34F442}" sibTransId="{FA9A8E26-524F-4018-888C-D131CF905A0A}"/>
    <dgm:cxn modelId="{B92F5CDF-D58D-45CD-BDD1-707833C4A02E}" type="presOf" srcId="{396992A6-EC77-46F0-B2FC-A1969E18DC5F}" destId="{7DA24741-A362-4841-B90D-147DA2BC7AFE}" srcOrd="0" destOrd="0" presId="urn:microsoft.com/office/officeart/2008/layout/LinedList"/>
    <dgm:cxn modelId="{D41BC1EC-0DD6-45F6-AF58-D2AD8F05F820}" type="presOf" srcId="{B8BA813E-AB49-47A7-90AD-2D6740793CE2}" destId="{AC857352-ABA2-4E12-9FA3-DDD5E0290108}" srcOrd="0" destOrd="0" presId="urn:microsoft.com/office/officeart/2008/layout/LinedList"/>
    <dgm:cxn modelId="{D09E02F4-8E31-482B-9C77-F4FDABCDFDDB}" srcId="{40AE16FB-17FE-4C05-8CC8-D108A24D2539}" destId="{3880F637-4881-41F1-8B1A-0B135DFFBCFA}" srcOrd="7" destOrd="0" parTransId="{26793F54-A4E0-4E26-A0D4-4A8F75FEA249}" sibTransId="{0145D67D-C90D-448B-8622-980BCA1325DC}"/>
    <dgm:cxn modelId="{8CDDF1AA-A9C7-4DA6-8867-EF5FCA51DA44}" type="presParOf" srcId="{BB27C671-E553-414D-AE9F-2EC927BBF660}" destId="{C2254393-1B2E-4C97-8B61-80CDF729AE88}" srcOrd="0" destOrd="0" presId="urn:microsoft.com/office/officeart/2008/layout/LinedList"/>
    <dgm:cxn modelId="{C901AC78-08B4-4998-8C94-36029876AB05}" type="presParOf" srcId="{BB27C671-E553-414D-AE9F-2EC927BBF660}" destId="{880D1627-F879-4800-B88A-7AB236F56353}" srcOrd="1" destOrd="0" presId="urn:microsoft.com/office/officeart/2008/layout/LinedList"/>
    <dgm:cxn modelId="{734D27A1-25DD-4A3C-9097-2710597D3608}" type="presParOf" srcId="{880D1627-F879-4800-B88A-7AB236F56353}" destId="{7DA24741-A362-4841-B90D-147DA2BC7AFE}" srcOrd="0" destOrd="0" presId="urn:microsoft.com/office/officeart/2008/layout/LinedList"/>
    <dgm:cxn modelId="{C93361D4-1B96-4100-A618-968B4D5E62F4}" type="presParOf" srcId="{880D1627-F879-4800-B88A-7AB236F56353}" destId="{D70FB1EA-D789-4B6F-A4BD-4AA1A54B04CA}" srcOrd="1" destOrd="0" presId="urn:microsoft.com/office/officeart/2008/layout/LinedList"/>
    <dgm:cxn modelId="{7284595B-BB22-4671-8459-801B7549F5D2}" type="presParOf" srcId="{BB27C671-E553-414D-AE9F-2EC927BBF660}" destId="{5CFD7556-CDCD-436E-8CB1-43A395B7809A}" srcOrd="2" destOrd="0" presId="urn:microsoft.com/office/officeart/2008/layout/LinedList"/>
    <dgm:cxn modelId="{8EAEF314-F903-49ED-93AF-F36AA90A326D}" type="presParOf" srcId="{BB27C671-E553-414D-AE9F-2EC927BBF660}" destId="{A13D73BA-8E4A-40CC-8EAA-01836D70899F}" srcOrd="3" destOrd="0" presId="urn:microsoft.com/office/officeart/2008/layout/LinedList"/>
    <dgm:cxn modelId="{4554F7B8-27FE-4F2A-80D3-0D59B755E171}" type="presParOf" srcId="{A13D73BA-8E4A-40CC-8EAA-01836D70899F}" destId="{7F5BE3F9-DFA9-4733-97AF-7BB8B2A1BCBE}" srcOrd="0" destOrd="0" presId="urn:microsoft.com/office/officeart/2008/layout/LinedList"/>
    <dgm:cxn modelId="{1A00889F-C90F-4691-A98D-098C8F4D3A86}" type="presParOf" srcId="{A13D73BA-8E4A-40CC-8EAA-01836D70899F}" destId="{63BD8B1C-8846-4B4D-B800-442D5A58F4D1}" srcOrd="1" destOrd="0" presId="urn:microsoft.com/office/officeart/2008/layout/LinedList"/>
    <dgm:cxn modelId="{95D0FEF0-8DC0-47BD-9F98-58A742CB70CB}" type="presParOf" srcId="{BB27C671-E553-414D-AE9F-2EC927BBF660}" destId="{0D4CE14D-852D-49E8-B7BA-DA44495171EC}" srcOrd="4" destOrd="0" presId="urn:microsoft.com/office/officeart/2008/layout/LinedList"/>
    <dgm:cxn modelId="{1AF3E710-8344-4103-9ACB-8298080CE42C}" type="presParOf" srcId="{BB27C671-E553-414D-AE9F-2EC927BBF660}" destId="{98FA676A-67C6-439E-B2D7-FC761257C12F}" srcOrd="5" destOrd="0" presId="urn:microsoft.com/office/officeart/2008/layout/LinedList"/>
    <dgm:cxn modelId="{815C678C-FFDD-4B9F-B651-0B339D42CD79}" type="presParOf" srcId="{98FA676A-67C6-439E-B2D7-FC761257C12F}" destId="{5F57EFE6-5077-4AAD-AE52-C7E8F390B88E}" srcOrd="0" destOrd="0" presId="urn:microsoft.com/office/officeart/2008/layout/LinedList"/>
    <dgm:cxn modelId="{BD60088C-5924-4C57-AE15-8A9697FEDD29}" type="presParOf" srcId="{98FA676A-67C6-439E-B2D7-FC761257C12F}" destId="{0A1FFF30-020F-48C2-B598-EA2EE37357C7}" srcOrd="1" destOrd="0" presId="urn:microsoft.com/office/officeart/2008/layout/LinedList"/>
    <dgm:cxn modelId="{5CBC047D-32D9-49A0-A8DD-7C33BE519C60}" type="presParOf" srcId="{BB27C671-E553-414D-AE9F-2EC927BBF660}" destId="{03522260-84A5-4138-8083-90B6A7D37257}" srcOrd="6" destOrd="0" presId="urn:microsoft.com/office/officeart/2008/layout/LinedList"/>
    <dgm:cxn modelId="{6DC504DF-2DF4-4948-B3E3-5C0883992D3B}" type="presParOf" srcId="{BB27C671-E553-414D-AE9F-2EC927BBF660}" destId="{B8A199FF-AE77-4154-A04C-EAAF66F58F62}" srcOrd="7" destOrd="0" presId="urn:microsoft.com/office/officeart/2008/layout/LinedList"/>
    <dgm:cxn modelId="{711A6F83-28BB-459F-A7B5-90B6ED34F532}" type="presParOf" srcId="{B8A199FF-AE77-4154-A04C-EAAF66F58F62}" destId="{B2D0C57E-6422-47B3-B25E-A205E08B3713}" srcOrd="0" destOrd="0" presId="urn:microsoft.com/office/officeart/2008/layout/LinedList"/>
    <dgm:cxn modelId="{167038F3-F999-4A71-857B-0E6FE6B25D1D}" type="presParOf" srcId="{B8A199FF-AE77-4154-A04C-EAAF66F58F62}" destId="{BFC44373-0F32-42F0-BF98-959B24C4012B}" srcOrd="1" destOrd="0" presId="urn:microsoft.com/office/officeart/2008/layout/LinedList"/>
    <dgm:cxn modelId="{266323A6-03C3-4FD2-BD9D-7220181E45E0}" type="presParOf" srcId="{BB27C671-E553-414D-AE9F-2EC927BBF660}" destId="{2D9C36F2-1D4D-4601-84AA-1C5975EB69B7}" srcOrd="8" destOrd="0" presId="urn:microsoft.com/office/officeart/2008/layout/LinedList"/>
    <dgm:cxn modelId="{A5BABD82-986F-444D-B364-D3B9DD82DB0E}" type="presParOf" srcId="{BB27C671-E553-414D-AE9F-2EC927BBF660}" destId="{A40A2BB4-E9E4-4918-A7EA-D52912082F1C}" srcOrd="9" destOrd="0" presId="urn:microsoft.com/office/officeart/2008/layout/LinedList"/>
    <dgm:cxn modelId="{4A302DD6-AF82-45AA-B3DA-5D34ED589283}" type="presParOf" srcId="{A40A2BB4-E9E4-4918-A7EA-D52912082F1C}" destId="{3346B155-D5D3-47DE-8A06-9A48FAAED965}" srcOrd="0" destOrd="0" presId="urn:microsoft.com/office/officeart/2008/layout/LinedList"/>
    <dgm:cxn modelId="{01AF6230-8AE3-4BE4-9F3C-0CBAE0A16DA0}" type="presParOf" srcId="{A40A2BB4-E9E4-4918-A7EA-D52912082F1C}" destId="{B7AF69D9-AC33-4A22-8F0E-B151C6F806A8}" srcOrd="1" destOrd="0" presId="urn:microsoft.com/office/officeart/2008/layout/LinedList"/>
    <dgm:cxn modelId="{A6BBA27E-E8CF-4456-9F43-F2787DACD910}" type="presParOf" srcId="{BB27C671-E553-414D-AE9F-2EC927BBF660}" destId="{80161AE2-9853-48F0-9D7B-F4798DC2EB27}" srcOrd="10" destOrd="0" presId="urn:microsoft.com/office/officeart/2008/layout/LinedList"/>
    <dgm:cxn modelId="{CBE83C5D-2A02-47AD-93B9-8CA41815E225}" type="presParOf" srcId="{BB27C671-E553-414D-AE9F-2EC927BBF660}" destId="{7A2861CD-7E84-4132-B66A-8FB7FF4DBA87}" srcOrd="11" destOrd="0" presId="urn:microsoft.com/office/officeart/2008/layout/LinedList"/>
    <dgm:cxn modelId="{78E83DCC-9752-44C8-A29B-7E347D345631}" type="presParOf" srcId="{7A2861CD-7E84-4132-B66A-8FB7FF4DBA87}" destId="{A4F3160A-3860-4C95-A56B-6646721C9FF9}" srcOrd="0" destOrd="0" presId="urn:microsoft.com/office/officeart/2008/layout/LinedList"/>
    <dgm:cxn modelId="{EDA08750-EAA6-4193-A582-BBBCE826A7A1}" type="presParOf" srcId="{7A2861CD-7E84-4132-B66A-8FB7FF4DBA87}" destId="{6316A4AB-71BF-4DDF-BD58-0D64221FA2A9}" srcOrd="1" destOrd="0" presId="urn:microsoft.com/office/officeart/2008/layout/LinedList"/>
    <dgm:cxn modelId="{8AF9E047-505F-42AB-B7D6-BB6ACF5FFD98}" type="presParOf" srcId="{BB27C671-E553-414D-AE9F-2EC927BBF660}" destId="{A8EB0C19-6381-4D93-BBE5-BBF73A7DE4E0}" srcOrd="12" destOrd="0" presId="urn:microsoft.com/office/officeart/2008/layout/LinedList"/>
    <dgm:cxn modelId="{A943C812-2A6C-4DD5-BE38-2DE792DD49C7}" type="presParOf" srcId="{BB27C671-E553-414D-AE9F-2EC927BBF660}" destId="{D85249A3-B7E7-4941-AFFE-7D26EB39577E}" srcOrd="13" destOrd="0" presId="urn:microsoft.com/office/officeart/2008/layout/LinedList"/>
    <dgm:cxn modelId="{05C08AF3-DF34-4B6F-A7F2-B4BDB71651EC}" type="presParOf" srcId="{D85249A3-B7E7-4941-AFFE-7D26EB39577E}" destId="{AC857352-ABA2-4E12-9FA3-DDD5E0290108}" srcOrd="0" destOrd="0" presId="urn:microsoft.com/office/officeart/2008/layout/LinedList"/>
    <dgm:cxn modelId="{D791210F-6967-42C1-9524-0F7D816DA2D0}" type="presParOf" srcId="{D85249A3-B7E7-4941-AFFE-7D26EB39577E}" destId="{031FD562-A79A-4AF7-9BEA-1ED7AFB3D187}" srcOrd="1" destOrd="0" presId="urn:microsoft.com/office/officeart/2008/layout/LinedList"/>
    <dgm:cxn modelId="{D42FC6A3-79E5-4BFF-9F61-E6F25EDE437C}" type="presParOf" srcId="{BB27C671-E553-414D-AE9F-2EC927BBF660}" destId="{6835B116-A2A3-44AD-88D9-BAEF8368BD8C}" srcOrd="14" destOrd="0" presId="urn:microsoft.com/office/officeart/2008/layout/LinedList"/>
    <dgm:cxn modelId="{65FFCAB0-631F-4A21-8C90-303FFE5515F2}" type="presParOf" srcId="{BB27C671-E553-414D-AE9F-2EC927BBF660}" destId="{159A5FF2-33B6-4F05-B9C3-6F563AE585E4}" srcOrd="15" destOrd="0" presId="urn:microsoft.com/office/officeart/2008/layout/LinedList"/>
    <dgm:cxn modelId="{84CB0221-2009-4484-A39A-A1BD1D9C2FEA}" type="presParOf" srcId="{159A5FF2-33B6-4F05-B9C3-6F563AE585E4}" destId="{58281197-31FC-402F-8682-736EE183F039}" srcOrd="0" destOrd="0" presId="urn:microsoft.com/office/officeart/2008/layout/LinedList"/>
    <dgm:cxn modelId="{E59B3FC6-1F0B-4DD6-894E-84F04F11F70A}" type="presParOf" srcId="{159A5FF2-33B6-4F05-B9C3-6F563AE585E4}" destId="{858CFAA5-4EAD-4137-A332-9DF750D5AD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52540-AF93-4677-8B3C-1B091D51E15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27E1F73-E50E-4988-8075-1E02EA3322D0}">
      <dgm:prSet/>
      <dgm:spPr/>
      <dgm:t>
        <a:bodyPr/>
        <a:lstStyle/>
        <a:p>
          <a:r>
            <a:rPr lang="en-GB"/>
            <a:t>Pause and look around </a:t>
          </a:r>
          <a:endParaRPr lang="en-US"/>
        </a:p>
      </dgm:t>
    </dgm:pt>
    <dgm:pt modelId="{02A2A5FE-D896-48E4-8210-DBB8CBB07BDE}" type="parTrans" cxnId="{87D0A2AB-FD11-49A3-AC48-38C9F11B9387}">
      <dgm:prSet/>
      <dgm:spPr/>
      <dgm:t>
        <a:bodyPr/>
        <a:lstStyle/>
        <a:p>
          <a:endParaRPr lang="en-US"/>
        </a:p>
      </dgm:t>
    </dgm:pt>
    <dgm:pt modelId="{12727218-89BA-4AC4-95B3-1F7BFF1CEB0D}" type="sibTrans" cxnId="{87D0A2AB-FD11-49A3-AC48-38C9F11B9387}">
      <dgm:prSet/>
      <dgm:spPr/>
      <dgm:t>
        <a:bodyPr/>
        <a:lstStyle/>
        <a:p>
          <a:endParaRPr lang="en-US"/>
        </a:p>
      </dgm:t>
    </dgm:pt>
    <dgm:pt modelId="{CAF4B6BE-F899-4B7F-8DFE-CBB21EA0E7EE}">
      <dgm:prSet/>
      <dgm:spPr/>
      <dgm:t>
        <a:bodyPr/>
        <a:lstStyle/>
        <a:p>
          <a:r>
            <a:rPr lang="en-GB"/>
            <a:t>What materials are you wearing?</a:t>
          </a:r>
          <a:endParaRPr lang="en-US"/>
        </a:p>
      </dgm:t>
    </dgm:pt>
    <dgm:pt modelId="{3EFCD902-B3F7-4985-81AC-B266E7AB220E}" type="parTrans" cxnId="{85A4A2A2-6E76-4C7B-B314-C4A36EF7B9FF}">
      <dgm:prSet/>
      <dgm:spPr/>
      <dgm:t>
        <a:bodyPr/>
        <a:lstStyle/>
        <a:p>
          <a:endParaRPr lang="en-US"/>
        </a:p>
      </dgm:t>
    </dgm:pt>
    <dgm:pt modelId="{F8CD8085-577B-4523-ADF8-BD149A1D894F}" type="sibTrans" cxnId="{85A4A2A2-6E76-4C7B-B314-C4A36EF7B9FF}">
      <dgm:prSet/>
      <dgm:spPr/>
      <dgm:t>
        <a:bodyPr/>
        <a:lstStyle/>
        <a:p>
          <a:endParaRPr lang="en-US"/>
        </a:p>
      </dgm:t>
    </dgm:pt>
    <dgm:pt modelId="{4F49C582-AA68-4FDB-8F42-76D11966E382}">
      <dgm:prSet/>
      <dgm:spPr/>
      <dgm:t>
        <a:bodyPr/>
        <a:lstStyle/>
        <a:p>
          <a:r>
            <a:rPr lang="en-GB"/>
            <a:t>What are you sitting on?</a:t>
          </a:r>
          <a:endParaRPr lang="en-US"/>
        </a:p>
      </dgm:t>
    </dgm:pt>
    <dgm:pt modelId="{F80BF89A-2E8B-4BAF-BDE7-050B3ECF8FA4}" type="parTrans" cxnId="{249E2FE6-C088-4765-BFC4-A1FB9A015106}">
      <dgm:prSet/>
      <dgm:spPr/>
      <dgm:t>
        <a:bodyPr/>
        <a:lstStyle/>
        <a:p>
          <a:endParaRPr lang="en-US"/>
        </a:p>
      </dgm:t>
    </dgm:pt>
    <dgm:pt modelId="{0ACDCC61-B531-40D9-B14E-5BCA1BB5C0E7}" type="sibTrans" cxnId="{249E2FE6-C088-4765-BFC4-A1FB9A015106}">
      <dgm:prSet/>
      <dgm:spPr/>
      <dgm:t>
        <a:bodyPr/>
        <a:lstStyle/>
        <a:p>
          <a:endParaRPr lang="en-US"/>
        </a:p>
      </dgm:t>
    </dgm:pt>
    <dgm:pt modelId="{6D44778E-B8BC-4D23-9F08-693746CFC5E1}">
      <dgm:prSet/>
      <dgm:spPr/>
      <dgm:t>
        <a:bodyPr/>
        <a:lstStyle/>
        <a:p>
          <a:r>
            <a:rPr lang="en-GB"/>
            <a:t>What have you been walking on?</a:t>
          </a:r>
          <a:endParaRPr lang="en-US"/>
        </a:p>
      </dgm:t>
    </dgm:pt>
    <dgm:pt modelId="{6AA5813C-0ECE-4353-A610-2487274570AC}" type="parTrans" cxnId="{03B47C71-4793-4FBC-BC92-C8B089EF1A29}">
      <dgm:prSet/>
      <dgm:spPr/>
      <dgm:t>
        <a:bodyPr/>
        <a:lstStyle/>
        <a:p>
          <a:endParaRPr lang="en-US"/>
        </a:p>
      </dgm:t>
    </dgm:pt>
    <dgm:pt modelId="{6FAB8007-F3F1-416B-B20E-9D03D5F0AD40}" type="sibTrans" cxnId="{03B47C71-4793-4FBC-BC92-C8B089EF1A29}">
      <dgm:prSet/>
      <dgm:spPr/>
      <dgm:t>
        <a:bodyPr/>
        <a:lstStyle/>
        <a:p>
          <a:endParaRPr lang="en-US"/>
        </a:p>
      </dgm:t>
    </dgm:pt>
    <dgm:pt modelId="{DF999929-A7D1-4843-8309-26B4E0B2CA86}">
      <dgm:prSet/>
      <dgm:spPr/>
      <dgm:t>
        <a:bodyPr/>
        <a:lstStyle/>
        <a:p>
          <a:r>
            <a:rPr lang="en-GB" dirty="0"/>
            <a:t>How robust is that material? Does it fragment/shed?</a:t>
          </a:r>
          <a:endParaRPr lang="en-US" dirty="0"/>
        </a:p>
      </dgm:t>
    </dgm:pt>
    <dgm:pt modelId="{257B3633-FB78-419D-9390-491D043400AC}" type="parTrans" cxnId="{D2CDC7CA-AAD7-4C8A-851B-27665F51DE09}">
      <dgm:prSet/>
      <dgm:spPr/>
      <dgm:t>
        <a:bodyPr/>
        <a:lstStyle/>
        <a:p>
          <a:endParaRPr lang="en-US"/>
        </a:p>
      </dgm:t>
    </dgm:pt>
    <dgm:pt modelId="{7613665F-1A8E-4631-9E9A-1EB9B928CEED}" type="sibTrans" cxnId="{D2CDC7CA-AAD7-4C8A-851B-27665F51DE09}">
      <dgm:prSet/>
      <dgm:spPr/>
      <dgm:t>
        <a:bodyPr/>
        <a:lstStyle/>
        <a:p>
          <a:endParaRPr lang="en-US"/>
        </a:p>
      </dgm:t>
    </dgm:pt>
    <dgm:pt modelId="{EB3F3371-123E-4F56-B10F-A1037B4C6DEC}" type="pres">
      <dgm:prSet presAssocID="{62352540-AF93-4677-8B3C-1B091D51E159}" presName="root" presStyleCnt="0">
        <dgm:presLayoutVars>
          <dgm:dir/>
          <dgm:resizeHandles val="exact"/>
        </dgm:presLayoutVars>
      </dgm:prSet>
      <dgm:spPr/>
    </dgm:pt>
    <dgm:pt modelId="{5B3EC359-0C16-4CCC-A6CB-B1814AF7B953}" type="pres">
      <dgm:prSet presAssocID="{F27E1F73-E50E-4988-8075-1E02EA3322D0}" presName="compNode" presStyleCnt="0"/>
      <dgm:spPr/>
    </dgm:pt>
    <dgm:pt modelId="{C6DFE5E0-9C2F-4742-9CC9-C6AF8597BDC5}" type="pres">
      <dgm:prSet presAssocID="{F27E1F73-E50E-4988-8075-1E02EA3322D0}" presName="bgRect" presStyleLbl="bgShp" presStyleIdx="0" presStyleCnt="5"/>
      <dgm:spPr/>
    </dgm:pt>
    <dgm:pt modelId="{F81AA37F-2624-4095-B75E-80F040D07BB2}" type="pres">
      <dgm:prSet presAssocID="{F27E1F73-E50E-4988-8075-1E02EA3322D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use"/>
        </a:ext>
      </dgm:extLst>
    </dgm:pt>
    <dgm:pt modelId="{6F029600-0D2F-431C-BBA3-34D1A5F4903E}" type="pres">
      <dgm:prSet presAssocID="{F27E1F73-E50E-4988-8075-1E02EA3322D0}" presName="spaceRect" presStyleCnt="0"/>
      <dgm:spPr/>
    </dgm:pt>
    <dgm:pt modelId="{4B5C0988-426F-4B9C-8A51-5822B32AAF23}" type="pres">
      <dgm:prSet presAssocID="{F27E1F73-E50E-4988-8075-1E02EA3322D0}" presName="parTx" presStyleLbl="revTx" presStyleIdx="0" presStyleCnt="5">
        <dgm:presLayoutVars>
          <dgm:chMax val="0"/>
          <dgm:chPref val="0"/>
        </dgm:presLayoutVars>
      </dgm:prSet>
      <dgm:spPr/>
    </dgm:pt>
    <dgm:pt modelId="{EB27E29C-0AD2-41F5-9473-A235796267F9}" type="pres">
      <dgm:prSet presAssocID="{12727218-89BA-4AC4-95B3-1F7BFF1CEB0D}" presName="sibTrans" presStyleCnt="0"/>
      <dgm:spPr/>
    </dgm:pt>
    <dgm:pt modelId="{BCBAD274-5728-454D-A528-8C8865110D5E}" type="pres">
      <dgm:prSet presAssocID="{CAF4B6BE-F899-4B7F-8DFE-CBB21EA0E7EE}" presName="compNode" presStyleCnt="0"/>
      <dgm:spPr/>
    </dgm:pt>
    <dgm:pt modelId="{7BF4529B-D69B-41D7-BB16-140CFFB50056}" type="pres">
      <dgm:prSet presAssocID="{CAF4B6BE-F899-4B7F-8DFE-CBB21EA0E7EE}" presName="bgRect" presStyleLbl="bgShp" presStyleIdx="1" presStyleCnt="5"/>
      <dgm:spPr/>
    </dgm:pt>
    <dgm:pt modelId="{17199F27-CA9C-47EF-92DC-C888B578494F}" type="pres">
      <dgm:prSet presAssocID="{CAF4B6BE-F899-4B7F-8DFE-CBB21EA0E7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struction Worker"/>
        </a:ext>
      </dgm:extLst>
    </dgm:pt>
    <dgm:pt modelId="{EDF1434F-D104-43E1-8FD4-6335E5DF776D}" type="pres">
      <dgm:prSet presAssocID="{CAF4B6BE-F899-4B7F-8DFE-CBB21EA0E7EE}" presName="spaceRect" presStyleCnt="0"/>
      <dgm:spPr/>
    </dgm:pt>
    <dgm:pt modelId="{ECEE64FE-046F-428E-9F3C-48EC207BA538}" type="pres">
      <dgm:prSet presAssocID="{CAF4B6BE-F899-4B7F-8DFE-CBB21EA0E7EE}" presName="parTx" presStyleLbl="revTx" presStyleIdx="1" presStyleCnt="5">
        <dgm:presLayoutVars>
          <dgm:chMax val="0"/>
          <dgm:chPref val="0"/>
        </dgm:presLayoutVars>
      </dgm:prSet>
      <dgm:spPr/>
    </dgm:pt>
    <dgm:pt modelId="{4B52DB26-9B85-4454-9CE9-B4C656E7B00E}" type="pres">
      <dgm:prSet presAssocID="{F8CD8085-577B-4523-ADF8-BD149A1D894F}" presName="sibTrans" presStyleCnt="0"/>
      <dgm:spPr/>
    </dgm:pt>
    <dgm:pt modelId="{150249EE-7064-4080-8C06-8D817F41D952}" type="pres">
      <dgm:prSet presAssocID="{4F49C582-AA68-4FDB-8F42-76D11966E382}" presName="compNode" presStyleCnt="0"/>
      <dgm:spPr/>
    </dgm:pt>
    <dgm:pt modelId="{924BDA53-5FE2-4621-9772-D86E55F896B7}" type="pres">
      <dgm:prSet presAssocID="{4F49C582-AA68-4FDB-8F42-76D11966E382}" presName="bgRect" presStyleLbl="bgShp" presStyleIdx="2" presStyleCnt="5"/>
      <dgm:spPr/>
    </dgm:pt>
    <dgm:pt modelId="{6E0B2D7D-9428-49FB-AEFC-79048F95855D}" type="pres">
      <dgm:prSet presAssocID="{4F49C582-AA68-4FDB-8F42-76D11966E3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uch"/>
        </a:ext>
      </dgm:extLst>
    </dgm:pt>
    <dgm:pt modelId="{15378483-641E-4747-9A1F-B22BEA551F9E}" type="pres">
      <dgm:prSet presAssocID="{4F49C582-AA68-4FDB-8F42-76D11966E382}" presName="spaceRect" presStyleCnt="0"/>
      <dgm:spPr/>
    </dgm:pt>
    <dgm:pt modelId="{8E65C9E9-85E7-4364-BF96-924BB5C85088}" type="pres">
      <dgm:prSet presAssocID="{4F49C582-AA68-4FDB-8F42-76D11966E382}" presName="parTx" presStyleLbl="revTx" presStyleIdx="2" presStyleCnt="5">
        <dgm:presLayoutVars>
          <dgm:chMax val="0"/>
          <dgm:chPref val="0"/>
        </dgm:presLayoutVars>
      </dgm:prSet>
      <dgm:spPr/>
    </dgm:pt>
    <dgm:pt modelId="{64E2CBE4-FACA-4A49-9954-A1C678ACC3EF}" type="pres">
      <dgm:prSet presAssocID="{0ACDCC61-B531-40D9-B14E-5BCA1BB5C0E7}" presName="sibTrans" presStyleCnt="0"/>
      <dgm:spPr/>
    </dgm:pt>
    <dgm:pt modelId="{ABA6BB13-14FE-4DE4-8382-62405815C67C}" type="pres">
      <dgm:prSet presAssocID="{6D44778E-B8BC-4D23-9F08-693746CFC5E1}" presName="compNode" presStyleCnt="0"/>
      <dgm:spPr/>
    </dgm:pt>
    <dgm:pt modelId="{EE2A0B3F-59B2-41BE-8428-F7FDC92608E0}" type="pres">
      <dgm:prSet presAssocID="{6D44778E-B8BC-4D23-9F08-693746CFC5E1}" presName="bgRect" presStyleLbl="bgShp" presStyleIdx="3" presStyleCnt="5"/>
      <dgm:spPr/>
    </dgm:pt>
    <dgm:pt modelId="{70C7BA29-66EC-4192-8A4C-AE0963758DE7}" type="pres">
      <dgm:prSet presAssocID="{6D44778E-B8BC-4D23-9F08-693746CFC5E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print"/>
        </a:ext>
      </dgm:extLst>
    </dgm:pt>
    <dgm:pt modelId="{B4AF455D-D2EE-449F-BF48-45B72187736E}" type="pres">
      <dgm:prSet presAssocID="{6D44778E-B8BC-4D23-9F08-693746CFC5E1}" presName="spaceRect" presStyleCnt="0"/>
      <dgm:spPr/>
    </dgm:pt>
    <dgm:pt modelId="{C0927A5B-2B37-4BD5-9A28-E1426EDD5570}" type="pres">
      <dgm:prSet presAssocID="{6D44778E-B8BC-4D23-9F08-693746CFC5E1}" presName="parTx" presStyleLbl="revTx" presStyleIdx="3" presStyleCnt="5">
        <dgm:presLayoutVars>
          <dgm:chMax val="0"/>
          <dgm:chPref val="0"/>
        </dgm:presLayoutVars>
      </dgm:prSet>
      <dgm:spPr/>
    </dgm:pt>
    <dgm:pt modelId="{A4EC9742-C9CC-4AD3-B1BE-AC7271EC39F0}" type="pres">
      <dgm:prSet presAssocID="{6FAB8007-F3F1-416B-B20E-9D03D5F0AD40}" presName="sibTrans" presStyleCnt="0"/>
      <dgm:spPr/>
    </dgm:pt>
    <dgm:pt modelId="{11A6C983-7F50-4492-A8F1-24369A357A1A}" type="pres">
      <dgm:prSet presAssocID="{DF999929-A7D1-4843-8309-26B4E0B2CA86}" presName="compNode" presStyleCnt="0"/>
      <dgm:spPr/>
    </dgm:pt>
    <dgm:pt modelId="{2A7192D3-161F-4192-8268-BFF301297DE4}" type="pres">
      <dgm:prSet presAssocID="{DF999929-A7D1-4843-8309-26B4E0B2CA86}" presName="bgRect" presStyleLbl="bgShp" presStyleIdx="4" presStyleCnt="5"/>
      <dgm:spPr/>
    </dgm:pt>
    <dgm:pt modelId="{5666AFD0-4C57-44AD-BC58-899BEFF9F670}" type="pres">
      <dgm:prSet presAssocID="{DF999929-A7D1-4843-8309-26B4E0B2CA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aw blade"/>
        </a:ext>
      </dgm:extLst>
    </dgm:pt>
    <dgm:pt modelId="{E0EB81C8-086E-4B70-86BC-6A59C7AB8002}" type="pres">
      <dgm:prSet presAssocID="{DF999929-A7D1-4843-8309-26B4E0B2CA86}" presName="spaceRect" presStyleCnt="0"/>
      <dgm:spPr/>
    </dgm:pt>
    <dgm:pt modelId="{13263819-2A2B-49A2-B6F4-DF0827E47BB5}" type="pres">
      <dgm:prSet presAssocID="{DF999929-A7D1-4843-8309-26B4E0B2CA86}" presName="parTx" presStyleLbl="revTx" presStyleIdx="4" presStyleCnt="5">
        <dgm:presLayoutVars>
          <dgm:chMax val="0"/>
          <dgm:chPref val="0"/>
        </dgm:presLayoutVars>
      </dgm:prSet>
      <dgm:spPr/>
    </dgm:pt>
  </dgm:ptLst>
  <dgm:cxnLst>
    <dgm:cxn modelId="{E0AA6805-2A47-4532-BF99-9ECB41E6843C}" type="presOf" srcId="{6D44778E-B8BC-4D23-9F08-693746CFC5E1}" destId="{C0927A5B-2B37-4BD5-9A28-E1426EDD5570}" srcOrd="0" destOrd="0" presId="urn:microsoft.com/office/officeart/2018/2/layout/IconVerticalSolidList"/>
    <dgm:cxn modelId="{03B47C71-4793-4FBC-BC92-C8B089EF1A29}" srcId="{62352540-AF93-4677-8B3C-1B091D51E159}" destId="{6D44778E-B8BC-4D23-9F08-693746CFC5E1}" srcOrd="3" destOrd="0" parTransId="{6AA5813C-0ECE-4353-A610-2487274570AC}" sibTransId="{6FAB8007-F3F1-416B-B20E-9D03D5F0AD40}"/>
    <dgm:cxn modelId="{41792A55-B50E-4AD2-AB72-C6518C99D58C}" type="presOf" srcId="{F27E1F73-E50E-4988-8075-1E02EA3322D0}" destId="{4B5C0988-426F-4B9C-8A51-5822B32AAF23}" srcOrd="0" destOrd="0" presId="urn:microsoft.com/office/officeart/2018/2/layout/IconVerticalSolidList"/>
    <dgm:cxn modelId="{C289AF76-7E16-4D49-A06F-DBCBE7B2B298}" type="presOf" srcId="{62352540-AF93-4677-8B3C-1B091D51E159}" destId="{EB3F3371-123E-4F56-B10F-A1037B4C6DEC}" srcOrd="0" destOrd="0" presId="urn:microsoft.com/office/officeart/2018/2/layout/IconVerticalSolidList"/>
    <dgm:cxn modelId="{85A4A2A2-6E76-4C7B-B314-C4A36EF7B9FF}" srcId="{62352540-AF93-4677-8B3C-1B091D51E159}" destId="{CAF4B6BE-F899-4B7F-8DFE-CBB21EA0E7EE}" srcOrd="1" destOrd="0" parTransId="{3EFCD902-B3F7-4985-81AC-B266E7AB220E}" sibTransId="{F8CD8085-577B-4523-ADF8-BD149A1D894F}"/>
    <dgm:cxn modelId="{87D0A2AB-FD11-49A3-AC48-38C9F11B9387}" srcId="{62352540-AF93-4677-8B3C-1B091D51E159}" destId="{F27E1F73-E50E-4988-8075-1E02EA3322D0}" srcOrd="0" destOrd="0" parTransId="{02A2A5FE-D896-48E4-8210-DBB8CBB07BDE}" sibTransId="{12727218-89BA-4AC4-95B3-1F7BFF1CEB0D}"/>
    <dgm:cxn modelId="{D2CDC7CA-AAD7-4C8A-851B-27665F51DE09}" srcId="{62352540-AF93-4677-8B3C-1B091D51E159}" destId="{DF999929-A7D1-4843-8309-26B4E0B2CA86}" srcOrd="4" destOrd="0" parTransId="{257B3633-FB78-419D-9390-491D043400AC}" sibTransId="{7613665F-1A8E-4631-9E9A-1EB9B928CEED}"/>
    <dgm:cxn modelId="{6DCF0FDC-4368-4FF7-B6A6-C7FCCA576C2C}" type="presOf" srcId="{4F49C582-AA68-4FDB-8F42-76D11966E382}" destId="{8E65C9E9-85E7-4364-BF96-924BB5C85088}" srcOrd="0" destOrd="0" presId="urn:microsoft.com/office/officeart/2018/2/layout/IconVerticalSolidList"/>
    <dgm:cxn modelId="{249E2FE6-C088-4765-BFC4-A1FB9A015106}" srcId="{62352540-AF93-4677-8B3C-1B091D51E159}" destId="{4F49C582-AA68-4FDB-8F42-76D11966E382}" srcOrd="2" destOrd="0" parTransId="{F80BF89A-2E8B-4BAF-BDE7-050B3ECF8FA4}" sibTransId="{0ACDCC61-B531-40D9-B14E-5BCA1BB5C0E7}"/>
    <dgm:cxn modelId="{CE1225F4-2E48-4300-A97C-BD47A262D984}" type="presOf" srcId="{DF999929-A7D1-4843-8309-26B4E0B2CA86}" destId="{13263819-2A2B-49A2-B6F4-DF0827E47BB5}" srcOrd="0" destOrd="0" presId="urn:microsoft.com/office/officeart/2018/2/layout/IconVerticalSolidList"/>
    <dgm:cxn modelId="{C9538EFD-3EE8-4122-B6B9-DBF111BD850D}" type="presOf" srcId="{CAF4B6BE-F899-4B7F-8DFE-CBB21EA0E7EE}" destId="{ECEE64FE-046F-428E-9F3C-48EC207BA538}" srcOrd="0" destOrd="0" presId="urn:microsoft.com/office/officeart/2018/2/layout/IconVerticalSolidList"/>
    <dgm:cxn modelId="{87DAACDF-BF18-4106-B160-73FD3ACB51DA}" type="presParOf" srcId="{EB3F3371-123E-4F56-B10F-A1037B4C6DEC}" destId="{5B3EC359-0C16-4CCC-A6CB-B1814AF7B953}" srcOrd="0" destOrd="0" presId="urn:microsoft.com/office/officeart/2018/2/layout/IconVerticalSolidList"/>
    <dgm:cxn modelId="{AFD5BEEE-6CCB-464C-8C9A-EF73CC26DA5E}" type="presParOf" srcId="{5B3EC359-0C16-4CCC-A6CB-B1814AF7B953}" destId="{C6DFE5E0-9C2F-4742-9CC9-C6AF8597BDC5}" srcOrd="0" destOrd="0" presId="urn:microsoft.com/office/officeart/2018/2/layout/IconVerticalSolidList"/>
    <dgm:cxn modelId="{C3170C26-7656-4079-A500-A2ABB421D6ED}" type="presParOf" srcId="{5B3EC359-0C16-4CCC-A6CB-B1814AF7B953}" destId="{F81AA37F-2624-4095-B75E-80F040D07BB2}" srcOrd="1" destOrd="0" presId="urn:microsoft.com/office/officeart/2018/2/layout/IconVerticalSolidList"/>
    <dgm:cxn modelId="{24B168DE-1CCE-472A-9769-0E667A78763F}" type="presParOf" srcId="{5B3EC359-0C16-4CCC-A6CB-B1814AF7B953}" destId="{6F029600-0D2F-431C-BBA3-34D1A5F4903E}" srcOrd="2" destOrd="0" presId="urn:microsoft.com/office/officeart/2018/2/layout/IconVerticalSolidList"/>
    <dgm:cxn modelId="{EBC202D9-4F9D-4DD3-8C2D-20719942015D}" type="presParOf" srcId="{5B3EC359-0C16-4CCC-A6CB-B1814AF7B953}" destId="{4B5C0988-426F-4B9C-8A51-5822B32AAF23}" srcOrd="3" destOrd="0" presId="urn:microsoft.com/office/officeart/2018/2/layout/IconVerticalSolidList"/>
    <dgm:cxn modelId="{E217E559-F69B-4290-A32C-EBB17321ED8C}" type="presParOf" srcId="{EB3F3371-123E-4F56-B10F-A1037B4C6DEC}" destId="{EB27E29C-0AD2-41F5-9473-A235796267F9}" srcOrd="1" destOrd="0" presId="urn:microsoft.com/office/officeart/2018/2/layout/IconVerticalSolidList"/>
    <dgm:cxn modelId="{7492F202-CEA6-4B24-AFF8-DD78592C3C58}" type="presParOf" srcId="{EB3F3371-123E-4F56-B10F-A1037B4C6DEC}" destId="{BCBAD274-5728-454D-A528-8C8865110D5E}" srcOrd="2" destOrd="0" presId="urn:microsoft.com/office/officeart/2018/2/layout/IconVerticalSolidList"/>
    <dgm:cxn modelId="{397E1E20-3459-40AD-99C9-0740E04322A6}" type="presParOf" srcId="{BCBAD274-5728-454D-A528-8C8865110D5E}" destId="{7BF4529B-D69B-41D7-BB16-140CFFB50056}" srcOrd="0" destOrd="0" presId="urn:microsoft.com/office/officeart/2018/2/layout/IconVerticalSolidList"/>
    <dgm:cxn modelId="{EE2D2AE2-3376-4FA2-90A8-A5C260930BE1}" type="presParOf" srcId="{BCBAD274-5728-454D-A528-8C8865110D5E}" destId="{17199F27-CA9C-47EF-92DC-C888B578494F}" srcOrd="1" destOrd="0" presId="urn:microsoft.com/office/officeart/2018/2/layout/IconVerticalSolidList"/>
    <dgm:cxn modelId="{12F9AC1F-5040-44A9-AC2B-14BCC1739CE8}" type="presParOf" srcId="{BCBAD274-5728-454D-A528-8C8865110D5E}" destId="{EDF1434F-D104-43E1-8FD4-6335E5DF776D}" srcOrd="2" destOrd="0" presId="urn:microsoft.com/office/officeart/2018/2/layout/IconVerticalSolidList"/>
    <dgm:cxn modelId="{E7982D95-2F4E-4DDC-A601-A494DBD90651}" type="presParOf" srcId="{BCBAD274-5728-454D-A528-8C8865110D5E}" destId="{ECEE64FE-046F-428E-9F3C-48EC207BA538}" srcOrd="3" destOrd="0" presId="urn:microsoft.com/office/officeart/2018/2/layout/IconVerticalSolidList"/>
    <dgm:cxn modelId="{482BA5DB-49A4-4129-B98B-F2FA732494A2}" type="presParOf" srcId="{EB3F3371-123E-4F56-B10F-A1037B4C6DEC}" destId="{4B52DB26-9B85-4454-9CE9-B4C656E7B00E}" srcOrd="3" destOrd="0" presId="urn:microsoft.com/office/officeart/2018/2/layout/IconVerticalSolidList"/>
    <dgm:cxn modelId="{6F6F31AE-6DB2-46F9-AEB5-5223DADA641B}" type="presParOf" srcId="{EB3F3371-123E-4F56-B10F-A1037B4C6DEC}" destId="{150249EE-7064-4080-8C06-8D817F41D952}" srcOrd="4" destOrd="0" presId="urn:microsoft.com/office/officeart/2018/2/layout/IconVerticalSolidList"/>
    <dgm:cxn modelId="{0044FD7D-46F3-4468-9CAF-DDDF124EE81B}" type="presParOf" srcId="{150249EE-7064-4080-8C06-8D817F41D952}" destId="{924BDA53-5FE2-4621-9772-D86E55F896B7}" srcOrd="0" destOrd="0" presId="urn:microsoft.com/office/officeart/2018/2/layout/IconVerticalSolidList"/>
    <dgm:cxn modelId="{15D5014B-5F9D-4459-BA15-37A0D9867608}" type="presParOf" srcId="{150249EE-7064-4080-8C06-8D817F41D952}" destId="{6E0B2D7D-9428-49FB-AEFC-79048F95855D}" srcOrd="1" destOrd="0" presId="urn:microsoft.com/office/officeart/2018/2/layout/IconVerticalSolidList"/>
    <dgm:cxn modelId="{65399872-46F3-4651-93F3-77FF9859D07B}" type="presParOf" srcId="{150249EE-7064-4080-8C06-8D817F41D952}" destId="{15378483-641E-4747-9A1F-B22BEA551F9E}" srcOrd="2" destOrd="0" presId="urn:microsoft.com/office/officeart/2018/2/layout/IconVerticalSolidList"/>
    <dgm:cxn modelId="{F8A39620-1845-4D62-98D1-E5614EF6F318}" type="presParOf" srcId="{150249EE-7064-4080-8C06-8D817F41D952}" destId="{8E65C9E9-85E7-4364-BF96-924BB5C85088}" srcOrd="3" destOrd="0" presId="urn:microsoft.com/office/officeart/2018/2/layout/IconVerticalSolidList"/>
    <dgm:cxn modelId="{5D96B1DE-6946-4366-B911-6C06604C5C9A}" type="presParOf" srcId="{EB3F3371-123E-4F56-B10F-A1037B4C6DEC}" destId="{64E2CBE4-FACA-4A49-9954-A1C678ACC3EF}" srcOrd="5" destOrd="0" presId="urn:microsoft.com/office/officeart/2018/2/layout/IconVerticalSolidList"/>
    <dgm:cxn modelId="{97BB195D-ACA5-4826-9347-6AC05E660398}" type="presParOf" srcId="{EB3F3371-123E-4F56-B10F-A1037B4C6DEC}" destId="{ABA6BB13-14FE-4DE4-8382-62405815C67C}" srcOrd="6" destOrd="0" presId="urn:microsoft.com/office/officeart/2018/2/layout/IconVerticalSolidList"/>
    <dgm:cxn modelId="{330F0AF8-DA99-4C56-996E-1E30BA944F3E}" type="presParOf" srcId="{ABA6BB13-14FE-4DE4-8382-62405815C67C}" destId="{EE2A0B3F-59B2-41BE-8428-F7FDC92608E0}" srcOrd="0" destOrd="0" presId="urn:microsoft.com/office/officeart/2018/2/layout/IconVerticalSolidList"/>
    <dgm:cxn modelId="{45E8974A-22B1-4322-BD7D-9480330512CB}" type="presParOf" srcId="{ABA6BB13-14FE-4DE4-8382-62405815C67C}" destId="{70C7BA29-66EC-4192-8A4C-AE0963758DE7}" srcOrd="1" destOrd="0" presId="urn:microsoft.com/office/officeart/2018/2/layout/IconVerticalSolidList"/>
    <dgm:cxn modelId="{64AAFE20-8F70-4E3E-AB14-F78A8B480116}" type="presParOf" srcId="{ABA6BB13-14FE-4DE4-8382-62405815C67C}" destId="{B4AF455D-D2EE-449F-BF48-45B72187736E}" srcOrd="2" destOrd="0" presId="urn:microsoft.com/office/officeart/2018/2/layout/IconVerticalSolidList"/>
    <dgm:cxn modelId="{D1981A52-9957-4A51-BACC-1C2495F50D3C}" type="presParOf" srcId="{ABA6BB13-14FE-4DE4-8382-62405815C67C}" destId="{C0927A5B-2B37-4BD5-9A28-E1426EDD5570}" srcOrd="3" destOrd="0" presId="urn:microsoft.com/office/officeart/2018/2/layout/IconVerticalSolidList"/>
    <dgm:cxn modelId="{0A7BACDB-E938-4161-9452-1C4303D28C3E}" type="presParOf" srcId="{EB3F3371-123E-4F56-B10F-A1037B4C6DEC}" destId="{A4EC9742-C9CC-4AD3-B1BE-AC7271EC39F0}" srcOrd="7" destOrd="0" presId="urn:microsoft.com/office/officeart/2018/2/layout/IconVerticalSolidList"/>
    <dgm:cxn modelId="{22ECD220-9553-4F2D-A02C-770351EE2ABF}" type="presParOf" srcId="{EB3F3371-123E-4F56-B10F-A1037B4C6DEC}" destId="{11A6C983-7F50-4492-A8F1-24369A357A1A}" srcOrd="8" destOrd="0" presId="urn:microsoft.com/office/officeart/2018/2/layout/IconVerticalSolidList"/>
    <dgm:cxn modelId="{290212C4-F2AC-4274-8E35-72A7E7339C24}" type="presParOf" srcId="{11A6C983-7F50-4492-A8F1-24369A357A1A}" destId="{2A7192D3-161F-4192-8268-BFF301297DE4}" srcOrd="0" destOrd="0" presId="urn:microsoft.com/office/officeart/2018/2/layout/IconVerticalSolidList"/>
    <dgm:cxn modelId="{A03016E6-BC86-4A20-85D3-BFC28B34D78D}" type="presParOf" srcId="{11A6C983-7F50-4492-A8F1-24369A357A1A}" destId="{5666AFD0-4C57-44AD-BC58-899BEFF9F670}" srcOrd="1" destOrd="0" presId="urn:microsoft.com/office/officeart/2018/2/layout/IconVerticalSolidList"/>
    <dgm:cxn modelId="{E9C0046F-1E7C-467D-A1E3-848F1F960D5A}" type="presParOf" srcId="{11A6C983-7F50-4492-A8F1-24369A357A1A}" destId="{E0EB81C8-086E-4B70-86BC-6A59C7AB8002}" srcOrd="2" destOrd="0" presId="urn:microsoft.com/office/officeart/2018/2/layout/IconVerticalSolidList"/>
    <dgm:cxn modelId="{861E5438-F845-4F9A-9277-495DC9AA2148}" type="presParOf" srcId="{11A6C983-7F50-4492-A8F1-24369A357A1A}" destId="{13263819-2A2B-49A2-B6F4-DF0827E47B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54393-1B2E-4C97-8B61-80CDF729AE88}">
      <dsp:nvSpPr>
        <dsp:cNvPr id="0" name=""/>
        <dsp:cNvSpPr/>
      </dsp:nvSpPr>
      <dsp:spPr>
        <a:xfrm>
          <a:off x="0" y="0"/>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24741-A362-4841-B90D-147DA2BC7AFE}">
      <dsp:nvSpPr>
        <dsp:cNvPr id="0" name=""/>
        <dsp:cNvSpPr/>
      </dsp:nvSpPr>
      <dsp:spPr>
        <a:xfrm>
          <a:off x="0" y="0"/>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Microplastic Mindfulness</a:t>
          </a:r>
          <a:endParaRPr lang="en-US" sz="1800" kern="1200"/>
        </a:p>
      </dsp:txBody>
      <dsp:txXfrm>
        <a:off x="0" y="0"/>
        <a:ext cx="3816350" cy="558003"/>
      </dsp:txXfrm>
    </dsp:sp>
    <dsp:sp modelId="{5CFD7556-CDCD-436E-8CB1-43A395B7809A}">
      <dsp:nvSpPr>
        <dsp:cNvPr id="0" name=""/>
        <dsp:cNvSpPr/>
      </dsp:nvSpPr>
      <dsp:spPr>
        <a:xfrm>
          <a:off x="0" y="558003"/>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BE3F9-DFA9-4733-97AF-7BB8B2A1BCBE}">
      <dsp:nvSpPr>
        <dsp:cNvPr id="0" name=""/>
        <dsp:cNvSpPr/>
      </dsp:nvSpPr>
      <dsp:spPr>
        <a:xfrm>
          <a:off x="0" y="558003"/>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Biospheric Microplastic</a:t>
          </a:r>
          <a:endParaRPr lang="en-US" sz="1800" kern="1200"/>
        </a:p>
      </dsp:txBody>
      <dsp:txXfrm>
        <a:off x="0" y="558003"/>
        <a:ext cx="3816350" cy="558003"/>
      </dsp:txXfrm>
    </dsp:sp>
    <dsp:sp modelId="{0D4CE14D-852D-49E8-B7BA-DA44495171EC}">
      <dsp:nvSpPr>
        <dsp:cNvPr id="0" name=""/>
        <dsp:cNvSpPr/>
      </dsp:nvSpPr>
      <dsp:spPr>
        <a:xfrm>
          <a:off x="0" y="1116006"/>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7EFE6-5077-4AAD-AE52-C7E8F390B88E}">
      <dsp:nvSpPr>
        <dsp:cNvPr id="0" name=""/>
        <dsp:cNvSpPr/>
      </dsp:nvSpPr>
      <dsp:spPr>
        <a:xfrm>
          <a:off x="0" y="1116006"/>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Airborne microplastic</a:t>
          </a:r>
          <a:endParaRPr lang="en-US" sz="1800" kern="1200"/>
        </a:p>
      </dsp:txBody>
      <dsp:txXfrm>
        <a:off x="0" y="1116006"/>
        <a:ext cx="3816350" cy="558003"/>
      </dsp:txXfrm>
    </dsp:sp>
    <dsp:sp modelId="{03522260-84A5-4138-8083-90B6A7D37257}">
      <dsp:nvSpPr>
        <dsp:cNvPr id="0" name=""/>
        <dsp:cNvSpPr/>
      </dsp:nvSpPr>
      <dsp:spPr>
        <a:xfrm>
          <a:off x="0" y="1674009"/>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0C57E-6422-47B3-B25E-A205E08B3713}">
      <dsp:nvSpPr>
        <dsp:cNvPr id="0" name=""/>
        <dsp:cNvSpPr/>
      </dsp:nvSpPr>
      <dsp:spPr>
        <a:xfrm>
          <a:off x="0" y="1674009"/>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Airborne microplastic sampling</a:t>
          </a:r>
          <a:endParaRPr lang="en-US" sz="1800" kern="1200"/>
        </a:p>
      </dsp:txBody>
      <dsp:txXfrm>
        <a:off x="0" y="1674009"/>
        <a:ext cx="3816350" cy="558003"/>
      </dsp:txXfrm>
    </dsp:sp>
    <dsp:sp modelId="{2D9C36F2-1D4D-4601-84AA-1C5975EB69B7}">
      <dsp:nvSpPr>
        <dsp:cNvPr id="0" name=""/>
        <dsp:cNvSpPr/>
      </dsp:nvSpPr>
      <dsp:spPr>
        <a:xfrm>
          <a:off x="0" y="2232012"/>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6B155-D5D3-47DE-8A06-9A48FAAED965}">
      <dsp:nvSpPr>
        <dsp:cNvPr id="0" name=""/>
        <dsp:cNvSpPr/>
      </dsp:nvSpPr>
      <dsp:spPr>
        <a:xfrm>
          <a:off x="0" y="2232012"/>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Citizen Science</a:t>
          </a:r>
          <a:endParaRPr lang="en-US" sz="1800" kern="1200"/>
        </a:p>
      </dsp:txBody>
      <dsp:txXfrm>
        <a:off x="0" y="2232012"/>
        <a:ext cx="3816350" cy="558003"/>
      </dsp:txXfrm>
    </dsp:sp>
    <dsp:sp modelId="{80161AE2-9853-48F0-9D7B-F4798DC2EB27}">
      <dsp:nvSpPr>
        <dsp:cNvPr id="0" name=""/>
        <dsp:cNvSpPr/>
      </dsp:nvSpPr>
      <dsp:spPr>
        <a:xfrm>
          <a:off x="0" y="2790015"/>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3160A-3860-4C95-A56B-6646721C9FF9}">
      <dsp:nvSpPr>
        <dsp:cNvPr id="0" name=""/>
        <dsp:cNvSpPr/>
      </dsp:nvSpPr>
      <dsp:spPr>
        <a:xfrm>
          <a:off x="0" y="2790015"/>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Homes Under the Microscope</a:t>
          </a:r>
          <a:endParaRPr lang="en-US" sz="1800" kern="1200"/>
        </a:p>
      </dsp:txBody>
      <dsp:txXfrm>
        <a:off x="0" y="2790015"/>
        <a:ext cx="3816350" cy="558003"/>
      </dsp:txXfrm>
    </dsp:sp>
    <dsp:sp modelId="{A8EB0C19-6381-4D93-BBE5-BBF73A7DE4E0}">
      <dsp:nvSpPr>
        <dsp:cNvPr id="0" name=""/>
        <dsp:cNvSpPr/>
      </dsp:nvSpPr>
      <dsp:spPr>
        <a:xfrm>
          <a:off x="0" y="3348018"/>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57352-ABA2-4E12-9FA3-DDD5E0290108}">
      <dsp:nvSpPr>
        <dsp:cNvPr id="0" name=""/>
        <dsp:cNvSpPr/>
      </dsp:nvSpPr>
      <dsp:spPr>
        <a:xfrm>
          <a:off x="0" y="3348018"/>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What next for airborne microplastics?</a:t>
          </a:r>
          <a:endParaRPr lang="en-US" sz="1800" kern="1200" dirty="0"/>
        </a:p>
      </dsp:txBody>
      <dsp:txXfrm>
        <a:off x="0" y="3348018"/>
        <a:ext cx="3816350" cy="558003"/>
      </dsp:txXfrm>
    </dsp:sp>
    <dsp:sp modelId="{6835B116-A2A3-44AD-88D9-BAEF8368BD8C}">
      <dsp:nvSpPr>
        <dsp:cNvPr id="0" name=""/>
        <dsp:cNvSpPr/>
      </dsp:nvSpPr>
      <dsp:spPr>
        <a:xfrm>
          <a:off x="0" y="3906021"/>
          <a:ext cx="381635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81197-31FC-402F-8682-736EE183F039}">
      <dsp:nvSpPr>
        <dsp:cNvPr id="0" name=""/>
        <dsp:cNvSpPr/>
      </dsp:nvSpPr>
      <dsp:spPr>
        <a:xfrm>
          <a:off x="0" y="3906021"/>
          <a:ext cx="3816350" cy="55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Cautionary tale</a:t>
          </a:r>
        </a:p>
      </dsp:txBody>
      <dsp:txXfrm>
        <a:off x="0" y="3906021"/>
        <a:ext cx="3816350" cy="558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E5E0-9C2F-4742-9CC9-C6AF8597BDC5}">
      <dsp:nvSpPr>
        <dsp:cNvPr id="0" name=""/>
        <dsp:cNvSpPr/>
      </dsp:nvSpPr>
      <dsp:spPr>
        <a:xfrm>
          <a:off x="0" y="3545"/>
          <a:ext cx="6515620" cy="755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AA37F-2624-4095-B75E-80F040D07BB2}">
      <dsp:nvSpPr>
        <dsp:cNvPr id="0" name=""/>
        <dsp:cNvSpPr/>
      </dsp:nvSpPr>
      <dsp:spPr>
        <a:xfrm>
          <a:off x="228436" y="173456"/>
          <a:ext cx="415339" cy="415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5C0988-426F-4B9C-8A51-5822B32AAF23}">
      <dsp:nvSpPr>
        <dsp:cNvPr id="0" name=""/>
        <dsp:cNvSpPr/>
      </dsp:nvSpPr>
      <dsp:spPr>
        <a:xfrm>
          <a:off x="872212" y="3545"/>
          <a:ext cx="5643407" cy="75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21" tIns="79921" rIns="79921" bIns="79921" numCol="1" spcCol="1270" anchor="ctr" anchorCtr="0">
          <a:noAutofit/>
        </a:bodyPr>
        <a:lstStyle/>
        <a:p>
          <a:pPr marL="0" lvl="0" indent="0" algn="l" defTabSz="844550">
            <a:lnSpc>
              <a:spcPct val="90000"/>
            </a:lnSpc>
            <a:spcBef>
              <a:spcPct val="0"/>
            </a:spcBef>
            <a:spcAft>
              <a:spcPct val="35000"/>
            </a:spcAft>
            <a:buNone/>
          </a:pPr>
          <a:r>
            <a:rPr lang="en-GB" sz="1900" kern="1200"/>
            <a:t>Pause and look around </a:t>
          </a:r>
          <a:endParaRPr lang="en-US" sz="1900" kern="1200"/>
        </a:p>
      </dsp:txBody>
      <dsp:txXfrm>
        <a:off x="872212" y="3545"/>
        <a:ext cx="5643407" cy="755162"/>
      </dsp:txXfrm>
    </dsp:sp>
    <dsp:sp modelId="{7BF4529B-D69B-41D7-BB16-140CFFB50056}">
      <dsp:nvSpPr>
        <dsp:cNvPr id="0" name=""/>
        <dsp:cNvSpPr/>
      </dsp:nvSpPr>
      <dsp:spPr>
        <a:xfrm>
          <a:off x="0" y="947498"/>
          <a:ext cx="6515620" cy="755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99F27-CA9C-47EF-92DC-C888B578494F}">
      <dsp:nvSpPr>
        <dsp:cNvPr id="0" name=""/>
        <dsp:cNvSpPr/>
      </dsp:nvSpPr>
      <dsp:spPr>
        <a:xfrm>
          <a:off x="228436" y="1117409"/>
          <a:ext cx="415339" cy="415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EE64FE-046F-428E-9F3C-48EC207BA538}">
      <dsp:nvSpPr>
        <dsp:cNvPr id="0" name=""/>
        <dsp:cNvSpPr/>
      </dsp:nvSpPr>
      <dsp:spPr>
        <a:xfrm>
          <a:off x="872212" y="947498"/>
          <a:ext cx="5643407" cy="75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21" tIns="79921" rIns="79921" bIns="79921" numCol="1" spcCol="1270" anchor="ctr" anchorCtr="0">
          <a:noAutofit/>
        </a:bodyPr>
        <a:lstStyle/>
        <a:p>
          <a:pPr marL="0" lvl="0" indent="0" algn="l" defTabSz="844550">
            <a:lnSpc>
              <a:spcPct val="90000"/>
            </a:lnSpc>
            <a:spcBef>
              <a:spcPct val="0"/>
            </a:spcBef>
            <a:spcAft>
              <a:spcPct val="35000"/>
            </a:spcAft>
            <a:buNone/>
          </a:pPr>
          <a:r>
            <a:rPr lang="en-GB" sz="1900" kern="1200"/>
            <a:t>What materials are you wearing?</a:t>
          </a:r>
          <a:endParaRPr lang="en-US" sz="1900" kern="1200"/>
        </a:p>
      </dsp:txBody>
      <dsp:txXfrm>
        <a:off x="872212" y="947498"/>
        <a:ext cx="5643407" cy="755162"/>
      </dsp:txXfrm>
    </dsp:sp>
    <dsp:sp modelId="{924BDA53-5FE2-4621-9772-D86E55F896B7}">
      <dsp:nvSpPr>
        <dsp:cNvPr id="0" name=""/>
        <dsp:cNvSpPr/>
      </dsp:nvSpPr>
      <dsp:spPr>
        <a:xfrm>
          <a:off x="0" y="1891451"/>
          <a:ext cx="6515620" cy="755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B2D7D-9428-49FB-AEFC-79048F95855D}">
      <dsp:nvSpPr>
        <dsp:cNvPr id="0" name=""/>
        <dsp:cNvSpPr/>
      </dsp:nvSpPr>
      <dsp:spPr>
        <a:xfrm>
          <a:off x="228436" y="2061362"/>
          <a:ext cx="415339" cy="415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5C9E9-85E7-4364-BF96-924BB5C85088}">
      <dsp:nvSpPr>
        <dsp:cNvPr id="0" name=""/>
        <dsp:cNvSpPr/>
      </dsp:nvSpPr>
      <dsp:spPr>
        <a:xfrm>
          <a:off x="872212" y="1891451"/>
          <a:ext cx="5643407" cy="75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21" tIns="79921" rIns="79921" bIns="79921" numCol="1" spcCol="1270" anchor="ctr" anchorCtr="0">
          <a:noAutofit/>
        </a:bodyPr>
        <a:lstStyle/>
        <a:p>
          <a:pPr marL="0" lvl="0" indent="0" algn="l" defTabSz="844550">
            <a:lnSpc>
              <a:spcPct val="90000"/>
            </a:lnSpc>
            <a:spcBef>
              <a:spcPct val="0"/>
            </a:spcBef>
            <a:spcAft>
              <a:spcPct val="35000"/>
            </a:spcAft>
            <a:buNone/>
          </a:pPr>
          <a:r>
            <a:rPr lang="en-GB" sz="1900" kern="1200"/>
            <a:t>What are you sitting on?</a:t>
          </a:r>
          <a:endParaRPr lang="en-US" sz="1900" kern="1200"/>
        </a:p>
      </dsp:txBody>
      <dsp:txXfrm>
        <a:off x="872212" y="1891451"/>
        <a:ext cx="5643407" cy="755162"/>
      </dsp:txXfrm>
    </dsp:sp>
    <dsp:sp modelId="{EE2A0B3F-59B2-41BE-8428-F7FDC92608E0}">
      <dsp:nvSpPr>
        <dsp:cNvPr id="0" name=""/>
        <dsp:cNvSpPr/>
      </dsp:nvSpPr>
      <dsp:spPr>
        <a:xfrm>
          <a:off x="0" y="2835404"/>
          <a:ext cx="6515620" cy="755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7BA29-66EC-4192-8A4C-AE0963758DE7}">
      <dsp:nvSpPr>
        <dsp:cNvPr id="0" name=""/>
        <dsp:cNvSpPr/>
      </dsp:nvSpPr>
      <dsp:spPr>
        <a:xfrm>
          <a:off x="228436" y="3005315"/>
          <a:ext cx="415339" cy="4153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927A5B-2B37-4BD5-9A28-E1426EDD5570}">
      <dsp:nvSpPr>
        <dsp:cNvPr id="0" name=""/>
        <dsp:cNvSpPr/>
      </dsp:nvSpPr>
      <dsp:spPr>
        <a:xfrm>
          <a:off x="872212" y="2835404"/>
          <a:ext cx="5643407" cy="75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21" tIns="79921" rIns="79921" bIns="79921" numCol="1" spcCol="1270" anchor="ctr" anchorCtr="0">
          <a:noAutofit/>
        </a:bodyPr>
        <a:lstStyle/>
        <a:p>
          <a:pPr marL="0" lvl="0" indent="0" algn="l" defTabSz="844550">
            <a:lnSpc>
              <a:spcPct val="90000"/>
            </a:lnSpc>
            <a:spcBef>
              <a:spcPct val="0"/>
            </a:spcBef>
            <a:spcAft>
              <a:spcPct val="35000"/>
            </a:spcAft>
            <a:buNone/>
          </a:pPr>
          <a:r>
            <a:rPr lang="en-GB" sz="1900" kern="1200"/>
            <a:t>What have you been walking on?</a:t>
          </a:r>
          <a:endParaRPr lang="en-US" sz="1900" kern="1200"/>
        </a:p>
      </dsp:txBody>
      <dsp:txXfrm>
        <a:off x="872212" y="2835404"/>
        <a:ext cx="5643407" cy="755162"/>
      </dsp:txXfrm>
    </dsp:sp>
    <dsp:sp modelId="{2A7192D3-161F-4192-8268-BFF301297DE4}">
      <dsp:nvSpPr>
        <dsp:cNvPr id="0" name=""/>
        <dsp:cNvSpPr/>
      </dsp:nvSpPr>
      <dsp:spPr>
        <a:xfrm>
          <a:off x="0" y="3779357"/>
          <a:ext cx="6515620" cy="755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6AFD0-4C57-44AD-BC58-899BEFF9F670}">
      <dsp:nvSpPr>
        <dsp:cNvPr id="0" name=""/>
        <dsp:cNvSpPr/>
      </dsp:nvSpPr>
      <dsp:spPr>
        <a:xfrm>
          <a:off x="228436" y="3949268"/>
          <a:ext cx="415339" cy="4153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263819-2A2B-49A2-B6F4-DF0827E47BB5}">
      <dsp:nvSpPr>
        <dsp:cNvPr id="0" name=""/>
        <dsp:cNvSpPr/>
      </dsp:nvSpPr>
      <dsp:spPr>
        <a:xfrm>
          <a:off x="872212" y="3779357"/>
          <a:ext cx="5643407" cy="75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21" tIns="79921" rIns="79921" bIns="79921" numCol="1" spcCol="1270" anchor="ctr" anchorCtr="0">
          <a:noAutofit/>
        </a:bodyPr>
        <a:lstStyle/>
        <a:p>
          <a:pPr marL="0" lvl="0" indent="0" algn="l" defTabSz="844550">
            <a:lnSpc>
              <a:spcPct val="90000"/>
            </a:lnSpc>
            <a:spcBef>
              <a:spcPct val="0"/>
            </a:spcBef>
            <a:spcAft>
              <a:spcPct val="35000"/>
            </a:spcAft>
            <a:buNone/>
          </a:pPr>
          <a:r>
            <a:rPr lang="en-GB" sz="1900" kern="1200" dirty="0"/>
            <a:t>How robust is that material? Does it fragment/shed?</a:t>
          </a:r>
          <a:endParaRPr lang="en-US" sz="1900" kern="1200" dirty="0"/>
        </a:p>
      </dsp:txBody>
      <dsp:txXfrm>
        <a:off x="872212" y="3779357"/>
        <a:ext cx="5643407" cy="7551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support.panopto.com/s/article/Navigate-the-Viewer" TargetMode="External"/><Relationship Id="rId2" Type="http://schemas.openxmlformats.org/officeDocument/2006/relationships/hyperlink" Target="https://support.panopto.com/s/article/End-user-configurable-caption-stylin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6" name="Picture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050826" y="1915479"/>
            <a:ext cx="5689524"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586421" y="1916832"/>
            <a:ext cx="1219139" cy="269081"/>
          </a:xfrm>
          <a:prstGeom prst="rect">
            <a:avLst/>
          </a:prstGeom>
        </p:spPr>
        <p:txBody>
          <a:bodyPr lIns="0" tIns="0" rIns="0" bIns="0"/>
          <a:lstStyle>
            <a:lvl1pPr marL="0" indent="0">
              <a:lnSpc>
                <a:spcPct val="1000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586420" y="2323737"/>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598505" y="3206843"/>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1919288"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598505" y="5373216"/>
            <a:ext cx="1219139" cy="345828"/>
          </a:xfrm>
          <a:prstGeom prst="rect">
            <a:avLst/>
          </a:prstGeom>
        </p:spPr>
        <p:txBody>
          <a:bodyPr lIns="0" tIns="0" rIns="0" bIns="0"/>
          <a:lstStyle>
            <a:lvl1pPr marL="0" indent="0">
              <a:lnSpc>
                <a:spcPct val="1000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899591" y="692696"/>
            <a:ext cx="7886700" cy="936103"/>
          </a:xfrm>
        </p:spPr>
        <p:txBody>
          <a:bodyPr/>
          <a:lstStyle>
            <a:lvl1pPr>
              <a:defRPr>
                <a:solidFill>
                  <a:srgbClr val="1A9DAC"/>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312368"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899592" y="692697"/>
            <a:ext cx="7886700" cy="720080"/>
          </a:xfrm>
        </p:spPr>
        <p:txBody>
          <a:bodyPr/>
          <a:lstStyle>
            <a:lvl1pPr>
              <a:defRPr>
                <a:solidFill>
                  <a:srgbClr val="1A9DAC"/>
                </a:solidFill>
              </a:defRPr>
            </a:lvl1p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1215" y="1412776"/>
            <a:ext cx="9144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900112" y="692697"/>
            <a:ext cx="7454131" cy="768356"/>
          </a:xfrm>
        </p:spPr>
        <p:txBody>
          <a:bodyPr/>
          <a:lstStyle>
            <a:lvl1pPr>
              <a:defRPr>
                <a:solidFill>
                  <a:srgbClr val="1A9DAC"/>
                </a:solidFill>
              </a:defRPr>
            </a:lvl1p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0" y="1461052"/>
            <a:ext cx="3024188"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3059113" y="1461053"/>
            <a:ext cx="3020316" cy="2650572"/>
          </a:xfrm>
          <a:prstGeom prst="rect">
            <a:avLst/>
          </a:prstGeom>
        </p:spPr>
        <p:txBody>
          <a:bodyPr/>
          <a:lstStyle/>
          <a:p>
            <a:r>
              <a:rPr lang="en-US"/>
              <a:t>Click icon to add picture</a:t>
            </a:r>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3059113" y="4149725"/>
            <a:ext cx="3020316"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6118225" y="1461052"/>
            <a:ext cx="3025775"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567"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458065" y="692696"/>
            <a:ext cx="7886700" cy="768356"/>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458065" y="1461052"/>
            <a:ext cx="254707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3041650" y="1461052"/>
            <a:ext cx="3043238"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6121400" y="1461053"/>
            <a:ext cx="3022599"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6121400" y="4146550"/>
            <a:ext cx="3022600"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F90F4-0461-4994-8ECC-80648A92CC4D}"/>
              </a:ext>
            </a:extLst>
          </p:cNvPr>
          <p:cNvSpPr>
            <a:spLocks noGrp="1"/>
          </p:cNvSpPr>
          <p:nvPr>
            <p:ph type="title"/>
          </p:nvPr>
        </p:nvSpPr>
        <p:spPr>
          <a:xfrm>
            <a:off x="458065" y="692697"/>
            <a:ext cx="7886700" cy="1224136"/>
          </a:xfrm>
        </p:spPr>
        <p:txBody>
          <a:bodyPr/>
          <a:lstStyle/>
          <a:p>
            <a:r>
              <a:rPr lang="en-US"/>
              <a:t>Click to edit Master title style</a:t>
            </a:r>
            <a:endParaRPr lang="en-US" dirty="0"/>
          </a:p>
        </p:txBody>
      </p:sp>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1A9DAC"/>
                </a:solidFill>
                <a:latin typeface="+mj-lt"/>
              </a:defRPr>
            </a:lvl1pPr>
            <a:lvl2pPr marL="609600" indent="0">
              <a:lnSpc>
                <a:spcPts val="3600"/>
              </a:lnSpc>
              <a:buNone/>
              <a:defRPr sz="2800" b="0" i="1" baseline="0">
                <a:solidFill>
                  <a:srgbClr val="1A9DAC"/>
                </a:solidFill>
                <a:latin typeface="+mj-lt"/>
              </a:defRPr>
            </a:lvl2pPr>
            <a:lvl3pPr marL="1219200" indent="0">
              <a:lnSpc>
                <a:spcPts val="3600"/>
              </a:lnSpc>
              <a:buNone/>
              <a:defRPr sz="2800" b="0" i="1" baseline="0">
                <a:solidFill>
                  <a:srgbClr val="1A9DAC"/>
                </a:solidFill>
                <a:latin typeface="+mj-lt"/>
              </a:defRPr>
            </a:lvl3pPr>
            <a:lvl4pPr marL="1828800" indent="0">
              <a:lnSpc>
                <a:spcPts val="3600"/>
              </a:lnSpc>
              <a:buNone/>
              <a:defRPr sz="2800" b="0" i="1" baseline="0">
                <a:solidFill>
                  <a:srgbClr val="1A9DAC"/>
                </a:solidFill>
                <a:latin typeface="+mj-lt"/>
              </a:defRPr>
            </a:lvl4pPr>
            <a:lvl5pPr marL="2438400" indent="0">
              <a:lnSpc>
                <a:spcPts val="3600"/>
              </a:lnSpc>
              <a:buNone/>
              <a:defRPr sz="2800" b="0" i="1" baseline="0">
                <a:solidFill>
                  <a:srgbClr val="1A9DAC"/>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800" baseline="0">
                <a:solidFill>
                  <a:schemeClr val="tx1"/>
                </a:solidFill>
                <a:latin typeface="+mn-lt"/>
              </a:defRPr>
            </a:lvl1pPr>
            <a:lvl2pPr marL="609600" indent="0" algn="r">
              <a:lnSpc>
                <a:spcPts val="1800"/>
              </a:lnSpc>
              <a:buNone/>
              <a:defRPr sz="1800" baseline="0">
                <a:solidFill>
                  <a:schemeClr val="tx1"/>
                </a:solidFill>
                <a:latin typeface="+mn-lt"/>
              </a:defRPr>
            </a:lvl2pPr>
            <a:lvl3pPr marL="1219200" indent="0" algn="r">
              <a:lnSpc>
                <a:spcPts val="1800"/>
              </a:lnSpc>
              <a:buNone/>
              <a:defRPr sz="1800" baseline="0">
                <a:solidFill>
                  <a:schemeClr val="tx1"/>
                </a:solidFill>
                <a:latin typeface="+mn-lt"/>
              </a:defRPr>
            </a:lvl3pPr>
            <a:lvl4pPr marL="1828800" indent="0" algn="r">
              <a:lnSpc>
                <a:spcPts val="1800"/>
              </a:lnSpc>
              <a:buNone/>
              <a:defRPr sz="1800" baseline="0">
                <a:solidFill>
                  <a:schemeClr val="tx1"/>
                </a:solidFill>
                <a:latin typeface="+mn-lt"/>
              </a:defRPr>
            </a:lvl4pPr>
            <a:lvl5pPr marL="2438400" indent="0" algn="r">
              <a:lnSpc>
                <a:spcPts val="1800"/>
              </a:lnSpc>
              <a:buNone/>
              <a:defRPr sz="1800"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0694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C024-4559-4C02-9AB3-98D956AC73B6}"/>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E8E056E6-17B0-445E-93EC-A3A4B42B212F}"/>
              </a:ext>
            </a:extLst>
          </p:cNvPr>
          <p:cNvSpPr>
            <a:spLocks noGrp="1"/>
          </p:cNvSpPr>
          <p:nvPr>
            <p:ph type="body" sz="quarter" idx="10" hasCustomPrompt="1"/>
          </p:nvPr>
        </p:nvSpPr>
        <p:spPr>
          <a:xfrm>
            <a:off x="467544" y="2349500"/>
            <a:ext cx="4104456" cy="2879725"/>
          </a:xfrm>
          <a:prstGeom prst="rect">
            <a:avLst/>
          </a:prstGeom>
        </p:spPr>
        <p:txBody>
          <a:bodyPr/>
          <a:lstStyle>
            <a:lvl1pPr marL="0" indent="0">
              <a:buFont typeface="Arial" panose="020B0604020202020204" pitchFamily="34" charset="0"/>
              <a:buNone/>
              <a:defRPr sz="13000">
                <a:solidFill>
                  <a:srgbClr val="199DAC"/>
                </a:solidFill>
              </a:defRPr>
            </a:lvl1pPr>
            <a:lvl2pPr marL="609600" indent="0">
              <a:buNone/>
              <a:defRPr>
                <a:solidFill>
                  <a:srgbClr val="16818D"/>
                </a:solidFill>
              </a:defRPr>
            </a:lvl2pPr>
            <a:lvl3pPr marL="1219200" indent="0">
              <a:buNone/>
              <a:defRPr>
                <a:solidFill>
                  <a:srgbClr val="16818D"/>
                </a:solidFill>
              </a:defRPr>
            </a:lvl3pPr>
            <a:lvl4pPr marL="1828800" indent="0">
              <a:buNone/>
              <a:defRPr>
                <a:solidFill>
                  <a:srgbClr val="16818D"/>
                </a:solidFill>
              </a:defRPr>
            </a:lvl4pPr>
            <a:lvl5pPr marL="2438400" indent="0">
              <a:buNone/>
              <a:defRPr>
                <a:solidFill>
                  <a:srgbClr val="16818D"/>
                </a:solidFill>
              </a:defRPr>
            </a:lvl5pPr>
          </a:lstStyle>
          <a:p>
            <a:pPr lvl="0"/>
            <a:r>
              <a:rPr lang="en-US" dirty="0"/>
              <a:t>100%</a:t>
            </a:r>
            <a:endParaRPr lang="en-GB" dirty="0"/>
          </a:p>
        </p:txBody>
      </p:sp>
      <p:sp>
        <p:nvSpPr>
          <p:cNvPr id="6" name="Text Placeholder 5">
            <a:extLst>
              <a:ext uri="{FF2B5EF4-FFF2-40B4-BE49-F238E27FC236}">
                <a16:creationId xmlns:a16="http://schemas.microsoft.com/office/drawing/2014/main" id="{0212DBA2-E4CA-4633-9C0C-58EB9F03F1E2}"/>
              </a:ext>
            </a:extLst>
          </p:cNvPr>
          <p:cNvSpPr>
            <a:spLocks noGrp="1"/>
          </p:cNvSpPr>
          <p:nvPr>
            <p:ph type="body" sz="quarter" idx="11"/>
          </p:nvPr>
        </p:nvSpPr>
        <p:spPr>
          <a:xfrm>
            <a:off x="4716016" y="2349500"/>
            <a:ext cx="3672334" cy="2879725"/>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E6D44D0B-0878-42C4-9A43-6D580C188C57}"/>
              </a:ext>
            </a:extLst>
          </p:cNvPr>
          <p:cNvSpPr>
            <a:spLocks noGrp="1"/>
          </p:cNvSpPr>
          <p:nvPr>
            <p:ph type="body" sz="quarter" idx="12"/>
          </p:nvPr>
        </p:nvSpPr>
        <p:spPr>
          <a:xfrm>
            <a:off x="628650" y="5157192"/>
            <a:ext cx="7472363" cy="792162"/>
          </a:xfrm>
          <a:prstGeom prst="rect">
            <a:avLst/>
          </a:prstGeom>
        </p:spPr>
        <p:txBody>
          <a:bodyPr/>
          <a:lstStyle>
            <a:lvl1pPr marL="0" indent="0" algn="r">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579384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6FE8-579D-4823-1000-F6D7A66FFF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2A571-7743-28F2-4322-B369B51BF3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419A9-F49C-B1EA-27E6-532B249BF4B6}"/>
              </a:ext>
            </a:extLst>
          </p:cNvPr>
          <p:cNvSpPr>
            <a:spLocks noGrp="1"/>
          </p:cNvSpPr>
          <p:nvPr>
            <p:ph type="dt" sz="half" idx="10"/>
          </p:nvPr>
        </p:nvSpPr>
        <p:spPr/>
        <p:txBody>
          <a:bodyPr/>
          <a:lstStyle/>
          <a:p>
            <a:fld id="{A8256165-D582-42D6-95DA-2866BD3C5661}" type="datetimeFigureOut">
              <a:rPr lang="en-GB" smtClean="0"/>
              <a:t>14/06/2023</a:t>
            </a:fld>
            <a:endParaRPr lang="en-GB"/>
          </a:p>
        </p:txBody>
      </p:sp>
      <p:sp>
        <p:nvSpPr>
          <p:cNvPr id="5" name="Footer Placeholder 4">
            <a:extLst>
              <a:ext uri="{FF2B5EF4-FFF2-40B4-BE49-F238E27FC236}">
                <a16:creationId xmlns:a16="http://schemas.microsoft.com/office/drawing/2014/main" id="{C0451170-3623-905E-09D3-FE6D00446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FC8AD-DE9F-B8EF-385C-44BD96B38B31}"/>
              </a:ext>
            </a:extLst>
          </p:cNvPr>
          <p:cNvSpPr>
            <a:spLocks noGrp="1"/>
          </p:cNvSpPr>
          <p:nvPr>
            <p:ph type="sldNum" sz="quarter" idx="12"/>
          </p:nvPr>
        </p:nvSpPr>
        <p:spPr/>
        <p:txBody>
          <a:bodyPr/>
          <a:lstStyle/>
          <a:p>
            <a:fld id="{A272B25C-E41A-44D2-936A-B4FA511F5BAC}" type="slidenum">
              <a:rPr lang="en-GB" smtClean="0"/>
              <a:t>‹#›</a:t>
            </a:fld>
            <a:endParaRPr lang="en-GB"/>
          </a:p>
        </p:txBody>
      </p:sp>
    </p:spTree>
    <p:extLst>
      <p:ext uri="{BB962C8B-B14F-4D97-AF65-F5344CB8AC3E}">
        <p14:creationId xmlns:p14="http://schemas.microsoft.com/office/powerpoint/2010/main" val="66994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899592" y="1974055"/>
            <a:ext cx="6515620"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20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tioning advic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dirty="0"/>
              <a:t>Captions are available for this resource</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266700" indent="0">
              <a:buClr>
                <a:srgbClr val="1A9DAC"/>
              </a:buClr>
              <a:buFont typeface="Courier New" panose="02070309020205020404" pitchFamily="49" charset="0"/>
              <a:buNone/>
              <a:defRPr sz="2000">
                <a:latin typeface="+mn-lt"/>
                <a:ea typeface="Tahoma" panose="020B0604030504040204" pitchFamily="34" charset="0"/>
                <a:cs typeface="Tahoma" panose="020B0604030504040204" pitchFamily="34" charset="0"/>
              </a:defRPr>
            </a:lvl2pPr>
            <a:lvl3pPr marL="541338" indent="0">
              <a:buClr>
                <a:srgbClr val="1A9DAC"/>
              </a:buClr>
              <a:buFont typeface="Arial" panose="020B0604020202020204" pitchFamily="34" charset="0"/>
              <a:buNone/>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r>
              <a:rPr lang="en-GB" dirty="0"/>
              <a:t>This video has been automatically captioned by a machine. </a:t>
            </a:r>
          </a:p>
          <a:p>
            <a:r>
              <a:rPr lang="en-GB" dirty="0"/>
              <a:t>We believe this captioning will be more than 75% accurate. </a:t>
            </a:r>
          </a:p>
          <a:p>
            <a:r>
              <a:rPr lang="en-GB" dirty="0"/>
              <a:t>To see the captions click on “CC” on the bottom right of the video viewer. You can choose </a:t>
            </a:r>
            <a:r>
              <a:rPr lang="en-GB" u="sng" dirty="0">
                <a:hlinkClick r:id="rId2"/>
              </a:rPr>
              <a:t>how these captions appear</a:t>
            </a:r>
            <a:r>
              <a:rPr lang="en-GB" dirty="0"/>
              <a:t>. </a:t>
            </a:r>
          </a:p>
          <a:p>
            <a:r>
              <a:rPr lang="en-GB" dirty="0"/>
              <a:t>When refreshing your knowledge you can skip to the relevant section of video or captions using a </a:t>
            </a:r>
            <a:r>
              <a:rPr lang="en-GB" dirty="0">
                <a:hlinkClick r:id="rId3"/>
              </a:rPr>
              <a:t>key word search</a:t>
            </a:r>
            <a:r>
              <a:rPr lang="en-GB" dirty="0"/>
              <a:t>. </a:t>
            </a:r>
          </a:p>
          <a:p>
            <a:pPr marL="9525" indent="0">
              <a:buNone/>
            </a:pPr>
            <a:endParaRPr lang="en-GB" dirty="0"/>
          </a:p>
          <a:p>
            <a:r>
              <a:rPr lang="en-GB" dirty="0"/>
              <a:t>Provision of this captioning does not impact on your rights to request additional support or higher accuracy captions via Disability Services. </a:t>
            </a:r>
          </a:p>
          <a:p>
            <a:r>
              <a:rPr lang="en-GB" dirty="0"/>
              <a:t>Feedback on the captions should initially be given to the session lead. </a:t>
            </a:r>
          </a:p>
          <a:p>
            <a:pPr lvl="0"/>
            <a:endParaRPr lang="en-US" dirty="0"/>
          </a:p>
        </p:txBody>
      </p:sp>
    </p:spTree>
    <p:extLst>
      <p:ext uri="{BB962C8B-B14F-4D97-AF65-F5344CB8AC3E}">
        <p14:creationId xmlns:p14="http://schemas.microsoft.com/office/powerpoint/2010/main" val="3092194434"/>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5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900113" y="687614"/>
            <a:ext cx="7886700" cy="1012599"/>
          </a:xfrm>
        </p:spPr>
        <p:txBody>
          <a:bodyPr/>
          <a:lstStyle>
            <a:lvl1pPr>
              <a:defRPr>
                <a:solidFill>
                  <a:srgbClr val="1A9DAC"/>
                </a:solidFill>
              </a:defRPr>
            </a:lvl1pPr>
          </a:lstStyle>
          <a:p>
            <a:r>
              <a:rPr lang="en-US"/>
              <a:t>Click to edit Master title style</a:t>
            </a:r>
            <a:endParaRPr lang="en-US" dirty="0"/>
          </a:p>
        </p:txBody>
      </p:sp>
      <p:sp>
        <p:nvSpPr>
          <p:cNvPr id="3" name="Text Placeholder 2"/>
          <p:cNvSpPr>
            <a:spLocks noGrp="1"/>
          </p:cNvSpPr>
          <p:nvPr>
            <p:ph type="body" sz="quarter" idx="11"/>
          </p:nvPr>
        </p:nvSpPr>
        <p:spPr>
          <a:xfrm>
            <a:off x="900113" y="1700213"/>
            <a:ext cx="6551612" cy="4465637"/>
          </a:xfrm>
          <a:prstGeom prst="rect">
            <a:avLst/>
          </a:prstGeom>
        </p:spPr>
        <p:txBody>
          <a:bodyPr lIns="0" tIns="0" rIns="0" bIns="0"/>
          <a:lstStyle>
            <a:lvl1pPr marL="266700" indent="-266700">
              <a:buClr>
                <a:srgbClr val="1A9DAC"/>
              </a:buClr>
              <a:buFont typeface="+mj-lt"/>
              <a:buAutoNum type="arabicPeriod"/>
              <a:defRPr sz="2000">
                <a:latin typeface="+mn-lt"/>
                <a:ea typeface="Tahoma" panose="020B0604030504040204" pitchFamily="34" charset="0"/>
                <a:cs typeface="Tahoma" panose="020B0604030504040204" pitchFamily="34" charset="0"/>
              </a:defRPr>
            </a:lvl1pPr>
            <a:lvl2pPr marL="609600" indent="-342900">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915988" marR="0" indent="-285750" algn="l" defTabSz="606425" rtl="0" eaLnBrk="1" fontAlgn="base" latinLnBrk="0" hangingPunct="1">
              <a:lnSpc>
                <a:spcPct val="100000"/>
              </a:lnSpc>
              <a:spcBef>
                <a:spcPct val="20000"/>
              </a:spcBef>
              <a:spcAft>
                <a:spcPct val="0"/>
              </a:spcAft>
              <a:buClr>
                <a:srgbClr val="1A9DAC"/>
              </a:buClr>
              <a:buSzTx/>
              <a:buFont typeface="Arial" panose="020B0604020202020204" pitchFamily="34" charset="0"/>
              <a:buChar char="•"/>
              <a:tabLst/>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899591" y="692697"/>
            <a:ext cx="7886700" cy="936104"/>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7" name="Text Placeholder 6"/>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899591" y="692697"/>
            <a:ext cx="7886700" cy="936104"/>
          </a:xfrm>
        </p:spPr>
        <p:txBody>
          <a:bodyPr/>
          <a:lstStyle>
            <a:lvl1pPr>
              <a:defRPr>
                <a:solidFill>
                  <a:srgbClr val="1A9DAC"/>
                </a:solidFill>
              </a:defRPr>
            </a:lvl1p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4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899592" y="692697"/>
            <a:ext cx="7886700" cy="936104"/>
          </a:xfrm>
        </p:spPr>
        <p:txBody>
          <a:bodyPr/>
          <a:lstStyle>
            <a:lvl1pPr>
              <a:defRPr>
                <a:solidFill>
                  <a:srgbClr val="1A9DAC"/>
                </a:solidFill>
              </a:defRPr>
            </a:lvl1p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966788" indent="0">
              <a:buFont typeface="Arial" panose="020B0604020202020204" pitchFamily="34" charset="0"/>
              <a:buNone/>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0"/>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892515" y="692697"/>
            <a:ext cx="7886700" cy="862064"/>
          </a:xfrm>
        </p:spPr>
        <p:txBody>
          <a:bodyPr/>
          <a:lstStyle>
            <a:lvl1pPr>
              <a:defRPr>
                <a:solidFill>
                  <a:srgbClr val="1A9DAC"/>
                </a:solidFill>
              </a:defRPr>
            </a:lvl1pPr>
          </a:lstStyle>
          <a:p>
            <a:r>
              <a:rPr lang="en-US"/>
              <a:t>Click to edit Master title style</a:t>
            </a:r>
            <a:endParaRPr lang="en-US" dirty="0"/>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7E385-10D3-CC4C-B8C0-4CD9D91D4F44}"/>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236296"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628650" y="692697"/>
            <a:ext cx="7886700" cy="792088"/>
          </a:xfrm>
          <a:prstGeom prst="rect">
            <a:avLst/>
          </a:prstGeom>
        </p:spPr>
        <p:txBody>
          <a:bodyPr vert="horz" lIns="0" tIns="0" rIns="0" bIns="0" rtlCol="0" anchor="t"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77"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6" r:id="rId15"/>
    <p:sldLayoutId id="2147483978" r:id="rId16"/>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cid:188d30762da5c3455615" TargetMode="External"/><Relationship Id="rId2" Type="http://schemas.openxmlformats.org/officeDocument/2006/relationships/image" Target="../media/image69.jpe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146-05BE-7197-8414-1B6F6369497B}"/>
              </a:ext>
            </a:extLst>
          </p:cNvPr>
          <p:cNvSpPr>
            <a:spLocks noGrp="1"/>
          </p:cNvSpPr>
          <p:nvPr>
            <p:ph type="title"/>
          </p:nvPr>
        </p:nvSpPr>
        <p:spPr>
          <a:xfrm>
            <a:off x="2050826" y="1355770"/>
            <a:ext cx="6265590" cy="2089585"/>
          </a:xfrm>
        </p:spPr>
        <p:txBody>
          <a:bodyPr>
            <a:normAutofit fontScale="90000"/>
          </a:bodyPr>
          <a:lstStyle/>
          <a:p>
            <a:r>
              <a:rPr lang="en-GB" dirty="0"/>
              <a:t>Airborne Microplastics measurement: </a:t>
            </a:r>
            <a:br>
              <a:rPr lang="en-GB" dirty="0"/>
            </a:br>
            <a:r>
              <a:rPr lang="en-GB" dirty="0"/>
              <a:t>Putting people at the heart of the science </a:t>
            </a:r>
            <a:br>
              <a:rPr lang="en-GB" dirty="0"/>
            </a:br>
            <a:br>
              <a:rPr lang="en-GB" dirty="0"/>
            </a:br>
            <a:endParaRPr lang="en-GB" dirty="0">
              <a:highlight>
                <a:srgbClr val="FFFF00"/>
              </a:highlight>
            </a:endParaRPr>
          </a:p>
        </p:txBody>
      </p:sp>
      <p:sp>
        <p:nvSpPr>
          <p:cNvPr id="3" name="Text Placeholder 2">
            <a:extLst>
              <a:ext uri="{FF2B5EF4-FFF2-40B4-BE49-F238E27FC236}">
                <a16:creationId xmlns:a16="http://schemas.microsoft.com/office/drawing/2014/main" id="{BC019BB5-E892-8F67-35AB-AD76C8A73B6D}"/>
              </a:ext>
            </a:extLst>
          </p:cNvPr>
          <p:cNvSpPr>
            <a:spLocks noGrp="1"/>
          </p:cNvSpPr>
          <p:nvPr>
            <p:ph type="body" sz="quarter" idx="15"/>
          </p:nvPr>
        </p:nvSpPr>
        <p:spPr>
          <a:xfrm>
            <a:off x="571984" y="1412776"/>
            <a:ext cx="1219139" cy="269081"/>
          </a:xfrm>
        </p:spPr>
        <p:txBody>
          <a:bodyPr/>
          <a:lstStyle/>
          <a:p>
            <a:endParaRPr lang="en-GB" dirty="0"/>
          </a:p>
        </p:txBody>
      </p:sp>
      <p:sp>
        <p:nvSpPr>
          <p:cNvPr id="4" name="Text Placeholder 3">
            <a:extLst>
              <a:ext uri="{FF2B5EF4-FFF2-40B4-BE49-F238E27FC236}">
                <a16:creationId xmlns:a16="http://schemas.microsoft.com/office/drawing/2014/main" id="{63E6E7CD-D10D-694E-B238-BD4B130E1D12}"/>
              </a:ext>
            </a:extLst>
          </p:cNvPr>
          <p:cNvSpPr>
            <a:spLocks noGrp="1"/>
          </p:cNvSpPr>
          <p:nvPr>
            <p:ph type="body" sz="quarter" idx="16"/>
          </p:nvPr>
        </p:nvSpPr>
        <p:spPr>
          <a:xfrm>
            <a:off x="571983" y="1844824"/>
            <a:ext cx="1219139" cy="589902"/>
          </a:xfrm>
        </p:spPr>
        <p:txBody>
          <a:bodyPr/>
          <a:lstStyle/>
          <a:p>
            <a:r>
              <a:rPr lang="en-GB" dirty="0"/>
              <a:t>Dr Ben Williams</a:t>
            </a:r>
          </a:p>
        </p:txBody>
      </p:sp>
      <p:sp>
        <p:nvSpPr>
          <p:cNvPr id="5" name="Text Placeholder 4">
            <a:extLst>
              <a:ext uri="{FF2B5EF4-FFF2-40B4-BE49-F238E27FC236}">
                <a16:creationId xmlns:a16="http://schemas.microsoft.com/office/drawing/2014/main" id="{5ECC54FA-0C75-2F26-C468-FFBEFC338E7F}"/>
              </a:ext>
            </a:extLst>
          </p:cNvPr>
          <p:cNvSpPr>
            <a:spLocks noGrp="1"/>
          </p:cNvSpPr>
          <p:nvPr>
            <p:ph type="body" sz="quarter" idx="17"/>
          </p:nvPr>
        </p:nvSpPr>
        <p:spPr>
          <a:xfrm>
            <a:off x="3676449" y="3951396"/>
            <a:ext cx="1219139" cy="589902"/>
          </a:xfrm>
        </p:spPr>
        <p:txBody>
          <a:bodyPr/>
          <a:lstStyle/>
          <a:p>
            <a:r>
              <a:rPr lang="en-GB" sz="1600" dirty="0">
                <a:solidFill>
                  <a:schemeClr val="accent3">
                    <a:lumMod val="60000"/>
                    <a:lumOff val="40000"/>
                  </a:schemeClr>
                </a:solidFill>
              </a:rPr>
              <a:t>Senior Research Fellow</a:t>
            </a:r>
          </a:p>
          <a:p>
            <a:endParaRPr lang="en-GB" sz="1600" dirty="0"/>
          </a:p>
          <a:p>
            <a:r>
              <a:rPr lang="en-GB" sz="1600" dirty="0"/>
              <a:t>Air Quality Management Resource Centre</a:t>
            </a:r>
          </a:p>
        </p:txBody>
      </p:sp>
      <p:sp>
        <p:nvSpPr>
          <p:cNvPr id="6" name="Text Placeholder 5">
            <a:extLst>
              <a:ext uri="{FF2B5EF4-FFF2-40B4-BE49-F238E27FC236}">
                <a16:creationId xmlns:a16="http://schemas.microsoft.com/office/drawing/2014/main" id="{D45E72EB-B212-BD39-2553-6FC8F3DBAA55}"/>
              </a:ext>
            </a:extLst>
          </p:cNvPr>
          <p:cNvSpPr>
            <a:spLocks noGrp="1"/>
          </p:cNvSpPr>
          <p:nvPr>
            <p:ph type="body" sz="quarter" idx="18"/>
          </p:nvPr>
        </p:nvSpPr>
        <p:spPr/>
        <p:txBody>
          <a:bodyPr/>
          <a:lstStyle/>
          <a:p>
            <a:r>
              <a:rPr lang="en-GB" dirty="0"/>
              <a:t>20/06/23</a:t>
            </a:r>
          </a:p>
        </p:txBody>
      </p:sp>
      <p:pic>
        <p:nvPicPr>
          <p:cNvPr id="7" name="Picture 6" descr="Perform Green joins the Bristol Green Capital Partnership - Perform Green -  Perform Green">
            <a:extLst>
              <a:ext uri="{FF2B5EF4-FFF2-40B4-BE49-F238E27FC236}">
                <a16:creationId xmlns:a16="http://schemas.microsoft.com/office/drawing/2014/main" id="{8BFB25D4-DB86-47E1-7F15-9818750C7B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983" y="6021288"/>
            <a:ext cx="1003658" cy="623316"/>
          </a:xfrm>
          <a:prstGeom prst="rect">
            <a:avLst/>
          </a:prstGeom>
          <a:noFill/>
          <a:ln>
            <a:noFill/>
          </a:ln>
        </p:spPr>
      </p:pic>
      <p:pic>
        <p:nvPicPr>
          <p:cNvPr id="8" name="Picture 7" descr="https://comms.leeds.ac.uk/wp-content/uploads/sites/51/2021/04/Visual-identity-section-images--e1618925864440.png">
            <a:extLst>
              <a:ext uri="{FF2B5EF4-FFF2-40B4-BE49-F238E27FC236}">
                <a16:creationId xmlns:a16="http://schemas.microsoft.com/office/drawing/2014/main" id="{6DCB7422-1D10-8ED3-1989-C64F1197F0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6089615"/>
            <a:ext cx="1502280" cy="486662"/>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B0828421-B0D6-2ED0-E13A-6FA0C631B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12343"/>
            <a:ext cx="2448272" cy="721862"/>
          </a:xfrm>
          <a:prstGeom prst="rect">
            <a:avLst/>
          </a:prstGeom>
        </p:spPr>
      </p:pic>
      <p:sp>
        <p:nvSpPr>
          <p:cNvPr id="9" name="Text Placeholder 4">
            <a:extLst>
              <a:ext uri="{FF2B5EF4-FFF2-40B4-BE49-F238E27FC236}">
                <a16:creationId xmlns:a16="http://schemas.microsoft.com/office/drawing/2014/main" id="{AF28AACA-AB61-41CC-2F6E-C99D6173E195}"/>
              </a:ext>
            </a:extLst>
          </p:cNvPr>
          <p:cNvSpPr txBox="1">
            <a:spLocks/>
          </p:cNvSpPr>
          <p:nvPr/>
        </p:nvSpPr>
        <p:spPr>
          <a:xfrm>
            <a:off x="5183621" y="3951396"/>
            <a:ext cx="1219139" cy="2018458"/>
          </a:xfrm>
          <a:prstGeom prst="rect">
            <a:avLst/>
          </a:prstGeom>
          <a:noFill/>
        </p:spPr>
        <p:txBody>
          <a:bodyPr lIns="0" tIns="0" rIns="0" bIns="0"/>
          <a:lstStyle>
            <a:lvl1pPr marL="0" indent="0" algn="l" defTabSz="606425" rtl="0" eaLnBrk="1" fontAlgn="base" hangingPunct="1">
              <a:lnSpc>
                <a:spcPct val="100000"/>
              </a:lnSpc>
              <a:spcBef>
                <a:spcPts val="0"/>
              </a:spcBef>
              <a:spcAft>
                <a:spcPct val="0"/>
              </a:spcAft>
              <a:buFontTx/>
              <a:buNone/>
              <a:defRPr sz="1800" b="1" i="0" kern="1200">
                <a:solidFill>
                  <a:schemeClr val="bg1"/>
                </a:solidFill>
                <a:latin typeface="+mj-lt"/>
                <a:ea typeface="Tahoma" charset="0"/>
                <a:cs typeface="Tahoma"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GB" sz="1600" dirty="0">
                <a:solidFill>
                  <a:schemeClr val="accent3">
                    <a:lumMod val="60000"/>
                    <a:lumOff val="40000"/>
                  </a:schemeClr>
                </a:solidFill>
              </a:rPr>
              <a:t>Co-Lead</a:t>
            </a:r>
          </a:p>
          <a:p>
            <a:endParaRPr lang="en-GB" sz="1600" dirty="0"/>
          </a:p>
          <a:p>
            <a:endParaRPr lang="en-GB" sz="1600" dirty="0"/>
          </a:p>
          <a:p>
            <a:endParaRPr lang="en-GB" sz="1600" dirty="0"/>
          </a:p>
          <a:p>
            <a:r>
              <a:rPr lang="en-GB" sz="1600" dirty="0" err="1"/>
              <a:t>Biospheric</a:t>
            </a:r>
            <a:r>
              <a:rPr lang="en-GB" sz="1600" dirty="0"/>
              <a:t> Microplastics Research Cluster</a:t>
            </a:r>
          </a:p>
        </p:txBody>
      </p:sp>
      <p:sp>
        <p:nvSpPr>
          <p:cNvPr id="11" name="Title 1">
            <a:extLst>
              <a:ext uri="{FF2B5EF4-FFF2-40B4-BE49-F238E27FC236}">
                <a16:creationId xmlns:a16="http://schemas.microsoft.com/office/drawing/2014/main" id="{80D3F185-316F-B6DC-A1F0-A2C9B183339F}"/>
              </a:ext>
            </a:extLst>
          </p:cNvPr>
          <p:cNvSpPr txBox="1">
            <a:spLocks/>
          </p:cNvSpPr>
          <p:nvPr/>
        </p:nvSpPr>
        <p:spPr>
          <a:xfrm>
            <a:off x="2050826" y="2906604"/>
            <a:ext cx="5689524" cy="2089585"/>
          </a:xfrm>
          <a:prstGeom prst="rect">
            <a:avLst/>
          </a:prstGeom>
        </p:spPr>
        <p:txBody>
          <a:bodyPr vert="horz" lIns="0" tIns="0" rIns="0" bIns="0" rtlCol="0" anchor="t" anchorCtr="0">
            <a:normAutofit fontScale="97500"/>
          </a:bodyPr>
          <a:lstStyle>
            <a:lvl1pPr algn="l" defTabSz="606425" rtl="0" eaLnBrk="1" fontAlgn="base" hangingPunct="1">
              <a:spcBef>
                <a:spcPct val="0"/>
              </a:spcBef>
              <a:spcAft>
                <a:spcPct val="0"/>
              </a:spcAft>
              <a:defRPr sz="3600" kern="1200">
                <a:solidFill>
                  <a:schemeClr val="bg1"/>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a:lstStyle>
          <a:p>
            <a:r>
              <a:rPr lang="en-GB" dirty="0" err="1">
                <a:solidFill>
                  <a:schemeClr val="accent3">
                    <a:lumMod val="60000"/>
                    <a:lumOff val="40000"/>
                  </a:schemeClr>
                </a:solidFill>
              </a:rPr>
              <a:t>PlasticsFuture</a:t>
            </a:r>
            <a:r>
              <a:rPr lang="en-GB" dirty="0">
                <a:solidFill>
                  <a:schemeClr val="accent3">
                    <a:lumMod val="60000"/>
                    <a:lumOff val="40000"/>
                  </a:schemeClr>
                </a:solidFill>
              </a:rPr>
              <a:t> 2023 Conference</a:t>
            </a:r>
            <a:br>
              <a:rPr lang="en-GB" dirty="0">
                <a:solidFill>
                  <a:schemeClr val="accent3">
                    <a:lumMod val="60000"/>
                    <a:lumOff val="40000"/>
                  </a:schemeClr>
                </a:solidFill>
              </a:rPr>
            </a:br>
            <a:br>
              <a:rPr lang="en-GB" dirty="0">
                <a:solidFill>
                  <a:schemeClr val="accent3">
                    <a:lumMod val="60000"/>
                    <a:lumOff val="40000"/>
                  </a:schemeClr>
                </a:solidFill>
              </a:rPr>
            </a:br>
            <a:endParaRPr lang="en-GB" dirty="0">
              <a:solidFill>
                <a:schemeClr val="accent3">
                  <a:lumMod val="60000"/>
                  <a:lumOff val="40000"/>
                </a:schemeClr>
              </a:solidFill>
              <a:highlight>
                <a:srgbClr val="FFFF00"/>
              </a:highlight>
            </a:endParaRPr>
          </a:p>
        </p:txBody>
      </p:sp>
      <p:pic>
        <p:nvPicPr>
          <p:cNvPr id="6146" name="Picture 2">
            <a:extLst>
              <a:ext uri="{FF2B5EF4-FFF2-40B4-BE49-F238E27FC236}">
                <a16:creationId xmlns:a16="http://schemas.microsoft.com/office/drawing/2014/main" id="{401CBAED-ECD8-3543-325A-47F7A30F9F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8311" y="5698889"/>
            <a:ext cx="2304256" cy="153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634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6A55-F6AB-5937-98C3-7015E6F525E0}"/>
              </a:ext>
            </a:extLst>
          </p:cNvPr>
          <p:cNvSpPr>
            <a:spLocks noGrp="1"/>
          </p:cNvSpPr>
          <p:nvPr>
            <p:ph type="title"/>
          </p:nvPr>
        </p:nvSpPr>
        <p:spPr/>
        <p:txBody>
          <a:bodyPr/>
          <a:lstStyle/>
          <a:p>
            <a:r>
              <a:rPr lang="en-GB" dirty="0"/>
              <a:t>‘Citizen Science’</a:t>
            </a:r>
          </a:p>
        </p:txBody>
      </p:sp>
      <p:sp>
        <p:nvSpPr>
          <p:cNvPr id="3" name="Text Placeholder 2">
            <a:extLst>
              <a:ext uri="{FF2B5EF4-FFF2-40B4-BE49-F238E27FC236}">
                <a16:creationId xmlns:a16="http://schemas.microsoft.com/office/drawing/2014/main" id="{92FFD994-7759-7CC0-2883-AC08EFF4A895}"/>
              </a:ext>
            </a:extLst>
          </p:cNvPr>
          <p:cNvSpPr>
            <a:spLocks noGrp="1"/>
          </p:cNvSpPr>
          <p:nvPr>
            <p:ph type="body" sz="quarter" idx="11"/>
          </p:nvPr>
        </p:nvSpPr>
        <p:spPr>
          <a:xfrm>
            <a:off x="392572" y="1302991"/>
            <a:ext cx="4202459" cy="4608512"/>
          </a:xfrm>
        </p:spPr>
        <p:txBody>
          <a:bodyPr/>
          <a:lstStyle/>
          <a:p>
            <a:r>
              <a:rPr lang="en-GB" dirty="0"/>
              <a:t>Multiple definitions without a settled description, often described as Participatory research, community research.</a:t>
            </a:r>
          </a:p>
          <a:p>
            <a:r>
              <a:rPr lang="en-GB" dirty="0"/>
              <a:t>It’s not just public engagement and can go beyond just data collection.</a:t>
            </a:r>
          </a:p>
          <a:p>
            <a:r>
              <a:rPr lang="en-GB" dirty="0"/>
              <a:t>Citizen Science allows us to build broader trust in science</a:t>
            </a:r>
          </a:p>
          <a:p>
            <a:r>
              <a:rPr lang="en-GB" dirty="0"/>
              <a:t>Co-creation allows research to be done with citizens, instead of ‘for’ or ‘to’ them</a:t>
            </a:r>
          </a:p>
          <a:p>
            <a:r>
              <a:rPr lang="en-GB" dirty="0"/>
              <a:t>Ca. 50-60% of studies provide research grade data (Aceves-Bueno et al., 2017)</a:t>
            </a:r>
          </a:p>
          <a:p>
            <a:endParaRPr lang="en-GB" dirty="0"/>
          </a:p>
        </p:txBody>
      </p:sp>
      <p:cxnSp>
        <p:nvCxnSpPr>
          <p:cNvPr id="6" name="Straight Arrow Connector 5">
            <a:extLst>
              <a:ext uri="{FF2B5EF4-FFF2-40B4-BE49-F238E27FC236}">
                <a16:creationId xmlns:a16="http://schemas.microsoft.com/office/drawing/2014/main" id="{547DD58C-7BE5-57F4-E61E-BAAB9615C3D1}"/>
              </a:ext>
            </a:extLst>
          </p:cNvPr>
          <p:cNvCxnSpPr/>
          <p:nvPr/>
        </p:nvCxnSpPr>
        <p:spPr>
          <a:xfrm>
            <a:off x="1403648" y="6309320"/>
            <a:ext cx="5976664"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777BDB6D-6FF7-E600-BA79-6BEEB1B994F2}"/>
              </a:ext>
            </a:extLst>
          </p:cNvPr>
          <p:cNvSpPr txBox="1"/>
          <p:nvPr/>
        </p:nvSpPr>
        <p:spPr>
          <a:xfrm>
            <a:off x="899591" y="5798967"/>
            <a:ext cx="1440161" cy="369332"/>
          </a:xfrm>
          <a:prstGeom prst="rect">
            <a:avLst/>
          </a:prstGeom>
          <a:noFill/>
        </p:spPr>
        <p:txBody>
          <a:bodyPr wrap="square" rtlCol="0">
            <a:spAutoFit/>
          </a:bodyPr>
          <a:lstStyle/>
          <a:p>
            <a:r>
              <a:rPr lang="en-GB" dirty="0">
                <a:solidFill>
                  <a:srgbClr val="FF0000"/>
                </a:solidFill>
              </a:rPr>
              <a:t>Perfect</a:t>
            </a:r>
          </a:p>
        </p:txBody>
      </p:sp>
      <p:sp>
        <p:nvSpPr>
          <p:cNvPr id="8" name="TextBox 7">
            <a:extLst>
              <a:ext uri="{FF2B5EF4-FFF2-40B4-BE49-F238E27FC236}">
                <a16:creationId xmlns:a16="http://schemas.microsoft.com/office/drawing/2014/main" id="{97165139-7429-FCB6-5C04-77A9F2027E2E}"/>
              </a:ext>
            </a:extLst>
          </p:cNvPr>
          <p:cNvSpPr txBox="1"/>
          <p:nvPr/>
        </p:nvSpPr>
        <p:spPr>
          <a:xfrm>
            <a:off x="6850310" y="5913670"/>
            <a:ext cx="1440161" cy="369332"/>
          </a:xfrm>
          <a:prstGeom prst="rect">
            <a:avLst/>
          </a:prstGeom>
          <a:noFill/>
        </p:spPr>
        <p:txBody>
          <a:bodyPr wrap="square" rtlCol="0">
            <a:spAutoFit/>
          </a:bodyPr>
          <a:lstStyle/>
          <a:p>
            <a:r>
              <a:rPr lang="en-GB" dirty="0">
                <a:solidFill>
                  <a:srgbClr val="FF0000"/>
                </a:solidFill>
              </a:rPr>
              <a:t>Imperfect</a:t>
            </a:r>
          </a:p>
        </p:txBody>
      </p:sp>
      <p:pic>
        <p:nvPicPr>
          <p:cNvPr id="13" name="Picture 12">
            <a:extLst>
              <a:ext uri="{FF2B5EF4-FFF2-40B4-BE49-F238E27FC236}">
                <a16:creationId xmlns:a16="http://schemas.microsoft.com/office/drawing/2014/main" id="{5D070BC9-1337-60C8-1DCC-BA848506DCE7}"/>
              </a:ext>
            </a:extLst>
          </p:cNvPr>
          <p:cNvPicPr>
            <a:picLocks noChangeAspect="1"/>
          </p:cNvPicPr>
          <p:nvPr/>
        </p:nvPicPr>
        <p:blipFill>
          <a:blip r:embed="rId2"/>
          <a:stretch>
            <a:fillRect/>
          </a:stretch>
        </p:blipFill>
        <p:spPr>
          <a:xfrm>
            <a:off x="4788024" y="1983407"/>
            <a:ext cx="4200928" cy="2891186"/>
          </a:xfrm>
          <a:prstGeom prst="rect">
            <a:avLst/>
          </a:prstGeom>
        </p:spPr>
      </p:pic>
      <p:sp>
        <p:nvSpPr>
          <p:cNvPr id="14" name="TextBox 13">
            <a:extLst>
              <a:ext uri="{FF2B5EF4-FFF2-40B4-BE49-F238E27FC236}">
                <a16:creationId xmlns:a16="http://schemas.microsoft.com/office/drawing/2014/main" id="{3D5881A9-047D-F9EA-20C6-8DCC6371D443}"/>
              </a:ext>
            </a:extLst>
          </p:cNvPr>
          <p:cNvSpPr txBox="1"/>
          <p:nvPr/>
        </p:nvSpPr>
        <p:spPr>
          <a:xfrm>
            <a:off x="4799409" y="4873141"/>
            <a:ext cx="4049539" cy="646331"/>
          </a:xfrm>
          <a:prstGeom prst="rect">
            <a:avLst/>
          </a:prstGeom>
          <a:noFill/>
        </p:spPr>
        <p:txBody>
          <a:bodyPr wrap="square" rtlCol="0">
            <a:spAutoFit/>
          </a:bodyPr>
          <a:lstStyle/>
          <a:p>
            <a:r>
              <a:rPr lang="en-GB" dirty="0"/>
              <a:t>Looking for microplastics in mushrooms, by unknown</a:t>
            </a:r>
          </a:p>
        </p:txBody>
      </p:sp>
    </p:spTree>
    <p:extLst>
      <p:ext uri="{BB962C8B-B14F-4D97-AF65-F5344CB8AC3E}">
        <p14:creationId xmlns:p14="http://schemas.microsoft.com/office/powerpoint/2010/main" val="159926246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FC5F-CF9A-E7C9-501B-3BCA85510F87}"/>
              </a:ext>
            </a:extLst>
          </p:cNvPr>
          <p:cNvSpPr>
            <a:spLocks noGrp="1"/>
          </p:cNvSpPr>
          <p:nvPr>
            <p:ph type="title"/>
          </p:nvPr>
        </p:nvSpPr>
        <p:spPr/>
        <p:txBody>
          <a:bodyPr/>
          <a:lstStyle/>
          <a:p>
            <a:r>
              <a:rPr lang="en-GB" dirty="0"/>
              <a:t>Citizen Science</a:t>
            </a:r>
          </a:p>
        </p:txBody>
      </p:sp>
      <p:sp>
        <p:nvSpPr>
          <p:cNvPr id="3" name="Text Placeholder 2">
            <a:extLst>
              <a:ext uri="{FF2B5EF4-FFF2-40B4-BE49-F238E27FC236}">
                <a16:creationId xmlns:a16="http://schemas.microsoft.com/office/drawing/2014/main" id="{715B39D1-849C-9872-D788-62523CB34FA9}"/>
              </a:ext>
            </a:extLst>
          </p:cNvPr>
          <p:cNvSpPr>
            <a:spLocks noGrp="1"/>
          </p:cNvSpPr>
          <p:nvPr>
            <p:ph type="body" sz="quarter" idx="11"/>
          </p:nvPr>
        </p:nvSpPr>
        <p:spPr>
          <a:xfrm>
            <a:off x="597444" y="1381418"/>
            <a:ext cx="6551612" cy="4608512"/>
          </a:xfrm>
        </p:spPr>
        <p:txBody>
          <a:bodyPr/>
          <a:lstStyle/>
          <a:p>
            <a:r>
              <a:rPr lang="en-GB" dirty="0"/>
              <a:t>Allows for broader </a:t>
            </a:r>
            <a:r>
              <a:rPr lang="en-GB" dirty="0" err="1"/>
              <a:t>spatio</a:t>
            </a:r>
            <a:r>
              <a:rPr lang="en-GB" dirty="0"/>
              <a:t>-temporal resolution</a:t>
            </a:r>
          </a:p>
          <a:p>
            <a:r>
              <a:rPr lang="en-GB" dirty="0"/>
              <a:t>Often a trade-off with accuracy and precision</a:t>
            </a:r>
          </a:p>
          <a:p>
            <a:r>
              <a:rPr lang="en-GB" dirty="0"/>
              <a:t>Implications for how these data are used/interpreted by policymakers</a:t>
            </a:r>
          </a:p>
        </p:txBody>
      </p:sp>
      <p:pic>
        <p:nvPicPr>
          <p:cNvPr id="5" name="Picture 4">
            <a:extLst>
              <a:ext uri="{FF2B5EF4-FFF2-40B4-BE49-F238E27FC236}">
                <a16:creationId xmlns:a16="http://schemas.microsoft.com/office/drawing/2014/main" id="{D2632F4E-D4BB-276D-C839-DD9A54F5BDFD}"/>
              </a:ext>
            </a:extLst>
          </p:cNvPr>
          <p:cNvPicPr>
            <a:picLocks noChangeAspect="1"/>
          </p:cNvPicPr>
          <p:nvPr/>
        </p:nvPicPr>
        <p:blipFill>
          <a:blip r:embed="rId2"/>
          <a:stretch>
            <a:fillRect/>
          </a:stretch>
        </p:blipFill>
        <p:spPr>
          <a:xfrm>
            <a:off x="182960" y="3144156"/>
            <a:ext cx="3904652" cy="2629084"/>
          </a:xfrm>
          <a:prstGeom prst="rect">
            <a:avLst/>
          </a:prstGeom>
        </p:spPr>
      </p:pic>
      <p:pic>
        <p:nvPicPr>
          <p:cNvPr id="7" name="Picture 6">
            <a:extLst>
              <a:ext uri="{FF2B5EF4-FFF2-40B4-BE49-F238E27FC236}">
                <a16:creationId xmlns:a16="http://schemas.microsoft.com/office/drawing/2014/main" id="{3B5E100A-1C87-4B36-175B-734295E48C1E}"/>
              </a:ext>
            </a:extLst>
          </p:cNvPr>
          <p:cNvPicPr>
            <a:picLocks noChangeAspect="1"/>
          </p:cNvPicPr>
          <p:nvPr/>
        </p:nvPicPr>
        <p:blipFill>
          <a:blip r:embed="rId3"/>
          <a:stretch>
            <a:fillRect/>
          </a:stretch>
        </p:blipFill>
        <p:spPr>
          <a:xfrm>
            <a:off x="5056390" y="3137622"/>
            <a:ext cx="3505446" cy="2629084"/>
          </a:xfrm>
          <a:prstGeom prst="rect">
            <a:avLst/>
          </a:prstGeom>
        </p:spPr>
      </p:pic>
      <p:sp>
        <p:nvSpPr>
          <p:cNvPr id="8" name="TextBox 7">
            <a:extLst>
              <a:ext uri="{FF2B5EF4-FFF2-40B4-BE49-F238E27FC236}">
                <a16:creationId xmlns:a16="http://schemas.microsoft.com/office/drawing/2014/main" id="{5B639FD2-C55F-DF73-DE0E-3F0E08BB4017}"/>
              </a:ext>
            </a:extLst>
          </p:cNvPr>
          <p:cNvSpPr txBox="1"/>
          <p:nvPr/>
        </p:nvSpPr>
        <p:spPr>
          <a:xfrm>
            <a:off x="179512" y="5805264"/>
            <a:ext cx="3816424" cy="369332"/>
          </a:xfrm>
          <a:prstGeom prst="rect">
            <a:avLst/>
          </a:prstGeom>
          <a:noFill/>
        </p:spPr>
        <p:txBody>
          <a:bodyPr wrap="square" rtlCol="0">
            <a:spAutoFit/>
          </a:bodyPr>
          <a:lstStyle/>
          <a:p>
            <a:r>
              <a:rPr lang="en-GB" dirty="0"/>
              <a:t>AURN monitoring locations</a:t>
            </a:r>
          </a:p>
        </p:txBody>
      </p:sp>
      <p:sp>
        <p:nvSpPr>
          <p:cNvPr id="9" name="TextBox 8">
            <a:extLst>
              <a:ext uri="{FF2B5EF4-FFF2-40B4-BE49-F238E27FC236}">
                <a16:creationId xmlns:a16="http://schemas.microsoft.com/office/drawing/2014/main" id="{D910EDC3-86F4-49C7-DE24-5755AF08FC34}"/>
              </a:ext>
            </a:extLst>
          </p:cNvPr>
          <p:cNvSpPr txBox="1"/>
          <p:nvPr/>
        </p:nvSpPr>
        <p:spPr>
          <a:xfrm>
            <a:off x="5292080" y="5805264"/>
            <a:ext cx="3494211" cy="646331"/>
          </a:xfrm>
          <a:prstGeom prst="rect">
            <a:avLst/>
          </a:prstGeom>
          <a:noFill/>
        </p:spPr>
        <p:txBody>
          <a:bodyPr wrap="square" rtlCol="0">
            <a:spAutoFit/>
          </a:bodyPr>
          <a:lstStyle/>
          <a:p>
            <a:r>
              <a:rPr lang="en-GB" dirty="0"/>
              <a:t>Mapping for Change monitoring locations</a:t>
            </a:r>
          </a:p>
        </p:txBody>
      </p:sp>
    </p:spTree>
    <p:extLst>
      <p:ext uri="{BB962C8B-B14F-4D97-AF65-F5344CB8AC3E}">
        <p14:creationId xmlns:p14="http://schemas.microsoft.com/office/powerpoint/2010/main" val="26390836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5E0C-F191-470D-A770-A3C2B73A80D7}"/>
              </a:ext>
            </a:extLst>
          </p:cNvPr>
          <p:cNvSpPr>
            <a:spLocks noGrp="1"/>
          </p:cNvSpPr>
          <p:nvPr>
            <p:ph type="title"/>
          </p:nvPr>
        </p:nvSpPr>
        <p:spPr/>
        <p:txBody>
          <a:bodyPr/>
          <a:lstStyle/>
          <a:p>
            <a:r>
              <a:rPr lang="en-GB" dirty="0"/>
              <a:t>HOMEs Aims and Objectives</a:t>
            </a:r>
          </a:p>
        </p:txBody>
      </p:sp>
      <p:sp>
        <p:nvSpPr>
          <p:cNvPr id="3" name="Text Placeholder 2">
            <a:extLst>
              <a:ext uri="{FF2B5EF4-FFF2-40B4-BE49-F238E27FC236}">
                <a16:creationId xmlns:a16="http://schemas.microsoft.com/office/drawing/2014/main" id="{9A10B975-A2E0-4398-8297-C76BC65F178A}"/>
              </a:ext>
            </a:extLst>
          </p:cNvPr>
          <p:cNvSpPr>
            <a:spLocks noGrp="1"/>
          </p:cNvSpPr>
          <p:nvPr>
            <p:ph type="body" sz="quarter" idx="11"/>
          </p:nvPr>
        </p:nvSpPr>
        <p:spPr>
          <a:xfrm>
            <a:off x="755576" y="1340768"/>
            <a:ext cx="7886700" cy="2952328"/>
          </a:xfrm>
        </p:spPr>
        <p:txBody>
          <a:bodyPr/>
          <a:lstStyle/>
          <a:p>
            <a:pPr marL="9525" indent="0">
              <a:buNone/>
            </a:pPr>
            <a:r>
              <a:rPr lang="en-GB" sz="1600" b="1" dirty="0"/>
              <a:t>Aim</a:t>
            </a:r>
          </a:p>
          <a:p>
            <a:pPr marL="9525" indent="0">
              <a:buNone/>
            </a:pPr>
            <a:r>
              <a:rPr lang="en-GB" sz="1600" dirty="0"/>
              <a:t>Facilitate, through co-creation with citizens, an investigation of the main sources and distribution of airborne microplastics in the home</a:t>
            </a:r>
          </a:p>
          <a:p>
            <a:pPr marL="9525" indent="0">
              <a:buNone/>
            </a:pPr>
            <a:endParaRPr lang="en-GB" sz="1600" b="1" dirty="0"/>
          </a:p>
          <a:p>
            <a:pPr marL="9525" indent="0">
              <a:buNone/>
            </a:pPr>
            <a:r>
              <a:rPr lang="en-GB" sz="1600" b="1" dirty="0"/>
              <a:t>Objectives</a:t>
            </a:r>
          </a:p>
          <a:p>
            <a:r>
              <a:rPr lang="en-GB" sz="1600" dirty="0"/>
              <a:t>Design and refine a simple airborne microplastics sampling technique and online analysis tool suitable for public use;</a:t>
            </a:r>
          </a:p>
          <a:p>
            <a:r>
              <a:rPr lang="en-GB" sz="1600" dirty="0"/>
              <a:t>Collect samples of airborne microplastics from a wide range of home environments; </a:t>
            </a:r>
          </a:p>
          <a:p>
            <a:r>
              <a:rPr lang="en-GB" sz="1600" dirty="0"/>
              <a:t>Facilitate two-way dialogue and knowledge exchange between citizens, stakeholders, and policy makers; </a:t>
            </a:r>
          </a:p>
          <a:p>
            <a:r>
              <a:rPr lang="en-GB" sz="1600" dirty="0"/>
              <a:t>Bring together a multidisciplinary team with different levels of citizen science experience to learn and transfer as appropriate</a:t>
            </a:r>
          </a:p>
        </p:txBody>
      </p:sp>
      <p:pic>
        <p:nvPicPr>
          <p:cNvPr id="4" name="Picture 3" descr="https://ukwest1-mediap.svc.ms/transform/thumbnail?provider=spo&amp;inputFormat=png&amp;cs=fFNQTw&amp;docid=https%3A%2F%2Fnaturalhistorymuseum-my.sharepoint.com%3A443%2F_api%2Fv2.0%2Fdrives%2Fb!etHvoamGtEWPLqO4ThwEoGRKU8uDnyhIu91Q8rAZ_PMWF5WJnINPS5EruoEOvse2%2Fitems%2F0176AUFABBJXLO7VWNTJEZD5SZAFEM4M33%3Fversion%3DPublished&amp;access_token=eyJ0eXAiOiJKV1QiLCJhbGciOiJub25lIn0.eyJhdWQiOiIwMDAwMDAwMy0wMDAwLTBmZjEtY2UwMC0wMDAwMDAwMDAwMDAvbmF0dXJhbGhpc3RvcnltdXNldW0tbXkuc2hhcmVwb2ludC5jb21ANzNhMjljMDEtNGU3OC00MzdmLWEwZDQtYzg1NTNlMTk2MGMxIiwiaXNzIjoiMDAwMDAwMDMtMDAwMC0wZmYxLWNlMDAtMDAwMDAwMDAwMDAwIiwibmJmIjoiMTYyODE0MzIwMCIsImV4cCI6IjE2MjgxNjQ4MDAiLCJlbmRwb2ludHVybCI6ImlieVRoNW1aRFRLRStsVTJrd2pzTktuSjNpOWVqeWpDOU9RcEE5UC9IYzA9IiwiZW5kcG9pbnR1cmxMZW5ndGgiOiIxMzAiLCJpc2xvb3BiYWNrIjoiVHJ1ZSIsInZlciI6Imhhc2hlZHByb29mdG9rZW4iLCJzaXRlaWQiOiJZVEZsWm1ReE4yRXRPRFpoT1MwME5XSTBMVGhtTW1VdFlUTmlPRFJsTVdNd05HRXciLCJuYW1laWQiOiIwIy5mfG1lbWJlcnNoaXB8dXJuJTNhc3BvJTNhZ3Vlc3QjYmVuMy53aWxsaWFtc0B1d2UuYWMudWsiLCJuaWkiOiJtaWNyb3NvZnQuc2hhcmVwb2ludCIsImlzdXNlciI6InRydWUiLCJjYWNoZWtleSI6IjBoLmZ8bWVtYmVyc2hpcHx1cm4lM2FzcG8lM2FndWVzdCNiZW4zLndpbGxpYW1zQHV3ZS5hYy51ayIsInNoYXJpbmdpZCI6ImJyMEhucWcvTkVla2ZVVXpPakZ4elEiLCJ0dCI6IjAiLCJ1c2VQZXJzaXN0ZW50Q29va2llIjoiMiJ9.dDB3NVJTS1B1azVZSEt2eU9yQTBkaGZGWG02UEJXU09vQk9KN2N0c2V3RT0&amp;encodeFailures=1&amp;width=1920&amp;height=849&amp;srcWidth=&amp;srcHeight=">
            <a:extLst>
              <a:ext uri="{FF2B5EF4-FFF2-40B4-BE49-F238E27FC236}">
                <a16:creationId xmlns:a16="http://schemas.microsoft.com/office/drawing/2014/main" id="{B0C50EA8-51A1-4919-A26B-A6F4903443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9734" y="4797152"/>
            <a:ext cx="1602542" cy="1874120"/>
          </a:xfrm>
          <a:prstGeom prst="rect">
            <a:avLst/>
          </a:prstGeom>
          <a:noFill/>
        </p:spPr>
      </p:pic>
      <p:pic>
        <p:nvPicPr>
          <p:cNvPr id="1026" name="Picture 2">
            <a:extLst>
              <a:ext uri="{FF2B5EF4-FFF2-40B4-BE49-F238E27FC236}">
                <a16:creationId xmlns:a16="http://schemas.microsoft.com/office/drawing/2014/main" id="{E21A94EE-438A-F8B9-89D3-72C1407E62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066"/>
          <a:stretch/>
        </p:blipFill>
        <p:spPr bwMode="auto">
          <a:xfrm>
            <a:off x="323528" y="4639047"/>
            <a:ext cx="4752528" cy="219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9994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5C6A-907D-4857-992F-B80268A4FAA8}"/>
              </a:ext>
            </a:extLst>
          </p:cNvPr>
          <p:cNvSpPr>
            <a:spLocks noGrp="1"/>
          </p:cNvSpPr>
          <p:nvPr>
            <p:ph type="title"/>
          </p:nvPr>
        </p:nvSpPr>
        <p:spPr/>
        <p:txBody>
          <a:bodyPr/>
          <a:lstStyle/>
          <a:p>
            <a:r>
              <a:rPr lang="en-GB" dirty="0"/>
              <a:t>HOMEs Phased Approach</a:t>
            </a:r>
          </a:p>
        </p:txBody>
      </p:sp>
      <p:sp>
        <p:nvSpPr>
          <p:cNvPr id="3" name="Text Placeholder 2">
            <a:extLst>
              <a:ext uri="{FF2B5EF4-FFF2-40B4-BE49-F238E27FC236}">
                <a16:creationId xmlns:a16="http://schemas.microsoft.com/office/drawing/2014/main" id="{CE06CE7C-6EF0-410D-9E29-21E9AE610374}"/>
              </a:ext>
            </a:extLst>
          </p:cNvPr>
          <p:cNvSpPr>
            <a:spLocks noGrp="1"/>
          </p:cNvSpPr>
          <p:nvPr>
            <p:ph type="body" sz="quarter" idx="11"/>
          </p:nvPr>
        </p:nvSpPr>
        <p:spPr>
          <a:xfrm>
            <a:off x="223982" y="1521687"/>
            <a:ext cx="5624679" cy="4608512"/>
          </a:xfrm>
        </p:spPr>
        <p:txBody>
          <a:bodyPr/>
          <a:lstStyle/>
          <a:p>
            <a:r>
              <a:rPr lang="en-GB" dirty="0"/>
              <a:t>Mix of high and low engagement to lower barriers to participation.</a:t>
            </a:r>
          </a:p>
          <a:p>
            <a:pPr lvl="1"/>
            <a:r>
              <a:rPr lang="en-GB" b="1" dirty="0"/>
              <a:t>Pre-Pilot</a:t>
            </a:r>
            <a:r>
              <a:rPr lang="en-GB" dirty="0"/>
              <a:t>: Test accessibility, health and safety, practicality.</a:t>
            </a:r>
            <a:endParaRPr lang="en-GB" b="1" dirty="0"/>
          </a:p>
          <a:p>
            <a:pPr lvl="1"/>
            <a:r>
              <a:rPr lang="en-GB" b="1" dirty="0"/>
              <a:t>Phase 1 </a:t>
            </a:r>
            <a:r>
              <a:rPr lang="en-GB" dirty="0"/>
              <a:t>Pilot (Bristol): High Engagement (~40 participants)</a:t>
            </a:r>
          </a:p>
          <a:p>
            <a:pPr lvl="2"/>
            <a:r>
              <a:rPr lang="en-GB" dirty="0"/>
              <a:t>Evaluation of a range of microscopes</a:t>
            </a:r>
          </a:p>
          <a:p>
            <a:pPr lvl="2"/>
            <a:r>
              <a:rPr lang="en-GB" dirty="0"/>
              <a:t>Testing method, microscopes and imaging tools</a:t>
            </a:r>
          </a:p>
          <a:p>
            <a:pPr lvl="2"/>
            <a:r>
              <a:rPr lang="en-GB" dirty="0"/>
              <a:t>Identifying microplastics and microfibre abundance within homes</a:t>
            </a:r>
          </a:p>
          <a:p>
            <a:pPr lvl="1"/>
            <a:r>
              <a:rPr lang="en-GB" b="1" dirty="0"/>
              <a:t>Phase 2 </a:t>
            </a:r>
            <a:r>
              <a:rPr lang="en-GB" dirty="0"/>
              <a:t>Wider roll out (Bristol and Bradford): Light touch engagement (&gt;100 participants)</a:t>
            </a:r>
          </a:p>
          <a:p>
            <a:pPr lvl="2"/>
            <a:r>
              <a:rPr lang="en-GB" dirty="0"/>
              <a:t>More citizens but no need for intense participation</a:t>
            </a:r>
          </a:p>
          <a:p>
            <a:pPr marL="266700" lvl="1" indent="0">
              <a:buNone/>
            </a:pPr>
            <a:endParaRPr lang="en-GB" dirty="0"/>
          </a:p>
        </p:txBody>
      </p:sp>
      <p:pic>
        <p:nvPicPr>
          <p:cNvPr id="5" name="Picture 4">
            <a:extLst>
              <a:ext uri="{FF2B5EF4-FFF2-40B4-BE49-F238E27FC236}">
                <a16:creationId xmlns:a16="http://schemas.microsoft.com/office/drawing/2014/main" id="{4CB46C30-4B79-DE76-2615-60D4B079B0FD}"/>
              </a:ext>
            </a:extLst>
          </p:cNvPr>
          <p:cNvPicPr>
            <a:picLocks noChangeAspect="1"/>
          </p:cNvPicPr>
          <p:nvPr/>
        </p:nvPicPr>
        <p:blipFill rotWithShape="1">
          <a:blip r:embed="rId2"/>
          <a:srcRect l="21834"/>
          <a:stretch/>
        </p:blipFill>
        <p:spPr>
          <a:xfrm>
            <a:off x="6210644" y="763276"/>
            <a:ext cx="1351624" cy="1516822"/>
          </a:xfrm>
          <a:prstGeom prst="rect">
            <a:avLst/>
          </a:prstGeom>
        </p:spPr>
      </p:pic>
      <p:pic>
        <p:nvPicPr>
          <p:cNvPr id="6" name="Picture 5">
            <a:extLst>
              <a:ext uri="{FF2B5EF4-FFF2-40B4-BE49-F238E27FC236}">
                <a16:creationId xmlns:a16="http://schemas.microsoft.com/office/drawing/2014/main" id="{5655FBF4-BD81-089A-D940-E1A9B10BF5CC}"/>
              </a:ext>
            </a:extLst>
          </p:cNvPr>
          <p:cNvPicPr>
            <a:picLocks noChangeAspect="1"/>
          </p:cNvPicPr>
          <p:nvPr/>
        </p:nvPicPr>
        <p:blipFill>
          <a:blip r:embed="rId3"/>
          <a:stretch>
            <a:fillRect/>
          </a:stretch>
        </p:blipFill>
        <p:spPr>
          <a:xfrm>
            <a:off x="7308304" y="2784882"/>
            <a:ext cx="1357750" cy="1665950"/>
          </a:xfrm>
          <a:prstGeom prst="rect">
            <a:avLst/>
          </a:prstGeom>
        </p:spPr>
      </p:pic>
      <p:pic>
        <p:nvPicPr>
          <p:cNvPr id="7" name="Picture 6">
            <a:extLst>
              <a:ext uri="{FF2B5EF4-FFF2-40B4-BE49-F238E27FC236}">
                <a16:creationId xmlns:a16="http://schemas.microsoft.com/office/drawing/2014/main" id="{B219E4B4-05D4-853F-2E0F-1E481565F389}"/>
              </a:ext>
            </a:extLst>
          </p:cNvPr>
          <p:cNvPicPr>
            <a:picLocks noChangeAspect="1"/>
          </p:cNvPicPr>
          <p:nvPr/>
        </p:nvPicPr>
        <p:blipFill>
          <a:blip r:embed="rId4"/>
          <a:stretch>
            <a:fillRect/>
          </a:stretch>
        </p:blipFill>
        <p:spPr>
          <a:xfrm>
            <a:off x="6245100" y="5030121"/>
            <a:ext cx="1317168" cy="1216918"/>
          </a:xfrm>
          <a:prstGeom prst="rect">
            <a:avLst/>
          </a:prstGeom>
        </p:spPr>
      </p:pic>
    </p:spTree>
    <p:extLst>
      <p:ext uri="{BB962C8B-B14F-4D97-AF65-F5344CB8AC3E}">
        <p14:creationId xmlns:p14="http://schemas.microsoft.com/office/powerpoint/2010/main" val="196072834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9E78-181C-FC20-ABA7-3B5D4BAA384C}"/>
              </a:ext>
            </a:extLst>
          </p:cNvPr>
          <p:cNvSpPr>
            <a:spLocks noGrp="1"/>
          </p:cNvSpPr>
          <p:nvPr>
            <p:ph type="title"/>
          </p:nvPr>
        </p:nvSpPr>
        <p:spPr/>
        <p:txBody>
          <a:bodyPr/>
          <a:lstStyle/>
          <a:p>
            <a:r>
              <a:rPr lang="en-GB" dirty="0"/>
              <a:t>Pre-pilot: Sampler usability challenges</a:t>
            </a:r>
          </a:p>
        </p:txBody>
      </p:sp>
      <p:sp>
        <p:nvSpPr>
          <p:cNvPr id="3" name="Text Placeholder 2">
            <a:extLst>
              <a:ext uri="{FF2B5EF4-FFF2-40B4-BE49-F238E27FC236}">
                <a16:creationId xmlns:a16="http://schemas.microsoft.com/office/drawing/2014/main" id="{6D8DA06A-02C7-F207-6DDC-2A3174AD40E2}"/>
              </a:ext>
            </a:extLst>
          </p:cNvPr>
          <p:cNvSpPr>
            <a:spLocks noGrp="1"/>
          </p:cNvSpPr>
          <p:nvPr>
            <p:ph type="body" sz="quarter" idx="11"/>
          </p:nvPr>
        </p:nvSpPr>
        <p:spPr>
          <a:xfrm>
            <a:off x="1115616" y="4077072"/>
            <a:ext cx="6551612" cy="4608512"/>
          </a:xfrm>
        </p:spPr>
        <p:txBody>
          <a:bodyPr/>
          <a:lstStyle/>
          <a:p>
            <a:r>
              <a:rPr lang="en-GB" dirty="0"/>
              <a:t>Image particle sizing requires consistent optical depth (or some other approach to address this).</a:t>
            </a:r>
          </a:p>
          <a:p>
            <a:r>
              <a:rPr lang="en-GB" dirty="0"/>
              <a:t>Tested user behaviour within team (some had experience with microscopes, others none).</a:t>
            </a:r>
          </a:p>
          <a:p>
            <a:r>
              <a:rPr lang="en-GB" dirty="0"/>
              <a:t>Each used microscopes differently, take phots from different heights, etc., so hard to scale images consistently to generate particle sizes</a:t>
            </a:r>
          </a:p>
          <a:p>
            <a:r>
              <a:rPr lang="en-GB" dirty="0"/>
              <a:t>Need to resolve this before recruiting.</a:t>
            </a:r>
          </a:p>
        </p:txBody>
      </p:sp>
      <p:pic>
        <p:nvPicPr>
          <p:cNvPr id="4" name="Picture 3">
            <a:extLst>
              <a:ext uri="{FF2B5EF4-FFF2-40B4-BE49-F238E27FC236}">
                <a16:creationId xmlns:a16="http://schemas.microsoft.com/office/drawing/2014/main" id="{A6ECA192-9FB8-E01D-D38A-DD2B772C6A00}"/>
              </a:ext>
            </a:extLst>
          </p:cNvPr>
          <p:cNvPicPr>
            <a:picLocks noChangeAspect="1"/>
          </p:cNvPicPr>
          <p:nvPr/>
        </p:nvPicPr>
        <p:blipFill>
          <a:blip r:embed="rId2"/>
          <a:stretch>
            <a:fillRect/>
          </a:stretch>
        </p:blipFill>
        <p:spPr>
          <a:xfrm>
            <a:off x="481710" y="1556792"/>
            <a:ext cx="2422174" cy="2237822"/>
          </a:xfrm>
          <a:prstGeom prst="rect">
            <a:avLst/>
          </a:prstGeom>
        </p:spPr>
      </p:pic>
      <p:pic>
        <p:nvPicPr>
          <p:cNvPr id="5" name="Picture 4">
            <a:extLst>
              <a:ext uri="{FF2B5EF4-FFF2-40B4-BE49-F238E27FC236}">
                <a16:creationId xmlns:a16="http://schemas.microsoft.com/office/drawing/2014/main" id="{1CA4D925-A521-DA8B-B7B1-B35D018587BA}"/>
              </a:ext>
            </a:extLst>
          </p:cNvPr>
          <p:cNvPicPr>
            <a:picLocks noChangeAspect="1"/>
          </p:cNvPicPr>
          <p:nvPr/>
        </p:nvPicPr>
        <p:blipFill rotWithShape="1">
          <a:blip r:embed="rId3"/>
          <a:srcRect l="26330"/>
          <a:stretch/>
        </p:blipFill>
        <p:spPr>
          <a:xfrm>
            <a:off x="6156176" y="1530524"/>
            <a:ext cx="1878629" cy="2236902"/>
          </a:xfrm>
          <a:prstGeom prst="rect">
            <a:avLst/>
          </a:prstGeom>
        </p:spPr>
      </p:pic>
    </p:spTree>
    <p:extLst>
      <p:ext uri="{BB962C8B-B14F-4D97-AF65-F5344CB8AC3E}">
        <p14:creationId xmlns:p14="http://schemas.microsoft.com/office/powerpoint/2010/main" val="262866095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9D9E-584E-8B5F-C797-08FE380E30E6}"/>
              </a:ext>
            </a:extLst>
          </p:cNvPr>
          <p:cNvSpPr>
            <a:spLocks noGrp="1"/>
          </p:cNvSpPr>
          <p:nvPr>
            <p:ph type="title"/>
          </p:nvPr>
        </p:nvSpPr>
        <p:spPr/>
        <p:txBody>
          <a:bodyPr/>
          <a:lstStyle/>
          <a:p>
            <a:r>
              <a:rPr lang="en-GB" dirty="0"/>
              <a:t>Pre-pilot: Enabling wider usability</a:t>
            </a:r>
          </a:p>
        </p:txBody>
      </p:sp>
      <p:sp>
        <p:nvSpPr>
          <p:cNvPr id="3" name="Text Placeholder 2">
            <a:extLst>
              <a:ext uri="{FF2B5EF4-FFF2-40B4-BE49-F238E27FC236}">
                <a16:creationId xmlns:a16="http://schemas.microsoft.com/office/drawing/2014/main" id="{A2BD9BA1-DE42-B988-F078-0F4285930B5B}"/>
              </a:ext>
            </a:extLst>
          </p:cNvPr>
          <p:cNvSpPr>
            <a:spLocks noGrp="1"/>
          </p:cNvSpPr>
          <p:nvPr>
            <p:ph type="body" sz="quarter" idx="11"/>
          </p:nvPr>
        </p:nvSpPr>
        <p:spPr/>
        <p:txBody>
          <a:bodyPr/>
          <a:lstStyle/>
          <a:p>
            <a:endParaRPr lang="en-GB" dirty="0"/>
          </a:p>
        </p:txBody>
      </p:sp>
      <p:pic>
        <p:nvPicPr>
          <p:cNvPr id="5" name="Picture 4">
            <a:extLst>
              <a:ext uri="{FF2B5EF4-FFF2-40B4-BE49-F238E27FC236}">
                <a16:creationId xmlns:a16="http://schemas.microsoft.com/office/drawing/2014/main" id="{FE49409F-E4F8-D2BE-269F-5449CD73D6F1}"/>
              </a:ext>
            </a:extLst>
          </p:cNvPr>
          <p:cNvPicPr>
            <a:picLocks noChangeAspect="1"/>
          </p:cNvPicPr>
          <p:nvPr/>
        </p:nvPicPr>
        <p:blipFill>
          <a:blip r:embed="rId2"/>
          <a:stretch>
            <a:fillRect/>
          </a:stretch>
        </p:blipFill>
        <p:spPr>
          <a:xfrm>
            <a:off x="4408511" y="1643657"/>
            <a:ext cx="4092208" cy="2304256"/>
          </a:xfrm>
          <a:prstGeom prst="rect">
            <a:avLst/>
          </a:prstGeom>
        </p:spPr>
      </p:pic>
      <p:pic>
        <p:nvPicPr>
          <p:cNvPr id="17" name="Picture 16">
            <a:extLst>
              <a:ext uri="{FF2B5EF4-FFF2-40B4-BE49-F238E27FC236}">
                <a16:creationId xmlns:a16="http://schemas.microsoft.com/office/drawing/2014/main" id="{BCF58D92-DC87-1949-4027-E6B5AAA84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1600" y="1643657"/>
            <a:ext cx="3011210" cy="3203882"/>
          </a:xfrm>
          <a:prstGeom prst="rect">
            <a:avLst/>
          </a:prstGeom>
        </p:spPr>
      </p:pic>
      <p:sp>
        <p:nvSpPr>
          <p:cNvPr id="18" name="TextBox 17">
            <a:extLst>
              <a:ext uri="{FF2B5EF4-FFF2-40B4-BE49-F238E27FC236}">
                <a16:creationId xmlns:a16="http://schemas.microsoft.com/office/drawing/2014/main" id="{A911FE8F-842D-0D99-F623-8A507B4115A6}"/>
              </a:ext>
            </a:extLst>
          </p:cNvPr>
          <p:cNvSpPr txBox="1"/>
          <p:nvPr/>
        </p:nvSpPr>
        <p:spPr>
          <a:xfrm>
            <a:off x="431230" y="2639695"/>
            <a:ext cx="864096" cy="369332"/>
          </a:xfrm>
          <a:prstGeom prst="rect">
            <a:avLst/>
          </a:prstGeom>
          <a:noFill/>
        </p:spPr>
        <p:txBody>
          <a:bodyPr wrap="square" rtlCol="0">
            <a:spAutoFit/>
          </a:bodyPr>
          <a:lstStyle/>
          <a:p>
            <a:r>
              <a:rPr lang="en-GB" dirty="0"/>
              <a:t>V1</a:t>
            </a:r>
          </a:p>
        </p:txBody>
      </p:sp>
      <p:sp>
        <p:nvSpPr>
          <p:cNvPr id="19" name="TextBox 18">
            <a:extLst>
              <a:ext uri="{FF2B5EF4-FFF2-40B4-BE49-F238E27FC236}">
                <a16:creationId xmlns:a16="http://schemas.microsoft.com/office/drawing/2014/main" id="{980AC065-5657-6608-C247-79C80AF6F57E}"/>
              </a:ext>
            </a:extLst>
          </p:cNvPr>
          <p:cNvSpPr txBox="1"/>
          <p:nvPr/>
        </p:nvSpPr>
        <p:spPr>
          <a:xfrm>
            <a:off x="4410893" y="1283617"/>
            <a:ext cx="864096" cy="369332"/>
          </a:xfrm>
          <a:prstGeom prst="rect">
            <a:avLst/>
          </a:prstGeom>
          <a:noFill/>
        </p:spPr>
        <p:txBody>
          <a:bodyPr wrap="square" rtlCol="0">
            <a:spAutoFit/>
          </a:bodyPr>
          <a:lstStyle/>
          <a:p>
            <a:r>
              <a:rPr lang="en-GB" dirty="0"/>
              <a:t>V2</a:t>
            </a:r>
          </a:p>
        </p:txBody>
      </p:sp>
      <p:sp>
        <p:nvSpPr>
          <p:cNvPr id="20" name="TextBox 19">
            <a:extLst>
              <a:ext uri="{FF2B5EF4-FFF2-40B4-BE49-F238E27FC236}">
                <a16:creationId xmlns:a16="http://schemas.microsoft.com/office/drawing/2014/main" id="{68B02636-2762-A5EC-343C-696F46F217E5}"/>
              </a:ext>
            </a:extLst>
          </p:cNvPr>
          <p:cNvSpPr txBox="1"/>
          <p:nvPr/>
        </p:nvSpPr>
        <p:spPr>
          <a:xfrm>
            <a:off x="4375975" y="4040138"/>
            <a:ext cx="864096" cy="369332"/>
          </a:xfrm>
          <a:prstGeom prst="rect">
            <a:avLst/>
          </a:prstGeom>
          <a:noFill/>
        </p:spPr>
        <p:txBody>
          <a:bodyPr wrap="square" rtlCol="0">
            <a:spAutoFit/>
          </a:bodyPr>
          <a:lstStyle/>
          <a:p>
            <a:r>
              <a:rPr lang="en-GB" dirty="0"/>
              <a:t>V3</a:t>
            </a:r>
          </a:p>
        </p:txBody>
      </p:sp>
      <p:pic>
        <p:nvPicPr>
          <p:cNvPr id="21" name="Picture 20" descr="A picture containing tree&#10;&#10;Description automatically generated">
            <a:extLst>
              <a:ext uri="{FF2B5EF4-FFF2-40B4-BE49-F238E27FC236}">
                <a16:creationId xmlns:a16="http://schemas.microsoft.com/office/drawing/2014/main" id="{3BB0D423-AF23-330B-C9A2-CF3AB9CE5C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511" y="4398010"/>
            <a:ext cx="4057002" cy="2282064"/>
          </a:xfrm>
          <a:prstGeom prst="rect">
            <a:avLst/>
          </a:prstGeom>
        </p:spPr>
      </p:pic>
    </p:spTree>
    <p:extLst>
      <p:ext uri="{BB962C8B-B14F-4D97-AF65-F5344CB8AC3E}">
        <p14:creationId xmlns:p14="http://schemas.microsoft.com/office/powerpoint/2010/main" val="206226132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9B23-F6B2-4ED1-A40D-DC27E01B1FE2}"/>
              </a:ext>
            </a:extLst>
          </p:cNvPr>
          <p:cNvSpPr>
            <a:spLocks noGrp="1"/>
          </p:cNvSpPr>
          <p:nvPr>
            <p:ph type="title"/>
          </p:nvPr>
        </p:nvSpPr>
        <p:spPr/>
        <p:txBody>
          <a:bodyPr/>
          <a:lstStyle/>
          <a:p>
            <a:r>
              <a:rPr lang="en-GB" dirty="0"/>
              <a:t>HOMEs distributed sampling kit </a:t>
            </a:r>
          </a:p>
        </p:txBody>
      </p:sp>
      <p:pic>
        <p:nvPicPr>
          <p:cNvPr id="6" name="Picture 5" descr="https://ukwest1-mediap.svc.ms/transform/thumbnail?provider=spo&amp;inputFormat=png&amp;cs=fFNQTw&amp;docid=https%3A%2F%2Fnaturalhistorymuseum-my.sharepoint.com%3A443%2F_api%2Fv2.0%2Fdrives%2Fb!etHvoamGtEWPLqO4ThwEoGRKU8uDnyhIu91Q8rAZ_PMWF5WJnINPS5EruoEOvse2%2Fitems%2F0176AUFABBJXLO7VWNTJEZD5SZAFEM4M33%3Fversion%3DPublished&amp;access_token=eyJ0eXAiOiJKV1QiLCJhbGciOiJub25lIn0.eyJhdWQiOiIwMDAwMDAwMy0wMDAwLTBmZjEtY2UwMC0wMDAwMDAwMDAwMDAvbmF0dXJhbGhpc3RvcnltdXNldW0tbXkuc2hhcmVwb2ludC5jb21ANzNhMjljMDEtNGU3OC00MzdmLWEwZDQtYzg1NTNlMTk2MGMxIiwiaXNzIjoiMDAwMDAwMDMtMDAwMC0wZmYxLWNlMDAtMDAwMDAwMDAwMDAwIiwibmJmIjoiMTYyODE0MzIwMCIsImV4cCI6IjE2MjgxNjQ4MDAiLCJlbmRwb2ludHVybCI6ImlieVRoNW1aRFRLRStsVTJrd2pzTktuSjNpOWVqeWpDOU9RcEE5UC9IYzA9IiwiZW5kcG9pbnR1cmxMZW5ndGgiOiIxMzAiLCJpc2xvb3BiYWNrIjoiVHJ1ZSIsInZlciI6Imhhc2hlZHByb29mdG9rZW4iLCJzaXRlaWQiOiJZVEZsWm1ReE4yRXRPRFpoT1MwME5XSTBMVGhtTW1VdFlUTmlPRFJsTVdNd05HRXciLCJuYW1laWQiOiIwIy5mfG1lbWJlcnNoaXB8dXJuJTNhc3BvJTNhZ3Vlc3QjYmVuMy53aWxsaWFtc0B1d2UuYWMudWsiLCJuaWkiOiJtaWNyb3NvZnQuc2hhcmVwb2ludCIsImlzdXNlciI6InRydWUiLCJjYWNoZWtleSI6IjBoLmZ8bWVtYmVyc2hpcHx1cm4lM2FzcG8lM2FndWVzdCNiZW4zLndpbGxpYW1zQHV3ZS5hYy51ayIsInNoYXJpbmdpZCI6ImJyMEhucWcvTkVla2ZVVXpPakZ4elEiLCJ0dCI6IjAiLCJ1c2VQZXJzaXN0ZW50Q29va2llIjoiMiJ9.dDB3NVJTS1B1azVZSEt2eU9yQTBkaGZGWG02UEJXU09vQk9KN2N0c2V3RT0&amp;encodeFailures=1&amp;width=1920&amp;height=849&amp;srcWidth=&amp;srcHeight=">
            <a:extLst>
              <a:ext uri="{FF2B5EF4-FFF2-40B4-BE49-F238E27FC236}">
                <a16:creationId xmlns:a16="http://schemas.microsoft.com/office/drawing/2014/main" id="{89141AF5-5610-4B1A-91B2-20D06244D0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476" y="4797152"/>
            <a:ext cx="1602542" cy="1874120"/>
          </a:xfrm>
          <a:prstGeom prst="rect">
            <a:avLst/>
          </a:prstGeom>
          <a:noFill/>
        </p:spPr>
      </p:pic>
      <p:pic>
        <p:nvPicPr>
          <p:cNvPr id="5" name="Picture 4">
            <a:extLst>
              <a:ext uri="{FF2B5EF4-FFF2-40B4-BE49-F238E27FC236}">
                <a16:creationId xmlns:a16="http://schemas.microsoft.com/office/drawing/2014/main" id="{7D65A3F9-A100-47E6-B65B-B2C0504A5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36" y="1749657"/>
            <a:ext cx="6656740" cy="3744416"/>
          </a:xfrm>
          <a:prstGeom prst="rect">
            <a:avLst/>
          </a:prstGeom>
        </p:spPr>
      </p:pic>
      <p:cxnSp>
        <p:nvCxnSpPr>
          <p:cNvPr id="7" name="Straight Arrow Connector 6">
            <a:extLst>
              <a:ext uri="{FF2B5EF4-FFF2-40B4-BE49-F238E27FC236}">
                <a16:creationId xmlns:a16="http://schemas.microsoft.com/office/drawing/2014/main" id="{5D4EAD3B-79D7-1BB4-C8DB-3BA24AB271A0}"/>
              </a:ext>
            </a:extLst>
          </p:cNvPr>
          <p:cNvCxnSpPr/>
          <p:nvPr/>
        </p:nvCxnSpPr>
        <p:spPr>
          <a:xfrm flipH="1" flipV="1">
            <a:off x="1475656" y="4581128"/>
            <a:ext cx="144016" cy="11521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1AC5C6B-46D3-3081-99D4-7DD7420F58F8}"/>
              </a:ext>
            </a:extLst>
          </p:cNvPr>
          <p:cNvCxnSpPr>
            <a:cxnSpLocks/>
          </p:cNvCxnSpPr>
          <p:nvPr/>
        </p:nvCxnSpPr>
        <p:spPr>
          <a:xfrm flipV="1">
            <a:off x="1619672" y="4675184"/>
            <a:ext cx="742912" cy="1058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DDF8B69-E656-72FC-8173-88EBC8AD16E8}"/>
              </a:ext>
            </a:extLst>
          </p:cNvPr>
          <p:cNvCxnSpPr>
            <a:cxnSpLocks/>
          </p:cNvCxnSpPr>
          <p:nvPr/>
        </p:nvCxnSpPr>
        <p:spPr>
          <a:xfrm flipV="1">
            <a:off x="1619672" y="3621865"/>
            <a:ext cx="720737" cy="21113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0BD9A48-9AAC-C24B-D5EF-ECA2660FE7A0}"/>
              </a:ext>
            </a:extLst>
          </p:cNvPr>
          <p:cNvCxnSpPr>
            <a:cxnSpLocks/>
          </p:cNvCxnSpPr>
          <p:nvPr/>
        </p:nvCxnSpPr>
        <p:spPr>
          <a:xfrm flipV="1">
            <a:off x="1630967" y="4675184"/>
            <a:ext cx="1618545" cy="1058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A9A4E46-F3BE-6922-35D8-51CB987E5DB3}"/>
              </a:ext>
            </a:extLst>
          </p:cNvPr>
          <p:cNvSpPr txBox="1"/>
          <p:nvPr/>
        </p:nvSpPr>
        <p:spPr>
          <a:xfrm>
            <a:off x="755576" y="5733256"/>
            <a:ext cx="2736304" cy="369332"/>
          </a:xfrm>
          <a:prstGeom prst="rect">
            <a:avLst/>
          </a:prstGeom>
          <a:noFill/>
        </p:spPr>
        <p:txBody>
          <a:bodyPr wrap="square" rtlCol="0">
            <a:spAutoFit/>
          </a:bodyPr>
          <a:lstStyle/>
          <a:p>
            <a:r>
              <a:rPr lang="en-GB" dirty="0"/>
              <a:t>Microscopes</a:t>
            </a:r>
          </a:p>
        </p:txBody>
      </p:sp>
      <p:sp>
        <p:nvSpPr>
          <p:cNvPr id="17" name="TextBox 16">
            <a:extLst>
              <a:ext uri="{FF2B5EF4-FFF2-40B4-BE49-F238E27FC236}">
                <a16:creationId xmlns:a16="http://schemas.microsoft.com/office/drawing/2014/main" id="{252E1ECE-4A0F-650A-C3AA-AF32103E6748}"/>
              </a:ext>
            </a:extLst>
          </p:cNvPr>
          <p:cNvSpPr txBox="1"/>
          <p:nvPr/>
        </p:nvSpPr>
        <p:spPr>
          <a:xfrm>
            <a:off x="2668374" y="5651989"/>
            <a:ext cx="2736304" cy="646331"/>
          </a:xfrm>
          <a:prstGeom prst="rect">
            <a:avLst/>
          </a:prstGeom>
          <a:noFill/>
        </p:spPr>
        <p:txBody>
          <a:bodyPr wrap="square" rtlCol="0">
            <a:spAutoFit/>
          </a:bodyPr>
          <a:lstStyle/>
          <a:p>
            <a:r>
              <a:rPr lang="en-GB" dirty="0"/>
              <a:t>Petri Dish &amp; Forensic Tape</a:t>
            </a:r>
          </a:p>
        </p:txBody>
      </p:sp>
      <p:cxnSp>
        <p:nvCxnSpPr>
          <p:cNvPr id="19" name="Straight Arrow Connector 18">
            <a:extLst>
              <a:ext uri="{FF2B5EF4-FFF2-40B4-BE49-F238E27FC236}">
                <a16:creationId xmlns:a16="http://schemas.microsoft.com/office/drawing/2014/main" id="{E0D07DB1-AEAA-8BAC-EE1D-49ABADAC4C7B}"/>
              </a:ext>
            </a:extLst>
          </p:cNvPr>
          <p:cNvCxnSpPr>
            <a:cxnSpLocks/>
          </p:cNvCxnSpPr>
          <p:nvPr/>
        </p:nvCxnSpPr>
        <p:spPr>
          <a:xfrm flipV="1">
            <a:off x="3833367" y="4797152"/>
            <a:ext cx="570391" cy="840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7D2D69D-4BC6-45A9-51F9-D83BE3DD0C75}"/>
              </a:ext>
            </a:extLst>
          </p:cNvPr>
          <p:cNvCxnSpPr>
            <a:cxnSpLocks/>
          </p:cNvCxnSpPr>
          <p:nvPr/>
        </p:nvCxnSpPr>
        <p:spPr>
          <a:xfrm flipH="1" flipV="1">
            <a:off x="6628723" y="4732637"/>
            <a:ext cx="103517" cy="10893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4988FF0-9374-7D57-F14B-042BDA7CAC09}"/>
              </a:ext>
            </a:extLst>
          </p:cNvPr>
          <p:cNvSpPr txBox="1"/>
          <p:nvPr/>
        </p:nvSpPr>
        <p:spPr>
          <a:xfrm>
            <a:off x="6201598" y="5796757"/>
            <a:ext cx="2736304" cy="369332"/>
          </a:xfrm>
          <a:prstGeom prst="rect">
            <a:avLst/>
          </a:prstGeom>
          <a:noFill/>
        </p:spPr>
        <p:txBody>
          <a:bodyPr wrap="square" rtlCol="0">
            <a:spAutoFit/>
          </a:bodyPr>
          <a:lstStyle/>
          <a:p>
            <a:r>
              <a:rPr lang="en-GB" dirty="0"/>
              <a:t>Instructions</a:t>
            </a:r>
          </a:p>
        </p:txBody>
      </p:sp>
    </p:spTree>
    <p:extLst>
      <p:ext uri="{BB962C8B-B14F-4D97-AF65-F5344CB8AC3E}">
        <p14:creationId xmlns:p14="http://schemas.microsoft.com/office/powerpoint/2010/main" val="284219308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8E9A-7321-4421-A420-ABFF0E0029DD}"/>
              </a:ext>
            </a:extLst>
          </p:cNvPr>
          <p:cNvSpPr>
            <a:spLocks noGrp="1"/>
          </p:cNvSpPr>
          <p:nvPr>
            <p:ph type="title"/>
          </p:nvPr>
        </p:nvSpPr>
        <p:spPr/>
        <p:txBody>
          <a:bodyPr/>
          <a:lstStyle/>
          <a:p>
            <a:r>
              <a:rPr lang="en-GB" dirty="0"/>
              <a:t>Citizen Recruitment</a:t>
            </a:r>
          </a:p>
        </p:txBody>
      </p:sp>
      <p:sp>
        <p:nvSpPr>
          <p:cNvPr id="3" name="Text Placeholder 2">
            <a:extLst>
              <a:ext uri="{FF2B5EF4-FFF2-40B4-BE49-F238E27FC236}">
                <a16:creationId xmlns:a16="http://schemas.microsoft.com/office/drawing/2014/main" id="{790BE2F3-721D-266F-11F2-D9A30C788D46}"/>
              </a:ext>
            </a:extLst>
          </p:cNvPr>
          <p:cNvSpPr>
            <a:spLocks noGrp="1"/>
          </p:cNvSpPr>
          <p:nvPr>
            <p:ph type="body" sz="quarter" idx="11"/>
          </p:nvPr>
        </p:nvSpPr>
        <p:spPr>
          <a:xfrm>
            <a:off x="357709" y="1555223"/>
            <a:ext cx="3539904" cy="4608512"/>
          </a:xfrm>
        </p:spPr>
        <p:txBody>
          <a:bodyPr/>
          <a:lstStyle/>
          <a:p>
            <a:pPr>
              <a:spcBef>
                <a:spcPts val="600"/>
              </a:spcBef>
              <a:buClr>
                <a:schemeClr val="accent4">
                  <a:lumMod val="75000"/>
                </a:schemeClr>
              </a:buClr>
            </a:pPr>
            <a:r>
              <a:rPr lang="en-GB" sz="1800" dirty="0"/>
              <a:t>P</a:t>
            </a:r>
            <a:r>
              <a:rPr lang="en-GB" sz="1800" dirty="0">
                <a:latin typeface="+mn-lt"/>
              </a:rPr>
              <a:t>articular focus on underrepresented groups.</a:t>
            </a:r>
          </a:p>
          <a:p>
            <a:pPr>
              <a:spcBef>
                <a:spcPts val="600"/>
              </a:spcBef>
              <a:buClr>
                <a:schemeClr val="accent4">
                  <a:lumMod val="75000"/>
                </a:schemeClr>
              </a:buClr>
            </a:pPr>
            <a:r>
              <a:rPr lang="en-GB" sz="1800" dirty="0">
                <a:latin typeface="+mn-lt"/>
              </a:rPr>
              <a:t>Flyers handed out at STEM clubs </a:t>
            </a:r>
          </a:p>
          <a:p>
            <a:pPr>
              <a:spcBef>
                <a:spcPts val="600"/>
              </a:spcBef>
              <a:buClr>
                <a:schemeClr val="accent4">
                  <a:lumMod val="75000"/>
                </a:schemeClr>
              </a:buClr>
            </a:pPr>
            <a:r>
              <a:rPr lang="en-GB" sz="1800" dirty="0">
                <a:latin typeface="+mn-lt"/>
              </a:rPr>
              <a:t>E-mails sent to Secondary schools and 6</a:t>
            </a:r>
            <a:r>
              <a:rPr lang="en-GB" sz="1800" baseline="30000" dirty="0">
                <a:latin typeface="+mn-lt"/>
              </a:rPr>
              <a:t>th</a:t>
            </a:r>
            <a:r>
              <a:rPr lang="en-GB" sz="1800" dirty="0">
                <a:latin typeface="+mn-lt"/>
              </a:rPr>
              <a:t> form colleges, resulting in articles included in newsletters and websites.</a:t>
            </a:r>
          </a:p>
          <a:p>
            <a:pPr>
              <a:spcBef>
                <a:spcPts val="600"/>
              </a:spcBef>
              <a:buClr>
                <a:schemeClr val="accent4">
                  <a:lumMod val="75000"/>
                </a:schemeClr>
              </a:buClr>
            </a:pPr>
            <a:r>
              <a:rPr lang="en-GB" sz="1800" dirty="0">
                <a:latin typeface="+mn-lt"/>
              </a:rPr>
              <a:t>Direct contact with disability support groups.</a:t>
            </a:r>
          </a:p>
          <a:p>
            <a:pPr>
              <a:spcBef>
                <a:spcPts val="600"/>
              </a:spcBef>
              <a:buClr>
                <a:schemeClr val="accent4">
                  <a:lumMod val="75000"/>
                </a:schemeClr>
              </a:buClr>
            </a:pPr>
            <a:r>
              <a:rPr lang="en-GB" sz="1800" dirty="0">
                <a:latin typeface="+mn-lt"/>
              </a:rPr>
              <a:t>Direct contact with community groups in Eastville (e.g. choirs, sports) and </a:t>
            </a:r>
            <a:r>
              <a:rPr lang="en-GB" sz="1800" dirty="0" err="1">
                <a:latin typeface="+mn-lt"/>
              </a:rPr>
              <a:t>Lockleaze</a:t>
            </a:r>
            <a:r>
              <a:rPr lang="en-GB" sz="1800" dirty="0">
                <a:latin typeface="+mn-lt"/>
              </a:rPr>
              <a:t>.</a:t>
            </a:r>
          </a:p>
          <a:p>
            <a:endParaRPr lang="en-GB" sz="1800" dirty="0"/>
          </a:p>
        </p:txBody>
      </p:sp>
      <p:pic>
        <p:nvPicPr>
          <p:cNvPr id="4" name="Picture 3" descr="Graphical user interface, text, application, email&#10;&#10;Description automatically generated">
            <a:extLst>
              <a:ext uri="{FF2B5EF4-FFF2-40B4-BE49-F238E27FC236}">
                <a16:creationId xmlns:a16="http://schemas.microsoft.com/office/drawing/2014/main" id="{4C6AA4A6-E10D-3354-4FB4-C82FB9982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55798"/>
            <a:ext cx="3448518" cy="2448272"/>
          </a:xfrm>
          <a:prstGeom prst="rect">
            <a:avLst/>
          </a:prstGeom>
        </p:spPr>
      </p:pic>
      <p:pic>
        <p:nvPicPr>
          <p:cNvPr id="5" name="Picture 4" descr="Text, letter&#10;&#10;Description automatically generated">
            <a:extLst>
              <a:ext uri="{FF2B5EF4-FFF2-40B4-BE49-F238E27FC236}">
                <a16:creationId xmlns:a16="http://schemas.microsoft.com/office/drawing/2014/main" id="{2747F542-E28D-5EE1-1DBB-41D1A10B0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564216"/>
            <a:ext cx="3168352" cy="211211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9D28CFD3-425F-B9CD-8FA3-48D587852D8A}"/>
              </a:ext>
            </a:extLst>
          </p:cNvPr>
          <p:cNvPicPr>
            <a:picLocks noChangeAspect="1"/>
          </p:cNvPicPr>
          <p:nvPr/>
        </p:nvPicPr>
        <p:blipFill rotWithShape="1">
          <a:blip r:embed="rId4">
            <a:extLst>
              <a:ext uri="{28A0092B-C50C-407E-A947-70E740481C1C}">
                <a14:useLocalDpi xmlns:a14="http://schemas.microsoft.com/office/drawing/2010/main" val="0"/>
              </a:ext>
            </a:extLst>
          </a:blip>
          <a:srcRect l="26375" t="33201" r="34250" b="15291"/>
          <a:stretch/>
        </p:blipFill>
        <p:spPr>
          <a:xfrm>
            <a:off x="5816852" y="4494168"/>
            <a:ext cx="3327148" cy="2448272"/>
          </a:xfrm>
          <a:prstGeom prst="rect">
            <a:avLst/>
          </a:prstGeom>
        </p:spPr>
      </p:pic>
    </p:spTree>
    <p:extLst>
      <p:ext uri="{BB962C8B-B14F-4D97-AF65-F5344CB8AC3E}">
        <p14:creationId xmlns:p14="http://schemas.microsoft.com/office/powerpoint/2010/main" val="217525820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B9A9-A67D-2107-A757-8070A76D87AA}"/>
              </a:ext>
            </a:extLst>
          </p:cNvPr>
          <p:cNvSpPr>
            <a:spLocks noGrp="1"/>
          </p:cNvSpPr>
          <p:nvPr>
            <p:ph type="title"/>
          </p:nvPr>
        </p:nvSpPr>
        <p:spPr/>
        <p:txBody>
          <a:bodyPr>
            <a:normAutofit fontScale="90000"/>
          </a:bodyPr>
          <a:lstStyle/>
          <a:p>
            <a:r>
              <a:rPr lang="en-GB" dirty="0"/>
              <a:t>Phase 1: Pilot sampling and analysis approach</a:t>
            </a:r>
          </a:p>
        </p:txBody>
      </p:sp>
      <p:pic>
        <p:nvPicPr>
          <p:cNvPr id="5122" name="Picture 2">
            <a:extLst>
              <a:ext uri="{FF2B5EF4-FFF2-40B4-BE49-F238E27FC236}">
                <a16:creationId xmlns:a16="http://schemas.microsoft.com/office/drawing/2014/main" id="{9ED7652F-8B9C-5B11-F163-136981B9F2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3376" y="1622517"/>
            <a:ext cx="6077248" cy="454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1242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93B6CF4-743F-4846-9C9D-2EED0F6A0680}"/>
              </a:ext>
            </a:extLst>
          </p:cNvPr>
          <p:cNvSpPr/>
          <p:nvPr/>
        </p:nvSpPr>
        <p:spPr>
          <a:xfrm>
            <a:off x="204407" y="3106728"/>
            <a:ext cx="3744416" cy="15121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6" name="Trapezoid 5">
            <a:extLst>
              <a:ext uri="{FF2B5EF4-FFF2-40B4-BE49-F238E27FC236}">
                <a16:creationId xmlns:a16="http://schemas.microsoft.com/office/drawing/2014/main" id="{8860E50D-7345-438A-9348-351F8583FEC4}"/>
              </a:ext>
            </a:extLst>
          </p:cNvPr>
          <p:cNvSpPr/>
          <p:nvPr/>
        </p:nvSpPr>
        <p:spPr>
          <a:xfrm>
            <a:off x="821663" y="3466768"/>
            <a:ext cx="2551096" cy="648072"/>
          </a:xfrm>
          <a:prstGeom prst="trapezoid">
            <a:avLst/>
          </a:prstGeom>
          <a:scene3d>
            <a:camera prst="orthographicFront"/>
            <a:lightRig rig="threePt" dir="t"/>
          </a:scene3d>
          <a:sp3d>
            <a:bevelT w="0"/>
            <a:bevelB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4CD655F-C1A4-41E7-B11A-44D0A24EA3C8}"/>
              </a:ext>
            </a:extLst>
          </p:cNvPr>
          <p:cNvSpPr/>
          <p:nvPr/>
        </p:nvSpPr>
        <p:spPr>
          <a:xfrm>
            <a:off x="284387" y="2358132"/>
            <a:ext cx="504056" cy="3600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B942D09-A1E8-456B-A6F6-7B40770A76D9}"/>
              </a:ext>
            </a:extLst>
          </p:cNvPr>
          <p:cNvSpPr/>
          <p:nvPr/>
        </p:nvSpPr>
        <p:spPr>
          <a:xfrm>
            <a:off x="1772616" y="2100185"/>
            <a:ext cx="324595" cy="25998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38145845-8D54-4F18-BDC6-B3A75D02590C}"/>
              </a:ext>
            </a:extLst>
          </p:cNvPr>
          <p:cNvSpPr/>
          <p:nvPr/>
        </p:nvSpPr>
        <p:spPr>
          <a:xfrm>
            <a:off x="2320622" y="2275105"/>
            <a:ext cx="1030393" cy="526093"/>
          </a:xfrm>
          <a:custGeom>
            <a:avLst/>
            <a:gdLst>
              <a:gd name="connsiteX0" fmla="*/ 15785 w 1030393"/>
              <a:gd name="connsiteY0" fmla="*/ 526093 h 526093"/>
              <a:gd name="connsiteX1" fmla="*/ 65889 w 1030393"/>
              <a:gd name="connsiteY1" fmla="*/ 313150 h 526093"/>
              <a:gd name="connsiteX2" fmla="*/ 541878 w 1030393"/>
              <a:gd name="connsiteY2" fmla="*/ 438411 h 526093"/>
              <a:gd name="connsiteX3" fmla="*/ 717242 w 1030393"/>
              <a:gd name="connsiteY3" fmla="*/ 100208 h 526093"/>
              <a:gd name="connsiteX4" fmla="*/ 1030393 w 1030393"/>
              <a:gd name="connsiteY4" fmla="*/ 0 h 526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93" h="526093">
                <a:moveTo>
                  <a:pt x="15785" y="526093"/>
                </a:moveTo>
                <a:cubicBezTo>
                  <a:pt x="-3004" y="426928"/>
                  <a:pt x="-21793" y="327764"/>
                  <a:pt x="65889" y="313150"/>
                </a:cubicBezTo>
                <a:cubicBezTo>
                  <a:pt x="153571" y="298536"/>
                  <a:pt x="433319" y="473901"/>
                  <a:pt x="541878" y="438411"/>
                </a:cubicBezTo>
                <a:cubicBezTo>
                  <a:pt x="650437" y="402921"/>
                  <a:pt x="635823" y="173276"/>
                  <a:pt x="717242" y="100208"/>
                </a:cubicBezTo>
                <a:cubicBezTo>
                  <a:pt x="798661" y="27140"/>
                  <a:pt x="914527" y="13570"/>
                  <a:pt x="1030393" y="0"/>
                </a:cubicBezTo>
              </a:path>
            </a:pathLst>
          </a:cu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BD79D571-BEE6-4280-BE9B-EF6320C26121}"/>
              </a:ext>
            </a:extLst>
          </p:cNvPr>
          <p:cNvSpPr/>
          <p:nvPr/>
        </p:nvSpPr>
        <p:spPr>
          <a:xfrm>
            <a:off x="1164141" y="2510023"/>
            <a:ext cx="563671" cy="325677"/>
          </a:xfrm>
          <a:custGeom>
            <a:avLst/>
            <a:gdLst>
              <a:gd name="connsiteX0" fmla="*/ 0 w 563671"/>
              <a:gd name="connsiteY0" fmla="*/ 325677 h 325677"/>
              <a:gd name="connsiteX1" fmla="*/ 237994 w 563671"/>
              <a:gd name="connsiteY1" fmla="*/ 137786 h 325677"/>
              <a:gd name="connsiteX2" fmla="*/ 463463 w 563671"/>
              <a:gd name="connsiteY2" fmla="*/ 175364 h 325677"/>
              <a:gd name="connsiteX3" fmla="*/ 563671 w 563671"/>
              <a:gd name="connsiteY3" fmla="*/ 0 h 325677"/>
            </a:gdLst>
            <a:ahLst/>
            <a:cxnLst>
              <a:cxn ang="0">
                <a:pos x="connsiteX0" y="connsiteY0"/>
              </a:cxn>
              <a:cxn ang="0">
                <a:pos x="connsiteX1" y="connsiteY1"/>
              </a:cxn>
              <a:cxn ang="0">
                <a:pos x="connsiteX2" y="connsiteY2"/>
              </a:cxn>
              <a:cxn ang="0">
                <a:pos x="connsiteX3" y="connsiteY3"/>
              </a:cxn>
            </a:cxnLst>
            <a:rect l="l" t="t" r="r" b="b"/>
            <a:pathLst>
              <a:path w="563671" h="325677">
                <a:moveTo>
                  <a:pt x="0" y="325677"/>
                </a:moveTo>
                <a:cubicBezTo>
                  <a:pt x="80375" y="244257"/>
                  <a:pt x="160750" y="162838"/>
                  <a:pt x="237994" y="137786"/>
                </a:cubicBezTo>
                <a:cubicBezTo>
                  <a:pt x="315238" y="112734"/>
                  <a:pt x="409184" y="198328"/>
                  <a:pt x="463463" y="175364"/>
                </a:cubicBezTo>
                <a:cubicBezTo>
                  <a:pt x="517742" y="152400"/>
                  <a:pt x="542794" y="29227"/>
                  <a:pt x="563671" y="0"/>
                </a:cubicBezTo>
              </a:path>
            </a:pathLst>
          </a:custGeom>
          <a:noFill/>
          <a:ln w="19050">
            <a:solidFill>
              <a:srgbClr val="1C9D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7C3BE92-BE29-4092-97C6-5E74323D5041}"/>
              </a:ext>
            </a:extLst>
          </p:cNvPr>
          <p:cNvSpPr/>
          <p:nvPr/>
        </p:nvSpPr>
        <p:spPr>
          <a:xfrm>
            <a:off x="4355976" y="5187014"/>
            <a:ext cx="3229625" cy="15121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13" name="Trapezoid 12">
            <a:extLst>
              <a:ext uri="{FF2B5EF4-FFF2-40B4-BE49-F238E27FC236}">
                <a16:creationId xmlns:a16="http://schemas.microsoft.com/office/drawing/2014/main" id="{61E2717B-E48F-456E-93E1-1F02E3A394E4}"/>
              </a:ext>
            </a:extLst>
          </p:cNvPr>
          <p:cNvSpPr/>
          <p:nvPr/>
        </p:nvSpPr>
        <p:spPr>
          <a:xfrm>
            <a:off x="4839876" y="5517232"/>
            <a:ext cx="2551096" cy="648072"/>
          </a:xfrm>
          <a:prstGeom prst="trapezoid">
            <a:avLst/>
          </a:prstGeom>
          <a:scene3d>
            <a:camera prst="orthographicFront"/>
            <a:lightRig rig="threePt" dir="t"/>
          </a:scene3d>
          <a:sp3d>
            <a:bevelT w="0"/>
            <a:bevelB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70B0CF0-9F45-40A3-856F-4F298401285E}"/>
              </a:ext>
            </a:extLst>
          </p:cNvPr>
          <p:cNvSpPr/>
          <p:nvPr/>
        </p:nvSpPr>
        <p:spPr>
          <a:xfrm>
            <a:off x="5359933" y="5749315"/>
            <a:ext cx="504056" cy="36004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30E9475-B329-4034-BB40-B77B6802C829}"/>
              </a:ext>
            </a:extLst>
          </p:cNvPr>
          <p:cNvSpPr/>
          <p:nvPr/>
        </p:nvSpPr>
        <p:spPr>
          <a:xfrm>
            <a:off x="5893277" y="5521231"/>
            <a:ext cx="324595" cy="25998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0DE9FA33-6329-4589-BBA6-E6DAFA5C3DF5}"/>
              </a:ext>
            </a:extLst>
          </p:cNvPr>
          <p:cNvSpPr/>
          <p:nvPr/>
        </p:nvSpPr>
        <p:spPr>
          <a:xfrm>
            <a:off x="6068979" y="5577231"/>
            <a:ext cx="1030393" cy="526093"/>
          </a:xfrm>
          <a:custGeom>
            <a:avLst/>
            <a:gdLst>
              <a:gd name="connsiteX0" fmla="*/ 15785 w 1030393"/>
              <a:gd name="connsiteY0" fmla="*/ 526093 h 526093"/>
              <a:gd name="connsiteX1" fmla="*/ 65889 w 1030393"/>
              <a:gd name="connsiteY1" fmla="*/ 313150 h 526093"/>
              <a:gd name="connsiteX2" fmla="*/ 541878 w 1030393"/>
              <a:gd name="connsiteY2" fmla="*/ 438411 h 526093"/>
              <a:gd name="connsiteX3" fmla="*/ 717242 w 1030393"/>
              <a:gd name="connsiteY3" fmla="*/ 100208 h 526093"/>
              <a:gd name="connsiteX4" fmla="*/ 1030393 w 1030393"/>
              <a:gd name="connsiteY4" fmla="*/ 0 h 526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393" h="526093">
                <a:moveTo>
                  <a:pt x="15785" y="526093"/>
                </a:moveTo>
                <a:cubicBezTo>
                  <a:pt x="-3004" y="426928"/>
                  <a:pt x="-21793" y="327764"/>
                  <a:pt x="65889" y="313150"/>
                </a:cubicBezTo>
                <a:cubicBezTo>
                  <a:pt x="153571" y="298536"/>
                  <a:pt x="433319" y="473901"/>
                  <a:pt x="541878" y="438411"/>
                </a:cubicBezTo>
                <a:cubicBezTo>
                  <a:pt x="650437" y="402921"/>
                  <a:pt x="635823" y="173276"/>
                  <a:pt x="717242" y="100208"/>
                </a:cubicBezTo>
                <a:cubicBezTo>
                  <a:pt x="798661" y="27140"/>
                  <a:pt x="914527" y="13570"/>
                  <a:pt x="1030393" y="0"/>
                </a:cubicBezTo>
              </a:path>
            </a:pathLst>
          </a:cu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8D861B50-4AC3-497A-98C0-BAEFA8E76525}"/>
              </a:ext>
            </a:extLst>
          </p:cNvPr>
          <p:cNvSpPr/>
          <p:nvPr/>
        </p:nvSpPr>
        <p:spPr>
          <a:xfrm>
            <a:off x="5036945" y="5517232"/>
            <a:ext cx="563671" cy="325677"/>
          </a:xfrm>
          <a:custGeom>
            <a:avLst/>
            <a:gdLst>
              <a:gd name="connsiteX0" fmla="*/ 0 w 563671"/>
              <a:gd name="connsiteY0" fmla="*/ 325677 h 325677"/>
              <a:gd name="connsiteX1" fmla="*/ 237994 w 563671"/>
              <a:gd name="connsiteY1" fmla="*/ 137786 h 325677"/>
              <a:gd name="connsiteX2" fmla="*/ 463463 w 563671"/>
              <a:gd name="connsiteY2" fmla="*/ 175364 h 325677"/>
              <a:gd name="connsiteX3" fmla="*/ 563671 w 563671"/>
              <a:gd name="connsiteY3" fmla="*/ 0 h 325677"/>
            </a:gdLst>
            <a:ahLst/>
            <a:cxnLst>
              <a:cxn ang="0">
                <a:pos x="connsiteX0" y="connsiteY0"/>
              </a:cxn>
              <a:cxn ang="0">
                <a:pos x="connsiteX1" y="connsiteY1"/>
              </a:cxn>
              <a:cxn ang="0">
                <a:pos x="connsiteX2" y="connsiteY2"/>
              </a:cxn>
              <a:cxn ang="0">
                <a:pos x="connsiteX3" y="connsiteY3"/>
              </a:cxn>
            </a:cxnLst>
            <a:rect l="l" t="t" r="r" b="b"/>
            <a:pathLst>
              <a:path w="563671" h="325677">
                <a:moveTo>
                  <a:pt x="0" y="325677"/>
                </a:moveTo>
                <a:cubicBezTo>
                  <a:pt x="80375" y="244257"/>
                  <a:pt x="160750" y="162838"/>
                  <a:pt x="237994" y="137786"/>
                </a:cubicBezTo>
                <a:cubicBezTo>
                  <a:pt x="315238" y="112734"/>
                  <a:pt x="409184" y="198328"/>
                  <a:pt x="463463" y="175364"/>
                </a:cubicBezTo>
                <a:cubicBezTo>
                  <a:pt x="517742" y="152400"/>
                  <a:pt x="542794" y="29227"/>
                  <a:pt x="563671" y="0"/>
                </a:cubicBezTo>
              </a:path>
            </a:pathLst>
          </a:custGeom>
          <a:noFill/>
          <a:ln w="19050">
            <a:solidFill>
              <a:srgbClr val="1C9D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56BAB80-B52D-4358-84EF-330E81B48047}"/>
              </a:ext>
            </a:extLst>
          </p:cNvPr>
          <p:cNvSpPr/>
          <p:nvPr/>
        </p:nvSpPr>
        <p:spPr>
          <a:xfrm>
            <a:off x="5721181" y="4065246"/>
            <a:ext cx="3024336" cy="3960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B17E582-E6A2-4C56-9DA2-6B742CFBA223}"/>
              </a:ext>
            </a:extLst>
          </p:cNvPr>
          <p:cNvSpPr/>
          <p:nvPr/>
        </p:nvSpPr>
        <p:spPr>
          <a:xfrm>
            <a:off x="5923783" y="4387941"/>
            <a:ext cx="956173" cy="5160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DCBAB501-E791-4AE2-920E-FE672525B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57742" y="4207542"/>
            <a:ext cx="489161" cy="1015657"/>
          </a:xfrm>
          <a:prstGeom prst="rect">
            <a:avLst/>
          </a:prstGeom>
        </p:spPr>
      </p:pic>
      <p:pic>
        <p:nvPicPr>
          <p:cNvPr id="33" name="Picture 32">
            <a:extLst>
              <a:ext uri="{FF2B5EF4-FFF2-40B4-BE49-F238E27FC236}">
                <a16:creationId xmlns:a16="http://schemas.microsoft.com/office/drawing/2014/main" id="{3A24588D-B19D-4ACD-80C3-D577FDC94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332427" y="1380454"/>
            <a:ext cx="3471010" cy="1969818"/>
          </a:xfrm>
          <a:prstGeom prst="rect">
            <a:avLst/>
          </a:prstGeom>
        </p:spPr>
      </p:pic>
      <p:sp>
        <p:nvSpPr>
          <p:cNvPr id="34" name="TextBox 33">
            <a:extLst>
              <a:ext uri="{FF2B5EF4-FFF2-40B4-BE49-F238E27FC236}">
                <a16:creationId xmlns:a16="http://schemas.microsoft.com/office/drawing/2014/main" id="{DC4E284D-AE62-4B0F-B477-DBB8216BECEE}"/>
              </a:ext>
            </a:extLst>
          </p:cNvPr>
          <p:cNvSpPr txBox="1"/>
          <p:nvPr/>
        </p:nvSpPr>
        <p:spPr>
          <a:xfrm>
            <a:off x="3111416" y="2777256"/>
            <a:ext cx="1313180" cy="369332"/>
          </a:xfrm>
          <a:prstGeom prst="rect">
            <a:avLst/>
          </a:prstGeom>
          <a:noFill/>
        </p:spPr>
        <p:txBody>
          <a:bodyPr wrap="none" rtlCol="0">
            <a:spAutoFit/>
          </a:bodyPr>
          <a:lstStyle/>
          <a:p>
            <a:r>
              <a:rPr lang="en-GB" dirty="0"/>
              <a:t>Sticky tape</a:t>
            </a:r>
          </a:p>
        </p:txBody>
      </p:sp>
      <p:sp>
        <p:nvSpPr>
          <p:cNvPr id="35" name="TextBox 34">
            <a:extLst>
              <a:ext uri="{FF2B5EF4-FFF2-40B4-BE49-F238E27FC236}">
                <a16:creationId xmlns:a16="http://schemas.microsoft.com/office/drawing/2014/main" id="{C8A92751-2370-404B-AAA4-F434E4F65808}"/>
              </a:ext>
            </a:extLst>
          </p:cNvPr>
          <p:cNvSpPr txBox="1"/>
          <p:nvPr/>
        </p:nvSpPr>
        <p:spPr>
          <a:xfrm>
            <a:off x="7043196" y="4040362"/>
            <a:ext cx="825867" cy="369332"/>
          </a:xfrm>
          <a:prstGeom prst="rect">
            <a:avLst/>
          </a:prstGeom>
          <a:noFill/>
        </p:spPr>
        <p:txBody>
          <a:bodyPr wrap="none" rtlCol="0">
            <a:spAutoFit/>
          </a:bodyPr>
          <a:lstStyle/>
          <a:p>
            <a:r>
              <a:rPr lang="en-GB" dirty="0"/>
              <a:t>phone</a:t>
            </a:r>
          </a:p>
        </p:txBody>
      </p:sp>
      <p:sp>
        <p:nvSpPr>
          <p:cNvPr id="36" name="TextBox 35">
            <a:extLst>
              <a:ext uri="{FF2B5EF4-FFF2-40B4-BE49-F238E27FC236}">
                <a16:creationId xmlns:a16="http://schemas.microsoft.com/office/drawing/2014/main" id="{3A8A7A96-E8AA-4100-B16D-5AC414555E36}"/>
              </a:ext>
            </a:extLst>
          </p:cNvPr>
          <p:cNvSpPr txBox="1"/>
          <p:nvPr/>
        </p:nvSpPr>
        <p:spPr>
          <a:xfrm>
            <a:off x="7033388" y="4477056"/>
            <a:ext cx="607859" cy="369332"/>
          </a:xfrm>
          <a:prstGeom prst="rect">
            <a:avLst/>
          </a:prstGeom>
          <a:noFill/>
        </p:spPr>
        <p:txBody>
          <a:bodyPr wrap="none" rtlCol="0">
            <a:spAutoFit/>
          </a:bodyPr>
          <a:lstStyle/>
          <a:p>
            <a:r>
              <a:rPr lang="en-GB" dirty="0"/>
              <a:t>lens</a:t>
            </a:r>
          </a:p>
        </p:txBody>
      </p:sp>
      <p:cxnSp>
        <p:nvCxnSpPr>
          <p:cNvPr id="38" name="Straight Arrow Connector 37">
            <a:extLst>
              <a:ext uri="{FF2B5EF4-FFF2-40B4-BE49-F238E27FC236}">
                <a16:creationId xmlns:a16="http://schemas.microsoft.com/office/drawing/2014/main" id="{2025881D-EF73-466A-B55C-A3D7BAB71FE8}"/>
              </a:ext>
            </a:extLst>
          </p:cNvPr>
          <p:cNvCxnSpPr/>
          <p:nvPr/>
        </p:nvCxnSpPr>
        <p:spPr>
          <a:xfrm flipV="1">
            <a:off x="6718152" y="3344460"/>
            <a:ext cx="0" cy="63392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50D415F9-AAF3-4205-AD68-E3B5B354329F}"/>
              </a:ext>
            </a:extLst>
          </p:cNvPr>
          <p:cNvSpPr txBox="1"/>
          <p:nvPr/>
        </p:nvSpPr>
        <p:spPr>
          <a:xfrm>
            <a:off x="6760747" y="3493480"/>
            <a:ext cx="1840824" cy="369332"/>
          </a:xfrm>
          <a:prstGeom prst="rect">
            <a:avLst/>
          </a:prstGeom>
          <a:noFill/>
        </p:spPr>
        <p:txBody>
          <a:bodyPr wrap="square" rtlCol="0">
            <a:spAutoFit/>
          </a:bodyPr>
          <a:lstStyle/>
          <a:p>
            <a:r>
              <a:rPr lang="en-GB" dirty="0"/>
              <a:t>Take picture</a:t>
            </a:r>
          </a:p>
        </p:txBody>
      </p:sp>
      <p:cxnSp>
        <p:nvCxnSpPr>
          <p:cNvPr id="41" name="Straight Arrow Connector 40">
            <a:extLst>
              <a:ext uri="{FF2B5EF4-FFF2-40B4-BE49-F238E27FC236}">
                <a16:creationId xmlns:a16="http://schemas.microsoft.com/office/drawing/2014/main" id="{4EAE4F76-EA4D-46BB-A0BC-04218BB7F92B}"/>
              </a:ext>
            </a:extLst>
          </p:cNvPr>
          <p:cNvCxnSpPr>
            <a:cxnSpLocks/>
          </p:cNvCxnSpPr>
          <p:nvPr/>
        </p:nvCxnSpPr>
        <p:spPr>
          <a:xfrm flipV="1">
            <a:off x="6910151" y="1151591"/>
            <a:ext cx="0" cy="45772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D83AFC42-4F14-4CFC-B302-D4EE670C768A}"/>
              </a:ext>
            </a:extLst>
          </p:cNvPr>
          <p:cNvSpPr txBox="1"/>
          <p:nvPr/>
        </p:nvSpPr>
        <p:spPr>
          <a:xfrm>
            <a:off x="5627267" y="728634"/>
            <a:ext cx="2505814" cy="523220"/>
          </a:xfrm>
          <a:prstGeom prst="rect">
            <a:avLst/>
          </a:prstGeom>
          <a:noFill/>
          <a:ln>
            <a:solidFill>
              <a:srgbClr val="FF0000"/>
            </a:solidFill>
          </a:ln>
        </p:spPr>
        <p:txBody>
          <a:bodyPr wrap="none" rtlCol="0">
            <a:spAutoFit/>
          </a:bodyPr>
          <a:lstStyle/>
          <a:p>
            <a:r>
              <a:rPr lang="en-GB" sz="2800" dirty="0"/>
              <a:t>Upload picture</a:t>
            </a:r>
          </a:p>
        </p:txBody>
      </p:sp>
      <p:sp>
        <p:nvSpPr>
          <p:cNvPr id="43" name="TextBox 42">
            <a:extLst>
              <a:ext uri="{FF2B5EF4-FFF2-40B4-BE49-F238E27FC236}">
                <a16:creationId xmlns:a16="http://schemas.microsoft.com/office/drawing/2014/main" id="{8B601AFC-CB37-4DB3-9A32-6AE09EDA87C9}"/>
              </a:ext>
            </a:extLst>
          </p:cNvPr>
          <p:cNvSpPr txBox="1"/>
          <p:nvPr/>
        </p:nvSpPr>
        <p:spPr>
          <a:xfrm>
            <a:off x="788443" y="1581143"/>
            <a:ext cx="3095719" cy="369332"/>
          </a:xfrm>
          <a:prstGeom prst="rect">
            <a:avLst/>
          </a:prstGeom>
          <a:noFill/>
        </p:spPr>
        <p:txBody>
          <a:bodyPr wrap="none" rtlCol="0">
            <a:spAutoFit/>
          </a:bodyPr>
          <a:lstStyle/>
          <a:p>
            <a:r>
              <a:rPr lang="en-GB" dirty="0"/>
              <a:t>Particles and fibres in the air</a:t>
            </a:r>
          </a:p>
        </p:txBody>
      </p:sp>
      <p:cxnSp>
        <p:nvCxnSpPr>
          <p:cNvPr id="3" name="Straight Arrow Connector 2">
            <a:extLst>
              <a:ext uri="{FF2B5EF4-FFF2-40B4-BE49-F238E27FC236}">
                <a16:creationId xmlns:a16="http://schemas.microsoft.com/office/drawing/2014/main" id="{0AFB12BA-2126-4240-B059-A28114D3DD0D}"/>
              </a:ext>
            </a:extLst>
          </p:cNvPr>
          <p:cNvCxnSpPr/>
          <p:nvPr/>
        </p:nvCxnSpPr>
        <p:spPr>
          <a:xfrm>
            <a:off x="3397231" y="4470790"/>
            <a:ext cx="929171" cy="75432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4B7986F-D4DD-40F2-AF70-1BDC10F6F728}"/>
              </a:ext>
            </a:extLst>
          </p:cNvPr>
          <p:cNvSpPr txBox="1"/>
          <p:nvPr/>
        </p:nvSpPr>
        <p:spPr>
          <a:xfrm>
            <a:off x="2280851" y="4563437"/>
            <a:ext cx="1724692" cy="830997"/>
          </a:xfrm>
          <a:prstGeom prst="rect">
            <a:avLst/>
          </a:prstGeom>
          <a:noFill/>
        </p:spPr>
        <p:txBody>
          <a:bodyPr wrap="square" rtlCol="0">
            <a:spAutoFit/>
          </a:bodyPr>
          <a:lstStyle/>
          <a:p>
            <a:r>
              <a:rPr lang="en-GB" sz="2400" dirty="0"/>
              <a:t>2 weeks’</a:t>
            </a:r>
          </a:p>
          <a:p>
            <a:r>
              <a:rPr lang="en-GB" sz="2400" dirty="0"/>
              <a:t>exposure</a:t>
            </a:r>
          </a:p>
        </p:txBody>
      </p:sp>
      <p:cxnSp>
        <p:nvCxnSpPr>
          <p:cNvPr id="5" name="Straight Arrow Connector 4">
            <a:extLst>
              <a:ext uri="{FF2B5EF4-FFF2-40B4-BE49-F238E27FC236}">
                <a16:creationId xmlns:a16="http://schemas.microsoft.com/office/drawing/2014/main" id="{8C7F48AB-2833-46BD-8AFC-AC7EEB60C12B}"/>
              </a:ext>
            </a:extLst>
          </p:cNvPr>
          <p:cNvCxnSpPr>
            <a:cxnSpLocks/>
          </p:cNvCxnSpPr>
          <p:nvPr/>
        </p:nvCxnSpPr>
        <p:spPr>
          <a:xfrm flipH="1">
            <a:off x="2843808" y="3161238"/>
            <a:ext cx="600959" cy="4837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73BE6A8E-2E9C-4223-89A7-480E0DD4F368}"/>
              </a:ext>
            </a:extLst>
          </p:cNvPr>
          <p:cNvSpPr txBox="1"/>
          <p:nvPr/>
        </p:nvSpPr>
        <p:spPr>
          <a:xfrm>
            <a:off x="7873" y="5701368"/>
            <a:ext cx="3764172" cy="830997"/>
          </a:xfrm>
          <a:prstGeom prst="rect">
            <a:avLst/>
          </a:prstGeom>
          <a:noFill/>
          <a:ln>
            <a:solidFill>
              <a:srgbClr val="FF0000"/>
            </a:solidFill>
          </a:ln>
        </p:spPr>
        <p:txBody>
          <a:bodyPr wrap="none" rtlCol="0">
            <a:spAutoFit/>
          </a:bodyPr>
          <a:lstStyle/>
          <a:p>
            <a:pPr algn="ctr"/>
            <a:r>
              <a:rPr lang="en-GB" sz="2400" dirty="0"/>
              <a:t>Send sample for </a:t>
            </a:r>
          </a:p>
          <a:p>
            <a:pPr algn="ctr"/>
            <a:r>
              <a:rPr lang="en-GB" sz="2400" dirty="0"/>
              <a:t>Microplastics identification</a:t>
            </a:r>
          </a:p>
        </p:txBody>
      </p:sp>
      <p:cxnSp>
        <p:nvCxnSpPr>
          <p:cNvPr id="44" name="Straight Arrow Connector 43">
            <a:extLst>
              <a:ext uri="{FF2B5EF4-FFF2-40B4-BE49-F238E27FC236}">
                <a16:creationId xmlns:a16="http://schemas.microsoft.com/office/drawing/2014/main" id="{042DAACE-8AFF-48D6-9D3A-F18030276001}"/>
              </a:ext>
            </a:extLst>
          </p:cNvPr>
          <p:cNvCxnSpPr>
            <a:cxnSpLocks/>
          </p:cNvCxnSpPr>
          <p:nvPr/>
        </p:nvCxnSpPr>
        <p:spPr>
          <a:xfrm flipH="1">
            <a:off x="3768006" y="6092825"/>
            <a:ext cx="646087"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B5EF76B-BF51-AE92-CD15-510BC490A379}"/>
              </a:ext>
            </a:extLst>
          </p:cNvPr>
          <p:cNvSpPr>
            <a:spLocks noGrp="1"/>
          </p:cNvSpPr>
          <p:nvPr>
            <p:ph type="title"/>
          </p:nvPr>
        </p:nvSpPr>
        <p:spPr>
          <a:xfrm>
            <a:off x="204407" y="139585"/>
            <a:ext cx="7886700" cy="1011108"/>
          </a:xfrm>
        </p:spPr>
        <p:txBody>
          <a:bodyPr/>
          <a:lstStyle/>
          <a:p>
            <a:r>
              <a:rPr lang="en-GB" dirty="0"/>
              <a:t>Pilot sampling and analysis approach</a:t>
            </a:r>
          </a:p>
        </p:txBody>
      </p:sp>
    </p:spTree>
    <p:extLst>
      <p:ext uri="{BB962C8B-B14F-4D97-AF65-F5344CB8AC3E}">
        <p14:creationId xmlns:p14="http://schemas.microsoft.com/office/powerpoint/2010/main" val="9808832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0B75-A74A-4A46-9BE1-C32F55B3DF47}"/>
              </a:ext>
            </a:extLst>
          </p:cNvPr>
          <p:cNvSpPr>
            <a:spLocks noGrp="1"/>
          </p:cNvSpPr>
          <p:nvPr>
            <p:ph type="title"/>
          </p:nvPr>
        </p:nvSpPr>
        <p:spPr>
          <a:xfrm>
            <a:off x="899591" y="692696"/>
            <a:ext cx="7886700" cy="936103"/>
          </a:xfrm>
        </p:spPr>
        <p:txBody>
          <a:bodyPr anchor="t">
            <a:normAutofit/>
          </a:bodyPr>
          <a:lstStyle/>
          <a:p>
            <a:r>
              <a:rPr lang="en-GB" dirty="0"/>
              <a:t>Contents</a:t>
            </a:r>
          </a:p>
        </p:txBody>
      </p:sp>
      <p:graphicFrame>
        <p:nvGraphicFramePr>
          <p:cNvPr id="5" name="Text Placeholder 2">
            <a:extLst>
              <a:ext uri="{FF2B5EF4-FFF2-40B4-BE49-F238E27FC236}">
                <a16:creationId xmlns:a16="http://schemas.microsoft.com/office/drawing/2014/main" id="{A94B88FA-B3C9-35EE-C457-17DE32B6AE79}"/>
              </a:ext>
            </a:extLst>
          </p:cNvPr>
          <p:cNvGraphicFramePr/>
          <p:nvPr>
            <p:extLst>
              <p:ext uri="{D42A27DB-BD31-4B8C-83A1-F6EECF244321}">
                <p14:modId xmlns:p14="http://schemas.microsoft.com/office/powerpoint/2010/main" val="999547258"/>
              </p:ext>
            </p:extLst>
          </p:nvPr>
        </p:nvGraphicFramePr>
        <p:xfrm>
          <a:off x="4284663" y="1628799"/>
          <a:ext cx="3816350" cy="4464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3B318AC4-D898-4662-61F1-8DFBEB2BBD9B}"/>
              </a:ext>
            </a:extLst>
          </p:cNvPr>
          <p:cNvPicPr>
            <a:picLocks noChangeAspect="1"/>
          </p:cNvPicPr>
          <p:nvPr/>
        </p:nvPicPr>
        <p:blipFill>
          <a:blip r:embed="rId7"/>
          <a:stretch>
            <a:fillRect/>
          </a:stretch>
        </p:blipFill>
        <p:spPr>
          <a:xfrm>
            <a:off x="179512" y="1628798"/>
            <a:ext cx="3962400" cy="4104457"/>
          </a:xfrm>
          <a:prstGeom prst="rect">
            <a:avLst/>
          </a:prstGeom>
        </p:spPr>
      </p:pic>
      <p:sp>
        <p:nvSpPr>
          <p:cNvPr id="8" name="TextBox 7">
            <a:extLst>
              <a:ext uri="{FF2B5EF4-FFF2-40B4-BE49-F238E27FC236}">
                <a16:creationId xmlns:a16="http://schemas.microsoft.com/office/drawing/2014/main" id="{57071366-03AC-3DF4-0BED-292A24EE6949}"/>
              </a:ext>
            </a:extLst>
          </p:cNvPr>
          <p:cNvSpPr txBox="1"/>
          <p:nvPr/>
        </p:nvSpPr>
        <p:spPr>
          <a:xfrm>
            <a:off x="179511" y="5769658"/>
            <a:ext cx="4105151" cy="369332"/>
          </a:xfrm>
          <a:prstGeom prst="rect">
            <a:avLst/>
          </a:prstGeom>
          <a:noFill/>
        </p:spPr>
        <p:txBody>
          <a:bodyPr wrap="square" rtlCol="0">
            <a:spAutoFit/>
          </a:bodyPr>
          <a:lstStyle/>
          <a:p>
            <a:r>
              <a:rPr lang="en-GB" dirty="0"/>
              <a:t>Drawing of gleeful littering by Gavriella</a:t>
            </a:r>
          </a:p>
        </p:txBody>
      </p:sp>
    </p:spTree>
    <p:extLst>
      <p:ext uri="{BB962C8B-B14F-4D97-AF65-F5344CB8AC3E}">
        <p14:creationId xmlns:p14="http://schemas.microsoft.com/office/powerpoint/2010/main" val="164029609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7850-2D7E-4218-B7A0-4831B6DC4AF7}"/>
              </a:ext>
            </a:extLst>
          </p:cNvPr>
          <p:cNvSpPr>
            <a:spLocks noGrp="1"/>
          </p:cNvSpPr>
          <p:nvPr>
            <p:ph type="title"/>
          </p:nvPr>
        </p:nvSpPr>
        <p:spPr/>
        <p:txBody>
          <a:bodyPr/>
          <a:lstStyle/>
          <a:p>
            <a:r>
              <a:rPr lang="en-GB" dirty="0"/>
              <a:t>Online analysis</a:t>
            </a:r>
          </a:p>
        </p:txBody>
      </p:sp>
      <p:sp>
        <p:nvSpPr>
          <p:cNvPr id="3" name="Text Placeholder 2">
            <a:extLst>
              <a:ext uri="{FF2B5EF4-FFF2-40B4-BE49-F238E27FC236}">
                <a16:creationId xmlns:a16="http://schemas.microsoft.com/office/drawing/2014/main" id="{18A9457B-14B3-4D19-B125-1C9A1114385F}"/>
              </a:ext>
            </a:extLst>
          </p:cNvPr>
          <p:cNvSpPr>
            <a:spLocks noGrp="1"/>
          </p:cNvSpPr>
          <p:nvPr>
            <p:ph type="body" sz="quarter" idx="11"/>
          </p:nvPr>
        </p:nvSpPr>
        <p:spPr>
          <a:xfrm>
            <a:off x="5177344" y="1268761"/>
            <a:ext cx="3312368" cy="4608512"/>
          </a:xfrm>
        </p:spPr>
        <p:txBody>
          <a:bodyPr/>
          <a:lstStyle/>
          <a:p>
            <a:r>
              <a:rPr lang="en-GB" sz="1600" dirty="0"/>
              <a:t>Citizens upload images to the platform</a:t>
            </a:r>
          </a:p>
          <a:p>
            <a:r>
              <a:rPr lang="en-GB" sz="1600" dirty="0"/>
              <a:t>Generate information on particle size, shape etc.</a:t>
            </a:r>
          </a:p>
          <a:p>
            <a:endParaRPr lang="en-GB" sz="1600" dirty="0"/>
          </a:p>
          <a:p>
            <a:endParaRPr lang="en-GB" dirty="0"/>
          </a:p>
          <a:p>
            <a:pPr marL="9525" indent="0">
              <a:buNone/>
            </a:pPr>
            <a:endParaRPr lang="en-GB" dirty="0"/>
          </a:p>
          <a:p>
            <a:endParaRPr lang="en-GB" dirty="0"/>
          </a:p>
        </p:txBody>
      </p:sp>
      <p:pic>
        <p:nvPicPr>
          <p:cNvPr id="6" name="Picture 5">
            <a:extLst>
              <a:ext uri="{FF2B5EF4-FFF2-40B4-BE49-F238E27FC236}">
                <a16:creationId xmlns:a16="http://schemas.microsoft.com/office/drawing/2014/main" id="{83BAC9BD-9363-B877-52B6-A2D09EB42D8A}"/>
              </a:ext>
            </a:extLst>
          </p:cNvPr>
          <p:cNvPicPr>
            <a:picLocks noChangeAspect="1"/>
          </p:cNvPicPr>
          <p:nvPr/>
        </p:nvPicPr>
        <p:blipFill>
          <a:blip r:embed="rId2"/>
          <a:stretch>
            <a:fillRect/>
          </a:stretch>
        </p:blipFill>
        <p:spPr>
          <a:xfrm>
            <a:off x="324212" y="1268761"/>
            <a:ext cx="4582500" cy="5555934"/>
          </a:xfrm>
          <a:prstGeom prst="rect">
            <a:avLst/>
          </a:prstGeom>
        </p:spPr>
      </p:pic>
      <p:sp>
        <p:nvSpPr>
          <p:cNvPr id="9" name="TextBox 8">
            <a:extLst>
              <a:ext uri="{FF2B5EF4-FFF2-40B4-BE49-F238E27FC236}">
                <a16:creationId xmlns:a16="http://schemas.microsoft.com/office/drawing/2014/main" id="{4E83B3B9-450B-0B0A-13C3-0EF811B95038}"/>
              </a:ext>
            </a:extLst>
          </p:cNvPr>
          <p:cNvSpPr txBox="1"/>
          <p:nvPr/>
        </p:nvSpPr>
        <p:spPr>
          <a:xfrm>
            <a:off x="5336180" y="6103830"/>
            <a:ext cx="3807820" cy="584775"/>
          </a:xfrm>
          <a:prstGeom prst="rect">
            <a:avLst/>
          </a:prstGeom>
          <a:noFill/>
        </p:spPr>
        <p:txBody>
          <a:bodyPr wrap="square" rtlCol="0">
            <a:spAutoFit/>
          </a:bodyPr>
          <a:lstStyle/>
          <a:p>
            <a:r>
              <a:rPr lang="en-GB" sz="1600" dirty="0"/>
              <a:t>Drawing of a synthetic fibre under magnification, by May</a:t>
            </a:r>
          </a:p>
        </p:txBody>
      </p:sp>
      <p:pic>
        <p:nvPicPr>
          <p:cNvPr id="11" name="Picture 10">
            <a:extLst>
              <a:ext uri="{FF2B5EF4-FFF2-40B4-BE49-F238E27FC236}">
                <a16:creationId xmlns:a16="http://schemas.microsoft.com/office/drawing/2014/main" id="{89F25D20-7826-7A66-94BF-0304CA3EC9C8}"/>
              </a:ext>
            </a:extLst>
          </p:cNvPr>
          <p:cNvPicPr>
            <a:picLocks noChangeAspect="1"/>
          </p:cNvPicPr>
          <p:nvPr/>
        </p:nvPicPr>
        <p:blipFill>
          <a:blip r:embed="rId3"/>
          <a:stretch>
            <a:fillRect/>
          </a:stretch>
        </p:blipFill>
        <p:spPr>
          <a:xfrm>
            <a:off x="5436096" y="2647528"/>
            <a:ext cx="2285232" cy="3442982"/>
          </a:xfrm>
          <a:prstGeom prst="rect">
            <a:avLst/>
          </a:prstGeom>
        </p:spPr>
      </p:pic>
    </p:spTree>
    <p:extLst>
      <p:ext uri="{BB962C8B-B14F-4D97-AF65-F5344CB8AC3E}">
        <p14:creationId xmlns:p14="http://schemas.microsoft.com/office/powerpoint/2010/main" val="41160222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7CC4-D2F1-D149-31E6-F7E98540DA49}"/>
              </a:ext>
            </a:extLst>
          </p:cNvPr>
          <p:cNvSpPr>
            <a:spLocks noGrp="1"/>
          </p:cNvSpPr>
          <p:nvPr>
            <p:ph type="title"/>
          </p:nvPr>
        </p:nvSpPr>
        <p:spPr>
          <a:xfrm>
            <a:off x="530498" y="430289"/>
            <a:ext cx="7886700" cy="1011108"/>
          </a:xfrm>
        </p:spPr>
        <p:txBody>
          <a:bodyPr/>
          <a:lstStyle/>
          <a:p>
            <a:r>
              <a:rPr lang="en-GB" dirty="0"/>
              <a:t>Pilot Results</a:t>
            </a:r>
          </a:p>
        </p:txBody>
      </p:sp>
      <p:pic>
        <p:nvPicPr>
          <p:cNvPr id="5" name="Picture 4">
            <a:extLst>
              <a:ext uri="{FF2B5EF4-FFF2-40B4-BE49-F238E27FC236}">
                <a16:creationId xmlns:a16="http://schemas.microsoft.com/office/drawing/2014/main" id="{3A29E590-3B4F-1A3E-7877-B65DE7550A12}"/>
              </a:ext>
            </a:extLst>
          </p:cNvPr>
          <p:cNvPicPr>
            <a:picLocks noChangeAspect="1"/>
          </p:cNvPicPr>
          <p:nvPr/>
        </p:nvPicPr>
        <p:blipFill>
          <a:blip r:embed="rId2"/>
          <a:stretch>
            <a:fillRect/>
          </a:stretch>
        </p:blipFill>
        <p:spPr>
          <a:xfrm>
            <a:off x="3851920" y="3140968"/>
            <a:ext cx="4248150" cy="2714625"/>
          </a:xfrm>
          <a:prstGeom prst="rect">
            <a:avLst/>
          </a:prstGeom>
        </p:spPr>
      </p:pic>
      <p:pic>
        <p:nvPicPr>
          <p:cNvPr id="7" name="Picture 6">
            <a:extLst>
              <a:ext uri="{FF2B5EF4-FFF2-40B4-BE49-F238E27FC236}">
                <a16:creationId xmlns:a16="http://schemas.microsoft.com/office/drawing/2014/main" id="{E7357AF3-7CA1-5FE3-A03B-3F4A06F7FF8B}"/>
              </a:ext>
            </a:extLst>
          </p:cNvPr>
          <p:cNvPicPr>
            <a:picLocks noChangeAspect="1"/>
          </p:cNvPicPr>
          <p:nvPr/>
        </p:nvPicPr>
        <p:blipFill>
          <a:blip r:embed="rId3"/>
          <a:stretch>
            <a:fillRect/>
          </a:stretch>
        </p:blipFill>
        <p:spPr>
          <a:xfrm>
            <a:off x="135484" y="1093437"/>
            <a:ext cx="8676728" cy="1543418"/>
          </a:xfrm>
          <a:prstGeom prst="rect">
            <a:avLst/>
          </a:prstGeom>
        </p:spPr>
      </p:pic>
      <p:graphicFrame>
        <p:nvGraphicFramePr>
          <p:cNvPr id="10" name="Table 9">
            <a:extLst>
              <a:ext uri="{FF2B5EF4-FFF2-40B4-BE49-F238E27FC236}">
                <a16:creationId xmlns:a16="http://schemas.microsoft.com/office/drawing/2014/main" id="{6139AFE0-7A26-8A7F-CF16-B345EBE4C912}"/>
              </a:ext>
            </a:extLst>
          </p:cNvPr>
          <p:cNvGraphicFramePr>
            <a:graphicFrameLocks noGrp="1"/>
          </p:cNvGraphicFramePr>
          <p:nvPr>
            <p:extLst>
              <p:ext uri="{D42A27DB-BD31-4B8C-83A1-F6EECF244321}">
                <p14:modId xmlns:p14="http://schemas.microsoft.com/office/powerpoint/2010/main" val="1117074853"/>
              </p:ext>
            </p:extLst>
          </p:nvPr>
        </p:nvGraphicFramePr>
        <p:xfrm>
          <a:off x="395536" y="2884186"/>
          <a:ext cx="1833548" cy="4091794"/>
        </p:xfrm>
        <a:graphic>
          <a:graphicData uri="http://schemas.openxmlformats.org/drawingml/2006/table">
            <a:tbl>
              <a:tblPr/>
              <a:tblGrid>
                <a:gridCol w="1833548">
                  <a:extLst>
                    <a:ext uri="{9D8B030D-6E8A-4147-A177-3AD203B41FA5}">
                      <a16:colId xmlns:a16="http://schemas.microsoft.com/office/drawing/2014/main" val="2955166164"/>
                    </a:ext>
                  </a:extLst>
                </a:gridCol>
              </a:tblGrid>
              <a:tr h="257241">
                <a:tc>
                  <a:txBody>
                    <a:bodyPr/>
                    <a:lstStyle/>
                    <a:p>
                      <a:pPr fontAlgn="b"/>
                      <a:r>
                        <a:rPr lang="en-GB" sz="1500" b="1">
                          <a:effectLst/>
                        </a:rPr>
                        <a:t>Room Type</a:t>
                      </a:r>
                    </a:p>
                  </a:txBody>
                  <a:tcPr marL="58018" marR="58018" marT="29009" marB="29009"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2390427573"/>
                  </a:ext>
                </a:extLst>
              </a:tr>
              <a:tr h="257241">
                <a:tc>
                  <a:txBody>
                    <a:bodyPr/>
                    <a:lstStyle/>
                    <a:p>
                      <a:pPr fontAlgn="base"/>
                      <a:r>
                        <a:rPr lang="en-GB" sz="1500">
                          <a:effectLst/>
                        </a:rPr>
                        <a:t>Bathroom</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238344818"/>
                  </a:ext>
                </a:extLst>
              </a:tr>
              <a:tr h="257241">
                <a:tc>
                  <a:txBody>
                    <a:bodyPr/>
                    <a:lstStyle/>
                    <a:p>
                      <a:pPr fontAlgn="base"/>
                      <a:r>
                        <a:rPr lang="en-GB" sz="1500">
                          <a:effectLst/>
                        </a:rPr>
                        <a:t>Bedroom</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664816048"/>
                  </a:ext>
                </a:extLst>
              </a:tr>
              <a:tr h="257241">
                <a:tc>
                  <a:txBody>
                    <a:bodyPr/>
                    <a:lstStyle/>
                    <a:p>
                      <a:pPr fontAlgn="base"/>
                      <a:r>
                        <a:rPr lang="en-GB" sz="1500" dirty="0">
                          <a:effectLst/>
                        </a:rPr>
                        <a:t>Craft Room</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086199566"/>
                  </a:ext>
                </a:extLst>
              </a:tr>
              <a:tr h="257241">
                <a:tc>
                  <a:txBody>
                    <a:bodyPr/>
                    <a:lstStyle/>
                    <a:p>
                      <a:pPr fontAlgn="base"/>
                      <a:r>
                        <a:rPr lang="en-GB" sz="1500" dirty="0">
                          <a:effectLst/>
                        </a:rPr>
                        <a:t>Dining room</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393714215"/>
                  </a:ext>
                </a:extLst>
              </a:tr>
              <a:tr h="257241">
                <a:tc>
                  <a:txBody>
                    <a:bodyPr/>
                    <a:lstStyle/>
                    <a:p>
                      <a:pPr fontAlgn="base"/>
                      <a:r>
                        <a:rPr lang="en-GB" sz="1500">
                          <a:effectLst/>
                        </a:rPr>
                        <a:t>Ensuite</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619670598"/>
                  </a:ext>
                </a:extLst>
              </a:tr>
              <a:tr h="257241">
                <a:tc>
                  <a:txBody>
                    <a:bodyPr/>
                    <a:lstStyle/>
                    <a:p>
                      <a:pPr fontAlgn="base"/>
                      <a:r>
                        <a:rPr lang="en-GB" sz="1500" dirty="0">
                          <a:effectLst/>
                        </a:rPr>
                        <a:t>Kitchen</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710527167"/>
                  </a:ext>
                </a:extLst>
              </a:tr>
              <a:tr h="462411">
                <a:tc>
                  <a:txBody>
                    <a:bodyPr/>
                    <a:lstStyle/>
                    <a:p>
                      <a:pPr fontAlgn="base"/>
                      <a:r>
                        <a:rPr lang="en-GB" sz="1500">
                          <a:effectLst/>
                        </a:rPr>
                        <a:t>Lounge/Sitting/Living Room</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384088746"/>
                  </a:ext>
                </a:extLst>
              </a:tr>
              <a:tr h="257241">
                <a:tc>
                  <a:txBody>
                    <a:bodyPr/>
                    <a:lstStyle/>
                    <a:p>
                      <a:pPr fontAlgn="base"/>
                      <a:r>
                        <a:rPr lang="en-GB" sz="1500">
                          <a:effectLst/>
                        </a:rPr>
                        <a:t>Office/Study</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1752237"/>
                  </a:ext>
                </a:extLst>
              </a:tr>
              <a:tr h="257241">
                <a:tc>
                  <a:txBody>
                    <a:bodyPr/>
                    <a:lstStyle/>
                    <a:p>
                      <a:pPr fontAlgn="base"/>
                      <a:r>
                        <a:rPr lang="en-GB" sz="1500" dirty="0">
                          <a:effectLst/>
                        </a:rPr>
                        <a:t>Spare Room</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688813214"/>
                  </a:ext>
                </a:extLst>
              </a:tr>
              <a:tr h="257241">
                <a:tc>
                  <a:txBody>
                    <a:bodyPr/>
                    <a:lstStyle/>
                    <a:p>
                      <a:pPr fontAlgn="base"/>
                      <a:r>
                        <a:rPr lang="en-GB" sz="1500" dirty="0">
                          <a:effectLst/>
                        </a:rPr>
                        <a:t>Stair/Hallway/Landing</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4210536034"/>
                  </a:ext>
                </a:extLst>
              </a:tr>
              <a:tr h="257241">
                <a:tc>
                  <a:txBody>
                    <a:bodyPr/>
                    <a:lstStyle/>
                    <a:p>
                      <a:pPr fontAlgn="base"/>
                      <a:r>
                        <a:rPr lang="en-GB" sz="1500" dirty="0">
                          <a:effectLst/>
                        </a:rPr>
                        <a:t>Utility Room</a:t>
                      </a:r>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2602100187"/>
                  </a:ext>
                </a:extLst>
              </a:tr>
              <a:tr h="380343">
                <a:tc>
                  <a:txBody>
                    <a:bodyPr/>
                    <a:lstStyle/>
                    <a:p>
                      <a:endParaRPr lang="en-GB" dirty="0"/>
                    </a:p>
                  </a:txBody>
                  <a:tcPr marL="58018" marR="58018" marT="29009" marB="29009"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635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72831059"/>
                  </a:ext>
                </a:extLst>
              </a:tr>
            </a:tbl>
          </a:graphicData>
        </a:graphic>
      </p:graphicFrame>
    </p:spTree>
    <p:extLst>
      <p:ext uri="{BB962C8B-B14F-4D97-AF65-F5344CB8AC3E}">
        <p14:creationId xmlns:p14="http://schemas.microsoft.com/office/powerpoint/2010/main" val="311526526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17F8-D776-F860-CCEF-48CE180F1995}"/>
              </a:ext>
            </a:extLst>
          </p:cNvPr>
          <p:cNvSpPr>
            <a:spLocks noGrp="1"/>
          </p:cNvSpPr>
          <p:nvPr>
            <p:ph type="title"/>
          </p:nvPr>
        </p:nvSpPr>
        <p:spPr/>
        <p:txBody>
          <a:bodyPr/>
          <a:lstStyle/>
          <a:p>
            <a:r>
              <a:rPr lang="en-GB" dirty="0"/>
              <a:t>Pilot Results</a:t>
            </a:r>
          </a:p>
        </p:txBody>
      </p:sp>
      <p:pic>
        <p:nvPicPr>
          <p:cNvPr id="7" name="Picture 6">
            <a:extLst>
              <a:ext uri="{FF2B5EF4-FFF2-40B4-BE49-F238E27FC236}">
                <a16:creationId xmlns:a16="http://schemas.microsoft.com/office/drawing/2014/main" id="{6882554D-29B3-AEFB-790A-941A9303C4B0}"/>
              </a:ext>
            </a:extLst>
          </p:cNvPr>
          <p:cNvPicPr>
            <a:picLocks noChangeAspect="1"/>
          </p:cNvPicPr>
          <p:nvPr/>
        </p:nvPicPr>
        <p:blipFill rotWithShape="1">
          <a:blip r:embed="rId2"/>
          <a:srcRect r="53233" b="20693"/>
          <a:stretch/>
        </p:blipFill>
        <p:spPr>
          <a:xfrm>
            <a:off x="251520" y="2096852"/>
            <a:ext cx="3672408" cy="2664296"/>
          </a:xfrm>
          <a:prstGeom prst="rect">
            <a:avLst/>
          </a:prstGeom>
        </p:spPr>
      </p:pic>
      <p:pic>
        <p:nvPicPr>
          <p:cNvPr id="4" name="Picture 3">
            <a:extLst>
              <a:ext uri="{FF2B5EF4-FFF2-40B4-BE49-F238E27FC236}">
                <a16:creationId xmlns:a16="http://schemas.microsoft.com/office/drawing/2014/main" id="{E753C7EF-BF5F-2818-9FB4-62CDFE17D80E}"/>
              </a:ext>
            </a:extLst>
          </p:cNvPr>
          <p:cNvPicPr>
            <a:picLocks noChangeAspect="1"/>
          </p:cNvPicPr>
          <p:nvPr/>
        </p:nvPicPr>
        <p:blipFill rotWithShape="1">
          <a:blip r:embed="rId2"/>
          <a:srcRect l="46660"/>
          <a:stretch/>
        </p:blipFill>
        <p:spPr>
          <a:xfrm>
            <a:off x="4544168" y="2096852"/>
            <a:ext cx="4188496" cy="3359478"/>
          </a:xfrm>
          <a:prstGeom prst="rect">
            <a:avLst/>
          </a:prstGeom>
        </p:spPr>
      </p:pic>
    </p:spTree>
    <p:extLst>
      <p:ext uri="{BB962C8B-B14F-4D97-AF65-F5344CB8AC3E}">
        <p14:creationId xmlns:p14="http://schemas.microsoft.com/office/powerpoint/2010/main" val="297752632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B85E-75FE-16E4-FB4B-45B229371F71}"/>
              </a:ext>
            </a:extLst>
          </p:cNvPr>
          <p:cNvSpPr>
            <a:spLocks noGrp="1"/>
          </p:cNvSpPr>
          <p:nvPr>
            <p:ph type="title"/>
          </p:nvPr>
        </p:nvSpPr>
        <p:spPr/>
        <p:txBody>
          <a:bodyPr/>
          <a:lstStyle/>
          <a:p>
            <a:r>
              <a:rPr lang="en-GB" dirty="0"/>
              <a:t>Distribution by room</a:t>
            </a:r>
          </a:p>
        </p:txBody>
      </p:sp>
      <p:pic>
        <p:nvPicPr>
          <p:cNvPr id="2050" name="Picture 2">
            <a:extLst>
              <a:ext uri="{FF2B5EF4-FFF2-40B4-BE49-F238E27FC236}">
                <a16:creationId xmlns:a16="http://schemas.microsoft.com/office/drawing/2014/main" id="{44082D9D-62F2-B1B8-9AA9-CDA0E2BC1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19776"/>
            <a:ext cx="6492272" cy="415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2499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9C97-A49F-9D3E-8575-C189BBCA752D}"/>
              </a:ext>
            </a:extLst>
          </p:cNvPr>
          <p:cNvSpPr>
            <a:spLocks noGrp="1"/>
          </p:cNvSpPr>
          <p:nvPr>
            <p:ph type="title"/>
          </p:nvPr>
        </p:nvSpPr>
        <p:spPr/>
        <p:txBody>
          <a:bodyPr/>
          <a:lstStyle/>
          <a:p>
            <a:r>
              <a:rPr lang="en-GB" dirty="0"/>
              <a:t>Comparison with the literature</a:t>
            </a:r>
          </a:p>
        </p:txBody>
      </p:sp>
      <p:sp>
        <p:nvSpPr>
          <p:cNvPr id="3" name="Text Placeholder 2">
            <a:extLst>
              <a:ext uri="{FF2B5EF4-FFF2-40B4-BE49-F238E27FC236}">
                <a16:creationId xmlns:a16="http://schemas.microsoft.com/office/drawing/2014/main" id="{EAF44367-D335-C0B2-FFD9-B063C85E8DDC}"/>
              </a:ext>
            </a:extLst>
          </p:cNvPr>
          <p:cNvSpPr>
            <a:spLocks noGrp="1"/>
          </p:cNvSpPr>
          <p:nvPr>
            <p:ph type="body" sz="quarter" idx="11"/>
          </p:nvPr>
        </p:nvSpPr>
        <p:spPr/>
        <p:txBody>
          <a:bodyPr/>
          <a:lstStyle/>
          <a:p>
            <a:endParaRPr lang="en-GB"/>
          </a:p>
        </p:txBody>
      </p:sp>
      <p:graphicFrame>
        <p:nvGraphicFramePr>
          <p:cNvPr id="13" name="Table 13">
            <a:extLst>
              <a:ext uri="{FF2B5EF4-FFF2-40B4-BE49-F238E27FC236}">
                <a16:creationId xmlns:a16="http://schemas.microsoft.com/office/drawing/2014/main" id="{7BB0FFB3-DFEF-4300-8F12-83A7DD12F473}"/>
              </a:ext>
            </a:extLst>
          </p:cNvPr>
          <p:cNvGraphicFramePr>
            <a:graphicFrameLocks noGrp="1"/>
          </p:cNvGraphicFramePr>
          <p:nvPr>
            <p:extLst>
              <p:ext uri="{D42A27DB-BD31-4B8C-83A1-F6EECF244321}">
                <p14:modId xmlns:p14="http://schemas.microsoft.com/office/powerpoint/2010/main" val="155513744"/>
              </p:ext>
            </p:extLst>
          </p:nvPr>
        </p:nvGraphicFramePr>
        <p:xfrm>
          <a:off x="1106463" y="2060848"/>
          <a:ext cx="6137868" cy="4114800"/>
        </p:xfrm>
        <a:graphic>
          <a:graphicData uri="http://schemas.openxmlformats.org/drawingml/2006/table">
            <a:tbl>
              <a:tblPr firstRow="1">
                <a:tableStyleId>{073A0DAA-6AF3-43AB-8588-CEC1D06C72B9}</a:tableStyleId>
              </a:tblPr>
              <a:tblGrid>
                <a:gridCol w="2045956">
                  <a:extLst>
                    <a:ext uri="{9D8B030D-6E8A-4147-A177-3AD203B41FA5}">
                      <a16:colId xmlns:a16="http://schemas.microsoft.com/office/drawing/2014/main" val="3121502457"/>
                    </a:ext>
                  </a:extLst>
                </a:gridCol>
                <a:gridCol w="2045956">
                  <a:extLst>
                    <a:ext uri="{9D8B030D-6E8A-4147-A177-3AD203B41FA5}">
                      <a16:colId xmlns:a16="http://schemas.microsoft.com/office/drawing/2014/main" val="222831196"/>
                    </a:ext>
                  </a:extLst>
                </a:gridCol>
                <a:gridCol w="2045956">
                  <a:extLst>
                    <a:ext uri="{9D8B030D-6E8A-4147-A177-3AD203B41FA5}">
                      <a16:colId xmlns:a16="http://schemas.microsoft.com/office/drawing/2014/main" val="2648047410"/>
                    </a:ext>
                  </a:extLst>
                </a:gridCol>
              </a:tblGrid>
              <a:tr h="370840">
                <a:tc>
                  <a:txBody>
                    <a:bodyPr/>
                    <a:lstStyle/>
                    <a:p>
                      <a:r>
                        <a:rPr lang="en-GB" dirty="0"/>
                        <a:t>Study</a:t>
                      </a:r>
                    </a:p>
                  </a:txBody>
                  <a:tcPr/>
                </a:tc>
                <a:tc>
                  <a:txBody>
                    <a:bodyPr/>
                    <a:lstStyle/>
                    <a:p>
                      <a:r>
                        <a:rPr lang="en-GB" dirty="0"/>
                        <a:t>Deposition rate/m2/day</a:t>
                      </a:r>
                    </a:p>
                  </a:txBody>
                  <a:tcPr/>
                </a:tc>
                <a:tc>
                  <a:txBody>
                    <a:bodyPr/>
                    <a:lstStyle/>
                    <a:p>
                      <a:r>
                        <a:rPr lang="en-GB" dirty="0"/>
                        <a:t>Fibre/microparticles</a:t>
                      </a:r>
                    </a:p>
                  </a:txBody>
                  <a:tcPr/>
                </a:tc>
                <a:extLst>
                  <a:ext uri="{0D108BD9-81ED-4DB2-BD59-A6C34878D82A}">
                    <a16:rowId xmlns:a16="http://schemas.microsoft.com/office/drawing/2014/main" val="1912656670"/>
                  </a:ext>
                </a:extLst>
              </a:tr>
              <a:tr h="370840">
                <a:tc>
                  <a:txBody>
                    <a:bodyPr/>
                    <a:lstStyle/>
                    <a:p>
                      <a:r>
                        <a:rPr lang="en-GB" dirty="0" err="1"/>
                        <a:t>Dris</a:t>
                      </a:r>
                      <a:r>
                        <a:rPr lang="en-GB" dirty="0"/>
                        <a:t> et al., 2017</a:t>
                      </a:r>
                    </a:p>
                  </a:txBody>
                  <a:tcPr/>
                </a:tc>
                <a:tc>
                  <a:txBody>
                    <a:bodyPr/>
                    <a:lstStyle/>
                    <a:p>
                      <a:r>
                        <a:rPr lang="en-GB" dirty="0"/>
                        <a:t>Range: 1,586 and 11,130 </a:t>
                      </a:r>
                    </a:p>
                  </a:txBody>
                  <a:tcPr/>
                </a:tc>
                <a:tc>
                  <a:txBody>
                    <a:bodyPr/>
                    <a:lstStyle/>
                    <a:p>
                      <a:r>
                        <a:rPr lang="en-GB" dirty="0"/>
                        <a:t>Fibres</a:t>
                      </a:r>
                    </a:p>
                  </a:txBody>
                  <a:tcPr/>
                </a:tc>
                <a:extLst>
                  <a:ext uri="{0D108BD9-81ED-4DB2-BD59-A6C34878D82A}">
                    <a16:rowId xmlns:a16="http://schemas.microsoft.com/office/drawing/2014/main" val="2434725106"/>
                  </a:ext>
                </a:extLst>
              </a:tr>
              <a:tr h="370840">
                <a:tc>
                  <a:txBody>
                    <a:bodyPr/>
                    <a:lstStyle/>
                    <a:p>
                      <a:r>
                        <a:rPr lang="en-GB" dirty="0"/>
                        <a:t>Jenner et al., 2021</a:t>
                      </a:r>
                    </a:p>
                  </a:txBody>
                  <a:tcPr/>
                </a:tc>
                <a:tc>
                  <a:txBody>
                    <a:bodyPr/>
                    <a:lstStyle/>
                    <a:p>
                      <a:r>
                        <a:rPr lang="en-GB" dirty="0"/>
                        <a:t>1,400</a:t>
                      </a:r>
                    </a:p>
                  </a:txBody>
                  <a:tcPr/>
                </a:tc>
                <a:tc>
                  <a:txBody>
                    <a:bodyPr/>
                    <a:lstStyle/>
                    <a:p>
                      <a:r>
                        <a:rPr lang="en-GB" dirty="0"/>
                        <a:t>Microparticles</a:t>
                      </a:r>
                    </a:p>
                  </a:txBody>
                  <a:tcPr/>
                </a:tc>
                <a:extLst>
                  <a:ext uri="{0D108BD9-81ED-4DB2-BD59-A6C34878D82A}">
                    <a16:rowId xmlns:a16="http://schemas.microsoft.com/office/drawing/2014/main" val="1437326911"/>
                  </a:ext>
                </a:extLst>
              </a:tr>
              <a:tr h="370840">
                <a:tc>
                  <a:txBody>
                    <a:bodyPr/>
                    <a:lstStyle/>
                    <a:p>
                      <a:r>
                        <a:rPr lang="en-GB" dirty="0" err="1"/>
                        <a:t>Soltani</a:t>
                      </a:r>
                      <a:r>
                        <a:rPr lang="en-GB" dirty="0"/>
                        <a:t> et al., 2021</a:t>
                      </a:r>
                    </a:p>
                  </a:txBody>
                  <a:tcPr/>
                </a:tc>
                <a:tc>
                  <a:txBody>
                    <a:bodyPr/>
                    <a:lstStyle/>
                    <a:p>
                      <a:r>
                        <a:rPr lang="en-GB" dirty="0"/>
                        <a:t>Range: 308 to 17,642</a:t>
                      </a:r>
                    </a:p>
                  </a:txBody>
                  <a:tcPr/>
                </a:tc>
                <a:tc>
                  <a:txBody>
                    <a:bodyPr/>
                    <a:lstStyle/>
                    <a:p>
                      <a:r>
                        <a:rPr lang="en-GB" dirty="0"/>
                        <a:t>Fibres</a:t>
                      </a:r>
                    </a:p>
                  </a:txBody>
                  <a:tcPr/>
                </a:tc>
                <a:extLst>
                  <a:ext uri="{0D108BD9-81ED-4DB2-BD59-A6C34878D82A}">
                    <a16:rowId xmlns:a16="http://schemas.microsoft.com/office/drawing/2014/main" val="171627995"/>
                  </a:ext>
                </a:extLst>
              </a:tr>
              <a:tr h="370840">
                <a:tc>
                  <a:txBody>
                    <a:bodyPr/>
                    <a:lstStyle/>
                    <a:p>
                      <a:r>
                        <a:rPr lang="en-GB" dirty="0">
                          <a:solidFill>
                            <a:srgbClr val="FF0000"/>
                          </a:solidFill>
                        </a:rPr>
                        <a:t>HOMEs Citizens</a:t>
                      </a:r>
                    </a:p>
                  </a:txBody>
                  <a:tcPr/>
                </a:tc>
                <a:tc>
                  <a:txBody>
                    <a:bodyPr/>
                    <a:lstStyle/>
                    <a:p>
                      <a:r>
                        <a:rPr lang="en-GB" dirty="0">
                          <a:solidFill>
                            <a:srgbClr val="FF0000"/>
                          </a:solidFill>
                        </a:rPr>
                        <a:t>Range: 714 to 10,000</a:t>
                      </a:r>
                    </a:p>
                  </a:txBody>
                  <a:tcPr/>
                </a:tc>
                <a:tc>
                  <a:txBody>
                    <a:bodyPr/>
                    <a:lstStyle/>
                    <a:p>
                      <a:r>
                        <a:rPr lang="en-GB" dirty="0">
                          <a:solidFill>
                            <a:srgbClr val="FF0000"/>
                          </a:solidFill>
                        </a:rPr>
                        <a:t>Fibres</a:t>
                      </a:r>
                    </a:p>
                  </a:txBody>
                  <a:tcPr/>
                </a:tc>
                <a:extLst>
                  <a:ext uri="{0D108BD9-81ED-4DB2-BD59-A6C34878D82A}">
                    <a16:rowId xmlns:a16="http://schemas.microsoft.com/office/drawing/2014/main" val="2320390657"/>
                  </a:ext>
                </a:extLst>
              </a:tr>
            </a:tbl>
          </a:graphicData>
        </a:graphic>
      </p:graphicFrame>
    </p:spTree>
    <p:extLst>
      <p:ext uri="{BB962C8B-B14F-4D97-AF65-F5344CB8AC3E}">
        <p14:creationId xmlns:p14="http://schemas.microsoft.com/office/powerpoint/2010/main" val="220519867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A24588D-B19D-4ACD-80C3-D577FDC94F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323528" y="1501631"/>
            <a:ext cx="3471010" cy="1737821"/>
          </a:xfrm>
          <a:prstGeom prst="rect">
            <a:avLst/>
          </a:prstGeom>
        </p:spPr>
      </p:pic>
      <p:sp>
        <p:nvSpPr>
          <p:cNvPr id="36" name="TextBox 35">
            <a:extLst>
              <a:ext uri="{FF2B5EF4-FFF2-40B4-BE49-F238E27FC236}">
                <a16:creationId xmlns:a16="http://schemas.microsoft.com/office/drawing/2014/main" id="{3A8A7A96-E8AA-4100-B16D-5AC414555E36}"/>
              </a:ext>
            </a:extLst>
          </p:cNvPr>
          <p:cNvSpPr txBox="1"/>
          <p:nvPr/>
        </p:nvSpPr>
        <p:spPr>
          <a:xfrm>
            <a:off x="5439288" y="2435879"/>
            <a:ext cx="2839239" cy="461665"/>
          </a:xfrm>
          <a:prstGeom prst="rect">
            <a:avLst/>
          </a:prstGeom>
          <a:noFill/>
        </p:spPr>
        <p:txBody>
          <a:bodyPr wrap="none" rtlCol="0">
            <a:spAutoFit/>
          </a:bodyPr>
          <a:lstStyle/>
          <a:p>
            <a:r>
              <a:rPr lang="en-GB" sz="2400" dirty="0"/>
              <a:t>Raman microscope</a:t>
            </a:r>
          </a:p>
        </p:txBody>
      </p:sp>
      <p:cxnSp>
        <p:nvCxnSpPr>
          <p:cNvPr id="41" name="Straight Arrow Connector 40">
            <a:extLst>
              <a:ext uri="{FF2B5EF4-FFF2-40B4-BE49-F238E27FC236}">
                <a16:creationId xmlns:a16="http://schemas.microsoft.com/office/drawing/2014/main" id="{4EAE4F76-EA4D-46BB-A0BC-04218BB7F92B}"/>
              </a:ext>
            </a:extLst>
          </p:cNvPr>
          <p:cNvCxnSpPr>
            <a:cxnSpLocks/>
          </p:cNvCxnSpPr>
          <p:nvPr/>
        </p:nvCxnSpPr>
        <p:spPr>
          <a:xfrm>
            <a:off x="3764502" y="3861048"/>
            <a:ext cx="1328537"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C077B1C6-4C75-4F55-B762-FFB6E2768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426" y="1003679"/>
            <a:ext cx="4038529" cy="1446549"/>
          </a:xfrm>
          <a:prstGeom prst="rect">
            <a:avLst/>
          </a:prstGeom>
        </p:spPr>
      </p:pic>
      <p:sp>
        <p:nvSpPr>
          <p:cNvPr id="18" name="TextBox 17">
            <a:extLst>
              <a:ext uri="{FF2B5EF4-FFF2-40B4-BE49-F238E27FC236}">
                <a16:creationId xmlns:a16="http://schemas.microsoft.com/office/drawing/2014/main" id="{856A47CA-3011-413B-B261-EC1539560543}"/>
              </a:ext>
            </a:extLst>
          </p:cNvPr>
          <p:cNvSpPr txBox="1"/>
          <p:nvPr/>
        </p:nvSpPr>
        <p:spPr>
          <a:xfrm>
            <a:off x="3921363" y="1602709"/>
            <a:ext cx="843501" cy="1446550"/>
          </a:xfrm>
          <a:prstGeom prst="rect">
            <a:avLst/>
          </a:prstGeom>
          <a:noFill/>
        </p:spPr>
        <p:txBody>
          <a:bodyPr wrap="none" rtlCol="0">
            <a:spAutoFit/>
          </a:bodyPr>
          <a:lstStyle/>
          <a:p>
            <a:r>
              <a:rPr lang="en-GB" sz="8800" dirty="0">
                <a:solidFill>
                  <a:srgbClr val="FF0000"/>
                </a:solidFill>
              </a:rPr>
              <a:t>+</a:t>
            </a:r>
          </a:p>
        </p:txBody>
      </p:sp>
      <p:sp>
        <p:nvSpPr>
          <p:cNvPr id="22" name="TextBox 21">
            <a:extLst>
              <a:ext uri="{FF2B5EF4-FFF2-40B4-BE49-F238E27FC236}">
                <a16:creationId xmlns:a16="http://schemas.microsoft.com/office/drawing/2014/main" id="{890B0DE3-43B4-4A63-9FE0-13FD3DDA43F8}"/>
              </a:ext>
            </a:extLst>
          </p:cNvPr>
          <p:cNvSpPr txBox="1"/>
          <p:nvPr/>
        </p:nvSpPr>
        <p:spPr>
          <a:xfrm>
            <a:off x="5133062" y="3252571"/>
            <a:ext cx="3293259" cy="707886"/>
          </a:xfrm>
          <a:prstGeom prst="rect">
            <a:avLst/>
          </a:prstGeom>
          <a:noFill/>
          <a:ln>
            <a:solidFill>
              <a:srgbClr val="FF0000"/>
            </a:solidFill>
          </a:ln>
        </p:spPr>
        <p:txBody>
          <a:bodyPr wrap="square" rtlCol="0">
            <a:spAutoFit/>
          </a:bodyPr>
          <a:lstStyle/>
          <a:p>
            <a:pPr algn="ctr"/>
            <a:r>
              <a:rPr lang="en-GB" sz="2000" dirty="0"/>
              <a:t>Chemical fingerprint for selected particle</a:t>
            </a:r>
          </a:p>
        </p:txBody>
      </p:sp>
      <p:sp>
        <p:nvSpPr>
          <p:cNvPr id="30" name="Oval 29">
            <a:extLst>
              <a:ext uri="{FF2B5EF4-FFF2-40B4-BE49-F238E27FC236}">
                <a16:creationId xmlns:a16="http://schemas.microsoft.com/office/drawing/2014/main" id="{8007876F-6BB1-40C1-B4BD-7D01E1FB69B4}"/>
              </a:ext>
            </a:extLst>
          </p:cNvPr>
          <p:cNvSpPr/>
          <p:nvPr/>
        </p:nvSpPr>
        <p:spPr>
          <a:xfrm>
            <a:off x="1077063" y="2496681"/>
            <a:ext cx="504056" cy="399793"/>
          </a:xfrm>
          <a:prstGeom prst="ellipse">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9379808F-DB4F-4088-BB00-F8DC84324F44}"/>
              </a:ext>
            </a:extLst>
          </p:cNvPr>
          <p:cNvSpPr/>
          <p:nvPr/>
        </p:nvSpPr>
        <p:spPr>
          <a:xfrm>
            <a:off x="667436" y="2763264"/>
            <a:ext cx="428726" cy="974558"/>
          </a:xfrm>
          <a:custGeom>
            <a:avLst/>
            <a:gdLst>
              <a:gd name="connsiteX0" fmla="*/ 428726 w 428726"/>
              <a:gd name="connsiteY0" fmla="*/ 0 h 974558"/>
              <a:gd name="connsiteX1" fmla="*/ 176063 w 428726"/>
              <a:gd name="connsiteY1" fmla="*/ 300789 h 974558"/>
              <a:gd name="connsiteX2" fmla="*/ 7621 w 428726"/>
              <a:gd name="connsiteY2" fmla="*/ 601579 h 974558"/>
              <a:gd name="connsiteX3" fmla="*/ 43715 w 428726"/>
              <a:gd name="connsiteY3" fmla="*/ 770021 h 974558"/>
              <a:gd name="connsiteX4" fmla="*/ 176063 w 428726"/>
              <a:gd name="connsiteY4" fmla="*/ 866273 h 974558"/>
              <a:gd name="connsiteX5" fmla="*/ 344505 w 428726"/>
              <a:gd name="connsiteY5" fmla="*/ 974558 h 97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6" h="974558">
                <a:moveTo>
                  <a:pt x="428726" y="0"/>
                </a:moveTo>
                <a:cubicBezTo>
                  <a:pt x="337486" y="100263"/>
                  <a:pt x="246247" y="200526"/>
                  <a:pt x="176063" y="300789"/>
                </a:cubicBezTo>
                <a:cubicBezTo>
                  <a:pt x="105879" y="401052"/>
                  <a:pt x="29679" y="523374"/>
                  <a:pt x="7621" y="601579"/>
                </a:cubicBezTo>
                <a:cubicBezTo>
                  <a:pt x="-14437" y="679784"/>
                  <a:pt x="15641" y="725905"/>
                  <a:pt x="43715" y="770021"/>
                </a:cubicBezTo>
                <a:cubicBezTo>
                  <a:pt x="71789" y="814137"/>
                  <a:pt x="125931" y="832184"/>
                  <a:pt x="176063" y="866273"/>
                </a:cubicBezTo>
                <a:cubicBezTo>
                  <a:pt x="226195" y="900362"/>
                  <a:pt x="285350" y="937460"/>
                  <a:pt x="344505" y="974558"/>
                </a:cubicBezTo>
              </a:path>
            </a:pathLst>
          </a:custGeom>
          <a:noFill/>
          <a:ln w="38100">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5E6D0F7-EA6C-443F-9180-486FCD62A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426" y="4281265"/>
            <a:ext cx="4176122" cy="1457070"/>
          </a:xfrm>
          <a:prstGeom prst="rect">
            <a:avLst/>
          </a:prstGeom>
        </p:spPr>
      </p:pic>
      <p:pic>
        <p:nvPicPr>
          <p:cNvPr id="8" name="Picture 7">
            <a:extLst>
              <a:ext uri="{FF2B5EF4-FFF2-40B4-BE49-F238E27FC236}">
                <a16:creationId xmlns:a16="http://schemas.microsoft.com/office/drawing/2014/main" id="{BA714974-57BB-4FBC-A682-6F62E99853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654" y="3774790"/>
            <a:ext cx="3501848" cy="1969789"/>
          </a:xfrm>
          <a:prstGeom prst="rect">
            <a:avLst/>
          </a:prstGeom>
        </p:spPr>
      </p:pic>
      <p:cxnSp>
        <p:nvCxnSpPr>
          <p:cNvPr id="34" name="Straight Arrow Connector 33">
            <a:extLst>
              <a:ext uri="{FF2B5EF4-FFF2-40B4-BE49-F238E27FC236}">
                <a16:creationId xmlns:a16="http://schemas.microsoft.com/office/drawing/2014/main" id="{CF3ED2F4-A379-4C7C-B961-4C232AEE7148}"/>
              </a:ext>
            </a:extLst>
          </p:cNvPr>
          <p:cNvCxnSpPr>
            <a:cxnSpLocks/>
          </p:cNvCxnSpPr>
          <p:nvPr/>
        </p:nvCxnSpPr>
        <p:spPr>
          <a:xfrm>
            <a:off x="6858907" y="3957229"/>
            <a:ext cx="0" cy="648072"/>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A0C1F6ED-FC81-DA46-2AA9-1265E33195C7}"/>
              </a:ext>
            </a:extLst>
          </p:cNvPr>
          <p:cNvSpPr>
            <a:spLocks noGrp="1"/>
          </p:cNvSpPr>
          <p:nvPr>
            <p:ph type="title"/>
          </p:nvPr>
        </p:nvSpPr>
        <p:spPr>
          <a:xfrm>
            <a:off x="276421" y="135496"/>
            <a:ext cx="7886700" cy="1011108"/>
          </a:xfrm>
        </p:spPr>
        <p:txBody>
          <a:bodyPr>
            <a:normAutofit fontScale="90000"/>
          </a:bodyPr>
          <a:lstStyle/>
          <a:p>
            <a:r>
              <a:rPr lang="en-GB" sz="3600" dirty="0"/>
              <a:t>Identification of </a:t>
            </a:r>
            <a:br>
              <a:rPr lang="en-GB" sz="3600" dirty="0"/>
            </a:br>
            <a:r>
              <a:rPr lang="en-GB" sz="3600" dirty="0"/>
              <a:t>Microplastics at UWE</a:t>
            </a:r>
          </a:p>
        </p:txBody>
      </p:sp>
    </p:spTree>
    <p:extLst>
      <p:ext uri="{BB962C8B-B14F-4D97-AF65-F5344CB8AC3E}">
        <p14:creationId xmlns:p14="http://schemas.microsoft.com/office/powerpoint/2010/main" val="224293150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FA35-72CD-7AC2-DDBE-A6F12C4B3089}"/>
              </a:ext>
            </a:extLst>
          </p:cNvPr>
          <p:cNvSpPr>
            <a:spLocks noGrp="1"/>
          </p:cNvSpPr>
          <p:nvPr>
            <p:ph type="title"/>
          </p:nvPr>
        </p:nvSpPr>
        <p:spPr>
          <a:xfrm>
            <a:off x="365350" y="260648"/>
            <a:ext cx="7886700" cy="1011108"/>
          </a:xfrm>
        </p:spPr>
        <p:txBody>
          <a:bodyPr/>
          <a:lstStyle/>
          <a:p>
            <a:r>
              <a:rPr lang="en-GB" dirty="0"/>
              <a:t>Pilot fibre identification</a:t>
            </a:r>
          </a:p>
        </p:txBody>
      </p:sp>
      <p:sp>
        <p:nvSpPr>
          <p:cNvPr id="3" name="Text Placeholder 2">
            <a:extLst>
              <a:ext uri="{FF2B5EF4-FFF2-40B4-BE49-F238E27FC236}">
                <a16:creationId xmlns:a16="http://schemas.microsoft.com/office/drawing/2014/main" id="{55582B5E-B645-9D80-C07C-322E639F2E23}"/>
              </a:ext>
            </a:extLst>
          </p:cNvPr>
          <p:cNvSpPr>
            <a:spLocks noGrp="1"/>
          </p:cNvSpPr>
          <p:nvPr>
            <p:ph type="body" sz="quarter" idx="11"/>
          </p:nvPr>
        </p:nvSpPr>
        <p:spPr/>
        <p:txBody>
          <a:bodyPr/>
          <a:lstStyle/>
          <a:p>
            <a:endParaRPr lang="en-GB" dirty="0"/>
          </a:p>
        </p:txBody>
      </p:sp>
      <p:pic>
        <p:nvPicPr>
          <p:cNvPr id="5" name="Picture 4">
            <a:extLst>
              <a:ext uri="{FF2B5EF4-FFF2-40B4-BE49-F238E27FC236}">
                <a16:creationId xmlns:a16="http://schemas.microsoft.com/office/drawing/2014/main" id="{BE641FD7-AF20-1778-E607-76CFE04AD2D8}"/>
              </a:ext>
            </a:extLst>
          </p:cNvPr>
          <p:cNvPicPr>
            <a:picLocks noChangeAspect="1"/>
          </p:cNvPicPr>
          <p:nvPr/>
        </p:nvPicPr>
        <p:blipFill>
          <a:blip r:embed="rId2"/>
          <a:stretch>
            <a:fillRect/>
          </a:stretch>
        </p:blipFill>
        <p:spPr>
          <a:xfrm>
            <a:off x="193283" y="1144595"/>
            <a:ext cx="4355500" cy="1768226"/>
          </a:xfrm>
          <a:prstGeom prst="rect">
            <a:avLst/>
          </a:prstGeom>
        </p:spPr>
      </p:pic>
      <p:pic>
        <p:nvPicPr>
          <p:cNvPr id="4" name="Picture 3">
            <a:extLst>
              <a:ext uri="{FF2B5EF4-FFF2-40B4-BE49-F238E27FC236}">
                <a16:creationId xmlns:a16="http://schemas.microsoft.com/office/drawing/2014/main" id="{F242F4EC-700D-44F8-011E-2F6FC4A66C35}"/>
              </a:ext>
            </a:extLst>
          </p:cNvPr>
          <p:cNvPicPr>
            <a:picLocks noChangeAspect="1"/>
          </p:cNvPicPr>
          <p:nvPr/>
        </p:nvPicPr>
        <p:blipFill>
          <a:blip r:embed="rId3"/>
          <a:stretch>
            <a:fillRect/>
          </a:stretch>
        </p:blipFill>
        <p:spPr>
          <a:xfrm>
            <a:off x="4835301" y="1144595"/>
            <a:ext cx="3635658" cy="1872208"/>
          </a:xfrm>
          <a:prstGeom prst="rect">
            <a:avLst/>
          </a:prstGeom>
        </p:spPr>
      </p:pic>
      <p:graphicFrame>
        <p:nvGraphicFramePr>
          <p:cNvPr id="7" name="Table 6">
            <a:extLst>
              <a:ext uri="{FF2B5EF4-FFF2-40B4-BE49-F238E27FC236}">
                <a16:creationId xmlns:a16="http://schemas.microsoft.com/office/drawing/2014/main" id="{1093C721-29F5-8455-5252-CBA66D1C457A}"/>
              </a:ext>
            </a:extLst>
          </p:cNvPr>
          <p:cNvGraphicFramePr>
            <a:graphicFrameLocks noGrp="1"/>
          </p:cNvGraphicFramePr>
          <p:nvPr>
            <p:extLst>
              <p:ext uri="{D42A27DB-BD31-4B8C-83A1-F6EECF244321}">
                <p14:modId xmlns:p14="http://schemas.microsoft.com/office/powerpoint/2010/main" val="1805339784"/>
              </p:ext>
            </p:extLst>
          </p:nvPr>
        </p:nvGraphicFramePr>
        <p:xfrm>
          <a:off x="1692797" y="3212976"/>
          <a:ext cx="5088716" cy="3318264"/>
        </p:xfrm>
        <a:graphic>
          <a:graphicData uri="http://schemas.openxmlformats.org/drawingml/2006/table">
            <a:tbl>
              <a:tblPr firstRow="1" bandRow="1">
                <a:tableStyleId>{5C22544A-7EE6-4342-B048-85BDC9FD1C3A}</a:tableStyleId>
              </a:tblPr>
              <a:tblGrid>
                <a:gridCol w="1203736">
                  <a:extLst>
                    <a:ext uri="{9D8B030D-6E8A-4147-A177-3AD203B41FA5}">
                      <a16:colId xmlns:a16="http://schemas.microsoft.com/office/drawing/2014/main" val="89947441"/>
                    </a:ext>
                  </a:extLst>
                </a:gridCol>
                <a:gridCol w="2025526">
                  <a:extLst>
                    <a:ext uri="{9D8B030D-6E8A-4147-A177-3AD203B41FA5}">
                      <a16:colId xmlns:a16="http://schemas.microsoft.com/office/drawing/2014/main" val="2255819171"/>
                    </a:ext>
                  </a:extLst>
                </a:gridCol>
                <a:gridCol w="875194">
                  <a:extLst>
                    <a:ext uri="{9D8B030D-6E8A-4147-A177-3AD203B41FA5}">
                      <a16:colId xmlns:a16="http://schemas.microsoft.com/office/drawing/2014/main" val="3724904697"/>
                    </a:ext>
                  </a:extLst>
                </a:gridCol>
                <a:gridCol w="984260">
                  <a:extLst>
                    <a:ext uri="{9D8B030D-6E8A-4147-A177-3AD203B41FA5}">
                      <a16:colId xmlns:a16="http://schemas.microsoft.com/office/drawing/2014/main" val="1811483719"/>
                    </a:ext>
                  </a:extLst>
                </a:gridCol>
              </a:tblGrid>
              <a:tr h="339597">
                <a:tc>
                  <a:txBody>
                    <a:bodyPr/>
                    <a:lstStyle/>
                    <a:p>
                      <a:r>
                        <a:rPr lang="en-GB" sz="1600" dirty="0">
                          <a:solidFill>
                            <a:schemeClr val="tx1"/>
                          </a:solidFill>
                        </a:rPr>
                        <a:t>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Natural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synthetic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505182"/>
                  </a:ext>
                </a:extLst>
              </a:tr>
              <a:tr h="753627">
                <a:tc>
                  <a:txBody>
                    <a:bodyPr/>
                    <a:lstStyle/>
                    <a:p>
                      <a:r>
                        <a:rPr lang="en-GB" sz="1600" dirty="0" err="1">
                          <a:solidFill>
                            <a:schemeClr val="tx1"/>
                          </a:solidFill>
                        </a:rPr>
                        <a:t>KeChi</a:t>
                      </a:r>
                      <a:r>
                        <a:rPr lang="en-GB" sz="1600" dirty="0">
                          <a:solidFill>
                            <a:schemeClr val="tx1"/>
                          </a:solidFill>
                        </a:rPr>
                        <a:t>-Okafor et al.,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Kenyan/Tanzanian coast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102406"/>
                  </a:ext>
                </a:extLst>
              </a:tr>
              <a:tr h="753627">
                <a:tc>
                  <a:txBody>
                    <a:bodyPr/>
                    <a:lstStyle/>
                    <a:p>
                      <a:r>
                        <a:rPr lang="en-GB" sz="1600" dirty="0">
                          <a:solidFill>
                            <a:schemeClr val="tx1"/>
                          </a:solidFill>
                        </a:rPr>
                        <a:t>Jones and Johansson,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Seats of public venues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&gt;70%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768473"/>
                  </a:ext>
                </a:extLst>
              </a:tr>
              <a:tr h="530330">
                <a:tc>
                  <a:txBody>
                    <a:bodyPr/>
                    <a:lstStyle/>
                    <a:p>
                      <a:r>
                        <a:rPr lang="en-GB" sz="1600" dirty="0" err="1">
                          <a:solidFill>
                            <a:schemeClr val="tx1"/>
                          </a:solidFill>
                        </a:rPr>
                        <a:t>Eng</a:t>
                      </a:r>
                      <a:r>
                        <a:rPr lang="en-GB" sz="1600" dirty="0">
                          <a:solidFill>
                            <a:schemeClr val="tx1"/>
                          </a:solidFill>
                        </a:rPr>
                        <a:t> and Koh,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Parapets of high-rise housing in Singapore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576757"/>
                  </a:ext>
                </a:extLst>
              </a:tr>
              <a:tr h="753627">
                <a:tc>
                  <a:txBody>
                    <a:bodyPr/>
                    <a:lstStyle/>
                    <a:p>
                      <a:r>
                        <a:rPr lang="en-GB" sz="1600" dirty="0">
                          <a:solidFill>
                            <a:schemeClr val="tx1"/>
                          </a:solidFill>
                        </a:rPr>
                        <a:t>Palmer and Oliver, 2004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Fibres in human head 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&lt;20%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688488"/>
                  </a:ext>
                </a:extLst>
              </a:tr>
            </a:tbl>
          </a:graphicData>
        </a:graphic>
      </p:graphicFrame>
    </p:spTree>
    <p:extLst>
      <p:ext uri="{BB962C8B-B14F-4D97-AF65-F5344CB8AC3E}">
        <p14:creationId xmlns:p14="http://schemas.microsoft.com/office/powerpoint/2010/main" val="257316836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0C25-AFEB-0CA0-BCC5-CA8D216E55C9}"/>
              </a:ext>
            </a:extLst>
          </p:cNvPr>
          <p:cNvSpPr>
            <a:spLocks noGrp="1"/>
          </p:cNvSpPr>
          <p:nvPr>
            <p:ph type="title"/>
          </p:nvPr>
        </p:nvSpPr>
        <p:spPr/>
        <p:txBody>
          <a:bodyPr/>
          <a:lstStyle/>
          <a:p>
            <a:r>
              <a:rPr lang="en-GB" dirty="0"/>
              <a:t>How co-creation shaped the wider roll-out</a:t>
            </a:r>
          </a:p>
        </p:txBody>
      </p:sp>
      <p:sp>
        <p:nvSpPr>
          <p:cNvPr id="3" name="Text Placeholder 2">
            <a:extLst>
              <a:ext uri="{FF2B5EF4-FFF2-40B4-BE49-F238E27FC236}">
                <a16:creationId xmlns:a16="http://schemas.microsoft.com/office/drawing/2014/main" id="{4ADA1511-2305-C9CA-8FF4-F4D127CF5EB8}"/>
              </a:ext>
            </a:extLst>
          </p:cNvPr>
          <p:cNvSpPr>
            <a:spLocks noGrp="1"/>
          </p:cNvSpPr>
          <p:nvPr>
            <p:ph type="body" sz="quarter" idx="11"/>
          </p:nvPr>
        </p:nvSpPr>
        <p:spPr/>
        <p:txBody>
          <a:bodyPr/>
          <a:lstStyle/>
          <a:p>
            <a:endParaRPr lang="en-GB"/>
          </a:p>
        </p:txBody>
      </p:sp>
      <p:pic>
        <p:nvPicPr>
          <p:cNvPr id="5" name="Picture 4">
            <a:extLst>
              <a:ext uri="{FF2B5EF4-FFF2-40B4-BE49-F238E27FC236}">
                <a16:creationId xmlns:a16="http://schemas.microsoft.com/office/drawing/2014/main" id="{309F6C53-675A-A739-39AC-0D68D39FD136}"/>
              </a:ext>
            </a:extLst>
          </p:cNvPr>
          <p:cNvPicPr>
            <a:picLocks noChangeAspect="1"/>
          </p:cNvPicPr>
          <p:nvPr/>
        </p:nvPicPr>
        <p:blipFill>
          <a:blip r:embed="rId2"/>
          <a:stretch>
            <a:fillRect/>
          </a:stretch>
        </p:blipFill>
        <p:spPr>
          <a:xfrm>
            <a:off x="386681" y="1232544"/>
            <a:ext cx="5715000" cy="2133600"/>
          </a:xfrm>
          <a:prstGeom prst="rect">
            <a:avLst/>
          </a:prstGeom>
        </p:spPr>
      </p:pic>
      <p:pic>
        <p:nvPicPr>
          <p:cNvPr id="7" name="Picture 6">
            <a:extLst>
              <a:ext uri="{FF2B5EF4-FFF2-40B4-BE49-F238E27FC236}">
                <a16:creationId xmlns:a16="http://schemas.microsoft.com/office/drawing/2014/main" id="{1E087A78-12FF-FD9A-7528-61C6B0699615}"/>
              </a:ext>
            </a:extLst>
          </p:cNvPr>
          <p:cNvPicPr>
            <a:picLocks noChangeAspect="1"/>
          </p:cNvPicPr>
          <p:nvPr/>
        </p:nvPicPr>
        <p:blipFill>
          <a:blip r:embed="rId3"/>
          <a:stretch>
            <a:fillRect/>
          </a:stretch>
        </p:blipFill>
        <p:spPr>
          <a:xfrm>
            <a:off x="3385616" y="3413770"/>
            <a:ext cx="5734050" cy="1295400"/>
          </a:xfrm>
          <a:prstGeom prst="rect">
            <a:avLst/>
          </a:prstGeom>
        </p:spPr>
      </p:pic>
      <p:pic>
        <p:nvPicPr>
          <p:cNvPr id="9" name="Picture 8">
            <a:extLst>
              <a:ext uri="{FF2B5EF4-FFF2-40B4-BE49-F238E27FC236}">
                <a16:creationId xmlns:a16="http://schemas.microsoft.com/office/drawing/2014/main" id="{F0B44C49-C819-C925-E8EA-2E0A87A71457}"/>
              </a:ext>
            </a:extLst>
          </p:cNvPr>
          <p:cNvPicPr>
            <a:picLocks noChangeAspect="1"/>
          </p:cNvPicPr>
          <p:nvPr/>
        </p:nvPicPr>
        <p:blipFill>
          <a:blip r:embed="rId4"/>
          <a:stretch>
            <a:fillRect/>
          </a:stretch>
        </p:blipFill>
        <p:spPr>
          <a:xfrm>
            <a:off x="323528" y="4869160"/>
            <a:ext cx="5676900" cy="1790700"/>
          </a:xfrm>
          <a:prstGeom prst="rect">
            <a:avLst/>
          </a:prstGeom>
        </p:spPr>
      </p:pic>
    </p:spTree>
    <p:extLst>
      <p:ext uri="{BB962C8B-B14F-4D97-AF65-F5344CB8AC3E}">
        <p14:creationId xmlns:p14="http://schemas.microsoft.com/office/powerpoint/2010/main" val="221293117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904C-5857-A84B-36EB-BA8237DFE319}"/>
              </a:ext>
            </a:extLst>
          </p:cNvPr>
          <p:cNvSpPr>
            <a:spLocks noGrp="1"/>
          </p:cNvSpPr>
          <p:nvPr>
            <p:ph type="title"/>
          </p:nvPr>
        </p:nvSpPr>
        <p:spPr/>
        <p:txBody>
          <a:bodyPr/>
          <a:lstStyle/>
          <a:p>
            <a:r>
              <a:rPr lang="en-GB" dirty="0"/>
              <a:t>What next for HOMEs</a:t>
            </a:r>
          </a:p>
        </p:txBody>
      </p:sp>
      <p:sp>
        <p:nvSpPr>
          <p:cNvPr id="3" name="Text Placeholder 2">
            <a:extLst>
              <a:ext uri="{FF2B5EF4-FFF2-40B4-BE49-F238E27FC236}">
                <a16:creationId xmlns:a16="http://schemas.microsoft.com/office/drawing/2014/main" id="{C9496F91-D7FE-D7A1-701E-DC5AEC3114CF}"/>
              </a:ext>
            </a:extLst>
          </p:cNvPr>
          <p:cNvSpPr>
            <a:spLocks noGrp="1"/>
          </p:cNvSpPr>
          <p:nvPr>
            <p:ph type="body" sz="quarter" idx="11"/>
          </p:nvPr>
        </p:nvSpPr>
        <p:spPr>
          <a:xfrm>
            <a:off x="899591" y="1700808"/>
            <a:ext cx="4135771" cy="4608512"/>
          </a:xfrm>
        </p:spPr>
        <p:txBody>
          <a:bodyPr/>
          <a:lstStyle/>
          <a:p>
            <a:r>
              <a:rPr lang="en-GB" dirty="0"/>
              <a:t>Finalise particle characterisation of pilot and present per room</a:t>
            </a:r>
          </a:p>
          <a:p>
            <a:r>
              <a:rPr lang="en-GB" dirty="0"/>
              <a:t>Samples from the wider roll-out being returned and analysed from over 120 participants</a:t>
            </a:r>
          </a:p>
          <a:p>
            <a:r>
              <a:rPr lang="en-GB" dirty="0"/>
              <a:t>Bring industry and citizens together in a final workshop</a:t>
            </a:r>
          </a:p>
          <a:p>
            <a:r>
              <a:rPr lang="en-GB" dirty="0"/>
              <a:t>Continue to educate, enthuse and engage</a:t>
            </a:r>
          </a:p>
          <a:p>
            <a:endParaRPr lang="en-GB" dirty="0"/>
          </a:p>
          <a:p>
            <a:r>
              <a:rPr lang="en-GB" dirty="0"/>
              <a:t>Co-create and co-produce schools packs and sampling methods with teachers, children and parents.</a:t>
            </a:r>
          </a:p>
          <a:p>
            <a:endParaRPr lang="en-GB" dirty="0"/>
          </a:p>
          <a:p>
            <a:endParaRPr lang="en-GB" dirty="0"/>
          </a:p>
        </p:txBody>
      </p:sp>
      <p:sp>
        <p:nvSpPr>
          <p:cNvPr id="6" name="TextBox 5">
            <a:extLst>
              <a:ext uri="{FF2B5EF4-FFF2-40B4-BE49-F238E27FC236}">
                <a16:creationId xmlns:a16="http://schemas.microsoft.com/office/drawing/2014/main" id="{6940CC8B-9896-5A5C-9223-F665DF68D621}"/>
              </a:ext>
            </a:extLst>
          </p:cNvPr>
          <p:cNvSpPr txBox="1"/>
          <p:nvPr/>
        </p:nvSpPr>
        <p:spPr>
          <a:xfrm>
            <a:off x="5256076" y="5536440"/>
            <a:ext cx="3807820" cy="646331"/>
          </a:xfrm>
          <a:prstGeom prst="rect">
            <a:avLst/>
          </a:prstGeom>
          <a:noFill/>
        </p:spPr>
        <p:txBody>
          <a:bodyPr wrap="square" rtlCol="0">
            <a:spAutoFit/>
          </a:bodyPr>
          <a:lstStyle/>
          <a:p>
            <a:r>
              <a:rPr lang="en-GB" dirty="0"/>
              <a:t>Drawing of fighting microplastics by JF</a:t>
            </a:r>
          </a:p>
        </p:txBody>
      </p:sp>
      <p:pic>
        <p:nvPicPr>
          <p:cNvPr id="8" name="Picture 7">
            <a:extLst>
              <a:ext uri="{FF2B5EF4-FFF2-40B4-BE49-F238E27FC236}">
                <a16:creationId xmlns:a16="http://schemas.microsoft.com/office/drawing/2014/main" id="{9E5A14BD-C3D3-6296-AE29-9A015143DCC0}"/>
              </a:ext>
            </a:extLst>
          </p:cNvPr>
          <p:cNvPicPr>
            <a:picLocks noChangeAspect="1"/>
          </p:cNvPicPr>
          <p:nvPr/>
        </p:nvPicPr>
        <p:blipFill>
          <a:blip r:embed="rId2"/>
          <a:stretch>
            <a:fillRect/>
          </a:stretch>
        </p:blipFill>
        <p:spPr>
          <a:xfrm>
            <a:off x="5154910" y="1792026"/>
            <a:ext cx="3789438" cy="3744414"/>
          </a:xfrm>
          <a:prstGeom prst="rect">
            <a:avLst/>
          </a:prstGeom>
        </p:spPr>
      </p:pic>
    </p:spTree>
    <p:extLst>
      <p:ext uri="{BB962C8B-B14F-4D97-AF65-F5344CB8AC3E}">
        <p14:creationId xmlns:p14="http://schemas.microsoft.com/office/powerpoint/2010/main" val="396229490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2FC-A7B8-9363-EB9D-24D5D377DAC1}"/>
              </a:ext>
            </a:extLst>
          </p:cNvPr>
          <p:cNvSpPr>
            <a:spLocks noGrp="1"/>
          </p:cNvSpPr>
          <p:nvPr>
            <p:ph type="title"/>
          </p:nvPr>
        </p:nvSpPr>
        <p:spPr/>
        <p:txBody>
          <a:bodyPr/>
          <a:lstStyle/>
          <a:p>
            <a:r>
              <a:rPr lang="en-GB" dirty="0"/>
              <a:t>What next for airborne microplastics</a:t>
            </a:r>
          </a:p>
        </p:txBody>
      </p:sp>
      <p:sp>
        <p:nvSpPr>
          <p:cNvPr id="3" name="Text Placeholder 2">
            <a:extLst>
              <a:ext uri="{FF2B5EF4-FFF2-40B4-BE49-F238E27FC236}">
                <a16:creationId xmlns:a16="http://schemas.microsoft.com/office/drawing/2014/main" id="{9CBCBC50-73C3-1A7A-C099-51CAFDC5E51B}"/>
              </a:ext>
            </a:extLst>
          </p:cNvPr>
          <p:cNvSpPr>
            <a:spLocks noGrp="1"/>
          </p:cNvSpPr>
          <p:nvPr>
            <p:ph type="body" sz="quarter" idx="11"/>
          </p:nvPr>
        </p:nvSpPr>
        <p:spPr>
          <a:xfrm>
            <a:off x="338709" y="1300885"/>
            <a:ext cx="3921443" cy="3355534"/>
          </a:xfrm>
        </p:spPr>
        <p:txBody>
          <a:bodyPr/>
          <a:lstStyle/>
          <a:p>
            <a:pPr marL="9525" indent="0">
              <a:buNone/>
            </a:pPr>
            <a:r>
              <a:rPr lang="en-GB" sz="1600" b="1" dirty="0"/>
              <a:t>For an effective policy response:</a:t>
            </a:r>
          </a:p>
          <a:p>
            <a:r>
              <a:rPr lang="en-GB" sz="1600" b="1" dirty="0"/>
              <a:t>Enhance measurement </a:t>
            </a:r>
            <a:r>
              <a:rPr lang="en-GB" sz="1600" dirty="0"/>
              <a:t>of microplastics in the inhalable and respirable size fractions.</a:t>
            </a:r>
          </a:p>
          <a:p>
            <a:r>
              <a:rPr lang="en-GB" sz="1600" b="1" dirty="0"/>
              <a:t>Expand the evidence base on health impacts </a:t>
            </a:r>
            <a:r>
              <a:rPr lang="en-GB" sz="1600" dirty="0"/>
              <a:t>associated with airborne microplastic exposure</a:t>
            </a:r>
          </a:p>
          <a:p>
            <a:r>
              <a:rPr lang="en-GB" sz="1600" b="1" dirty="0"/>
              <a:t>Determine the relative exposure</a:t>
            </a:r>
            <a:r>
              <a:rPr lang="en-GB" sz="1600" dirty="0"/>
              <a:t>, aligned with health impacts – Is it acute or chronic exposure that needs mitigating?</a:t>
            </a:r>
          </a:p>
          <a:p>
            <a:r>
              <a:rPr lang="en-GB" sz="1600" b="1" dirty="0"/>
              <a:t>Determine mitigation costs </a:t>
            </a:r>
          </a:p>
          <a:p>
            <a:endParaRPr lang="en-GB" sz="1600" b="1" dirty="0"/>
          </a:p>
          <a:p>
            <a:endParaRPr lang="en-GB" sz="1600" b="1" dirty="0"/>
          </a:p>
        </p:txBody>
      </p:sp>
      <p:sp>
        <p:nvSpPr>
          <p:cNvPr id="6" name="TextBox 5">
            <a:extLst>
              <a:ext uri="{FF2B5EF4-FFF2-40B4-BE49-F238E27FC236}">
                <a16:creationId xmlns:a16="http://schemas.microsoft.com/office/drawing/2014/main" id="{DD03E08C-94E2-BF2E-7E62-1DB88F98C97A}"/>
              </a:ext>
            </a:extLst>
          </p:cNvPr>
          <p:cNvSpPr txBox="1"/>
          <p:nvPr/>
        </p:nvSpPr>
        <p:spPr>
          <a:xfrm>
            <a:off x="5254400" y="6021288"/>
            <a:ext cx="3807820" cy="646331"/>
          </a:xfrm>
          <a:prstGeom prst="rect">
            <a:avLst/>
          </a:prstGeom>
          <a:noFill/>
        </p:spPr>
        <p:txBody>
          <a:bodyPr wrap="square" rtlCol="0">
            <a:spAutoFit/>
          </a:bodyPr>
          <a:lstStyle/>
          <a:p>
            <a:r>
              <a:rPr lang="en-GB" dirty="0"/>
              <a:t>Drawing of airborne microplastics by Unknown</a:t>
            </a:r>
          </a:p>
        </p:txBody>
      </p:sp>
      <p:pic>
        <p:nvPicPr>
          <p:cNvPr id="8" name="Picture 7">
            <a:extLst>
              <a:ext uri="{FF2B5EF4-FFF2-40B4-BE49-F238E27FC236}">
                <a16:creationId xmlns:a16="http://schemas.microsoft.com/office/drawing/2014/main" id="{0DB86A7E-A196-0714-3B3A-A79017734B88}"/>
              </a:ext>
            </a:extLst>
          </p:cNvPr>
          <p:cNvPicPr>
            <a:picLocks noChangeAspect="1"/>
          </p:cNvPicPr>
          <p:nvPr/>
        </p:nvPicPr>
        <p:blipFill>
          <a:blip r:embed="rId2"/>
          <a:stretch>
            <a:fillRect/>
          </a:stretch>
        </p:blipFill>
        <p:spPr>
          <a:xfrm>
            <a:off x="5294907" y="1441618"/>
            <a:ext cx="3726806" cy="4579670"/>
          </a:xfrm>
          <a:prstGeom prst="rect">
            <a:avLst/>
          </a:prstGeom>
        </p:spPr>
      </p:pic>
      <p:pic>
        <p:nvPicPr>
          <p:cNvPr id="9" name="Picture 8">
            <a:extLst>
              <a:ext uri="{FF2B5EF4-FFF2-40B4-BE49-F238E27FC236}">
                <a16:creationId xmlns:a16="http://schemas.microsoft.com/office/drawing/2014/main" id="{B6733F45-C540-9A78-E9A5-6916535DE0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7944" y="3954799"/>
            <a:ext cx="4002208" cy="2712820"/>
          </a:xfrm>
          <a:prstGeom prst="rect">
            <a:avLst/>
          </a:prstGeom>
        </p:spPr>
      </p:pic>
    </p:spTree>
    <p:extLst>
      <p:ext uri="{BB962C8B-B14F-4D97-AF65-F5344CB8AC3E}">
        <p14:creationId xmlns:p14="http://schemas.microsoft.com/office/powerpoint/2010/main" val="25915434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34A5D52-379D-0E6F-5073-E57E3A952C09}"/>
              </a:ext>
            </a:extLst>
          </p:cNvPr>
          <p:cNvSpPr>
            <a:spLocks noGrp="1"/>
          </p:cNvSpPr>
          <p:nvPr>
            <p:ph type="title"/>
          </p:nvPr>
        </p:nvSpPr>
        <p:spPr>
          <a:xfrm>
            <a:off x="892515" y="692697"/>
            <a:ext cx="7886700" cy="862064"/>
          </a:xfrm>
        </p:spPr>
        <p:txBody>
          <a:bodyPr/>
          <a:lstStyle/>
          <a:p>
            <a:r>
              <a:rPr lang="en-US" dirty="0"/>
              <a:t>Microplastic Mindfulness</a:t>
            </a:r>
          </a:p>
        </p:txBody>
      </p:sp>
      <p:graphicFrame>
        <p:nvGraphicFramePr>
          <p:cNvPr id="5" name="Text Placeholder 2">
            <a:extLst>
              <a:ext uri="{FF2B5EF4-FFF2-40B4-BE49-F238E27FC236}">
                <a16:creationId xmlns:a16="http://schemas.microsoft.com/office/drawing/2014/main" id="{0BDF6B5B-F781-F14B-30E5-BB3EF7D1CBFF}"/>
              </a:ext>
            </a:extLst>
          </p:cNvPr>
          <p:cNvGraphicFramePr/>
          <p:nvPr>
            <p:extLst>
              <p:ext uri="{D42A27DB-BD31-4B8C-83A1-F6EECF244321}">
                <p14:modId xmlns:p14="http://schemas.microsoft.com/office/powerpoint/2010/main" val="2940071098"/>
              </p:ext>
            </p:extLst>
          </p:nvPr>
        </p:nvGraphicFramePr>
        <p:xfrm>
          <a:off x="899592" y="1554760"/>
          <a:ext cx="6515620" cy="4538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74629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889F-3D65-1117-E766-4C4F5F2ED87E}"/>
              </a:ext>
            </a:extLst>
          </p:cNvPr>
          <p:cNvSpPr>
            <a:spLocks noGrp="1"/>
          </p:cNvSpPr>
          <p:nvPr>
            <p:ph type="title"/>
          </p:nvPr>
        </p:nvSpPr>
        <p:spPr/>
        <p:txBody>
          <a:bodyPr>
            <a:normAutofit fontScale="90000"/>
          </a:bodyPr>
          <a:lstStyle/>
          <a:p>
            <a:r>
              <a:rPr lang="en-GB" dirty="0"/>
              <a:t>Cautionary tale from air pollution policymaking</a:t>
            </a:r>
          </a:p>
        </p:txBody>
      </p:sp>
      <p:sp>
        <p:nvSpPr>
          <p:cNvPr id="3" name="Text Placeholder 2">
            <a:extLst>
              <a:ext uri="{FF2B5EF4-FFF2-40B4-BE49-F238E27FC236}">
                <a16:creationId xmlns:a16="http://schemas.microsoft.com/office/drawing/2014/main" id="{2AB14627-1184-D73D-5A37-BF06BA7854D1}"/>
              </a:ext>
            </a:extLst>
          </p:cNvPr>
          <p:cNvSpPr>
            <a:spLocks noGrp="1"/>
          </p:cNvSpPr>
          <p:nvPr>
            <p:ph type="body" sz="quarter" idx="11"/>
          </p:nvPr>
        </p:nvSpPr>
        <p:spPr>
          <a:xfrm>
            <a:off x="107504" y="1916832"/>
            <a:ext cx="4383058" cy="4608512"/>
          </a:xfrm>
        </p:spPr>
        <p:txBody>
          <a:bodyPr/>
          <a:lstStyle/>
          <a:p>
            <a:r>
              <a:rPr lang="en-GB" sz="1800" dirty="0"/>
              <a:t>CO</a:t>
            </a:r>
            <a:r>
              <a:rPr lang="en-GB" sz="1800" baseline="-25000" dirty="0"/>
              <a:t>2</a:t>
            </a:r>
            <a:r>
              <a:rPr lang="en-GB" sz="1800" dirty="0"/>
              <a:t> from vehicles identified as a significant contributor to climate change</a:t>
            </a:r>
          </a:p>
          <a:p>
            <a:r>
              <a:rPr lang="en-GB" sz="1800" dirty="0"/>
              <a:t>Significant research and media interest in the problem and a need to resolve it, ca. 2000.</a:t>
            </a:r>
          </a:p>
          <a:p>
            <a:r>
              <a:rPr lang="en-GB" sz="1800" dirty="0"/>
              <a:t>In 2001, government introduce Vehicle Excise Duty (VED) sliding scale encouraging lower CO</a:t>
            </a:r>
            <a:r>
              <a:rPr lang="en-GB" sz="1800" baseline="-25000" dirty="0"/>
              <a:t>2</a:t>
            </a:r>
            <a:r>
              <a:rPr lang="en-GB" sz="1800" dirty="0"/>
              <a:t> vehicle purchases</a:t>
            </a:r>
          </a:p>
          <a:p>
            <a:r>
              <a:rPr lang="en-GB" sz="1800" dirty="0"/>
              <a:t>Caused a rise in diesel vehicle sales, increasing NO</a:t>
            </a:r>
            <a:r>
              <a:rPr lang="en-GB" sz="1800" baseline="-25000" dirty="0"/>
              <a:t>2</a:t>
            </a:r>
            <a:r>
              <a:rPr lang="en-GB" sz="1800" dirty="0"/>
              <a:t> concentrations.</a:t>
            </a:r>
          </a:p>
          <a:p>
            <a:r>
              <a:rPr lang="en-GB" sz="1800" dirty="0"/>
              <a:t>2012 IARC declared diesel exhaust emissions as carcinogenic.</a:t>
            </a:r>
          </a:p>
        </p:txBody>
      </p:sp>
      <p:pic>
        <p:nvPicPr>
          <p:cNvPr id="5" name="Picture 4">
            <a:extLst>
              <a:ext uri="{FF2B5EF4-FFF2-40B4-BE49-F238E27FC236}">
                <a16:creationId xmlns:a16="http://schemas.microsoft.com/office/drawing/2014/main" id="{F4917E82-21A6-F476-F175-1D516EBAFCE1}"/>
              </a:ext>
            </a:extLst>
          </p:cNvPr>
          <p:cNvPicPr>
            <a:picLocks noChangeAspect="1"/>
          </p:cNvPicPr>
          <p:nvPr/>
        </p:nvPicPr>
        <p:blipFill>
          <a:blip r:embed="rId2"/>
          <a:stretch>
            <a:fillRect/>
          </a:stretch>
        </p:blipFill>
        <p:spPr>
          <a:xfrm>
            <a:off x="4490562" y="2420888"/>
            <a:ext cx="4456742" cy="2681536"/>
          </a:xfrm>
          <a:prstGeom prst="rect">
            <a:avLst/>
          </a:prstGeom>
        </p:spPr>
      </p:pic>
    </p:spTree>
    <p:extLst>
      <p:ext uri="{BB962C8B-B14F-4D97-AF65-F5344CB8AC3E}">
        <p14:creationId xmlns:p14="http://schemas.microsoft.com/office/powerpoint/2010/main" val="200571409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463-3542-90B2-11CD-08B661993A4B}"/>
              </a:ext>
            </a:extLst>
          </p:cNvPr>
          <p:cNvSpPr>
            <a:spLocks noGrp="1"/>
          </p:cNvSpPr>
          <p:nvPr>
            <p:ph type="title"/>
          </p:nvPr>
        </p:nvSpPr>
        <p:spPr>
          <a:xfrm>
            <a:off x="683568" y="475174"/>
            <a:ext cx="7886700" cy="1011108"/>
          </a:xfrm>
        </p:spPr>
        <p:txBody>
          <a:bodyPr/>
          <a:lstStyle/>
          <a:p>
            <a:r>
              <a:rPr lang="en-GB" dirty="0"/>
              <a:t>Summary</a:t>
            </a:r>
          </a:p>
        </p:txBody>
      </p:sp>
      <p:sp>
        <p:nvSpPr>
          <p:cNvPr id="3" name="Text Placeholder 2">
            <a:extLst>
              <a:ext uri="{FF2B5EF4-FFF2-40B4-BE49-F238E27FC236}">
                <a16:creationId xmlns:a16="http://schemas.microsoft.com/office/drawing/2014/main" id="{F0E9120E-B9D6-274F-0291-FA8F0D9DF04E}"/>
              </a:ext>
            </a:extLst>
          </p:cNvPr>
          <p:cNvSpPr>
            <a:spLocks noGrp="1"/>
          </p:cNvSpPr>
          <p:nvPr>
            <p:ph type="body" sz="quarter" idx="11"/>
          </p:nvPr>
        </p:nvSpPr>
        <p:spPr>
          <a:xfrm>
            <a:off x="179512" y="1844824"/>
            <a:ext cx="4824537" cy="4608512"/>
          </a:xfrm>
        </p:spPr>
        <p:txBody>
          <a:bodyPr/>
          <a:lstStyle/>
          <a:p>
            <a:pPr lvl="1"/>
            <a:r>
              <a:rPr lang="en-GB" sz="1800" dirty="0"/>
              <a:t>Microplastics abound, but we need more measurement and analysis, including potential health impacts to aid policymakers</a:t>
            </a:r>
          </a:p>
          <a:p>
            <a:pPr lvl="1"/>
            <a:r>
              <a:rPr lang="en-GB" sz="1800" dirty="0"/>
              <a:t>Through co-creation, HOMEs citizens refined a simple and accessible sampling tool for airborne microplastics which could be used widely.</a:t>
            </a:r>
          </a:p>
          <a:p>
            <a:pPr lvl="1"/>
            <a:r>
              <a:rPr lang="en-GB" sz="1800" dirty="0" err="1"/>
              <a:t>Multidisciplinarity</a:t>
            </a:r>
            <a:r>
              <a:rPr lang="en-GB" sz="1800" dirty="0"/>
              <a:t> can be really important, but can feel daunting. </a:t>
            </a:r>
          </a:p>
          <a:p>
            <a:pPr lvl="1"/>
            <a:r>
              <a:rPr lang="en-GB" sz="1800" dirty="0"/>
              <a:t>Take care that in striving for improvement we do not accidentally introduce further social, cultural and environmental injustices</a:t>
            </a:r>
          </a:p>
          <a:p>
            <a:pPr lvl="1"/>
            <a:endParaRPr lang="en-GB" sz="1800" dirty="0"/>
          </a:p>
          <a:p>
            <a:pPr lvl="1"/>
            <a:endParaRPr lang="en-GB" sz="1800" dirty="0"/>
          </a:p>
        </p:txBody>
      </p:sp>
      <p:pic>
        <p:nvPicPr>
          <p:cNvPr id="4" name="Picture 3" descr="A couple of women sitting at a table looking at a phone&#10;&#10;Description automatically generated with low confidence">
            <a:extLst>
              <a:ext uri="{FF2B5EF4-FFF2-40B4-BE49-F238E27FC236}">
                <a16:creationId xmlns:a16="http://schemas.microsoft.com/office/drawing/2014/main" id="{8E16BF2B-FA83-EE7D-C8A8-C640C9D3B4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420888"/>
            <a:ext cx="3703344" cy="2777508"/>
          </a:xfrm>
          <a:prstGeom prst="rect">
            <a:avLst/>
          </a:prstGeom>
        </p:spPr>
      </p:pic>
    </p:spTree>
    <p:extLst>
      <p:ext uri="{BB962C8B-B14F-4D97-AF65-F5344CB8AC3E}">
        <p14:creationId xmlns:p14="http://schemas.microsoft.com/office/powerpoint/2010/main" val="105316540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B1EE-0DF2-6473-99F5-83E21E660196}"/>
              </a:ext>
            </a:extLst>
          </p:cNvPr>
          <p:cNvSpPr>
            <a:spLocks noGrp="1"/>
          </p:cNvSpPr>
          <p:nvPr>
            <p:ph type="title"/>
          </p:nvPr>
        </p:nvSpPr>
        <p:spPr>
          <a:xfrm>
            <a:off x="448630" y="521494"/>
            <a:ext cx="7886700" cy="1012599"/>
          </a:xfrm>
        </p:spPr>
        <p:txBody>
          <a:bodyPr>
            <a:normAutofit/>
          </a:bodyPr>
          <a:lstStyle/>
          <a:p>
            <a:pPr algn="ctr"/>
            <a:r>
              <a:rPr lang="en-GB" dirty="0"/>
              <a:t>THANK YOU</a:t>
            </a:r>
            <a:endParaRPr lang="en-GB" dirty="0">
              <a:highlight>
                <a:srgbClr val="FFFF00"/>
              </a:highlight>
            </a:endParaRPr>
          </a:p>
        </p:txBody>
      </p:sp>
      <p:sp>
        <p:nvSpPr>
          <p:cNvPr id="7" name="TextBox 6">
            <a:extLst>
              <a:ext uri="{FF2B5EF4-FFF2-40B4-BE49-F238E27FC236}">
                <a16:creationId xmlns:a16="http://schemas.microsoft.com/office/drawing/2014/main" id="{6A390E1E-5F79-527F-C363-2C6456DD3166}"/>
              </a:ext>
            </a:extLst>
          </p:cNvPr>
          <p:cNvSpPr txBox="1"/>
          <p:nvPr/>
        </p:nvSpPr>
        <p:spPr>
          <a:xfrm>
            <a:off x="444488" y="6396335"/>
            <a:ext cx="7704856" cy="461665"/>
          </a:xfrm>
          <a:prstGeom prst="rect">
            <a:avLst/>
          </a:prstGeom>
          <a:noFill/>
        </p:spPr>
        <p:txBody>
          <a:bodyPr wrap="square" rtlCol="0">
            <a:spAutoFit/>
          </a:bodyPr>
          <a:lstStyle/>
          <a:p>
            <a:r>
              <a:rPr lang="en-GB" sz="1200" b="0" i="0" dirty="0">
                <a:solidFill>
                  <a:srgbClr val="374151"/>
                </a:solidFill>
                <a:effectLst/>
                <a:latin typeface="Söhne"/>
              </a:rPr>
              <a:t>This is supported by the Biotechnology and Biological Sciences Research Council through the UK Research and Innovation (UKRI) Citizen Science Collaboration Grant (Reference BB/V012584/1).</a:t>
            </a:r>
            <a:endParaRPr lang="en-GB" sz="1200" dirty="0"/>
          </a:p>
        </p:txBody>
      </p:sp>
      <p:pic>
        <p:nvPicPr>
          <p:cNvPr id="12" name="Picture 11" descr="A picture containing child art, drawing, art, illustration&#10;&#10;Description automatically generated">
            <a:extLst>
              <a:ext uri="{FF2B5EF4-FFF2-40B4-BE49-F238E27FC236}">
                <a16:creationId xmlns:a16="http://schemas.microsoft.com/office/drawing/2014/main" id="{BC15D100-C7EC-B8F1-BE58-2984223442C1}"/>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rot="16200000">
            <a:off x="4468180" y="1156556"/>
            <a:ext cx="3699616" cy="4932136"/>
          </a:xfrm>
          <a:prstGeom prst="rect">
            <a:avLst/>
          </a:prstGeom>
          <a:noFill/>
          <a:ln>
            <a:noFill/>
          </a:ln>
        </p:spPr>
      </p:pic>
      <p:sp>
        <p:nvSpPr>
          <p:cNvPr id="13" name="TextBox 12">
            <a:extLst>
              <a:ext uri="{FF2B5EF4-FFF2-40B4-BE49-F238E27FC236}">
                <a16:creationId xmlns:a16="http://schemas.microsoft.com/office/drawing/2014/main" id="{39023709-96E1-D531-2600-BBF35A014083}"/>
              </a:ext>
            </a:extLst>
          </p:cNvPr>
          <p:cNvSpPr txBox="1"/>
          <p:nvPr/>
        </p:nvSpPr>
        <p:spPr>
          <a:xfrm>
            <a:off x="444488" y="1772815"/>
            <a:ext cx="3119400" cy="1200329"/>
          </a:xfrm>
          <a:prstGeom prst="rect">
            <a:avLst/>
          </a:prstGeom>
          <a:noFill/>
        </p:spPr>
        <p:txBody>
          <a:bodyPr wrap="square" rtlCol="0">
            <a:spAutoFit/>
          </a:bodyPr>
          <a:lstStyle/>
          <a:p>
            <a:pPr marL="285750" indent="-285750">
              <a:buFontTx/>
              <a:buChar char="-"/>
            </a:pPr>
            <a:r>
              <a:rPr lang="en-GB" dirty="0"/>
              <a:t>HOMEs Team</a:t>
            </a:r>
          </a:p>
          <a:p>
            <a:pPr marL="285750" indent="-285750">
              <a:buFontTx/>
              <a:buChar char="-"/>
            </a:pPr>
            <a:r>
              <a:rPr lang="en-GB" dirty="0"/>
              <a:t>Our Citizens</a:t>
            </a:r>
          </a:p>
          <a:p>
            <a:pPr marL="285750" indent="-285750">
              <a:buFontTx/>
              <a:buChar char="-"/>
            </a:pPr>
            <a:r>
              <a:rPr lang="en-GB" dirty="0"/>
              <a:t>Festival of Nature Children</a:t>
            </a:r>
          </a:p>
        </p:txBody>
      </p:sp>
      <p:pic>
        <p:nvPicPr>
          <p:cNvPr id="14" name="Picture 13" descr="Perform Green joins the Bristol Green Capital Partnership - Perform Green -  Perform Green">
            <a:extLst>
              <a:ext uri="{FF2B5EF4-FFF2-40B4-BE49-F238E27FC236}">
                <a16:creationId xmlns:a16="http://schemas.microsoft.com/office/drawing/2014/main" id="{A63A2DDD-294E-9CB5-03CA-39DECA98C3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04" y="5711154"/>
            <a:ext cx="1003658" cy="623316"/>
          </a:xfrm>
          <a:prstGeom prst="rect">
            <a:avLst/>
          </a:prstGeom>
          <a:noFill/>
          <a:ln>
            <a:noFill/>
          </a:ln>
        </p:spPr>
      </p:pic>
      <p:pic>
        <p:nvPicPr>
          <p:cNvPr id="15" name="Picture 14" descr="https://comms.leeds.ac.uk/wp-content/uploads/sites/51/2021/04/Visual-identity-section-images--e1618925864440.png">
            <a:extLst>
              <a:ext uri="{FF2B5EF4-FFF2-40B4-BE49-F238E27FC236}">
                <a16:creationId xmlns:a16="http://schemas.microsoft.com/office/drawing/2014/main" id="{596A9378-4A90-9117-37E4-7FF831EBBB7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1776" y="5711154"/>
            <a:ext cx="1502280" cy="486662"/>
          </a:xfrm>
          <a:prstGeom prst="rect">
            <a:avLst/>
          </a:prstGeom>
          <a:noFill/>
          <a:ln>
            <a:noFill/>
          </a:ln>
        </p:spPr>
      </p:pic>
      <p:pic>
        <p:nvPicPr>
          <p:cNvPr id="17" name="Picture 2">
            <a:extLst>
              <a:ext uri="{FF2B5EF4-FFF2-40B4-BE49-F238E27FC236}">
                <a16:creationId xmlns:a16="http://schemas.microsoft.com/office/drawing/2014/main" id="{BB583AC8-20E9-3146-1895-2E1B17F728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9775" y="5320428"/>
            <a:ext cx="2304256" cy="153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3138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20B2-DE21-30D8-AF39-3DE0E0D8AB0B}"/>
              </a:ext>
            </a:extLst>
          </p:cNvPr>
          <p:cNvSpPr>
            <a:spLocks noGrp="1"/>
          </p:cNvSpPr>
          <p:nvPr>
            <p:ph type="title"/>
          </p:nvPr>
        </p:nvSpPr>
        <p:spPr/>
        <p:txBody>
          <a:bodyPr/>
          <a:lstStyle/>
          <a:p>
            <a:r>
              <a:rPr lang="en-GB" dirty="0"/>
              <a:t>Microplastics</a:t>
            </a:r>
          </a:p>
        </p:txBody>
      </p:sp>
      <p:sp>
        <p:nvSpPr>
          <p:cNvPr id="3" name="Text Placeholder 2">
            <a:extLst>
              <a:ext uri="{FF2B5EF4-FFF2-40B4-BE49-F238E27FC236}">
                <a16:creationId xmlns:a16="http://schemas.microsoft.com/office/drawing/2014/main" id="{15D7C5DE-9451-F0C4-BE22-B718D07C36D5}"/>
              </a:ext>
            </a:extLst>
          </p:cNvPr>
          <p:cNvSpPr>
            <a:spLocks noGrp="1"/>
          </p:cNvSpPr>
          <p:nvPr>
            <p:ph type="body" sz="quarter" idx="11"/>
          </p:nvPr>
        </p:nvSpPr>
        <p:spPr>
          <a:xfrm>
            <a:off x="899591" y="1700808"/>
            <a:ext cx="2971191" cy="4608512"/>
          </a:xfrm>
        </p:spPr>
        <p:txBody>
          <a:bodyPr/>
          <a:lstStyle/>
          <a:p>
            <a:r>
              <a:rPr lang="en-GB" dirty="0"/>
              <a:t>‘Microplastic’ defines particulate plastic debris measuring less than 5 mm in size</a:t>
            </a:r>
          </a:p>
          <a:p>
            <a:r>
              <a:rPr lang="en-GB" dirty="0"/>
              <a:t>Fragment through mechanical and photochemical degradation</a:t>
            </a:r>
          </a:p>
          <a:p>
            <a:r>
              <a:rPr lang="en-GB" dirty="0"/>
              <a:t>Persistent and abundant throughout an interconnected biosphere </a:t>
            </a:r>
          </a:p>
        </p:txBody>
      </p:sp>
      <p:pic>
        <p:nvPicPr>
          <p:cNvPr id="5" name="Picture 4" descr="Aerial view of winding road in forest">
            <a:extLst>
              <a:ext uri="{FF2B5EF4-FFF2-40B4-BE49-F238E27FC236}">
                <a16:creationId xmlns:a16="http://schemas.microsoft.com/office/drawing/2014/main" id="{C53E35FF-828D-FC07-6D2A-99441F71D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573016"/>
            <a:ext cx="1799630" cy="1348318"/>
          </a:xfrm>
          <a:prstGeom prst="rect">
            <a:avLst/>
          </a:prstGeom>
        </p:spPr>
      </p:pic>
      <p:pic>
        <p:nvPicPr>
          <p:cNvPr id="8" name="Picture 7" descr="Clear sunny skies">
            <a:extLst>
              <a:ext uri="{FF2B5EF4-FFF2-40B4-BE49-F238E27FC236}">
                <a16:creationId xmlns:a16="http://schemas.microsoft.com/office/drawing/2014/main" id="{8EE5BE1C-71A1-FAE1-AEA6-E0AEDD2BB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100" y="1737808"/>
            <a:ext cx="1799630" cy="1348320"/>
          </a:xfrm>
          <a:prstGeom prst="rect">
            <a:avLst/>
          </a:prstGeom>
        </p:spPr>
      </p:pic>
      <p:pic>
        <p:nvPicPr>
          <p:cNvPr id="10" name="Picture 9" descr="A soft wave in the shore">
            <a:extLst>
              <a:ext uri="{FF2B5EF4-FFF2-40B4-BE49-F238E27FC236}">
                <a16:creationId xmlns:a16="http://schemas.microsoft.com/office/drawing/2014/main" id="{23999B1B-8B6A-B588-0A04-5E98FDDAA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3573014"/>
            <a:ext cx="1799630" cy="1348320"/>
          </a:xfrm>
          <a:prstGeom prst="rect">
            <a:avLst/>
          </a:prstGeom>
        </p:spPr>
      </p:pic>
      <p:cxnSp>
        <p:nvCxnSpPr>
          <p:cNvPr id="12" name="Straight Arrow Connector 11">
            <a:extLst>
              <a:ext uri="{FF2B5EF4-FFF2-40B4-BE49-F238E27FC236}">
                <a16:creationId xmlns:a16="http://schemas.microsoft.com/office/drawing/2014/main" id="{06EDCB37-581F-30C3-046B-F6589EF4A5F5}"/>
              </a:ext>
            </a:extLst>
          </p:cNvPr>
          <p:cNvCxnSpPr/>
          <p:nvPr/>
        </p:nvCxnSpPr>
        <p:spPr>
          <a:xfrm flipV="1">
            <a:off x="5292080" y="3140968"/>
            <a:ext cx="360040" cy="36004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EF99846-18D0-D6A3-A8FF-F4A81D546925}"/>
              </a:ext>
            </a:extLst>
          </p:cNvPr>
          <p:cNvCxnSpPr>
            <a:cxnSpLocks/>
          </p:cNvCxnSpPr>
          <p:nvPr/>
        </p:nvCxnSpPr>
        <p:spPr>
          <a:xfrm flipH="1" flipV="1">
            <a:off x="6948264" y="3140132"/>
            <a:ext cx="323466" cy="32487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64E6CBA-B893-5D86-DE46-4A6EA4AA24E9}"/>
              </a:ext>
            </a:extLst>
          </p:cNvPr>
          <p:cNvCxnSpPr>
            <a:cxnSpLocks/>
          </p:cNvCxnSpPr>
          <p:nvPr/>
        </p:nvCxnSpPr>
        <p:spPr>
          <a:xfrm flipH="1">
            <a:off x="6166803" y="4329938"/>
            <a:ext cx="50943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70656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12C7-058B-5722-14C4-BB6FA3C532BC}"/>
              </a:ext>
            </a:extLst>
          </p:cNvPr>
          <p:cNvSpPr>
            <a:spLocks noGrp="1"/>
          </p:cNvSpPr>
          <p:nvPr>
            <p:ph type="title"/>
          </p:nvPr>
        </p:nvSpPr>
        <p:spPr/>
        <p:txBody>
          <a:bodyPr/>
          <a:lstStyle/>
          <a:p>
            <a:r>
              <a:rPr lang="en-GB" dirty="0" err="1"/>
              <a:t>Biospheric</a:t>
            </a:r>
            <a:r>
              <a:rPr lang="en-GB" dirty="0"/>
              <a:t> Microplastics</a:t>
            </a:r>
          </a:p>
        </p:txBody>
      </p:sp>
      <p:sp>
        <p:nvSpPr>
          <p:cNvPr id="3" name="Text Placeholder 2">
            <a:extLst>
              <a:ext uri="{FF2B5EF4-FFF2-40B4-BE49-F238E27FC236}">
                <a16:creationId xmlns:a16="http://schemas.microsoft.com/office/drawing/2014/main" id="{0230A7E9-4C3F-54A7-F3C2-09028E6CE0CC}"/>
              </a:ext>
            </a:extLst>
          </p:cNvPr>
          <p:cNvSpPr>
            <a:spLocks noGrp="1"/>
          </p:cNvSpPr>
          <p:nvPr>
            <p:ph type="body" sz="quarter" idx="11"/>
          </p:nvPr>
        </p:nvSpPr>
        <p:spPr>
          <a:xfrm>
            <a:off x="899591" y="1340768"/>
            <a:ext cx="4608513" cy="4608512"/>
          </a:xfrm>
        </p:spPr>
        <p:txBody>
          <a:bodyPr/>
          <a:lstStyle/>
          <a:p>
            <a:pPr marL="9525" indent="0">
              <a:buNone/>
            </a:pPr>
            <a:r>
              <a:rPr lang="en-GB" sz="1600" b="1" dirty="0"/>
              <a:t>Hydrosphere</a:t>
            </a:r>
          </a:p>
          <a:p>
            <a:r>
              <a:rPr lang="en-GB" sz="1600" dirty="0"/>
              <a:t>Microplastics present in the marine environment and impact flora and fauna (</a:t>
            </a:r>
            <a:r>
              <a:rPr lang="en-GB" sz="1600" dirty="0" err="1"/>
              <a:t>Issac</a:t>
            </a:r>
            <a:r>
              <a:rPr lang="en-GB" sz="1600" dirty="0"/>
              <a:t> &amp; </a:t>
            </a:r>
            <a:r>
              <a:rPr lang="en-GB" sz="1600" dirty="0" err="1"/>
              <a:t>Kandasubramanian</a:t>
            </a:r>
            <a:r>
              <a:rPr lang="en-GB" sz="1600" dirty="0"/>
              <a:t> 2021)</a:t>
            </a:r>
          </a:p>
          <a:p>
            <a:r>
              <a:rPr lang="en-GB" sz="1600" dirty="0"/>
              <a:t>Found to transport harmful pollutants (</a:t>
            </a:r>
            <a:r>
              <a:rPr lang="en-GB" sz="1600" dirty="0" err="1"/>
              <a:t>Zarfl</a:t>
            </a:r>
            <a:r>
              <a:rPr lang="en-GB" sz="1600" dirty="0"/>
              <a:t> and </a:t>
            </a:r>
            <a:r>
              <a:rPr lang="en-GB" sz="1600" dirty="0" err="1"/>
              <a:t>Matthies</a:t>
            </a:r>
            <a:r>
              <a:rPr lang="en-GB" sz="1600" dirty="0"/>
              <a:t>, 2010).</a:t>
            </a:r>
          </a:p>
          <a:p>
            <a:r>
              <a:rPr lang="en-GB" sz="1600" dirty="0"/>
              <a:t>In rivers, between gradients and in sediments (</a:t>
            </a:r>
            <a:r>
              <a:rPr lang="en-GB" sz="1600" dirty="0" err="1"/>
              <a:t>Matjasic</a:t>
            </a:r>
            <a:r>
              <a:rPr lang="en-GB" sz="1600" dirty="0"/>
              <a:t> et al., 2023)</a:t>
            </a:r>
          </a:p>
          <a:p>
            <a:pPr marL="9525" indent="0">
              <a:buNone/>
            </a:pPr>
            <a:endParaRPr lang="en-GB" sz="1600" dirty="0"/>
          </a:p>
          <a:p>
            <a:pPr marL="9525" indent="0">
              <a:buNone/>
            </a:pPr>
            <a:r>
              <a:rPr lang="en-GB" sz="1600" b="1" dirty="0"/>
              <a:t>Lithosphere</a:t>
            </a:r>
          </a:p>
          <a:p>
            <a:r>
              <a:rPr lang="en-GB" sz="1600" dirty="0"/>
              <a:t>Microplastics found in abundance in soils applied with composts (Zhang et al., 2020)</a:t>
            </a:r>
          </a:p>
          <a:p>
            <a:r>
              <a:rPr lang="en-GB" sz="1600" dirty="0"/>
              <a:t>Some crops, including wheat and lettuce can internalise micro and </a:t>
            </a:r>
            <a:r>
              <a:rPr lang="en-GB" sz="1600" dirty="0" err="1"/>
              <a:t>nanoplastics</a:t>
            </a:r>
            <a:r>
              <a:rPr lang="en-GB" sz="1600" dirty="0"/>
              <a:t> (Li et al., 2020)</a:t>
            </a:r>
          </a:p>
          <a:p>
            <a:r>
              <a:rPr lang="en-GB" sz="1600" dirty="0"/>
              <a:t>Micro- and nano-plastics detected in edible fruit and vegetables (Conti et al, 2020)</a:t>
            </a:r>
          </a:p>
          <a:p>
            <a:endParaRPr lang="en-GB" sz="1600" dirty="0"/>
          </a:p>
        </p:txBody>
      </p:sp>
      <p:pic>
        <p:nvPicPr>
          <p:cNvPr id="6" name="Picture 5" descr="Aerial view of winding road in forest">
            <a:extLst>
              <a:ext uri="{FF2B5EF4-FFF2-40B4-BE49-F238E27FC236}">
                <a16:creationId xmlns:a16="http://schemas.microsoft.com/office/drawing/2014/main" id="{FC1D5A03-31F8-D3C9-099B-9CAC4A4AA6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818" y="4509120"/>
            <a:ext cx="2376836" cy="1780772"/>
          </a:xfrm>
          <a:prstGeom prst="rect">
            <a:avLst/>
          </a:prstGeom>
        </p:spPr>
      </p:pic>
      <p:pic>
        <p:nvPicPr>
          <p:cNvPr id="7" name="Picture 6" descr="A soft wave in the shore">
            <a:extLst>
              <a:ext uri="{FF2B5EF4-FFF2-40B4-BE49-F238E27FC236}">
                <a16:creationId xmlns:a16="http://schemas.microsoft.com/office/drawing/2014/main" id="{7719DD89-61AF-D918-05EF-9BF1D507E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818" y="1712219"/>
            <a:ext cx="2376835" cy="1780775"/>
          </a:xfrm>
          <a:prstGeom prst="rect">
            <a:avLst/>
          </a:prstGeom>
        </p:spPr>
      </p:pic>
    </p:spTree>
    <p:extLst>
      <p:ext uri="{BB962C8B-B14F-4D97-AF65-F5344CB8AC3E}">
        <p14:creationId xmlns:p14="http://schemas.microsoft.com/office/powerpoint/2010/main" val="161758270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E3CB-A85E-AEED-59DB-6C5D81377F68}"/>
              </a:ext>
            </a:extLst>
          </p:cNvPr>
          <p:cNvSpPr>
            <a:spLocks noGrp="1"/>
          </p:cNvSpPr>
          <p:nvPr>
            <p:ph type="title"/>
          </p:nvPr>
        </p:nvSpPr>
        <p:spPr/>
        <p:txBody>
          <a:bodyPr/>
          <a:lstStyle/>
          <a:p>
            <a:r>
              <a:rPr lang="en-GB" dirty="0"/>
              <a:t>Airborne Microplastics</a:t>
            </a:r>
          </a:p>
        </p:txBody>
      </p:sp>
      <p:sp>
        <p:nvSpPr>
          <p:cNvPr id="3" name="Text Placeholder 2">
            <a:extLst>
              <a:ext uri="{FF2B5EF4-FFF2-40B4-BE49-F238E27FC236}">
                <a16:creationId xmlns:a16="http://schemas.microsoft.com/office/drawing/2014/main" id="{BB48C594-93CD-D2AC-EE3A-6899AB30F11D}"/>
              </a:ext>
            </a:extLst>
          </p:cNvPr>
          <p:cNvSpPr>
            <a:spLocks noGrp="1"/>
          </p:cNvSpPr>
          <p:nvPr>
            <p:ph type="body" sz="quarter" idx="11"/>
          </p:nvPr>
        </p:nvSpPr>
        <p:spPr>
          <a:xfrm>
            <a:off x="877912" y="1412776"/>
            <a:ext cx="4990232" cy="4608512"/>
          </a:xfrm>
        </p:spPr>
        <p:txBody>
          <a:bodyPr/>
          <a:lstStyle/>
          <a:p>
            <a:r>
              <a:rPr lang="en-GB" sz="2000" dirty="0"/>
              <a:t>Found in the Arctic and the Alps (Bergmann et al., 2019).</a:t>
            </a:r>
          </a:p>
          <a:p>
            <a:pPr algn="l">
              <a:buFont typeface="Arial" panose="020B0604020202020204" pitchFamily="34" charset="0"/>
              <a:buChar char="•"/>
            </a:pPr>
            <a:r>
              <a:rPr lang="en-GB" b="0" i="0" dirty="0">
                <a:effectLst/>
              </a:rPr>
              <a:t>Found in both indoor and outdoor air samples (</a:t>
            </a:r>
            <a:r>
              <a:rPr lang="en-GB" b="0" i="0" dirty="0" err="1">
                <a:effectLst/>
              </a:rPr>
              <a:t>Gasperi</a:t>
            </a:r>
            <a:r>
              <a:rPr lang="en-GB" b="0" i="0" dirty="0">
                <a:effectLst/>
              </a:rPr>
              <a:t> et al., 2018).</a:t>
            </a:r>
          </a:p>
          <a:p>
            <a:r>
              <a:rPr lang="en-GB" dirty="0"/>
              <a:t>Thought to contribute to a small amount of radiative forcing (Revell et al., 2021)</a:t>
            </a:r>
          </a:p>
          <a:p>
            <a:r>
              <a:rPr lang="en-GB" sz="2000" dirty="0"/>
              <a:t>Microplastics and </a:t>
            </a:r>
            <a:r>
              <a:rPr lang="en-GB" sz="2000" dirty="0" err="1"/>
              <a:t>microrubbers</a:t>
            </a:r>
            <a:r>
              <a:rPr lang="en-GB" sz="2000" dirty="0"/>
              <a:t> from tyres considered to be a significant source of microplastics to the environment (Kole et al., 2017), likely in air, too.</a:t>
            </a:r>
          </a:p>
          <a:p>
            <a:r>
              <a:rPr lang="en-GB" dirty="0"/>
              <a:t>Largely a focus on ambient outdoor air, not much research indoors.</a:t>
            </a:r>
            <a:endParaRPr lang="en-GB" sz="2000" dirty="0"/>
          </a:p>
          <a:p>
            <a:endParaRPr lang="en-GB" dirty="0"/>
          </a:p>
        </p:txBody>
      </p:sp>
      <p:pic>
        <p:nvPicPr>
          <p:cNvPr id="6" name="Content Placeholder 7">
            <a:extLst>
              <a:ext uri="{FF2B5EF4-FFF2-40B4-BE49-F238E27FC236}">
                <a16:creationId xmlns:a16="http://schemas.microsoft.com/office/drawing/2014/main" id="{580B8313-FDF4-48B4-40E9-B1C894FE74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393806" y="3630732"/>
            <a:ext cx="2304354" cy="2304356"/>
          </a:xfrm>
          <a:prstGeom prst="rect">
            <a:avLst/>
          </a:prstGeom>
        </p:spPr>
      </p:pic>
      <p:pic>
        <p:nvPicPr>
          <p:cNvPr id="7" name="Picture 6" descr="Clear sunny skies">
            <a:extLst>
              <a:ext uri="{FF2B5EF4-FFF2-40B4-BE49-F238E27FC236}">
                <a16:creationId xmlns:a16="http://schemas.microsoft.com/office/drawing/2014/main" id="{83B4318B-E2D3-F516-D1F0-C3EFE6EF2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807" y="1429102"/>
            <a:ext cx="2304353" cy="1628160"/>
          </a:xfrm>
          <a:prstGeom prst="rect">
            <a:avLst/>
          </a:prstGeom>
        </p:spPr>
      </p:pic>
    </p:spTree>
    <p:extLst>
      <p:ext uri="{BB962C8B-B14F-4D97-AF65-F5344CB8AC3E}">
        <p14:creationId xmlns:p14="http://schemas.microsoft.com/office/powerpoint/2010/main" val="391120110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8D7-2131-6826-4DD5-FEBA5DE44FC6}"/>
              </a:ext>
            </a:extLst>
          </p:cNvPr>
          <p:cNvSpPr>
            <a:spLocks noGrp="1"/>
          </p:cNvSpPr>
          <p:nvPr>
            <p:ph type="title"/>
          </p:nvPr>
        </p:nvSpPr>
        <p:spPr>
          <a:xfrm>
            <a:off x="323528" y="689701"/>
            <a:ext cx="8462763" cy="1011108"/>
          </a:xfrm>
        </p:spPr>
        <p:txBody>
          <a:bodyPr/>
          <a:lstStyle/>
          <a:p>
            <a:r>
              <a:rPr lang="en-GB" dirty="0"/>
              <a:t>Health implications?</a:t>
            </a:r>
          </a:p>
        </p:txBody>
      </p:sp>
      <p:sp>
        <p:nvSpPr>
          <p:cNvPr id="3" name="Text Placeholder 2">
            <a:extLst>
              <a:ext uri="{FF2B5EF4-FFF2-40B4-BE49-F238E27FC236}">
                <a16:creationId xmlns:a16="http://schemas.microsoft.com/office/drawing/2014/main" id="{F80700E4-916D-7F7A-278D-51714D19A3C2}"/>
              </a:ext>
            </a:extLst>
          </p:cNvPr>
          <p:cNvSpPr>
            <a:spLocks noGrp="1"/>
          </p:cNvSpPr>
          <p:nvPr>
            <p:ph type="body" sz="quarter" idx="11"/>
          </p:nvPr>
        </p:nvSpPr>
        <p:spPr>
          <a:xfrm>
            <a:off x="100070" y="1412776"/>
            <a:ext cx="4543938" cy="4896544"/>
          </a:xfrm>
        </p:spPr>
        <p:txBody>
          <a:bodyPr/>
          <a:lstStyle/>
          <a:p>
            <a:pPr algn="l">
              <a:buFont typeface="Arial" panose="020B0604020202020204" pitchFamily="34" charset="0"/>
              <a:buChar char="•"/>
            </a:pPr>
            <a:r>
              <a:rPr lang="en-GB" b="0" i="0" dirty="0">
                <a:effectLst/>
                <a:latin typeface="Söhne"/>
              </a:rPr>
              <a:t>Exposure likely higher through the airborne route and inhalation has been associated with health risks such as Chronic Obstructive Pulmonary Disease (</a:t>
            </a:r>
            <a:r>
              <a:rPr lang="en-GB" b="0" i="0" dirty="0" err="1">
                <a:effectLst/>
                <a:latin typeface="Söhne"/>
              </a:rPr>
              <a:t>Catarino</a:t>
            </a:r>
            <a:r>
              <a:rPr lang="en-GB" b="0" i="0" dirty="0">
                <a:effectLst/>
                <a:latin typeface="Söhne"/>
              </a:rPr>
              <a:t> et al., 2018; Dong et al., 2020).</a:t>
            </a:r>
          </a:p>
          <a:p>
            <a:pPr algn="l">
              <a:buFont typeface="Arial" panose="020B0604020202020204" pitchFamily="34" charset="0"/>
              <a:buChar char="•"/>
            </a:pPr>
            <a:r>
              <a:rPr lang="en-GB" b="0" i="0" dirty="0">
                <a:effectLst/>
                <a:latin typeface="Söhne"/>
              </a:rPr>
              <a:t>Presence of non-mineral fibres, including plastic, in lung tissue specimens (Pauly et al., 1998). </a:t>
            </a:r>
          </a:p>
          <a:p>
            <a:pPr algn="l">
              <a:buFont typeface="Arial" panose="020B0604020202020204" pitchFamily="34" charset="0"/>
              <a:buChar char="•"/>
            </a:pPr>
            <a:r>
              <a:rPr lang="en-GB" dirty="0"/>
              <a:t>Studies detected microplastics in all regions of human lung tissue (Jenner et al., 2021, breast milk (Ragusa et al., 2022), testis (Zhao, 2023) and in human blood (Leslie et al., 2022).</a:t>
            </a:r>
          </a:p>
          <a:p>
            <a:pPr algn="l">
              <a:buFont typeface="Arial" panose="020B0604020202020204" pitchFamily="34" charset="0"/>
              <a:buChar char="•"/>
            </a:pPr>
            <a:r>
              <a:rPr lang="en-GB" dirty="0"/>
              <a:t>Some particles &gt;100µm. How?</a:t>
            </a:r>
          </a:p>
          <a:p>
            <a:pPr algn="l">
              <a:buFont typeface="Arial" panose="020B0604020202020204" pitchFamily="34" charset="0"/>
              <a:buChar char="•"/>
            </a:pPr>
            <a:endParaRPr lang="en-GB" dirty="0"/>
          </a:p>
          <a:p>
            <a:pPr algn="l">
              <a:buFont typeface="Arial" panose="020B0604020202020204" pitchFamily="34" charset="0"/>
              <a:buChar char="•"/>
            </a:pPr>
            <a:endParaRPr lang="en-GB" dirty="0"/>
          </a:p>
          <a:p>
            <a:endParaRPr lang="en-GB" sz="1800" dirty="0"/>
          </a:p>
          <a:p>
            <a:endParaRPr lang="en-GB" sz="1600" dirty="0"/>
          </a:p>
        </p:txBody>
      </p:sp>
      <p:pic>
        <p:nvPicPr>
          <p:cNvPr id="4" name="Picture 3">
            <a:extLst>
              <a:ext uri="{FF2B5EF4-FFF2-40B4-BE49-F238E27FC236}">
                <a16:creationId xmlns:a16="http://schemas.microsoft.com/office/drawing/2014/main" id="{1F2D14E0-CAA0-D939-F763-24C6A71B0651}"/>
              </a:ext>
            </a:extLst>
          </p:cNvPr>
          <p:cNvPicPr>
            <a:picLocks noChangeAspect="1"/>
          </p:cNvPicPr>
          <p:nvPr/>
        </p:nvPicPr>
        <p:blipFill rotWithShape="1">
          <a:blip r:embed="rId2">
            <a:extLst>
              <a:ext uri="{28A0092B-C50C-407E-A947-70E740481C1C}">
                <a14:useLocalDpi xmlns:a14="http://schemas.microsoft.com/office/drawing/2010/main" val="0"/>
              </a:ext>
            </a:extLst>
          </a:blip>
          <a:srcRect l="6426" r="6445"/>
          <a:stretch/>
        </p:blipFill>
        <p:spPr>
          <a:xfrm>
            <a:off x="4860032" y="2204864"/>
            <a:ext cx="3926259" cy="2737792"/>
          </a:xfrm>
          <a:prstGeom prst="rect">
            <a:avLst/>
          </a:prstGeom>
        </p:spPr>
      </p:pic>
    </p:spTree>
    <p:extLst>
      <p:ext uri="{BB962C8B-B14F-4D97-AF65-F5344CB8AC3E}">
        <p14:creationId xmlns:p14="http://schemas.microsoft.com/office/powerpoint/2010/main" val="252120938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8327-A5AF-49EF-63A0-759E083B5D5B}"/>
              </a:ext>
            </a:extLst>
          </p:cNvPr>
          <p:cNvSpPr>
            <a:spLocks noGrp="1"/>
          </p:cNvSpPr>
          <p:nvPr>
            <p:ph type="title"/>
          </p:nvPr>
        </p:nvSpPr>
        <p:spPr/>
        <p:txBody>
          <a:bodyPr/>
          <a:lstStyle/>
          <a:p>
            <a:r>
              <a:rPr lang="en-GB" dirty="0"/>
              <a:t>Sampling Approaches: Passive</a:t>
            </a:r>
          </a:p>
        </p:txBody>
      </p:sp>
      <p:sp>
        <p:nvSpPr>
          <p:cNvPr id="3" name="Text Placeholder 2">
            <a:extLst>
              <a:ext uri="{FF2B5EF4-FFF2-40B4-BE49-F238E27FC236}">
                <a16:creationId xmlns:a16="http://schemas.microsoft.com/office/drawing/2014/main" id="{DF29551E-6113-9068-0794-2B41EF11035F}"/>
              </a:ext>
            </a:extLst>
          </p:cNvPr>
          <p:cNvSpPr>
            <a:spLocks noGrp="1"/>
          </p:cNvSpPr>
          <p:nvPr>
            <p:ph type="body" sz="quarter" idx="11"/>
          </p:nvPr>
        </p:nvSpPr>
        <p:spPr>
          <a:xfrm>
            <a:off x="347736" y="1772816"/>
            <a:ext cx="3888433" cy="4608512"/>
          </a:xfrm>
        </p:spPr>
        <p:txBody>
          <a:bodyPr/>
          <a:lstStyle/>
          <a:p>
            <a:r>
              <a:rPr lang="en-GB" dirty="0"/>
              <a:t>Bottles, bowls, bespoke samplers (Klein and Fischer, 2019) </a:t>
            </a:r>
          </a:p>
          <a:p>
            <a:r>
              <a:rPr lang="en-GB" dirty="0"/>
              <a:t>Rain gauges (Wright et al, 2020) </a:t>
            </a:r>
          </a:p>
          <a:p>
            <a:r>
              <a:rPr lang="en-GB" dirty="0"/>
              <a:t>Collecting typically for 1 day to 1 month per sample.</a:t>
            </a:r>
          </a:p>
          <a:p>
            <a:r>
              <a:rPr lang="en-GB" dirty="0"/>
              <a:t>Other passive samplers, e.g. Frisbee Samplers, yet to be explored</a:t>
            </a:r>
          </a:p>
          <a:p>
            <a:endParaRPr lang="en-GB" dirty="0"/>
          </a:p>
        </p:txBody>
      </p:sp>
      <p:pic>
        <p:nvPicPr>
          <p:cNvPr id="2050" name="Picture 2" descr="Storage rain-gauge">
            <a:extLst>
              <a:ext uri="{FF2B5EF4-FFF2-40B4-BE49-F238E27FC236}">
                <a16:creationId xmlns:a16="http://schemas.microsoft.com/office/drawing/2014/main" id="{9AFF58DB-1A0F-86D2-04BD-769B84330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005064"/>
            <a:ext cx="201696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rgerhoff">
            <a:extLst>
              <a:ext uri="{FF2B5EF4-FFF2-40B4-BE49-F238E27FC236}">
                <a16:creationId xmlns:a16="http://schemas.microsoft.com/office/drawing/2014/main" id="{94796B51-C227-A05C-5AAE-136DEE02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060848"/>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61348CC-C890-B718-7FF6-418BD4D27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1493" y="4173066"/>
            <a:ext cx="2400300" cy="2400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21AF5A-DBA4-CB5C-1491-80F91914052B}"/>
              </a:ext>
            </a:extLst>
          </p:cNvPr>
          <p:cNvSpPr txBox="1"/>
          <p:nvPr/>
        </p:nvSpPr>
        <p:spPr>
          <a:xfrm>
            <a:off x="4067944" y="6531575"/>
            <a:ext cx="1872208" cy="369332"/>
          </a:xfrm>
          <a:prstGeom prst="rect">
            <a:avLst/>
          </a:prstGeom>
          <a:noFill/>
        </p:spPr>
        <p:txBody>
          <a:bodyPr wrap="square" rtlCol="0">
            <a:spAutoFit/>
          </a:bodyPr>
          <a:lstStyle/>
          <a:p>
            <a:r>
              <a:rPr lang="en-GB" dirty="0"/>
              <a:t>Postma, 2022</a:t>
            </a:r>
          </a:p>
        </p:txBody>
      </p:sp>
    </p:spTree>
    <p:extLst>
      <p:ext uri="{BB962C8B-B14F-4D97-AF65-F5344CB8AC3E}">
        <p14:creationId xmlns:p14="http://schemas.microsoft.com/office/powerpoint/2010/main" val="2658130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8EA5-07D7-A7D6-C04C-CD9720EABAA9}"/>
              </a:ext>
            </a:extLst>
          </p:cNvPr>
          <p:cNvSpPr>
            <a:spLocks noGrp="1"/>
          </p:cNvSpPr>
          <p:nvPr>
            <p:ph type="title"/>
          </p:nvPr>
        </p:nvSpPr>
        <p:spPr/>
        <p:txBody>
          <a:bodyPr/>
          <a:lstStyle/>
          <a:p>
            <a:r>
              <a:rPr lang="en-GB" dirty="0"/>
              <a:t>Sampling Approaches: Active</a:t>
            </a:r>
          </a:p>
        </p:txBody>
      </p:sp>
      <p:sp>
        <p:nvSpPr>
          <p:cNvPr id="3" name="Text Placeholder 2">
            <a:extLst>
              <a:ext uri="{FF2B5EF4-FFF2-40B4-BE49-F238E27FC236}">
                <a16:creationId xmlns:a16="http://schemas.microsoft.com/office/drawing/2014/main" id="{2069D758-EE22-1DFF-19FC-743F8D9CAA4D}"/>
              </a:ext>
            </a:extLst>
          </p:cNvPr>
          <p:cNvSpPr>
            <a:spLocks noGrp="1"/>
          </p:cNvSpPr>
          <p:nvPr>
            <p:ph type="body" sz="quarter" idx="11"/>
          </p:nvPr>
        </p:nvSpPr>
        <p:spPr>
          <a:xfrm>
            <a:off x="899591" y="1700808"/>
            <a:ext cx="4752529" cy="4467491"/>
          </a:xfrm>
        </p:spPr>
        <p:txBody>
          <a:bodyPr/>
          <a:lstStyle/>
          <a:p>
            <a:r>
              <a:rPr lang="en-GB" sz="1800" b="0" i="0" u="none" strike="noStrike" baseline="0" dirty="0">
                <a:solidFill>
                  <a:srgbClr val="000000"/>
                </a:solidFill>
                <a:latin typeface="Arial" panose="020B0604020202020204" pitchFamily="34" charset="0"/>
              </a:rPr>
              <a:t>Active sampling instruments used in microplastic studies are typically routine for air quality measurement</a:t>
            </a:r>
          </a:p>
          <a:p>
            <a:r>
              <a:rPr lang="en-GB" sz="1800" dirty="0">
                <a:solidFill>
                  <a:srgbClr val="000000"/>
                </a:solidFill>
                <a:latin typeface="Arial" panose="020B0604020202020204" pitchFamily="34" charset="0"/>
              </a:rPr>
              <a:t>I</a:t>
            </a:r>
            <a:r>
              <a:rPr lang="en-GB" sz="1800" b="0" i="0" u="none" strike="noStrike" baseline="0" dirty="0">
                <a:solidFill>
                  <a:srgbClr val="000000"/>
                </a:solidFill>
                <a:latin typeface="Arial" panose="020B0604020202020204" pitchFamily="34" charset="0"/>
              </a:rPr>
              <a:t>nclude TSP or size selective inlets, cascade impactors (</a:t>
            </a:r>
            <a:r>
              <a:rPr lang="en-GB" sz="1800" b="0" i="0" u="none" strike="noStrike" baseline="0" dirty="0" err="1">
                <a:solidFill>
                  <a:srgbClr val="000000"/>
                </a:solidFill>
                <a:latin typeface="Arial" panose="020B0604020202020204" pitchFamily="34" charset="0"/>
              </a:rPr>
              <a:t>Kernchen</a:t>
            </a:r>
            <a:r>
              <a:rPr lang="en-GB" sz="1800" b="0" i="0" u="none" strike="noStrike" baseline="0" dirty="0">
                <a:solidFill>
                  <a:srgbClr val="000000"/>
                </a:solidFill>
                <a:latin typeface="Arial" panose="020B0604020202020204" pitchFamily="34" charset="0"/>
              </a:rPr>
              <a:t> et al. 2022), and cyclone samplers (Levermore et al. 2020). </a:t>
            </a:r>
          </a:p>
          <a:p>
            <a:r>
              <a:rPr lang="en-GB" sz="1800" dirty="0">
                <a:solidFill>
                  <a:srgbClr val="000000"/>
                </a:solidFill>
                <a:latin typeface="Arial" panose="020B0604020202020204" pitchFamily="34" charset="0"/>
              </a:rPr>
              <a:t>Further opportunities with established instruments, e.g. BAM.</a:t>
            </a:r>
            <a:endParaRPr lang="en-GB" sz="1800" b="0" i="0" u="none" strike="noStrike" baseline="0" dirty="0">
              <a:solidFill>
                <a:srgbClr val="000000"/>
              </a:solidFill>
              <a:latin typeface="Arial" panose="020B0604020202020204" pitchFamily="34" charset="0"/>
            </a:endParaRPr>
          </a:p>
          <a:p>
            <a:endParaRPr lang="en-GB" sz="1800" dirty="0">
              <a:solidFill>
                <a:srgbClr val="000000"/>
              </a:solidFill>
              <a:latin typeface="Arial" panose="020B0604020202020204" pitchFamily="34" charset="0"/>
            </a:endParaRPr>
          </a:p>
          <a:p>
            <a:endParaRPr lang="en-GB" sz="1800" dirty="0">
              <a:solidFill>
                <a:srgbClr val="000000"/>
              </a:solidFill>
              <a:latin typeface="Arial" panose="020B0604020202020204" pitchFamily="34" charset="0"/>
            </a:endParaRPr>
          </a:p>
          <a:p>
            <a:r>
              <a:rPr lang="en-GB" sz="1800" dirty="0">
                <a:solidFill>
                  <a:srgbClr val="000000"/>
                </a:solidFill>
                <a:latin typeface="Arial" panose="020B0604020202020204" pitchFamily="34" charset="0"/>
              </a:rPr>
              <a:t>With both active and passive sampling approaches, extraction and characterisation processes will vary.</a:t>
            </a:r>
          </a:p>
          <a:p>
            <a:r>
              <a:rPr lang="en-GB" sz="1800" dirty="0">
                <a:solidFill>
                  <a:srgbClr val="000000"/>
                </a:solidFill>
                <a:latin typeface="Arial" panose="020B0604020202020204" pitchFamily="34" charset="0"/>
              </a:rPr>
              <a:t>Can learn from the Air PT Scheme for diffusion tube analysis.</a:t>
            </a:r>
          </a:p>
          <a:p>
            <a:pPr marL="9525" indent="0">
              <a:buNone/>
            </a:pPr>
            <a:r>
              <a:rPr lang="en-GB" sz="1800" dirty="0">
                <a:solidFill>
                  <a:srgbClr val="000000"/>
                </a:solidFill>
                <a:latin typeface="Arial" panose="020B0604020202020204" pitchFamily="34" charset="0"/>
              </a:rPr>
              <a:t> </a:t>
            </a:r>
            <a:endParaRPr lang="en-GB" dirty="0"/>
          </a:p>
        </p:txBody>
      </p:sp>
      <p:pic>
        <p:nvPicPr>
          <p:cNvPr id="3074" name="Picture 2">
            <a:extLst>
              <a:ext uri="{FF2B5EF4-FFF2-40B4-BE49-F238E27FC236}">
                <a16:creationId xmlns:a16="http://schemas.microsoft.com/office/drawing/2014/main" id="{0D0E0366-B015-4F7F-A247-E5D732752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509" y="1052736"/>
            <a:ext cx="3089920" cy="30899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te photo for this monitoring site">
            <a:extLst>
              <a:ext uri="{FF2B5EF4-FFF2-40B4-BE49-F238E27FC236}">
                <a16:creationId xmlns:a16="http://schemas.microsoft.com/office/drawing/2014/main" id="{EBF1479D-4754-8739-72D8-3C7CDF8D9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069688"/>
            <a:ext cx="2093866" cy="278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2152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E Sky standard" id="{AD8DDF46-A5CC-4622-A02E-85EACB7FB611}" vid="{035B7317-0F9E-4103-A6E9-A33CA3ACF8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9ADB53309D1A4E93D3C8C5FA2BC8F2" ma:contentTypeVersion="14" ma:contentTypeDescription="Create a new document." ma:contentTypeScope="" ma:versionID="7360b01a1dc7b8cea6248f4ab795dfbf">
  <xsd:schema xmlns:xsd="http://www.w3.org/2001/XMLSchema" xmlns:xs="http://www.w3.org/2001/XMLSchema" xmlns:p="http://schemas.microsoft.com/office/2006/metadata/properties" xmlns:ns3="f578f7f2-d82b-4739-94cf-942c16af31b9" xmlns:ns4="618cbf9a-d1f5-4a48-879e-a8e79124e71b" targetNamespace="http://schemas.microsoft.com/office/2006/metadata/properties" ma:root="true" ma:fieldsID="8d605bf21545dd927d1a5e23affbb3d0" ns3:_="" ns4:_="">
    <xsd:import namespace="f578f7f2-d82b-4739-94cf-942c16af31b9"/>
    <xsd:import namespace="618cbf9a-d1f5-4a48-879e-a8e79124e7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8f7f2-d82b-4739-94cf-942c16af3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8cbf9a-d1f5-4a48-879e-a8e79124e7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2D201-97C8-4E70-BF77-76D11DC8600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f578f7f2-d82b-4739-94cf-942c16af31b9"/>
    <ds:schemaRef ds:uri="http://schemas.microsoft.com/office/infopath/2007/PartnerControls"/>
    <ds:schemaRef ds:uri="http://purl.org/dc/elements/1.1/"/>
    <ds:schemaRef ds:uri="618cbf9a-d1f5-4a48-879e-a8e79124e71b"/>
    <ds:schemaRef ds:uri="http://www.w3.org/XML/1998/namespace"/>
    <ds:schemaRef ds:uri="http://purl.org/dc/dcmitype/"/>
  </ds:schemaRefs>
</ds:datastoreItem>
</file>

<file path=customXml/itemProps2.xml><?xml version="1.0" encoding="utf-8"?>
<ds:datastoreItem xmlns:ds="http://schemas.openxmlformats.org/officeDocument/2006/customXml" ds:itemID="{AC5552B4-89B5-4F8D-B1E4-E0A34EA58D51}">
  <ds:schemaRefs>
    <ds:schemaRef ds:uri="http://schemas.microsoft.com/sharepoint/v3/contenttype/forms"/>
  </ds:schemaRefs>
</ds:datastoreItem>
</file>

<file path=customXml/itemProps3.xml><?xml version="1.0" encoding="utf-8"?>
<ds:datastoreItem xmlns:ds="http://schemas.openxmlformats.org/officeDocument/2006/customXml" ds:itemID="{B8849B79-C1B7-4088-A0ED-BF5BEA4BA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8f7f2-d82b-4739-94cf-942c16af31b9"/>
    <ds:schemaRef ds:uri="618cbf9a-d1f5-4a48-879e-a8e79124e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UWE Sky standard</Template>
  <TotalTime>9369</TotalTime>
  <Words>1551</Words>
  <Application>Microsoft Office PowerPoint</Application>
  <PresentationFormat>On-screen Show (4:3)</PresentationFormat>
  <Paragraphs>228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Söhne</vt:lpstr>
      <vt:lpstr>Tahoma</vt:lpstr>
      <vt:lpstr>Custom Design</vt:lpstr>
      <vt:lpstr>Airborne Microplastics measurement:  Putting people at the heart of the science   </vt:lpstr>
      <vt:lpstr>Contents</vt:lpstr>
      <vt:lpstr>Microplastic Mindfulness</vt:lpstr>
      <vt:lpstr>Microplastics</vt:lpstr>
      <vt:lpstr>Biospheric Microplastics</vt:lpstr>
      <vt:lpstr>Airborne Microplastics</vt:lpstr>
      <vt:lpstr>Health implications?</vt:lpstr>
      <vt:lpstr>Sampling Approaches: Passive</vt:lpstr>
      <vt:lpstr>Sampling Approaches: Active</vt:lpstr>
      <vt:lpstr>‘Citizen Science’</vt:lpstr>
      <vt:lpstr>Citizen Science</vt:lpstr>
      <vt:lpstr>HOMEs Aims and Objectives</vt:lpstr>
      <vt:lpstr>HOMEs Phased Approach</vt:lpstr>
      <vt:lpstr>Pre-pilot: Sampler usability challenges</vt:lpstr>
      <vt:lpstr>Pre-pilot: Enabling wider usability</vt:lpstr>
      <vt:lpstr>HOMEs distributed sampling kit </vt:lpstr>
      <vt:lpstr>Citizen Recruitment</vt:lpstr>
      <vt:lpstr>Phase 1: Pilot sampling and analysis approach</vt:lpstr>
      <vt:lpstr>Pilot sampling and analysis approach</vt:lpstr>
      <vt:lpstr>Online analysis</vt:lpstr>
      <vt:lpstr>Pilot Results</vt:lpstr>
      <vt:lpstr>Pilot Results</vt:lpstr>
      <vt:lpstr>Distribution by room</vt:lpstr>
      <vt:lpstr>Comparison with the literature</vt:lpstr>
      <vt:lpstr>Identification of  Microplastics at UWE</vt:lpstr>
      <vt:lpstr>Pilot fibre identification</vt:lpstr>
      <vt:lpstr>How co-creation shaped the wider roll-out</vt:lpstr>
      <vt:lpstr>What next for HOMEs</vt:lpstr>
      <vt:lpstr>What next for airborne microplastics</vt:lpstr>
      <vt:lpstr>Cautionary tale from air pollution policymaking</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Ben Williams</dc:creator>
  <cp:lastModifiedBy>Ben Williams</cp:lastModifiedBy>
  <cp:revision>59</cp:revision>
  <cp:lastPrinted>2016-09-22T10:08:48Z</cp:lastPrinted>
  <dcterms:created xsi:type="dcterms:W3CDTF">2021-09-23T08:51:54Z</dcterms:created>
  <dcterms:modified xsi:type="dcterms:W3CDTF">2023-06-19T11:29:15Z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0x010100009ADB53309D1A4E93D3C8C5FA2BC8F2</vt:lpwstr>
  </property>
</Properties>
</file>