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62" r:id="rId3"/>
    <p:sldId id="257" r:id="rId4"/>
    <p:sldId id="267" r:id="rId5"/>
    <p:sldId id="265" r:id="rId6"/>
    <p:sldId id="263" r:id="rId7"/>
    <p:sldId id="268" r:id="rId8"/>
    <p:sldId id="264" r:id="rId9"/>
    <p:sldId id="270" r:id="rId10"/>
    <p:sldId id="260" r:id="rId11"/>
    <p:sldId id="259" r:id="rId12"/>
    <p:sldId id="266" r:id="rId13"/>
    <p:sldId id="272" r:id="rId14"/>
    <p:sldId id="269" r:id="rId15"/>
    <p:sldId id="258" r:id="rId16"/>
    <p:sldId id="271" r:id="rId17"/>
    <p:sldId id="26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79677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651360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3423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424108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9876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42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70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0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02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5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47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9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5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9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hyperlink" Target="https://www.reading.ac.uk/web/files/eia/A-Z_of_Assessment_Methods_FINAL_table.pdf" TargetMode="External"/><Relationship Id="rId7" Type="http://schemas.openxmlformats.org/officeDocument/2006/relationships/hyperlink" Target="https://wonkhe.com/blogs/re-visioning-support-for-disabled-students-in-he/" TargetMode="External"/><Relationship Id="rId2" Type="http://schemas.openxmlformats.org/officeDocument/2006/relationships/hyperlink" Target="http://udlguidelines.cas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dvance-he.ac.uk/knowledge-hub/supporting-student-success-strategies-institutional-change" TargetMode="External"/><Relationship Id="rId5" Type="http://schemas.openxmlformats.org/officeDocument/2006/relationships/hyperlink" Target="http://dx.doi.org/10.1126/sciadv.aba4677" TargetMode="External"/><Relationship Id="rId4" Type="http://schemas.openxmlformats.org/officeDocument/2006/relationships/hyperlink" Target="https://thepsychologist.bps.org.uk/volume-30/june-2017/crisis-cornerstones-cultur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617" y="1298448"/>
            <a:ext cx="9947565" cy="325526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Seeing the Trees in the Forest: </a:t>
            </a:r>
            <a:r>
              <a:rPr lang="en-GB" dirty="0" smtClean="0">
                <a:solidFill>
                  <a:schemeClr val="tx1"/>
                </a:solidFill>
              </a:rPr>
              <a:t>Opportunities for Inclusive Practice within the Psychology Curriculum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070" y="4909815"/>
            <a:ext cx="7766936" cy="1096899"/>
          </a:xfrm>
        </p:spPr>
        <p:txBody>
          <a:bodyPr/>
          <a:lstStyle/>
          <a:p>
            <a:r>
              <a:rPr lang="en-GB" dirty="0" smtClean="0"/>
              <a:t>Dr Dawn N Albertson</a:t>
            </a:r>
          </a:p>
          <a:p>
            <a:r>
              <a:rPr lang="en-GB" dirty="0" smtClean="0"/>
              <a:t>Bath Spa University</a:t>
            </a:r>
            <a:endParaRPr lang="en-GB" dirty="0"/>
          </a:p>
        </p:txBody>
      </p:sp>
      <p:pic>
        <p:nvPicPr>
          <p:cNvPr id="1026" name="Picture 2" descr="trees Icon 37902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182" y="474749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Inclusive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5673"/>
            <a:ext cx="8596668" cy="4950691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Piloted within Level 4 introductory research methods module</a:t>
            </a:r>
          </a:p>
          <a:p>
            <a:pPr lvl="1"/>
            <a:r>
              <a:rPr lang="en-GB" sz="2200" dirty="0" smtClean="0"/>
              <a:t>Kept very tight equivalents – verbal vs typed</a:t>
            </a:r>
          </a:p>
          <a:p>
            <a:pPr lvl="1"/>
            <a:r>
              <a:rPr lang="en-GB" sz="2200" dirty="0" smtClean="0"/>
              <a:t>Ultimately students responded favourably to the opportunity of choice, though very few took the “alternative” option</a:t>
            </a:r>
          </a:p>
          <a:p>
            <a:pPr lvl="2"/>
            <a:r>
              <a:rPr lang="en-GB" sz="2000" dirty="0" smtClean="0"/>
              <a:t>COVID confound</a:t>
            </a:r>
          </a:p>
          <a:p>
            <a:pPr lvl="1"/>
            <a:r>
              <a:rPr lang="en-GB" sz="2200" dirty="0" smtClean="0"/>
              <a:t>No difference in performance</a:t>
            </a:r>
          </a:p>
          <a:p>
            <a:pPr lvl="1"/>
            <a:r>
              <a:rPr lang="en-GB" sz="2200" dirty="0" smtClean="0"/>
              <a:t>Excellent end of module evaluations</a:t>
            </a:r>
          </a:p>
          <a:p>
            <a:endParaRPr lang="en-GB" sz="2400" dirty="0"/>
          </a:p>
          <a:p>
            <a:r>
              <a:rPr lang="en-GB" sz="2400" dirty="0" smtClean="0"/>
              <a:t>Considerations</a:t>
            </a:r>
          </a:p>
          <a:p>
            <a:pPr lvl="1"/>
            <a:r>
              <a:rPr lang="en-GB" sz="2400" dirty="0" smtClean="0"/>
              <a:t>Requires cooperation with central university</a:t>
            </a:r>
          </a:p>
          <a:p>
            <a:pPr lvl="1"/>
            <a:r>
              <a:rPr lang="en-GB" sz="2400" dirty="0" smtClean="0"/>
              <a:t>Careful course-wide design a must</a:t>
            </a:r>
          </a:p>
          <a:p>
            <a:pPr lvl="2"/>
            <a:r>
              <a:rPr lang="en-GB" sz="2200" dirty="0" smtClean="0"/>
              <a:t>Level 4 only?</a:t>
            </a:r>
          </a:p>
          <a:p>
            <a:pPr lvl="2"/>
            <a:r>
              <a:rPr lang="en-GB" sz="2200" dirty="0" smtClean="0"/>
              <a:t>Optional modules only?</a:t>
            </a:r>
          </a:p>
          <a:p>
            <a:pPr lvl="2"/>
            <a:endParaRPr lang="en-GB" sz="2200" dirty="0" smtClean="0"/>
          </a:p>
          <a:p>
            <a:endParaRPr lang="en-GB" dirty="0"/>
          </a:p>
        </p:txBody>
      </p:sp>
      <p:pic>
        <p:nvPicPr>
          <p:cNvPr id="5122" name="Picture 2" descr="Assessment Icon 30959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0408" y="5136974"/>
            <a:ext cx="762909" cy="76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resentation Icon 16161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0408" y="4107277"/>
            <a:ext cx="809265" cy="80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presentation Icon 394979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015" y="5899883"/>
            <a:ext cx="1029697" cy="1029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520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Pre-Registration and Open Science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3236"/>
            <a:ext cx="8596668" cy="5024583"/>
          </a:xfrm>
        </p:spPr>
        <p:txBody>
          <a:bodyPr>
            <a:noAutofit/>
          </a:bodyPr>
          <a:lstStyle/>
          <a:p>
            <a:r>
              <a:rPr lang="en-GB" sz="2400" dirty="0" smtClean="0"/>
              <a:t>Why?</a:t>
            </a:r>
          </a:p>
          <a:p>
            <a:pPr lvl="1"/>
            <a:r>
              <a:rPr lang="en-GB" sz="2400" dirty="0" smtClean="0"/>
              <a:t>Gold standard in science</a:t>
            </a:r>
          </a:p>
          <a:p>
            <a:pPr lvl="1"/>
            <a:r>
              <a:rPr lang="en-GB" sz="2400" dirty="0" smtClean="0"/>
              <a:t>Assessment scaffolding</a:t>
            </a:r>
          </a:p>
          <a:p>
            <a:pPr lvl="1"/>
            <a:r>
              <a:rPr lang="en-GB" sz="2400" dirty="0"/>
              <a:t>Reveal the hidden </a:t>
            </a:r>
            <a:r>
              <a:rPr lang="en-GB" sz="2400" dirty="0" smtClean="0"/>
              <a:t>curriculum</a:t>
            </a:r>
          </a:p>
          <a:p>
            <a:endParaRPr lang="en-GB" sz="2400" dirty="0" smtClean="0"/>
          </a:p>
          <a:p>
            <a:r>
              <a:rPr lang="en-GB" sz="2400" dirty="0" smtClean="0"/>
              <a:t>What do we do?</a:t>
            </a:r>
          </a:p>
          <a:p>
            <a:pPr lvl="1"/>
            <a:r>
              <a:rPr lang="en-GB" sz="2400" dirty="0" smtClean="0"/>
              <a:t>Embed open science principles from year 1</a:t>
            </a:r>
          </a:p>
          <a:p>
            <a:pPr lvl="1"/>
            <a:r>
              <a:rPr lang="en-GB" sz="2400" dirty="0" smtClean="0"/>
              <a:t>Use open source software that is compatible with the Open Science Framework and accessible to all</a:t>
            </a:r>
          </a:p>
          <a:p>
            <a:pPr lvl="1"/>
            <a:r>
              <a:rPr lang="en-GB" sz="2400" dirty="0" smtClean="0"/>
              <a:t>Pre-registration document as semester 1 assessment within dissertation modules</a:t>
            </a:r>
            <a:endParaRPr lang="en-GB" sz="2400" dirty="0"/>
          </a:p>
        </p:txBody>
      </p:sp>
      <p:pic>
        <p:nvPicPr>
          <p:cNvPr id="4098" name="Picture 2" descr="investigation Icon 25411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985" y="5655744"/>
            <a:ext cx="1193800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afe Icon 35854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521" y="5190836"/>
            <a:ext cx="501072" cy="50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138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Transition to University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1450109"/>
            <a:ext cx="8635999" cy="5320145"/>
          </a:xfrm>
        </p:spPr>
        <p:txBody>
          <a:bodyPr>
            <a:noAutofit/>
          </a:bodyPr>
          <a:lstStyle/>
          <a:p>
            <a:r>
              <a:rPr lang="en-GB" sz="2400" dirty="0" smtClean="0"/>
              <a:t>Build for students of all backgrounds</a:t>
            </a:r>
          </a:p>
          <a:p>
            <a:r>
              <a:rPr lang="en-GB" sz="2400" dirty="0" smtClean="0"/>
              <a:t>Expose the hidden curriculum</a:t>
            </a:r>
          </a:p>
          <a:p>
            <a:endParaRPr lang="en-GB" sz="2400" dirty="0" smtClean="0"/>
          </a:p>
          <a:p>
            <a:r>
              <a:rPr lang="en-GB" sz="2400" dirty="0" smtClean="0"/>
              <a:t>Psychological Science for Student Success Module</a:t>
            </a:r>
          </a:p>
          <a:p>
            <a:pPr lvl="1"/>
            <a:r>
              <a:rPr lang="en-GB" sz="2400" dirty="0" smtClean="0"/>
              <a:t>Examines the science behind major aspects of university success: </a:t>
            </a:r>
          </a:p>
          <a:p>
            <a:pPr lvl="2"/>
            <a:r>
              <a:rPr lang="en-GB" sz="2200" dirty="0" smtClean="0"/>
              <a:t>academic performance, social relationships, and wellbeing</a:t>
            </a:r>
          </a:p>
          <a:p>
            <a:pPr lvl="1"/>
            <a:r>
              <a:rPr lang="en-GB" sz="2400" dirty="0"/>
              <a:t>Grounded in the literature on successful transition to university </a:t>
            </a:r>
          </a:p>
          <a:p>
            <a:pPr lvl="2"/>
            <a:r>
              <a:rPr lang="en-GB" sz="2000" dirty="0"/>
              <a:t>5 senses of </a:t>
            </a:r>
            <a:r>
              <a:rPr lang="en-GB" sz="2000" dirty="0" smtClean="0"/>
              <a:t>success (</a:t>
            </a:r>
            <a:r>
              <a:rPr lang="en-GB" sz="2000" dirty="0" err="1" smtClean="0"/>
              <a:t>Lizzio</a:t>
            </a:r>
            <a:r>
              <a:rPr lang="en-GB" sz="2000" dirty="0" smtClean="0"/>
              <a:t>, 2006): Purpose, Resourcefulness, Connectedness, Capability, and Culture</a:t>
            </a:r>
          </a:p>
        </p:txBody>
      </p:sp>
      <p:pic>
        <p:nvPicPr>
          <p:cNvPr id="11266" name="Picture 2" descr="Picture of Lizzio 5 senses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181" y="5011191"/>
            <a:ext cx="2398721" cy="175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970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Transition to University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1450109"/>
            <a:ext cx="8635999" cy="5320145"/>
          </a:xfrm>
        </p:spPr>
        <p:txBody>
          <a:bodyPr>
            <a:normAutofit/>
          </a:bodyPr>
          <a:lstStyle/>
          <a:p>
            <a:pPr lvl="1"/>
            <a:r>
              <a:rPr lang="en-GB" sz="2000" dirty="0" smtClean="0"/>
              <a:t>Students interrogate aspects of their student life through the lens of psychological science to develop the understanding, skill, and strategies to approach their university career with knowledge and intention</a:t>
            </a:r>
          </a:p>
          <a:p>
            <a:pPr lvl="2"/>
            <a:r>
              <a:rPr lang="en-GB" sz="1800" dirty="0" smtClean="0"/>
              <a:t>Topics include learning, motivation, self-control, culture, relationships, health, and happiness</a:t>
            </a:r>
          </a:p>
          <a:p>
            <a:pPr lvl="1"/>
            <a:r>
              <a:rPr lang="en-GB" sz="2000" dirty="0" smtClean="0"/>
              <a:t>Module Aims</a:t>
            </a:r>
          </a:p>
          <a:p>
            <a:pPr lvl="2" fontAlgn="base"/>
            <a:r>
              <a:rPr lang="en-GB" sz="2000" dirty="0"/>
              <a:t>To meaningfully explore components of academic performance and a positive transition to university</a:t>
            </a:r>
          </a:p>
          <a:p>
            <a:pPr lvl="2" fontAlgn="base"/>
            <a:r>
              <a:rPr lang="en-GB" sz="2000" dirty="0"/>
              <a:t>To leverage the application of psychology to become more successful academically, socially, and/or emotionally in your own Bath Spa University transition and student life</a:t>
            </a:r>
          </a:p>
          <a:p>
            <a:pPr lvl="2" fontAlgn="base"/>
            <a:r>
              <a:rPr lang="en-GB" sz="2000" dirty="0"/>
              <a:t>To develop useful skills in scientific literacy, critical thinking, self-reflection, written and oral communication, and teamwork</a:t>
            </a:r>
          </a:p>
        </p:txBody>
      </p:sp>
    </p:spTree>
    <p:extLst>
      <p:ext uri="{BB962C8B-B14F-4D97-AF65-F5344CB8AC3E}">
        <p14:creationId xmlns:p14="http://schemas.microsoft.com/office/powerpoint/2010/main" val="3170263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 descr="progression arrows pointing right">
            <a:extLst>
              <a:ext uri="{FF2B5EF4-FFF2-40B4-BE49-F238E27FC236}">
                <a16:creationId xmlns:a16="http://schemas.microsoft.com/office/drawing/2014/main" id="{8830C725-54FF-46B5-A74B-7CFAC4299E18}"/>
              </a:ext>
            </a:extLst>
          </p:cNvPr>
          <p:cNvGrpSpPr/>
          <p:nvPr/>
        </p:nvGrpSpPr>
        <p:grpSpPr>
          <a:xfrm>
            <a:off x="4455230" y="2509375"/>
            <a:ext cx="3493551" cy="2694195"/>
            <a:chOff x="503238" y="6651624"/>
            <a:chExt cx="3048000" cy="1927226"/>
          </a:xfrm>
        </p:grpSpPr>
        <p:sp>
          <p:nvSpPr>
            <p:cNvPr id="105" name="Rectangle 211">
              <a:extLst>
                <a:ext uri="{FF2B5EF4-FFF2-40B4-BE49-F238E27FC236}">
                  <a16:creationId xmlns:a16="http://schemas.microsoft.com/office/drawing/2014/main" id="{A937E230-181F-4FB0-8238-F67CCACE2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38" y="6651625"/>
              <a:ext cx="1444625" cy="438150"/>
            </a:xfrm>
            <a:prstGeom prst="rect">
              <a:avLst/>
            </a:prstGeom>
            <a:solidFill>
              <a:srgbClr val="00B4F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06" name="Rectangle 212">
              <a:extLst>
                <a:ext uri="{FF2B5EF4-FFF2-40B4-BE49-F238E27FC236}">
                  <a16:creationId xmlns:a16="http://schemas.microsoft.com/office/drawing/2014/main" id="{0533D191-F83E-4AD7-9970-0D1D91C024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38" y="6651625"/>
              <a:ext cx="1444625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07" name="Rectangle 213">
              <a:extLst>
                <a:ext uri="{FF2B5EF4-FFF2-40B4-BE49-F238E27FC236}">
                  <a16:creationId xmlns:a16="http://schemas.microsoft.com/office/drawing/2014/main" id="{5452590C-F954-416C-B38E-D7B18884DA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38" y="7146925"/>
              <a:ext cx="1444625" cy="438150"/>
            </a:xfrm>
            <a:prstGeom prst="rect">
              <a:avLst/>
            </a:prstGeom>
            <a:solidFill>
              <a:srgbClr val="91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08" name="Rectangle 214">
              <a:extLst>
                <a:ext uri="{FF2B5EF4-FFF2-40B4-BE49-F238E27FC236}">
                  <a16:creationId xmlns:a16="http://schemas.microsoft.com/office/drawing/2014/main" id="{432DB7C5-29D1-4F2B-AA79-1F4B42C3DF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38" y="7146925"/>
              <a:ext cx="1444625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09" name="Rectangle 215">
              <a:extLst>
                <a:ext uri="{FF2B5EF4-FFF2-40B4-BE49-F238E27FC236}">
                  <a16:creationId xmlns:a16="http://schemas.microsoft.com/office/drawing/2014/main" id="{20D2928D-50D2-400F-9513-1B278EF3EB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38" y="7645400"/>
              <a:ext cx="1444625" cy="438150"/>
            </a:xfrm>
            <a:prstGeom prst="rect">
              <a:avLst/>
            </a:prstGeom>
            <a:solidFill>
              <a:srgbClr val="FF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0" name="Rectangle 216">
              <a:extLst>
                <a:ext uri="{FF2B5EF4-FFF2-40B4-BE49-F238E27FC236}">
                  <a16:creationId xmlns:a16="http://schemas.microsoft.com/office/drawing/2014/main" id="{ED22014E-736F-44F3-B709-1700EF278F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38" y="7645400"/>
              <a:ext cx="1444625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1" name="Rectangle 217">
              <a:extLst>
                <a:ext uri="{FF2B5EF4-FFF2-40B4-BE49-F238E27FC236}">
                  <a16:creationId xmlns:a16="http://schemas.microsoft.com/office/drawing/2014/main" id="{D41D0A1B-B730-4233-8BA4-18E8AB5156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38" y="8140700"/>
              <a:ext cx="1444625" cy="438150"/>
            </a:xfrm>
            <a:prstGeom prst="rect">
              <a:avLst/>
            </a:prstGeom>
            <a:solidFill>
              <a:srgbClr val="F8682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2" name="Rectangle 218">
              <a:extLst>
                <a:ext uri="{FF2B5EF4-FFF2-40B4-BE49-F238E27FC236}">
                  <a16:creationId xmlns:a16="http://schemas.microsoft.com/office/drawing/2014/main" id="{52EDA220-B294-4737-8892-2DC55509A1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38" y="8140700"/>
              <a:ext cx="1444625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3" name="Freeform 235">
              <a:extLst>
                <a:ext uri="{FF2B5EF4-FFF2-40B4-BE49-F238E27FC236}">
                  <a16:creationId xmlns:a16="http://schemas.microsoft.com/office/drawing/2014/main" id="{2C62B015-7E86-484C-A69E-0E75EFEEF3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6651625"/>
              <a:ext cx="635000" cy="784225"/>
            </a:xfrm>
            <a:custGeom>
              <a:avLst/>
              <a:gdLst>
                <a:gd name="T0" fmla="*/ 0 w 400"/>
                <a:gd name="T1" fmla="*/ 276 h 494"/>
                <a:gd name="T2" fmla="*/ 400 w 400"/>
                <a:gd name="T3" fmla="*/ 494 h 494"/>
                <a:gd name="T4" fmla="*/ 400 w 400"/>
                <a:gd name="T5" fmla="*/ 410 h 494"/>
                <a:gd name="T6" fmla="*/ 0 w 400"/>
                <a:gd name="T7" fmla="*/ 0 h 494"/>
                <a:gd name="T8" fmla="*/ 0 w 400"/>
                <a:gd name="T9" fmla="*/ 276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494">
                  <a:moveTo>
                    <a:pt x="0" y="276"/>
                  </a:moveTo>
                  <a:lnTo>
                    <a:pt x="400" y="494"/>
                  </a:lnTo>
                  <a:lnTo>
                    <a:pt x="400" y="410"/>
                  </a:lnTo>
                  <a:lnTo>
                    <a:pt x="0" y="0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00B4F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4" name="Freeform 236">
              <a:extLst>
                <a:ext uri="{FF2B5EF4-FFF2-40B4-BE49-F238E27FC236}">
                  <a16:creationId xmlns:a16="http://schemas.microsoft.com/office/drawing/2014/main" id="{05BB6B84-FB46-410C-84AD-9C6CB7698E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6651625"/>
              <a:ext cx="635000" cy="784225"/>
            </a:xfrm>
            <a:custGeom>
              <a:avLst/>
              <a:gdLst>
                <a:gd name="T0" fmla="*/ 0 w 400"/>
                <a:gd name="T1" fmla="*/ 276 h 494"/>
                <a:gd name="T2" fmla="*/ 400 w 400"/>
                <a:gd name="T3" fmla="*/ 494 h 494"/>
                <a:gd name="T4" fmla="*/ 400 w 400"/>
                <a:gd name="T5" fmla="*/ 410 h 494"/>
                <a:gd name="T6" fmla="*/ 0 w 400"/>
                <a:gd name="T7" fmla="*/ 0 h 494"/>
                <a:gd name="T8" fmla="*/ 0 w 400"/>
                <a:gd name="T9" fmla="*/ 276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494">
                  <a:moveTo>
                    <a:pt x="0" y="276"/>
                  </a:moveTo>
                  <a:lnTo>
                    <a:pt x="400" y="494"/>
                  </a:lnTo>
                  <a:lnTo>
                    <a:pt x="400" y="410"/>
                  </a:lnTo>
                  <a:lnTo>
                    <a:pt x="0" y="0"/>
                  </a:lnTo>
                  <a:lnTo>
                    <a:pt x="0" y="2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5" name="Freeform 237">
              <a:extLst>
                <a:ext uri="{FF2B5EF4-FFF2-40B4-BE49-F238E27FC236}">
                  <a16:creationId xmlns:a16="http://schemas.microsoft.com/office/drawing/2014/main" id="{E3971AB7-E2A9-4E31-8AA1-2F0AAC08BF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146925"/>
              <a:ext cx="635000" cy="454025"/>
            </a:xfrm>
            <a:custGeom>
              <a:avLst/>
              <a:gdLst>
                <a:gd name="T0" fmla="*/ 0 w 400"/>
                <a:gd name="T1" fmla="*/ 276 h 286"/>
                <a:gd name="T2" fmla="*/ 400 w 400"/>
                <a:gd name="T3" fmla="*/ 286 h 286"/>
                <a:gd name="T4" fmla="*/ 400 w 400"/>
                <a:gd name="T5" fmla="*/ 200 h 286"/>
                <a:gd name="T6" fmla="*/ 0 w 400"/>
                <a:gd name="T7" fmla="*/ 0 h 286"/>
                <a:gd name="T8" fmla="*/ 0 w 400"/>
                <a:gd name="T9" fmla="*/ 27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286">
                  <a:moveTo>
                    <a:pt x="0" y="276"/>
                  </a:moveTo>
                  <a:lnTo>
                    <a:pt x="400" y="286"/>
                  </a:lnTo>
                  <a:lnTo>
                    <a:pt x="400" y="200"/>
                  </a:lnTo>
                  <a:lnTo>
                    <a:pt x="0" y="0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91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6" name="Freeform 238">
              <a:extLst>
                <a:ext uri="{FF2B5EF4-FFF2-40B4-BE49-F238E27FC236}">
                  <a16:creationId xmlns:a16="http://schemas.microsoft.com/office/drawing/2014/main" id="{88D05FCD-499A-40B5-8BCA-3383231769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146925"/>
              <a:ext cx="635000" cy="454025"/>
            </a:xfrm>
            <a:custGeom>
              <a:avLst/>
              <a:gdLst>
                <a:gd name="T0" fmla="*/ 0 w 400"/>
                <a:gd name="T1" fmla="*/ 276 h 286"/>
                <a:gd name="T2" fmla="*/ 400 w 400"/>
                <a:gd name="T3" fmla="*/ 286 h 286"/>
                <a:gd name="T4" fmla="*/ 400 w 400"/>
                <a:gd name="T5" fmla="*/ 200 h 286"/>
                <a:gd name="T6" fmla="*/ 0 w 400"/>
                <a:gd name="T7" fmla="*/ 0 h 286"/>
                <a:gd name="T8" fmla="*/ 0 w 400"/>
                <a:gd name="T9" fmla="*/ 27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286">
                  <a:moveTo>
                    <a:pt x="0" y="276"/>
                  </a:moveTo>
                  <a:lnTo>
                    <a:pt x="400" y="286"/>
                  </a:lnTo>
                  <a:lnTo>
                    <a:pt x="400" y="200"/>
                  </a:lnTo>
                  <a:lnTo>
                    <a:pt x="0" y="0"/>
                  </a:lnTo>
                  <a:lnTo>
                    <a:pt x="0" y="2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7" name="Freeform 239">
              <a:extLst>
                <a:ext uri="{FF2B5EF4-FFF2-40B4-BE49-F238E27FC236}">
                  <a16:creationId xmlns:a16="http://schemas.microsoft.com/office/drawing/2014/main" id="{BB232304-005E-43CC-ABF1-36E57B176A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629525"/>
              <a:ext cx="635000" cy="454025"/>
            </a:xfrm>
            <a:custGeom>
              <a:avLst/>
              <a:gdLst>
                <a:gd name="T0" fmla="*/ 0 w 400"/>
                <a:gd name="T1" fmla="*/ 286 h 286"/>
                <a:gd name="T2" fmla="*/ 400 w 400"/>
                <a:gd name="T3" fmla="*/ 86 h 286"/>
                <a:gd name="T4" fmla="*/ 400 w 400"/>
                <a:gd name="T5" fmla="*/ 0 h 286"/>
                <a:gd name="T6" fmla="*/ 0 w 400"/>
                <a:gd name="T7" fmla="*/ 10 h 286"/>
                <a:gd name="T8" fmla="*/ 0 w 400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286">
                  <a:moveTo>
                    <a:pt x="0" y="286"/>
                  </a:moveTo>
                  <a:lnTo>
                    <a:pt x="400" y="86"/>
                  </a:lnTo>
                  <a:lnTo>
                    <a:pt x="400" y="0"/>
                  </a:lnTo>
                  <a:lnTo>
                    <a:pt x="0" y="1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8" name="Freeform 240">
              <a:extLst>
                <a:ext uri="{FF2B5EF4-FFF2-40B4-BE49-F238E27FC236}">
                  <a16:creationId xmlns:a16="http://schemas.microsoft.com/office/drawing/2014/main" id="{C10EA3C2-8648-4848-B2E5-36D27E49C4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629525"/>
              <a:ext cx="635000" cy="454025"/>
            </a:xfrm>
            <a:custGeom>
              <a:avLst/>
              <a:gdLst>
                <a:gd name="T0" fmla="*/ 0 w 400"/>
                <a:gd name="T1" fmla="*/ 286 h 286"/>
                <a:gd name="T2" fmla="*/ 400 w 400"/>
                <a:gd name="T3" fmla="*/ 86 h 286"/>
                <a:gd name="T4" fmla="*/ 400 w 400"/>
                <a:gd name="T5" fmla="*/ 0 h 286"/>
                <a:gd name="T6" fmla="*/ 0 w 400"/>
                <a:gd name="T7" fmla="*/ 10 h 286"/>
                <a:gd name="T8" fmla="*/ 0 w 400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286">
                  <a:moveTo>
                    <a:pt x="0" y="286"/>
                  </a:moveTo>
                  <a:lnTo>
                    <a:pt x="400" y="86"/>
                  </a:lnTo>
                  <a:lnTo>
                    <a:pt x="400" y="0"/>
                  </a:lnTo>
                  <a:lnTo>
                    <a:pt x="0" y="1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9" name="Freeform 241">
              <a:extLst>
                <a:ext uri="{FF2B5EF4-FFF2-40B4-BE49-F238E27FC236}">
                  <a16:creationId xmlns:a16="http://schemas.microsoft.com/office/drawing/2014/main" id="{1C30E25D-9D28-4F8F-8B65-A3F9463E03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794625"/>
              <a:ext cx="635000" cy="784225"/>
            </a:xfrm>
            <a:custGeom>
              <a:avLst/>
              <a:gdLst>
                <a:gd name="T0" fmla="*/ 0 w 400"/>
                <a:gd name="T1" fmla="*/ 494 h 494"/>
                <a:gd name="T2" fmla="*/ 400 w 400"/>
                <a:gd name="T3" fmla="*/ 84 h 494"/>
                <a:gd name="T4" fmla="*/ 400 w 400"/>
                <a:gd name="T5" fmla="*/ 0 h 494"/>
                <a:gd name="T6" fmla="*/ 0 w 400"/>
                <a:gd name="T7" fmla="*/ 218 h 494"/>
                <a:gd name="T8" fmla="*/ 0 w 400"/>
                <a:gd name="T9" fmla="*/ 494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494">
                  <a:moveTo>
                    <a:pt x="0" y="494"/>
                  </a:moveTo>
                  <a:lnTo>
                    <a:pt x="400" y="84"/>
                  </a:lnTo>
                  <a:lnTo>
                    <a:pt x="400" y="0"/>
                  </a:lnTo>
                  <a:lnTo>
                    <a:pt x="0" y="218"/>
                  </a:lnTo>
                  <a:lnTo>
                    <a:pt x="0" y="494"/>
                  </a:lnTo>
                  <a:close/>
                </a:path>
              </a:pathLst>
            </a:custGeom>
            <a:solidFill>
              <a:srgbClr val="F8682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0" name="Freeform 242">
              <a:extLst>
                <a:ext uri="{FF2B5EF4-FFF2-40B4-BE49-F238E27FC236}">
                  <a16:creationId xmlns:a16="http://schemas.microsoft.com/office/drawing/2014/main" id="{9CD0BB3E-47CB-4919-8FE4-8A31463DA6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794625"/>
              <a:ext cx="635000" cy="784225"/>
            </a:xfrm>
            <a:custGeom>
              <a:avLst/>
              <a:gdLst>
                <a:gd name="T0" fmla="*/ 0 w 400"/>
                <a:gd name="T1" fmla="*/ 494 h 494"/>
                <a:gd name="T2" fmla="*/ 400 w 400"/>
                <a:gd name="T3" fmla="*/ 84 h 494"/>
                <a:gd name="T4" fmla="*/ 400 w 400"/>
                <a:gd name="T5" fmla="*/ 0 h 494"/>
                <a:gd name="T6" fmla="*/ 0 w 400"/>
                <a:gd name="T7" fmla="*/ 218 h 494"/>
                <a:gd name="T8" fmla="*/ 0 w 400"/>
                <a:gd name="T9" fmla="*/ 494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494">
                  <a:moveTo>
                    <a:pt x="0" y="494"/>
                  </a:moveTo>
                  <a:lnTo>
                    <a:pt x="400" y="84"/>
                  </a:lnTo>
                  <a:lnTo>
                    <a:pt x="400" y="0"/>
                  </a:lnTo>
                  <a:lnTo>
                    <a:pt x="0" y="218"/>
                  </a:lnTo>
                  <a:lnTo>
                    <a:pt x="0" y="49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1" name="Freeform 244">
              <a:extLst>
                <a:ext uri="{FF2B5EF4-FFF2-40B4-BE49-F238E27FC236}">
                  <a16:creationId xmlns:a16="http://schemas.microsoft.com/office/drawing/2014/main" id="{E4F0C1BC-E911-4408-86C0-79C360CD76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6651625"/>
              <a:ext cx="635000" cy="784225"/>
            </a:xfrm>
            <a:custGeom>
              <a:avLst/>
              <a:gdLst>
                <a:gd name="T0" fmla="*/ 0 w 400"/>
                <a:gd name="T1" fmla="*/ 0 h 494"/>
                <a:gd name="T2" fmla="*/ 0 w 400"/>
                <a:gd name="T3" fmla="*/ 276 h 494"/>
                <a:gd name="T4" fmla="*/ 400 w 400"/>
                <a:gd name="T5" fmla="*/ 494 h 494"/>
                <a:gd name="T6" fmla="*/ 400 w 400"/>
                <a:gd name="T7" fmla="*/ 410 h 494"/>
                <a:gd name="T8" fmla="*/ 0 w 400"/>
                <a:gd name="T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494">
                  <a:moveTo>
                    <a:pt x="0" y="0"/>
                  </a:moveTo>
                  <a:lnTo>
                    <a:pt x="0" y="276"/>
                  </a:lnTo>
                  <a:lnTo>
                    <a:pt x="400" y="494"/>
                  </a:lnTo>
                  <a:lnTo>
                    <a:pt x="400" y="41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2" name="Freeform 246">
              <a:extLst>
                <a:ext uri="{FF2B5EF4-FFF2-40B4-BE49-F238E27FC236}">
                  <a16:creationId xmlns:a16="http://schemas.microsoft.com/office/drawing/2014/main" id="{E633226C-54F9-47A9-99F8-1130EF3BF2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146925"/>
              <a:ext cx="635000" cy="454025"/>
            </a:xfrm>
            <a:custGeom>
              <a:avLst/>
              <a:gdLst>
                <a:gd name="T0" fmla="*/ 0 w 400"/>
                <a:gd name="T1" fmla="*/ 0 h 286"/>
                <a:gd name="T2" fmla="*/ 0 w 400"/>
                <a:gd name="T3" fmla="*/ 276 h 286"/>
                <a:gd name="T4" fmla="*/ 400 w 400"/>
                <a:gd name="T5" fmla="*/ 286 h 286"/>
                <a:gd name="T6" fmla="*/ 400 w 400"/>
                <a:gd name="T7" fmla="*/ 200 h 286"/>
                <a:gd name="T8" fmla="*/ 0 w 400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286">
                  <a:moveTo>
                    <a:pt x="0" y="0"/>
                  </a:moveTo>
                  <a:lnTo>
                    <a:pt x="0" y="276"/>
                  </a:lnTo>
                  <a:lnTo>
                    <a:pt x="400" y="286"/>
                  </a:lnTo>
                  <a:lnTo>
                    <a:pt x="400" y="20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3" name="Freeform 248">
              <a:extLst>
                <a:ext uri="{FF2B5EF4-FFF2-40B4-BE49-F238E27FC236}">
                  <a16:creationId xmlns:a16="http://schemas.microsoft.com/office/drawing/2014/main" id="{6A8C461B-0396-4695-8626-7984A1BF33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629525"/>
              <a:ext cx="635000" cy="454025"/>
            </a:xfrm>
            <a:custGeom>
              <a:avLst/>
              <a:gdLst>
                <a:gd name="T0" fmla="*/ 400 w 400"/>
                <a:gd name="T1" fmla="*/ 0 h 286"/>
                <a:gd name="T2" fmla="*/ 0 w 400"/>
                <a:gd name="T3" fmla="*/ 10 h 286"/>
                <a:gd name="T4" fmla="*/ 0 w 400"/>
                <a:gd name="T5" fmla="*/ 286 h 286"/>
                <a:gd name="T6" fmla="*/ 400 w 400"/>
                <a:gd name="T7" fmla="*/ 86 h 286"/>
                <a:gd name="T8" fmla="*/ 400 w 400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286">
                  <a:moveTo>
                    <a:pt x="400" y="0"/>
                  </a:moveTo>
                  <a:lnTo>
                    <a:pt x="0" y="10"/>
                  </a:lnTo>
                  <a:lnTo>
                    <a:pt x="0" y="286"/>
                  </a:lnTo>
                  <a:lnTo>
                    <a:pt x="400" y="86"/>
                  </a:lnTo>
                  <a:lnTo>
                    <a:pt x="40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4" name="Freeform 250">
              <a:extLst>
                <a:ext uri="{FF2B5EF4-FFF2-40B4-BE49-F238E27FC236}">
                  <a16:creationId xmlns:a16="http://schemas.microsoft.com/office/drawing/2014/main" id="{E391861B-252E-4FCD-906B-53C72C8264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794625"/>
              <a:ext cx="635000" cy="784225"/>
            </a:xfrm>
            <a:custGeom>
              <a:avLst/>
              <a:gdLst>
                <a:gd name="T0" fmla="*/ 400 w 400"/>
                <a:gd name="T1" fmla="*/ 0 h 494"/>
                <a:gd name="T2" fmla="*/ 0 w 400"/>
                <a:gd name="T3" fmla="*/ 218 h 494"/>
                <a:gd name="T4" fmla="*/ 0 w 400"/>
                <a:gd name="T5" fmla="*/ 494 h 494"/>
                <a:gd name="T6" fmla="*/ 400 w 400"/>
                <a:gd name="T7" fmla="*/ 84 h 494"/>
                <a:gd name="T8" fmla="*/ 400 w 400"/>
                <a:gd name="T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494">
                  <a:moveTo>
                    <a:pt x="400" y="0"/>
                  </a:moveTo>
                  <a:lnTo>
                    <a:pt x="0" y="218"/>
                  </a:lnTo>
                  <a:lnTo>
                    <a:pt x="0" y="494"/>
                  </a:lnTo>
                  <a:lnTo>
                    <a:pt x="400" y="84"/>
                  </a:lnTo>
                  <a:lnTo>
                    <a:pt x="40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5" name="Rectangle 251">
              <a:extLst>
                <a:ext uri="{FF2B5EF4-FFF2-40B4-BE49-F238E27FC236}">
                  <a16:creationId xmlns:a16="http://schemas.microsoft.com/office/drawing/2014/main" id="{EBC94889-2E32-40A1-AB9F-C330BDCB27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2863" y="7302500"/>
              <a:ext cx="539750" cy="133350"/>
            </a:xfrm>
            <a:prstGeom prst="rect">
              <a:avLst/>
            </a:prstGeom>
            <a:solidFill>
              <a:srgbClr val="00B4F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6" name="Rectangle 252">
              <a:extLst>
                <a:ext uri="{FF2B5EF4-FFF2-40B4-BE49-F238E27FC236}">
                  <a16:creationId xmlns:a16="http://schemas.microsoft.com/office/drawing/2014/main" id="{246EAB2F-D19F-4619-B28C-DB7B091EB3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2863" y="7464425"/>
              <a:ext cx="539750" cy="136525"/>
            </a:xfrm>
            <a:prstGeom prst="rect">
              <a:avLst/>
            </a:prstGeom>
            <a:solidFill>
              <a:srgbClr val="91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7" name="Rectangle 253">
              <a:extLst>
                <a:ext uri="{FF2B5EF4-FFF2-40B4-BE49-F238E27FC236}">
                  <a16:creationId xmlns:a16="http://schemas.microsoft.com/office/drawing/2014/main" id="{93792820-9C59-4D79-90C3-0B269FB259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2863" y="7629525"/>
              <a:ext cx="539750" cy="136525"/>
            </a:xfrm>
            <a:prstGeom prst="rect">
              <a:avLst/>
            </a:prstGeom>
            <a:solidFill>
              <a:srgbClr val="FF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8" name="Rectangle 254">
              <a:extLst>
                <a:ext uri="{FF2B5EF4-FFF2-40B4-BE49-F238E27FC236}">
                  <a16:creationId xmlns:a16="http://schemas.microsoft.com/office/drawing/2014/main" id="{EB8FC936-F335-4F95-9BAB-56998FAC62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2863" y="7794625"/>
              <a:ext cx="539750" cy="133350"/>
            </a:xfrm>
            <a:prstGeom prst="rect">
              <a:avLst/>
            </a:prstGeom>
            <a:solidFill>
              <a:srgbClr val="F8682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9" name="Freeform 255">
              <a:extLst>
                <a:ext uri="{FF2B5EF4-FFF2-40B4-BE49-F238E27FC236}">
                  <a16:creationId xmlns:a16="http://schemas.microsoft.com/office/drawing/2014/main" id="{F42A30C4-2BD0-40FE-8EEB-2E9024B344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119438" y="7026275"/>
              <a:ext cx="311150" cy="409575"/>
            </a:xfrm>
            <a:custGeom>
              <a:avLst/>
              <a:gdLst>
                <a:gd name="T0" fmla="*/ 196 w 196"/>
                <a:gd name="T1" fmla="*/ 258 h 258"/>
                <a:gd name="T2" fmla="*/ 0 w 196"/>
                <a:gd name="T3" fmla="*/ 258 h 258"/>
                <a:gd name="T4" fmla="*/ 0 w 196"/>
                <a:gd name="T5" fmla="*/ 0 h 258"/>
                <a:gd name="T6" fmla="*/ 196 w 196"/>
                <a:gd name="T7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" h="258">
                  <a:moveTo>
                    <a:pt x="196" y="258"/>
                  </a:moveTo>
                  <a:lnTo>
                    <a:pt x="0" y="258"/>
                  </a:lnTo>
                  <a:lnTo>
                    <a:pt x="0" y="0"/>
                  </a:lnTo>
                  <a:lnTo>
                    <a:pt x="196" y="258"/>
                  </a:lnTo>
                  <a:close/>
                </a:path>
              </a:pathLst>
            </a:custGeom>
            <a:solidFill>
              <a:srgbClr val="00B4F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30" name="Freeform 256">
              <a:extLst>
                <a:ext uri="{FF2B5EF4-FFF2-40B4-BE49-F238E27FC236}">
                  <a16:creationId xmlns:a16="http://schemas.microsoft.com/office/drawing/2014/main" id="{556216EC-5CDF-4B48-B0EB-32E577D382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613" y="7464425"/>
              <a:ext cx="428625" cy="136525"/>
            </a:xfrm>
            <a:custGeom>
              <a:avLst/>
              <a:gdLst>
                <a:gd name="T0" fmla="*/ 270 w 270"/>
                <a:gd name="T1" fmla="*/ 86 h 86"/>
                <a:gd name="T2" fmla="*/ 0 w 270"/>
                <a:gd name="T3" fmla="*/ 86 h 86"/>
                <a:gd name="T4" fmla="*/ 0 w 270"/>
                <a:gd name="T5" fmla="*/ 0 h 86"/>
                <a:gd name="T6" fmla="*/ 204 w 270"/>
                <a:gd name="T7" fmla="*/ 0 h 86"/>
                <a:gd name="T8" fmla="*/ 270 w 270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86">
                  <a:moveTo>
                    <a:pt x="270" y="86"/>
                  </a:moveTo>
                  <a:lnTo>
                    <a:pt x="0" y="86"/>
                  </a:lnTo>
                  <a:lnTo>
                    <a:pt x="0" y="0"/>
                  </a:lnTo>
                  <a:lnTo>
                    <a:pt x="204" y="0"/>
                  </a:lnTo>
                  <a:lnTo>
                    <a:pt x="270" y="86"/>
                  </a:lnTo>
                  <a:close/>
                </a:path>
              </a:pathLst>
            </a:custGeom>
            <a:solidFill>
              <a:srgbClr val="91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31" name="Freeform 257">
              <a:extLst>
                <a:ext uri="{FF2B5EF4-FFF2-40B4-BE49-F238E27FC236}">
                  <a16:creationId xmlns:a16="http://schemas.microsoft.com/office/drawing/2014/main" id="{F33CD8B7-9D36-4304-AB9C-C527B9DFD2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119438" y="7794625"/>
              <a:ext cx="311150" cy="409575"/>
            </a:xfrm>
            <a:custGeom>
              <a:avLst/>
              <a:gdLst>
                <a:gd name="T0" fmla="*/ 196 w 196"/>
                <a:gd name="T1" fmla="*/ 0 h 258"/>
                <a:gd name="T2" fmla="*/ 0 w 196"/>
                <a:gd name="T3" fmla="*/ 0 h 258"/>
                <a:gd name="T4" fmla="*/ 0 w 196"/>
                <a:gd name="T5" fmla="*/ 258 h 258"/>
                <a:gd name="T6" fmla="*/ 196 w 196"/>
                <a:gd name="T7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" h="258">
                  <a:moveTo>
                    <a:pt x="196" y="0"/>
                  </a:moveTo>
                  <a:lnTo>
                    <a:pt x="0" y="0"/>
                  </a:lnTo>
                  <a:lnTo>
                    <a:pt x="0" y="258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8682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32" name="Freeform 258">
              <a:extLst>
                <a:ext uri="{FF2B5EF4-FFF2-40B4-BE49-F238E27FC236}">
                  <a16:creationId xmlns:a16="http://schemas.microsoft.com/office/drawing/2014/main" id="{7104999F-0A62-4ECD-AE95-3F3617105E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613" y="7629525"/>
              <a:ext cx="428625" cy="136525"/>
            </a:xfrm>
            <a:custGeom>
              <a:avLst/>
              <a:gdLst>
                <a:gd name="T0" fmla="*/ 270 w 270"/>
                <a:gd name="T1" fmla="*/ 0 h 86"/>
                <a:gd name="T2" fmla="*/ 0 w 270"/>
                <a:gd name="T3" fmla="*/ 0 h 86"/>
                <a:gd name="T4" fmla="*/ 0 w 270"/>
                <a:gd name="T5" fmla="*/ 86 h 86"/>
                <a:gd name="T6" fmla="*/ 204 w 270"/>
                <a:gd name="T7" fmla="*/ 86 h 86"/>
                <a:gd name="T8" fmla="*/ 270 w 270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86">
                  <a:moveTo>
                    <a:pt x="270" y="0"/>
                  </a:moveTo>
                  <a:lnTo>
                    <a:pt x="0" y="0"/>
                  </a:lnTo>
                  <a:lnTo>
                    <a:pt x="0" y="86"/>
                  </a:lnTo>
                  <a:lnTo>
                    <a:pt x="204" y="86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33" name="Freeform 243">
              <a:extLst>
                <a:ext uri="{FF2B5EF4-FFF2-40B4-BE49-F238E27FC236}">
                  <a16:creationId xmlns:a16="http://schemas.microsoft.com/office/drawing/2014/main" id="{9CD0BA89-DB3A-4C6D-915A-89DA0C9C2A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6651624"/>
              <a:ext cx="635000" cy="784225"/>
            </a:xfrm>
            <a:custGeom>
              <a:avLst/>
              <a:gdLst>
                <a:gd name="T0" fmla="*/ 0 w 400"/>
                <a:gd name="T1" fmla="*/ 0 h 494"/>
                <a:gd name="T2" fmla="*/ 0 w 400"/>
                <a:gd name="T3" fmla="*/ 276 h 494"/>
                <a:gd name="T4" fmla="*/ 400 w 400"/>
                <a:gd name="T5" fmla="*/ 494 h 494"/>
                <a:gd name="T6" fmla="*/ 400 w 400"/>
                <a:gd name="T7" fmla="*/ 410 h 494"/>
                <a:gd name="T8" fmla="*/ 0 w 400"/>
                <a:gd name="T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494">
                  <a:moveTo>
                    <a:pt x="0" y="0"/>
                  </a:moveTo>
                  <a:lnTo>
                    <a:pt x="0" y="276"/>
                  </a:lnTo>
                  <a:lnTo>
                    <a:pt x="400" y="494"/>
                  </a:lnTo>
                  <a:lnTo>
                    <a:pt x="400" y="4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34" name="Freeform 245">
              <a:extLst>
                <a:ext uri="{FF2B5EF4-FFF2-40B4-BE49-F238E27FC236}">
                  <a16:creationId xmlns:a16="http://schemas.microsoft.com/office/drawing/2014/main" id="{10BDF724-4FCE-4158-B0EE-D2934DC51B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146924"/>
              <a:ext cx="635000" cy="454025"/>
            </a:xfrm>
            <a:custGeom>
              <a:avLst/>
              <a:gdLst>
                <a:gd name="T0" fmla="*/ 0 w 400"/>
                <a:gd name="T1" fmla="*/ 0 h 286"/>
                <a:gd name="T2" fmla="*/ 0 w 400"/>
                <a:gd name="T3" fmla="*/ 276 h 286"/>
                <a:gd name="T4" fmla="*/ 400 w 400"/>
                <a:gd name="T5" fmla="*/ 286 h 286"/>
                <a:gd name="T6" fmla="*/ 400 w 400"/>
                <a:gd name="T7" fmla="*/ 200 h 286"/>
                <a:gd name="T8" fmla="*/ 0 w 400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286">
                  <a:moveTo>
                    <a:pt x="0" y="0"/>
                  </a:moveTo>
                  <a:lnTo>
                    <a:pt x="0" y="276"/>
                  </a:lnTo>
                  <a:lnTo>
                    <a:pt x="400" y="286"/>
                  </a:lnTo>
                  <a:lnTo>
                    <a:pt x="400" y="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35" name="Freeform 247">
              <a:extLst>
                <a:ext uri="{FF2B5EF4-FFF2-40B4-BE49-F238E27FC236}">
                  <a16:creationId xmlns:a16="http://schemas.microsoft.com/office/drawing/2014/main" id="{76BA3CA4-F28F-430F-9335-557E74A6A3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629524"/>
              <a:ext cx="635000" cy="454025"/>
            </a:xfrm>
            <a:custGeom>
              <a:avLst/>
              <a:gdLst>
                <a:gd name="T0" fmla="*/ 400 w 400"/>
                <a:gd name="T1" fmla="*/ 0 h 286"/>
                <a:gd name="T2" fmla="*/ 0 w 400"/>
                <a:gd name="T3" fmla="*/ 10 h 286"/>
                <a:gd name="T4" fmla="*/ 0 w 400"/>
                <a:gd name="T5" fmla="*/ 286 h 286"/>
                <a:gd name="T6" fmla="*/ 400 w 400"/>
                <a:gd name="T7" fmla="*/ 86 h 286"/>
                <a:gd name="T8" fmla="*/ 400 w 400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286">
                  <a:moveTo>
                    <a:pt x="400" y="0"/>
                  </a:moveTo>
                  <a:lnTo>
                    <a:pt x="0" y="10"/>
                  </a:lnTo>
                  <a:lnTo>
                    <a:pt x="0" y="286"/>
                  </a:lnTo>
                  <a:lnTo>
                    <a:pt x="400" y="86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36" name="Freeform 249">
              <a:extLst>
                <a:ext uri="{FF2B5EF4-FFF2-40B4-BE49-F238E27FC236}">
                  <a16:creationId xmlns:a16="http://schemas.microsoft.com/office/drawing/2014/main" id="{9F0E0722-555A-4B86-A516-EAAA8BA2E2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794624"/>
              <a:ext cx="635000" cy="784225"/>
            </a:xfrm>
            <a:custGeom>
              <a:avLst/>
              <a:gdLst>
                <a:gd name="T0" fmla="*/ 400 w 400"/>
                <a:gd name="T1" fmla="*/ 0 h 494"/>
                <a:gd name="T2" fmla="*/ 0 w 400"/>
                <a:gd name="T3" fmla="*/ 218 h 494"/>
                <a:gd name="T4" fmla="*/ 0 w 400"/>
                <a:gd name="T5" fmla="*/ 494 h 494"/>
                <a:gd name="T6" fmla="*/ 400 w 400"/>
                <a:gd name="T7" fmla="*/ 84 h 494"/>
                <a:gd name="T8" fmla="*/ 400 w 400"/>
                <a:gd name="T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494">
                  <a:moveTo>
                    <a:pt x="400" y="0"/>
                  </a:moveTo>
                  <a:lnTo>
                    <a:pt x="0" y="218"/>
                  </a:lnTo>
                  <a:lnTo>
                    <a:pt x="0" y="494"/>
                  </a:lnTo>
                  <a:lnTo>
                    <a:pt x="400" y="84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806" y="5584883"/>
            <a:ext cx="7977139" cy="1320800"/>
          </a:xfrm>
        </p:spPr>
        <p:txBody>
          <a:bodyPr>
            <a:normAutofit/>
          </a:bodyPr>
          <a:lstStyle/>
          <a:p>
            <a:pPr algn="ctr"/>
            <a:endParaRPr lang="en-GB" sz="4400" dirty="0"/>
          </a:p>
        </p:txBody>
      </p:sp>
      <p:grpSp>
        <p:nvGrpSpPr>
          <p:cNvPr id="60" name="Group 59" descr="puzzle pieces">
            <a:extLst>
              <a:ext uri="{FF2B5EF4-FFF2-40B4-BE49-F238E27FC236}">
                <a16:creationId xmlns:a16="http://schemas.microsoft.com/office/drawing/2014/main" id="{F5154527-562D-4FBC-AB00-B4F83683C606}"/>
              </a:ext>
            </a:extLst>
          </p:cNvPr>
          <p:cNvGrpSpPr/>
          <p:nvPr/>
        </p:nvGrpSpPr>
        <p:grpSpPr>
          <a:xfrm>
            <a:off x="641581" y="3029702"/>
            <a:ext cx="1660525" cy="1662113"/>
            <a:chOff x="2568576" y="411163"/>
            <a:chExt cx="1660525" cy="1662113"/>
          </a:xfrm>
        </p:grpSpPr>
        <p:sp>
          <p:nvSpPr>
            <p:cNvPr id="61" name="Freeform 217">
              <a:extLst>
                <a:ext uri="{FF2B5EF4-FFF2-40B4-BE49-F238E27FC236}">
                  <a16:creationId xmlns:a16="http://schemas.microsoft.com/office/drawing/2014/main" id="{8504F879-0B45-4F0C-A267-2CFD093887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601" y="1265238"/>
              <a:ext cx="1079500" cy="808038"/>
            </a:xfrm>
            <a:custGeom>
              <a:avLst/>
              <a:gdLst>
                <a:gd name="T0" fmla="*/ 268 w 340"/>
                <a:gd name="T1" fmla="*/ 0 h 255"/>
                <a:gd name="T2" fmla="*/ 273 w 340"/>
                <a:gd name="T3" fmla="*/ 24 h 255"/>
                <a:gd name="T4" fmla="*/ 213 w 340"/>
                <a:gd name="T5" fmla="*/ 84 h 255"/>
                <a:gd name="T6" fmla="*/ 153 w 340"/>
                <a:gd name="T7" fmla="*/ 24 h 255"/>
                <a:gd name="T8" fmla="*/ 158 w 340"/>
                <a:gd name="T9" fmla="*/ 0 h 255"/>
                <a:gd name="T10" fmla="*/ 86 w 340"/>
                <a:gd name="T11" fmla="*/ 0 h 255"/>
                <a:gd name="T12" fmla="*/ 86 w 340"/>
                <a:gd name="T13" fmla="*/ 99 h 255"/>
                <a:gd name="T14" fmla="*/ 48 w 340"/>
                <a:gd name="T15" fmla="*/ 80 h 255"/>
                <a:gd name="T16" fmla="*/ 0 w 340"/>
                <a:gd name="T17" fmla="*/ 127 h 255"/>
                <a:gd name="T18" fmla="*/ 48 w 340"/>
                <a:gd name="T19" fmla="*/ 175 h 255"/>
                <a:gd name="T20" fmla="*/ 86 w 340"/>
                <a:gd name="T21" fmla="*/ 155 h 255"/>
                <a:gd name="T22" fmla="*/ 86 w 340"/>
                <a:gd name="T23" fmla="*/ 255 h 255"/>
                <a:gd name="T24" fmla="*/ 340 w 340"/>
                <a:gd name="T25" fmla="*/ 255 h 255"/>
                <a:gd name="T26" fmla="*/ 340 w 340"/>
                <a:gd name="T27" fmla="*/ 0 h 255"/>
                <a:gd name="T28" fmla="*/ 268 w 340"/>
                <a:gd name="T2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0" h="255">
                  <a:moveTo>
                    <a:pt x="268" y="0"/>
                  </a:moveTo>
                  <a:cubicBezTo>
                    <a:pt x="271" y="8"/>
                    <a:pt x="273" y="16"/>
                    <a:pt x="273" y="24"/>
                  </a:cubicBezTo>
                  <a:cubicBezTo>
                    <a:pt x="273" y="57"/>
                    <a:pt x="246" y="84"/>
                    <a:pt x="213" y="84"/>
                  </a:cubicBezTo>
                  <a:cubicBezTo>
                    <a:pt x="180" y="84"/>
                    <a:pt x="153" y="57"/>
                    <a:pt x="153" y="24"/>
                  </a:cubicBezTo>
                  <a:cubicBezTo>
                    <a:pt x="153" y="16"/>
                    <a:pt x="155" y="8"/>
                    <a:pt x="158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99"/>
                    <a:pt x="86" y="99"/>
                    <a:pt x="86" y="99"/>
                  </a:cubicBezTo>
                  <a:cubicBezTo>
                    <a:pt x="77" y="88"/>
                    <a:pt x="64" y="80"/>
                    <a:pt x="48" y="80"/>
                  </a:cubicBezTo>
                  <a:cubicBezTo>
                    <a:pt x="22" y="80"/>
                    <a:pt x="0" y="101"/>
                    <a:pt x="0" y="127"/>
                  </a:cubicBezTo>
                  <a:cubicBezTo>
                    <a:pt x="0" y="154"/>
                    <a:pt x="22" y="175"/>
                    <a:pt x="48" y="175"/>
                  </a:cubicBezTo>
                  <a:cubicBezTo>
                    <a:pt x="64" y="175"/>
                    <a:pt x="77" y="167"/>
                    <a:pt x="86" y="155"/>
                  </a:cubicBezTo>
                  <a:cubicBezTo>
                    <a:pt x="86" y="255"/>
                    <a:pt x="86" y="255"/>
                    <a:pt x="86" y="255"/>
                  </a:cubicBezTo>
                  <a:cubicBezTo>
                    <a:pt x="340" y="255"/>
                    <a:pt x="340" y="255"/>
                    <a:pt x="340" y="255"/>
                  </a:cubicBezTo>
                  <a:cubicBezTo>
                    <a:pt x="340" y="0"/>
                    <a:pt x="340" y="0"/>
                    <a:pt x="340" y="0"/>
                  </a:cubicBezTo>
                  <a:lnTo>
                    <a:pt x="268" y="0"/>
                  </a:lnTo>
                  <a:close/>
                </a:path>
              </a:pathLst>
            </a:custGeom>
            <a:solidFill>
              <a:srgbClr val="00B4F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62" name="Freeform 218">
              <a:extLst>
                <a:ext uri="{FF2B5EF4-FFF2-40B4-BE49-F238E27FC236}">
                  <a16:creationId xmlns:a16="http://schemas.microsoft.com/office/drawing/2014/main" id="{23990D25-BC4A-4CFC-A171-B0DD42EBB2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576" y="411163"/>
              <a:ext cx="1082675" cy="809625"/>
            </a:xfrm>
            <a:custGeom>
              <a:avLst/>
              <a:gdLst>
                <a:gd name="T0" fmla="*/ 293 w 341"/>
                <a:gd name="T1" fmla="*/ 80 h 255"/>
                <a:gd name="T2" fmla="*/ 254 w 341"/>
                <a:gd name="T3" fmla="*/ 100 h 255"/>
                <a:gd name="T4" fmla="*/ 254 w 341"/>
                <a:gd name="T5" fmla="*/ 0 h 255"/>
                <a:gd name="T6" fmla="*/ 0 w 341"/>
                <a:gd name="T7" fmla="*/ 0 h 255"/>
                <a:gd name="T8" fmla="*/ 0 w 341"/>
                <a:gd name="T9" fmla="*/ 255 h 255"/>
                <a:gd name="T10" fmla="*/ 73 w 341"/>
                <a:gd name="T11" fmla="*/ 255 h 255"/>
                <a:gd name="T12" fmla="*/ 67 w 341"/>
                <a:gd name="T13" fmla="*/ 230 h 255"/>
                <a:gd name="T14" fmla="*/ 127 w 341"/>
                <a:gd name="T15" fmla="*/ 170 h 255"/>
                <a:gd name="T16" fmla="*/ 187 w 341"/>
                <a:gd name="T17" fmla="*/ 230 h 255"/>
                <a:gd name="T18" fmla="*/ 182 w 341"/>
                <a:gd name="T19" fmla="*/ 255 h 255"/>
                <a:gd name="T20" fmla="*/ 254 w 341"/>
                <a:gd name="T21" fmla="*/ 255 h 255"/>
                <a:gd name="T22" fmla="*/ 254 w 341"/>
                <a:gd name="T23" fmla="*/ 155 h 255"/>
                <a:gd name="T24" fmla="*/ 293 w 341"/>
                <a:gd name="T25" fmla="*/ 175 h 255"/>
                <a:gd name="T26" fmla="*/ 341 w 341"/>
                <a:gd name="T27" fmla="*/ 127 h 255"/>
                <a:gd name="T28" fmla="*/ 293 w 341"/>
                <a:gd name="T29" fmla="*/ 8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1" h="255">
                  <a:moveTo>
                    <a:pt x="293" y="80"/>
                  </a:moveTo>
                  <a:cubicBezTo>
                    <a:pt x="277" y="80"/>
                    <a:pt x="263" y="88"/>
                    <a:pt x="254" y="10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5"/>
                    <a:pt x="0" y="255"/>
                    <a:pt x="0" y="255"/>
                  </a:cubicBezTo>
                  <a:cubicBezTo>
                    <a:pt x="73" y="255"/>
                    <a:pt x="73" y="255"/>
                    <a:pt x="73" y="255"/>
                  </a:cubicBezTo>
                  <a:cubicBezTo>
                    <a:pt x="69" y="247"/>
                    <a:pt x="67" y="239"/>
                    <a:pt x="67" y="230"/>
                  </a:cubicBezTo>
                  <a:cubicBezTo>
                    <a:pt x="67" y="197"/>
                    <a:pt x="94" y="170"/>
                    <a:pt x="127" y="170"/>
                  </a:cubicBezTo>
                  <a:cubicBezTo>
                    <a:pt x="160" y="170"/>
                    <a:pt x="187" y="197"/>
                    <a:pt x="187" y="230"/>
                  </a:cubicBezTo>
                  <a:cubicBezTo>
                    <a:pt x="187" y="239"/>
                    <a:pt x="185" y="247"/>
                    <a:pt x="182" y="255"/>
                  </a:cubicBezTo>
                  <a:cubicBezTo>
                    <a:pt x="254" y="255"/>
                    <a:pt x="254" y="255"/>
                    <a:pt x="254" y="255"/>
                  </a:cubicBezTo>
                  <a:cubicBezTo>
                    <a:pt x="254" y="155"/>
                    <a:pt x="254" y="155"/>
                    <a:pt x="254" y="155"/>
                  </a:cubicBezTo>
                  <a:cubicBezTo>
                    <a:pt x="263" y="167"/>
                    <a:pt x="277" y="175"/>
                    <a:pt x="293" y="175"/>
                  </a:cubicBezTo>
                  <a:cubicBezTo>
                    <a:pt x="319" y="175"/>
                    <a:pt x="341" y="154"/>
                    <a:pt x="341" y="127"/>
                  </a:cubicBezTo>
                  <a:cubicBezTo>
                    <a:pt x="341" y="101"/>
                    <a:pt x="319" y="80"/>
                    <a:pt x="293" y="80"/>
                  </a:cubicBezTo>
                  <a:close/>
                </a:path>
              </a:pathLst>
            </a:custGeom>
            <a:solidFill>
              <a:srgbClr val="F8682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63" name="Freeform 219">
              <a:extLst>
                <a:ext uri="{FF2B5EF4-FFF2-40B4-BE49-F238E27FC236}">
                  <a16:creationId xmlns:a16="http://schemas.microsoft.com/office/drawing/2014/main" id="{6E0DA774-8B41-4DFB-A855-4659490561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22651" y="411163"/>
              <a:ext cx="806450" cy="1081088"/>
            </a:xfrm>
            <a:custGeom>
              <a:avLst/>
              <a:gdLst>
                <a:gd name="T0" fmla="*/ 254 w 254"/>
                <a:gd name="T1" fmla="*/ 0 h 341"/>
                <a:gd name="T2" fmla="*/ 0 w 254"/>
                <a:gd name="T3" fmla="*/ 0 h 341"/>
                <a:gd name="T4" fmla="*/ 0 w 254"/>
                <a:gd name="T5" fmla="*/ 73 h 341"/>
                <a:gd name="T6" fmla="*/ 24 w 254"/>
                <a:gd name="T7" fmla="*/ 68 h 341"/>
                <a:gd name="T8" fmla="*/ 84 w 254"/>
                <a:gd name="T9" fmla="*/ 127 h 341"/>
                <a:gd name="T10" fmla="*/ 24 w 254"/>
                <a:gd name="T11" fmla="*/ 187 h 341"/>
                <a:gd name="T12" fmla="*/ 0 w 254"/>
                <a:gd name="T13" fmla="*/ 182 h 341"/>
                <a:gd name="T14" fmla="*/ 0 w 254"/>
                <a:gd name="T15" fmla="*/ 255 h 341"/>
                <a:gd name="T16" fmla="*/ 100 w 254"/>
                <a:gd name="T17" fmla="*/ 255 h 341"/>
                <a:gd name="T18" fmla="*/ 80 w 254"/>
                <a:gd name="T19" fmla="*/ 293 h 341"/>
                <a:gd name="T20" fmla="*/ 127 w 254"/>
                <a:gd name="T21" fmla="*/ 341 h 341"/>
                <a:gd name="T22" fmla="*/ 175 w 254"/>
                <a:gd name="T23" fmla="*/ 293 h 341"/>
                <a:gd name="T24" fmla="*/ 155 w 254"/>
                <a:gd name="T25" fmla="*/ 255 h 341"/>
                <a:gd name="T26" fmla="*/ 254 w 254"/>
                <a:gd name="T27" fmla="*/ 255 h 341"/>
                <a:gd name="T28" fmla="*/ 254 w 254"/>
                <a:gd name="T2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4" h="341">
                  <a:moveTo>
                    <a:pt x="25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7" y="69"/>
                    <a:pt x="16" y="68"/>
                    <a:pt x="24" y="68"/>
                  </a:cubicBezTo>
                  <a:cubicBezTo>
                    <a:pt x="57" y="68"/>
                    <a:pt x="84" y="94"/>
                    <a:pt x="84" y="127"/>
                  </a:cubicBezTo>
                  <a:cubicBezTo>
                    <a:pt x="84" y="161"/>
                    <a:pt x="57" y="187"/>
                    <a:pt x="24" y="187"/>
                  </a:cubicBezTo>
                  <a:cubicBezTo>
                    <a:pt x="16" y="187"/>
                    <a:pt x="7" y="186"/>
                    <a:pt x="0" y="182"/>
                  </a:cubicBezTo>
                  <a:cubicBezTo>
                    <a:pt x="0" y="255"/>
                    <a:pt x="0" y="255"/>
                    <a:pt x="0" y="255"/>
                  </a:cubicBezTo>
                  <a:cubicBezTo>
                    <a:pt x="100" y="255"/>
                    <a:pt x="100" y="255"/>
                    <a:pt x="100" y="255"/>
                  </a:cubicBezTo>
                  <a:cubicBezTo>
                    <a:pt x="88" y="263"/>
                    <a:pt x="80" y="277"/>
                    <a:pt x="80" y="293"/>
                  </a:cubicBezTo>
                  <a:cubicBezTo>
                    <a:pt x="80" y="320"/>
                    <a:pt x="101" y="341"/>
                    <a:pt x="127" y="341"/>
                  </a:cubicBezTo>
                  <a:cubicBezTo>
                    <a:pt x="153" y="341"/>
                    <a:pt x="175" y="320"/>
                    <a:pt x="175" y="293"/>
                  </a:cubicBezTo>
                  <a:cubicBezTo>
                    <a:pt x="175" y="277"/>
                    <a:pt x="167" y="263"/>
                    <a:pt x="155" y="255"/>
                  </a:cubicBezTo>
                  <a:cubicBezTo>
                    <a:pt x="254" y="255"/>
                    <a:pt x="254" y="255"/>
                    <a:pt x="254" y="255"/>
                  </a:cubicBezTo>
                  <a:lnTo>
                    <a:pt x="254" y="0"/>
                  </a:ln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64" name="Freeform 220">
              <a:extLst>
                <a:ext uri="{FF2B5EF4-FFF2-40B4-BE49-F238E27FC236}">
                  <a16:creationId xmlns:a16="http://schemas.microsoft.com/office/drawing/2014/main" id="{D8E94B64-C159-4A70-BFDD-EF201969A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576" y="992188"/>
              <a:ext cx="806450" cy="1081088"/>
            </a:xfrm>
            <a:custGeom>
              <a:avLst/>
              <a:gdLst>
                <a:gd name="T0" fmla="*/ 231 w 254"/>
                <a:gd name="T1" fmla="*/ 154 h 341"/>
                <a:gd name="T2" fmla="*/ 254 w 254"/>
                <a:gd name="T3" fmla="*/ 158 h 341"/>
                <a:gd name="T4" fmla="*/ 254 w 254"/>
                <a:gd name="T5" fmla="*/ 86 h 341"/>
                <a:gd name="T6" fmla="*/ 154 w 254"/>
                <a:gd name="T7" fmla="*/ 86 h 341"/>
                <a:gd name="T8" fmla="*/ 175 w 254"/>
                <a:gd name="T9" fmla="*/ 47 h 341"/>
                <a:gd name="T10" fmla="*/ 127 w 254"/>
                <a:gd name="T11" fmla="*/ 0 h 341"/>
                <a:gd name="T12" fmla="*/ 80 w 254"/>
                <a:gd name="T13" fmla="*/ 47 h 341"/>
                <a:gd name="T14" fmla="*/ 100 w 254"/>
                <a:gd name="T15" fmla="*/ 86 h 341"/>
                <a:gd name="T16" fmla="*/ 0 w 254"/>
                <a:gd name="T17" fmla="*/ 86 h 341"/>
                <a:gd name="T18" fmla="*/ 0 w 254"/>
                <a:gd name="T19" fmla="*/ 341 h 341"/>
                <a:gd name="T20" fmla="*/ 254 w 254"/>
                <a:gd name="T21" fmla="*/ 341 h 341"/>
                <a:gd name="T22" fmla="*/ 254 w 254"/>
                <a:gd name="T23" fmla="*/ 268 h 341"/>
                <a:gd name="T24" fmla="*/ 231 w 254"/>
                <a:gd name="T25" fmla="*/ 273 h 341"/>
                <a:gd name="T26" fmla="*/ 171 w 254"/>
                <a:gd name="T27" fmla="*/ 213 h 341"/>
                <a:gd name="T28" fmla="*/ 231 w 254"/>
                <a:gd name="T29" fmla="*/ 15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4" h="341">
                  <a:moveTo>
                    <a:pt x="231" y="154"/>
                  </a:moveTo>
                  <a:cubicBezTo>
                    <a:pt x="239" y="154"/>
                    <a:pt x="247" y="155"/>
                    <a:pt x="254" y="158"/>
                  </a:cubicBezTo>
                  <a:cubicBezTo>
                    <a:pt x="254" y="86"/>
                    <a:pt x="254" y="86"/>
                    <a:pt x="254" y="86"/>
                  </a:cubicBezTo>
                  <a:cubicBezTo>
                    <a:pt x="154" y="86"/>
                    <a:pt x="154" y="86"/>
                    <a:pt x="154" y="86"/>
                  </a:cubicBezTo>
                  <a:cubicBezTo>
                    <a:pt x="167" y="78"/>
                    <a:pt x="175" y="63"/>
                    <a:pt x="175" y="47"/>
                  </a:cubicBezTo>
                  <a:cubicBezTo>
                    <a:pt x="175" y="21"/>
                    <a:pt x="153" y="0"/>
                    <a:pt x="127" y="0"/>
                  </a:cubicBezTo>
                  <a:cubicBezTo>
                    <a:pt x="101" y="0"/>
                    <a:pt x="80" y="21"/>
                    <a:pt x="80" y="47"/>
                  </a:cubicBezTo>
                  <a:cubicBezTo>
                    <a:pt x="80" y="63"/>
                    <a:pt x="88" y="78"/>
                    <a:pt x="10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341"/>
                    <a:pt x="0" y="341"/>
                    <a:pt x="0" y="341"/>
                  </a:cubicBezTo>
                  <a:cubicBezTo>
                    <a:pt x="254" y="341"/>
                    <a:pt x="254" y="341"/>
                    <a:pt x="254" y="341"/>
                  </a:cubicBezTo>
                  <a:cubicBezTo>
                    <a:pt x="254" y="268"/>
                    <a:pt x="254" y="268"/>
                    <a:pt x="254" y="268"/>
                  </a:cubicBezTo>
                  <a:cubicBezTo>
                    <a:pt x="247" y="272"/>
                    <a:pt x="239" y="273"/>
                    <a:pt x="231" y="273"/>
                  </a:cubicBezTo>
                  <a:cubicBezTo>
                    <a:pt x="198" y="273"/>
                    <a:pt x="171" y="246"/>
                    <a:pt x="171" y="213"/>
                  </a:cubicBezTo>
                  <a:cubicBezTo>
                    <a:pt x="171" y="180"/>
                    <a:pt x="198" y="154"/>
                    <a:pt x="231" y="154"/>
                  </a:cubicBezTo>
                  <a:close/>
                </a:path>
              </a:pathLst>
            </a:custGeom>
            <a:solidFill>
              <a:srgbClr val="91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 rot="16200000">
            <a:off x="2576917" y="3691778"/>
            <a:ext cx="302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Institution Type and Drivers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4359564" y="1785116"/>
            <a:ext cx="3343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Individual Sphere of Influence</a:t>
            </a:r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4705856" y="4712645"/>
            <a:ext cx="1154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Teaching</a:t>
            </a:r>
            <a:endParaRPr lang="en-GB" dirty="0"/>
          </a:p>
        </p:txBody>
      </p:sp>
      <p:sp>
        <p:nvSpPr>
          <p:cNvPr id="68" name="TextBox 67"/>
          <p:cNvSpPr txBox="1"/>
          <p:nvPr/>
        </p:nvSpPr>
        <p:spPr>
          <a:xfrm>
            <a:off x="4780249" y="4003305"/>
            <a:ext cx="100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Module</a:t>
            </a:r>
            <a:endParaRPr lang="en-GB" dirty="0"/>
          </a:p>
        </p:txBody>
      </p:sp>
      <p:sp>
        <p:nvSpPr>
          <p:cNvPr id="69" name="TextBox 68"/>
          <p:cNvSpPr txBox="1"/>
          <p:nvPr/>
        </p:nvSpPr>
        <p:spPr>
          <a:xfrm>
            <a:off x="4814545" y="3335348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Course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4566855" y="2630969"/>
            <a:ext cx="1544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Department+</a:t>
            </a:r>
            <a:endParaRPr lang="en-GB" dirty="0"/>
          </a:p>
        </p:txBody>
      </p:sp>
      <p:sp>
        <p:nvSpPr>
          <p:cNvPr id="137" name="Cross 136"/>
          <p:cNvSpPr/>
          <p:nvPr/>
        </p:nvSpPr>
        <p:spPr>
          <a:xfrm>
            <a:off x="2948362" y="3547200"/>
            <a:ext cx="415637" cy="397611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42" name="Picture 2" descr="action Icon 18994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649" y="299231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712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18" y="950629"/>
            <a:ext cx="6913466" cy="102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1625" y="196965"/>
            <a:ext cx="8596668" cy="1320800"/>
          </a:xfrm>
        </p:spPr>
        <p:txBody>
          <a:bodyPr/>
          <a:lstStyle/>
          <a:p>
            <a:r>
              <a:rPr lang="en-GB" dirty="0" smtClean="0"/>
              <a:t>Connect with Others!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60589"/>
            <a:ext cx="9274002" cy="4609666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P</a:t>
            </a:r>
            <a:r>
              <a:rPr lang="en-GB" sz="2400" dirty="0" smtClean="0"/>
              <a:t>rovides </a:t>
            </a:r>
            <a:r>
              <a:rPr lang="en-GB" sz="2400" dirty="0"/>
              <a:t>resources and services, access to a global collaborative community, and opportunities for professional </a:t>
            </a:r>
            <a:r>
              <a:rPr lang="en-GB" sz="2400" dirty="0" smtClean="0"/>
              <a:t>development for teachers of Psychology at all levels</a:t>
            </a:r>
          </a:p>
          <a:p>
            <a:r>
              <a:rPr lang="en-GB" sz="2400" dirty="0" smtClean="0"/>
              <a:t>Upcoming International Relations Committee Call:</a:t>
            </a:r>
          </a:p>
          <a:p>
            <a:pPr lvl="1"/>
            <a:r>
              <a:rPr lang="en-GB" sz="2200" dirty="0" smtClean="0"/>
              <a:t>Looking to collect globally sourced resources that help to diversity, internationalize and decolonize all areas of psychology</a:t>
            </a:r>
          </a:p>
          <a:p>
            <a:pPr lvl="2"/>
            <a:r>
              <a:rPr lang="en-GB" sz="2000" dirty="0" smtClean="0"/>
              <a:t>Assignments – submit details of your assignment and marking rubric in advance, first 25 teachers to upload the resulting assignment to the International Twitter Poster Conference receive a free 1 year membership</a:t>
            </a:r>
          </a:p>
          <a:p>
            <a:pPr lvl="2"/>
            <a:r>
              <a:rPr lang="en-GB" sz="2000" dirty="0" smtClean="0"/>
              <a:t>Programming – Grants of up to $500 available to support the development of programming opportunities for students and departments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9993313" y="4078288"/>
            <a:ext cx="2198687" cy="442912"/>
          </a:xfrm>
        </p:spPr>
        <p:txBody>
          <a:bodyPr>
            <a:normAutofit/>
          </a:bodyPr>
          <a:lstStyle/>
          <a:p>
            <a:r>
              <a:rPr lang="en-GB" sz="2200" dirty="0" smtClean="0">
                <a:solidFill>
                  <a:schemeClr val="tx1"/>
                </a:solidFill>
              </a:rPr>
              <a:t>@</a:t>
            </a:r>
            <a:r>
              <a:rPr lang="en-GB" sz="2200" dirty="0" err="1" smtClean="0">
                <a:solidFill>
                  <a:schemeClr val="tx1"/>
                </a:solidFill>
              </a:rPr>
              <a:t>TeachPsych</a:t>
            </a:r>
            <a:endParaRPr lang="en-GB" sz="2200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67912" y="2105890"/>
            <a:ext cx="7316556" cy="38788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2056" name="Picture 8" descr="How to Enable Dark Mode on Faceb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2838" y="5266089"/>
            <a:ext cx="333263" cy="32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3"/>
          <p:cNvSpPr txBox="1">
            <a:spLocks/>
          </p:cNvSpPr>
          <p:nvPr/>
        </p:nvSpPr>
        <p:spPr>
          <a:xfrm>
            <a:off x="10044545" y="5158508"/>
            <a:ext cx="2198255" cy="1745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Society for the Teaching of Psychology - STP</a:t>
            </a:r>
          </a:p>
          <a:p>
            <a:endParaRPr lang="en-GB" dirty="0"/>
          </a:p>
        </p:txBody>
      </p:sp>
      <p:sp>
        <p:nvSpPr>
          <p:cNvPr id="11" name="Text Placeholder 3"/>
          <p:cNvSpPr txBox="1">
            <a:spLocks/>
          </p:cNvSpPr>
          <p:nvPr/>
        </p:nvSpPr>
        <p:spPr>
          <a:xfrm>
            <a:off x="10096101" y="3090604"/>
            <a:ext cx="2146699" cy="964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 smtClean="0">
                <a:solidFill>
                  <a:schemeClr val="tx1"/>
                </a:solidFill>
              </a:rPr>
              <a:t>teachpsych.org</a:t>
            </a:r>
          </a:p>
        </p:txBody>
      </p:sp>
      <p:pic>
        <p:nvPicPr>
          <p:cNvPr id="2058" name="Picture 10" descr="Twitter Icon | iOS7 Style Iconset | iynqu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909" y="4096947"/>
            <a:ext cx="394857" cy="39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Vector Globe Icon - Download Free Vectors, Clipart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341" y="3191162"/>
            <a:ext cx="351995" cy="351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344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/>
              <a:t>Where will you start?</a:t>
            </a:r>
            <a:endParaRPr lang="en-GB" sz="4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397" y="1447211"/>
            <a:ext cx="7083512" cy="5204414"/>
          </a:xfrm>
        </p:spPr>
      </p:pic>
    </p:spTree>
    <p:extLst>
      <p:ext uri="{BB962C8B-B14F-4D97-AF65-F5344CB8AC3E}">
        <p14:creationId xmlns:p14="http://schemas.microsoft.com/office/powerpoint/2010/main" val="637289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278" y="92364"/>
            <a:ext cx="8596668" cy="36945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References and Further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983" y="674255"/>
            <a:ext cx="9513454" cy="6183745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CAST (2018). Universal Design for Learning Guidelines version 2.2. Retrieved from </a:t>
            </a:r>
            <a:r>
              <a:rPr lang="en-GB" dirty="0">
                <a:hlinkClick r:id="rId2"/>
              </a:rPr>
              <a:t>http://udlguidelines.cast.org</a:t>
            </a:r>
            <a:endParaRPr lang="en-GB" dirty="0"/>
          </a:p>
          <a:p>
            <a:r>
              <a:rPr lang="en-GB" dirty="0"/>
              <a:t>Centre for the Development of Teaching and Learning. An A-Z of Assessment Methods. Retrieved from </a:t>
            </a:r>
            <a:r>
              <a:rPr lang="en-GB" dirty="0">
                <a:hlinkClick r:id="rId3"/>
              </a:rPr>
              <a:t>https://www.reading.ac.uk/web/files/eia/A-Z_of_Assessment_Methods_FINAL_table.pdf</a:t>
            </a:r>
            <a:r>
              <a:rPr lang="en-GB" dirty="0"/>
              <a:t> </a:t>
            </a:r>
          </a:p>
          <a:p>
            <a:r>
              <a:rPr lang="en-GB" dirty="0"/>
              <a:t>Duffy, A., </a:t>
            </a:r>
            <a:r>
              <a:rPr lang="en-GB" dirty="0" smtClean="0"/>
              <a:t>et al. </a:t>
            </a:r>
            <a:r>
              <a:rPr lang="en-GB" dirty="0"/>
              <a:t>(2020). Predictors of mental health and academic outcomes in first-year university students: Identifying prevention and early-intervention targets. </a:t>
            </a:r>
            <a:r>
              <a:rPr lang="en-GB" i="1" dirty="0" err="1"/>
              <a:t>BJPsych</a:t>
            </a:r>
            <a:r>
              <a:rPr lang="en-GB" i="1" dirty="0"/>
              <a:t> Open,</a:t>
            </a:r>
            <a:r>
              <a:rPr lang="en-GB" dirty="0"/>
              <a:t> </a:t>
            </a:r>
            <a:r>
              <a:rPr lang="en-GB" i="1" dirty="0"/>
              <a:t>6</a:t>
            </a:r>
            <a:r>
              <a:rPr lang="en-GB" dirty="0"/>
              <a:t>(3), E46. doi:10.1192/bjo.2020.24</a:t>
            </a:r>
          </a:p>
          <a:p>
            <a:r>
              <a:rPr lang="en-GB" dirty="0" smtClean="0"/>
              <a:t>From crisis to cornerstones of culture (2017). The Psychologist (30), 18. </a:t>
            </a:r>
            <a:r>
              <a:rPr lang="en-GB" dirty="0"/>
              <a:t>Retrieved from </a:t>
            </a: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thepsychologist.bps.org.uk/volume-30/june-2017/crisis-cornerstones-culture</a:t>
            </a:r>
            <a:r>
              <a:rPr lang="en-GB" dirty="0" smtClean="0"/>
              <a:t> </a:t>
            </a:r>
          </a:p>
          <a:p>
            <a:r>
              <a:rPr lang="en-GB" dirty="0" err="1"/>
              <a:t>Lizzio</a:t>
            </a:r>
            <a:r>
              <a:rPr lang="en-GB" dirty="0"/>
              <a:t>, A. (2006). The Five senses of success: A conceptual framework for student transition and orientation. </a:t>
            </a:r>
            <a:r>
              <a:rPr lang="en-GB" i="1" dirty="0"/>
              <a:t>Griffith University y: First Year Experience Project</a:t>
            </a:r>
            <a:r>
              <a:rPr lang="en-GB" dirty="0" smtClean="0"/>
              <a:t>.</a:t>
            </a:r>
          </a:p>
          <a:p>
            <a:r>
              <a:rPr lang="en-GB" dirty="0"/>
              <a:t>Morris, C., Milton, E., &amp; Goldstone, R. (2019). Case study: suggesting choice: inclusive assessment processes. </a:t>
            </a:r>
            <a:r>
              <a:rPr lang="en-GB" i="1" dirty="0"/>
              <a:t>Higher Education Pedagogies</a:t>
            </a:r>
            <a:r>
              <a:rPr lang="en-GB" dirty="0"/>
              <a:t>, </a:t>
            </a:r>
            <a:r>
              <a:rPr lang="en-GB" i="1" dirty="0"/>
              <a:t>4</a:t>
            </a:r>
            <a:r>
              <a:rPr lang="en-GB" dirty="0"/>
              <a:t>(1), 435-447.</a:t>
            </a:r>
          </a:p>
          <a:p>
            <a:r>
              <a:rPr lang="en-GB" dirty="0"/>
              <a:t>Murphy, M. C., </a:t>
            </a:r>
            <a:r>
              <a:rPr lang="en-GB" dirty="0" err="1"/>
              <a:t>Gopalan</a:t>
            </a:r>
            <a:r>
              <a:rPr lang="en-GB" dirty="0"/>
              <a:t>, M. Carter, E. R., Emerson, K. T. U., Bottoms, B. L., &amp; Walton, G. M. (2020). A customized belonging intervention improves retention of socially disadvantaged students at a broad-access university. </a:t>
            </a:r>
            <a:r>
              <a:rPr lang="en-GB" i="1" dirty="0"/>
              <a:t>Science Advances</a:t>
            </a:r>
            <a:r>
              <a:rPr lang="en-GB" dirty="0"/>
              <a:t>, 6 (29): eaba4677 DOI: </a:t>
            </a:r>
            <a:r>
              <a:rPr lang="en-GB" dirty="0">
                <a:hlinkClick r:id="rId5"/>
              </a:rPr>
              <a:t>10.1126/sciadv.aba4677</a:t>
            </a:r>
            <a:endParaRPr lang="en-GB" dirty="0"/>
          </a:p>
          <a:p>
            <a:r>
              <a:rPr lang="en-GB" dirty="0"/>
              <a:t>Newman, I., Healey, C., Osborne, A., &amp; Newman, V.  (2018). Diversity for Everybody, Achievement for All: Patterns not labels.  NADP Journal of Inclusive Practice, 10, 80-105</a:t>
            </a:r>
            <a:r>
              <a:rPr lang="en-GB" dirty="0" smtClean="0"/>
              <a:t>.</a:t>
            </a:r>
          </a:p>
          <a:p>
            <a:r>
              <a:rPr lang="en-GB" dirty="0" smtClean="0"/>
              <a:t>Gopal, P. </a:t>
            </a:r>
            <a:r>
              <a:rPr lang="en-GB" dirty="0"/>
              <a:t>(2021): On Decolonisation and the University, Textual Practice, DOI: </a:t>
            </a:r>
            <a:r>
              <a:rPr lang="en-GB" dirty="0" smtClean="0"/>
              <a:t>10.1080/0950236X.2021.1929561</a:t>
            </a:r>
          </a:p>
          <a:p>
            <a:r>
              <a:rPr lang="en-GB" dirty="0" smtClean="0"/>
              <a:t>Rad</a:t>
            </a:r>
            <a:r>
              <a:rPr lang="en-GB" dirty="0"/>
              <a:t>, </a:t>
            </a:r>
            <a:r>
              <a:rPr lang="en-GB" dirty="0" smtClean="0"/>
              <a:t>M. S., </a:t>
            </a:r>
            <a:r>
              <a:rPr lang="en-GB" dirty="0" err="1" smtClean="0"/>
              <a:t>Martingano</a:t>
            </a:r>
            <a:r>
              <a:rPr lang="en-GB" dirty="0"/>
              <a:t>, </a:t>
            </a:r>
            <a:r>
              <a:rPr lang="en-GB" dirty="0" smtClean="0"/>
              <a:t>A. J., and </a:t>
            </a:r>
            <a:r>
              <a:rPr lang="en-GB" dirty="0" err="1" smtClean="0"/>
              <a:t>Ginges</a:t>
            </a:r>
            <a:r>
              <a:rPr lang="en-GB" dirty="0" smtClean="0"/>
              <a:t>, J. (2018). </a:t>
            </a:r>
            <a:r>
              <a:rPr lang="en-GB" dirty="0"/>
              <a:t>Toward a psychology of </a:t>
            </a:r>
            <a:r>
              <a:rPr lang="en-GB" i="1" dirty="0"/>
              <a:t>Homo sapiens</a:t>
            </a:r>
            <a:r>
              <a:rPr lang="en-GB" dirty="0"/>
              <a:t>: Making psychological science more representative of the human </a:t>
            </a:r>
            <a:r>
              <a:rPr lang="en-GB" dirty="0" smtClean="0"/>
              <a:t>population. Proceedings </a:t>
            </a:r>
            <a:r>
              <a:rPr lang="en-GB" dirty="0"/>
              <a:t>of the National Academy of </a:t>
            </a:r>
            <a:r>
              <a:rPr lang="en-GB" dirty="0" smtClean="0"/>
              <a:t>Sciences, 115</a:t>
            </a:r>
            <a:r>
              <a:rPr lang="en-GB" dirty="0"/>
              <a:t> (45) </a:t>
            </a:r>
            <a:r>
              <a:rPr lang="en-GB" dirty="0" smtClean="0"/>
              <a:t>11401;</a:t>
            </a:r>
            <a:r>
              <a:rPr lang="en-GB" dirty="0"/>
              <a:t> DOI: </a:t>
            </a:r>
            <a:r>
              <a:rPr lang="en-GB" dirty="0" smtClean="0"/>
              <a:t>10.1073/pnas.1721165115</a:t>
            </a:r>
          </a:p>
          <a:p>
            <a:r>
              <a:rPr lang="en-GB" dirty="0" err="1" smtClean="0"/>
              <a:t>Rittel</a:t>
            </a:r>
            <a:r>
              <a:rPr lang="en-GB" dirty="0"/>
              <a:t>, H. W., &amp; Webber, M. M. (1973). Dilemmas in a general theory of planning. </a:t>
            </a:r>
            <a:r>
              <a:rPr lang="en-GB" i="1" dirty="0"/>
              <a:t>Policy sciences</a:t>
            </a:r>
            <a:r>
              <a:rPr lang="en-GB" dirty="0"/>
              <a:t>, </a:t>
            </a:r>
            <a:r>
              <a:rPr lang="en-GB" i="1" dirty="0"/>
              <a:t>4</a:t>
            </a:r>
            <a:r>
              <a:rPr lang="en-GB" dirty="0"/>
              <a:t>(2), 155-169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Thomas, L., Hill, M., </a:t>
            </a:r>
            <a:r>
              <a:rPr lang="en-GB" dirty="0" err="1" smtClean="0"/>
              <a:t>O’Mahoney</a:t>
            </a:r>
            <a:r>
              <a:rPr lang="en-GB" dirty="0" smtClean="0"/>
              <a:t>, J.&amp; </a:t>
            </a:r>
            <a:r>
              <a:rPr lang="en-GB" dirty="0" err="1" smtClean="0"/>
              <a:t>Yorke</a:t>
            </a:r>
            <a:r>
              <a:rPr lang="en-GB" dirty="0" smtClean="0"/>
              <a:t>, M. (2017). Supporting Student Success: Strategies for Institutional Change. Advance HE. Retrieved </a:t>
            </a:r>
            <a:r>
              <a:rPr lang="en-GB" dirty="0"/>
              <a:t>from </a:t>
            </a:r>
            <a:r>
              <a:rPr lang="en-GB" dirty="0">
                <a:hlinkClick r:id="rId6"/>
              </a:rPr>
              <a:t>https://</a:t>
            </a:r>
            <a:r>
              <a:rPr lang="en-GB" dirty="0" smtClean="0">
                <a:hlinkClick r:id="rId6"/>
              </a:rPr>
              <a:t>www.advance-he.ac.uk/knowledge-hub/supporting-student-success-strategies-institutional-change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Wilson</a:t>
            </a:r>
            <a:r>
              <a:rPr lang="en-GB" dirty="0"/>
              <a:t>, K. (2009, September). Success in first year. In </a:t>
            </a:r>
            <a:r>
              <a:rPr lang="en-GB" i="1" dirty="0"/>
              <a:t>First Year in Higher Education Conference</a:t>
            </a:r>
            <a:r>
              <a:rPr lang="en-GB" dirty="0" smtClean="0"/>
              <a:t>.</a:t>
            </a:r>
          </a:p>
          <a:p>
            <a:r>
              <a:rPr lang="en-GB" dirty="0"/>
              <a:t>Wray, M. (2018). Re-visioning support for disables students in HE. </a:t>
            </a:r>
            <a:r>
              <a:rPr lang="en-GB" dirty="0" err="1"/>
              <a:t>Wonkhe</a:t>
            </a:r>
            <a:r>
              <a:rPr lang="en-GB" dirty="0"/>
              <a:t>, Retrieved from </a:t>
            </a:r>
            <a:r>
              <a:rPr lang="en-GB" dirty="0">
                <a:hlinkClick r:id="rId7"/>
              </a:rPr>
              <a:t>https://wonkhe.com/blogs/re-visioning-support-for-disabled-students-in-he</a:t>
            </a:r>
            <a:r>
              <a:rPr lang="en-GB" dirty="0" smtClean="0">
                <a:hlinkClick r:id="rId7"/>
              </a:rPr>
              <a:t>/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146" name="Picture 2" descr="Library Icon 345679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988" y="5494354"/>
            <a:ext cx="1257012" cy="125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85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ages-na.ssl-images-amazon.com/images/I/519GS8dzURL._SX328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402" y="-110836"/>
            <a:ext cx="3143250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3891" y="0"/>
            <a:ext cx="5541096" cy="3115985"/>
          </a:xfrm>
          <a:prstGeom prst="rect">
            <a:avLst/>
          </a:prstGeom>
        </p:spPr>
      </p:pic>
      <p:pic>
        <p:nvPicPr>
          <p:cNvPr id="3076" name="Picture 4" descr="Rhodes Must Fall Protests | The Oxford Blu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825" y="2611652"/>
            <a:ext cx="5775829" cy="3850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Gabriella “Biella” Coleman on Twitter: &amp;quot;The problem with so much psychology  in a nutshell… &amp;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272" y="3855986"/>
            <a:ext cx="4833793" cy="260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18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 Angela Davis</a:t>
            </a:r>
            <a:br>
              <a:rPr lang="en-GB" dirty="0" smtClean="0"/>
            </a:br>
            <a:r>
              <a:rPr lang="en-GB" dirty="0" smtClean="0"/>
              <a:t>Author: Women, Race &amp; Class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419927"/>
            <a:ext cx="8836121" cy="3621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 smtClean="0"/>
              <a:t>“If we are to maximise the possibilities of something beautiful emerging from this period, we have to do the work right now – the difficult, unglamorous, oftentimes unrecognised, uncredited work of marking change within institutions.”</a:t>
            </a:r>
            <a:endParaRPr lang="en-GB" sz="3600" dirty="0"/>
          </a:p>
        </p:txBody>
      </p:sp>
      <p:pic>
        <p:nvPicPr>
          <p:cNvPr id="7170" name="Picture 2" descr="hard work Icon 31947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381" y="5681806"/>
            <a:ext cx="1090757" cy="109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2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Wicked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807" y="1579419"/>
            <a:ext cx="8937722" cy="519083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 social or cultural problem that is difficult or impossible to solve because of its complex and interconnected nature</a:t>
            </a:r>
          </a:p>
          <a:p>
            <a:pPr lvl="1"/>
            <a:r>
              <a:rPr lang="en-GB" sz="2000" dirty="0" smtClean="0"/>
              <a:t>Classic wicked problems: poverty, climate change, political strife</a:t>
            </a:r>
          </a:p>
          <a:p>
            <a:pPr lvl="2"/>
            <a:r>
              <a:rPr lang="en-GB" sz="1800" dirty="0" smtClean="0"/>
              <a:t>Decolonizing the academy</a:t>
            </a:r>
          </a:p>
          <a:p>
            <a:pPr lvl="2"/>
            <a:endParaRPr lang="en-GB" dirty="0" smtClean="0"/>
          </a:p>
          <a:p>
            <a:r>
              <a:rPr lang="en-GB" sz="2400" dirty="0" smtClean="0"/>
              <a:t>Key Characteristics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dirty="0" smtClean="0"/>
              <a:t>No definitive way to solve, every one is unique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dirty="0" smtClean="0"/>
              <a:t>No way to know if your solution is final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dirty="0" smtClean="0"/>
              <a:t>Solutions are not true or false, only good or bad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dirty="0" smtClean="0"/>
              <a:t>Solution requires a large number of people to change their </a:t>
            </a:r>
            <a:r>
              <a:rPr lang="en-GB" sz="1800" dirty="0" err="1" smtClean="0"/>
              <a:t>mindsets</a:t>
            </a:r>
            <a:r>
              <a:rPr lang="en-GB" sz="1800" dirty="0" smtClean="0"/>
              <a:t> or behaviour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1" dirty="0" smtClean="0"/>
              <a:t>There is always more than one explanation because they depend greatly on the individual’s perspective</a:t>
            </a:r>
          </a:p>
          <a:p>
            <a:pPr marL="800100" lvl="1" indent="-342900">
              <a:buFont typeface="+mj-lt"/>
              <a:buAutoNum type="arabicPeriod"/>
            </a:pPr>
            <a:endParaRPr lang="en-GB" dirty="0"/>
          </a:p>
        </p:txBody>
      </p:sp>
      <p:pic>
        <p:nvPicPr>
          <p:cNvPr id="9218" name="Picture 2" descr="confused Icon 476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8144" y="5486399"/>
            <a:ext cx="1283855" cy="128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0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Approaching a Wicked Problem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691" y="1470025"/>
            <a:ext cx="6924783" cy="5087793"/>
          </a:xfrm>
        </p:spPr>
      </p:pic>
    </p:spTree>
    <p:extLst>
      <p:ext uri="{BB962C8B-B14F-4D97-AF65-F5344CB8AC3E}">
        <p14:creationId xmlns:p14="http://schemas.microsoft.com/office/powerpoint/2010/main" val="26073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one most motivates you?</a:t>
            </a:r>
            <a:endParaRPr lang="en-GB" dirty="0"/>
          </a:p>
        </p:txBody>
      </p:sp>
      <p:grpSp>
        <p:nvGrpSpPr>
          <p:cNvPr id="4" name="Group 3" descr="puzzle pieces">
            <a:extLst>
              <a:ext uri="{FF2B5EF4-FFF2-40B4-BE49-F238E27FC236}">
                <a16:creationId xmlns:a16="http://schemas.microsoft.com/office/drawing/2014/main" id="{F5154527-562D-4FBC-AB00-B4F83683C606}"/>
              </a:ext>
            </a:extLst>
          </p:cNvPr>
          <p:cNvGrpSpPr/>
          <p:nvPr/>
        </p:nvGrpSpPr>
        <p:grpSpPr>
          <a:xfrm>
            <a:off x="2253673" y="1819565"/>
            <a:ext cx="5384800" cy="4775200"/>
            <a:chOff x="2568576" y="411163"/>
            <a:chExt cx="1660525" cy="1662113"/>
          </a:xfrm>
        </p:grpSpPr>
        <p:sp>
          <p:nvSpPr>
            <p:cNvPr id="5" name="Freeform 217">
              <a:extLst>
                <a:ext uri="{FF2B5EF4-FFF2-40B4-BE49-F238E27FC236}">
                  <a16:creationId xmlns:a16="http://schemas.microsoft.com/office/drawing/2014/main" id="{8504F879-0B45-4F0C-A267-2CFD093887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601" y="1265238"/>
              <a:ext cx="1079500" cy="808038"/>
            </a:xfrm>
            <a:custGeom>
              <a:avLst/>
              <a:gdLst>
                <a:gd name="T0" fmla="*/ 268 w 340"/>
                <a:gd name="T1" fmla="*/ 0 h 255"/>
                <a:gd name="T2" fmla="*/ 273 w 340"/>
                <a:gd name="T3" fmla="*/ 24 h 255"/>
                <a:gd name="T4" fmla="*/ 213 w 340"/>
                <a:gd name="T5" fmla="*/ 84 h 255"/>
                <a:gd name="T6" fmla="*/ 153 w 340"/>
                <a:gd name="T7" fmla="*/ 24 h 255"/>
                <a:gd name="T8" fmla="*/ 158 w 340"/>
                <a:gd name="T9" fmla="*/ 0 h 255"/>
                <a:gd name="T10" fmla="*/ 86 w 340"/>
                <a:gd name="T11" fmla="*/ 0 h 255"/>
                <a:gd name="T12" fmla="*/ 86 w 340"/>
                <a:gd name="T13" fmla="*/ 99 h 255"/>
                <a:gd name="T14" fmla="*/ 48 w 340"/>
                <a:gd name="T15" fmla="*/ 80 h 255"/>
                <a:gd name="T16" fmla="*/ 0 w 340"/>
                <a:gd name="T17" fmla="*/ 127 h 255"/>
                <a:gd name="T18" fmla="*/ 48 w 340"/>
                <a:gd name="T19" fmla="*/ 175 h 255"/>
                <a:gd name="T20" fmla="*/ 86 w 340"/>
                <a:gd name="T21" fmla="*/ 155 h 255"/>
                <a:gd name="T22" fmla="*/ 86 w 340"/>
                <a:gd name="T23" fmla="*/ 255 h 255"/>
                <a:gd name="T24" fmla="*/ 340 w 340"/>
                <a:gd name="T25" fmla="*/ 255 h 255"/>
                <a:gd name="T26" fmla="*/ 340 w 340"/>
                <a:gd name="T27" fmla="*/ 0 h 255"/>
                <a:gd name="T28" fmla="*/ 268 w 340"/>
                <a:gd name="T2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0" h="255">
                  <a:moveTo>
                    <a:pt x="268" y="0"/>
                  </a:moveTo>
                  <a:cubicBezTo>
                    <a:pt x="271" y="8"/>
                    <a:pt x="273" y="16"/>
                    <a:pt x="273" y="24"/>
                  </a:cubicBezTo>
                  <a:cubicBezTo>
                    <a:pt x="273" y="57"/>
                    <a:pt x="246" y="84"/>
                    <a:pt x="213" y="84"/>
                  </a:cubicBezTo>
                  <a:cubicBezTo>
                    <a:pt x="180" y="84"/>
                    <a:pt x="153" y="57"/>
                    <a:pt x="153" y="24"/>
                  </a:cubicBezTo>
                  <a:cubicBezTo>
                    <a:pt x="153" y="16"/>
                    <a:pt x="155" y="8"/>
                    <a:pt x="158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99"/>
                    <a:pt x="86" y="99"/>
                    <a:pt x="86" y="99"/>
                  </a:cubicBezTo>
                  <a:cubicBezTo>
                    <a:pt x="77" y="88"/>
                    <a:pt x="64" y="80"/>
                    <a:pt x="48" y="80"/>
                  </a:cubicBezTo>
                  <a:cubicBezTo>
                    <a:pt x="22" y="80"/>
                    <a:pt x="0" y="101"/>
                    <a:pt x="0" y="127"/>
                  </a:cubicBezTo>
                  <a:cubicBezTo>
                    <a:pt x="0" y="154"/>
                    <a:pt x="22" y="175"/>
                    <a:pt x="48" y="175"/>
                  </a:cubicBezTo>
                  <a:cubicBezTo>
                    <a:pt x="64" y="175"/>
                    <a:pt x="77" y="167"/>
                    <a:pt x="86" y="155"/>
                  </a:cubicBezTo>
                  <a:cubicBezTo>
                    <a:pt x="86" y="255"/>
                    <a:pt x="86" y="255"/>
                    <a:pt x="86" y="255"/>
                  </a:cubicBezTo>
                  <a:cubicBezTo>
                    <a:pt x="340" y="255"/>
                    <a:pt x="340" y="255"/>
                    <a:pt x="340" y="255"/>
                  </a:cubicBezTo>
                  <a:cubicBezTo>
                    <a:pt x="340" y="0"/>
                    <a:pt x="340" y="0"/>
                    <a:pt x="340" y="0"/>
                  </a:cubicBezTo>
                  <a:lnTo>
                    <a:pt x="268" y="0"/>
                  </a:lnTo>
                  <a:close/>
                </a:path>
              </a:pathLst>
            </a:custGeom>
            <a:solidFill>
              <a:srgbClr val="00B4F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6" name="Freeform 218">
              <a:extLst>
                <a:ext uri="{FF2B5EF4-FFF2-40B4-BE49-F238E27FC236}">
                  <a16:creationId xmlns:a16="http://schemas.microsoft.com/office/drawing/2014/main" id="{23990D25-BC4A-4CFC-A171-B0DD42EBB2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576" y="411163"/>
              <a:ext cx="1082675" cy="809625"/>
            </a:xfrm>
            <a:custGeom>
              <a:avLst/>
              <a:gdLst>
                <a:gd name="T0" fmla="*/ 293 w 341"/>
                <a:gd name="T1" fmla="*/ 80 h 255"/>
                <a:gd name="T2" fmla="*/ 254 w 341"/>
                <a:gd name="T3" fmla="*/ 100 h 255"/>
                <a:gd name="T4" fmla="*/ 254 w 341"/>
                <a:gd name="T5" fmla="*/ 0 h 255"/>
                <a:gd name="T6" fmla="*/ 0 w 341"/>
                <a:gd name="T7" fmla="*/ 0 h 255"/>
                <a:gd name="T8" fmla="*/ 0 w 341"/>
                <a:gd name="T9" fmla="*/ 255 h 255"/>
                <a:gd name="T10" fmla="*/ 73 w 341"/>
                <a:gd name="T11" fmla="*/ 255 h 255"/>
                <a:gd name="T12" fmla="*/ 67 w 341"/>
                <a:gd name="T13" fmla="*/ 230 h 255"/>
                <a:gd name="T14" fmla="*/ 127 w 341"/>
                <a:gd name="T15" fmla="*/ 170 h 255"/>
                <a:gd name="T16" fmla="*/ 187 w 341"/>
                <a:gd name="T17" fmla="*/ 230 h 255"/>
                <a:gd name="T18" fmla="*/ 182 w 341"/>
                <a:gd name="T19" fmla="*/ 255 h 255"/>
                <a:gd name="T20" fmla="*/ 254 w 341"/>
                <a:gd name="T21" fmla="*/ 255 h 255"/>
                <a:gd name="T22" fmla="*/ 254 w 341"/>
                <a:gd name="T23" fmla="*/ 155 h 255"/>
                <a:gd name="T24" fmla="*/ 293 w 341"/>
                <a:gd name="T25" fmla="*/ 175 h 255"/>
                <a:gd name="T26" fmla="*/ 341 w 341"/>
                <a:gd name="T27" fmla="*/ 127 h 255"/>
                <a:gd name="T28" fmla="*/ 293 w 341"/>
                <a:gd name="T29" fmla="*/ 8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1" h="255">
                  <a:moveTo>
                    <a:pt x="293" y="80"/>
                  </a:moveTo>
                  <a:cubicBezTo>
                    <a:pt x="277" y="80"/>
                    <a:pt x="263" y="88"/>
                    <a:pt x="254" y="10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5"/>
                    <a:pt x="0" y="255"/>
                    <a:pt x="0" y="255"/>
                  </a:cubicBezTo>
                  <a:cubicBezTo>
                    <a:pt x="73" y="255"/>
                    <a:pt x="73" y="255"/>
                    <a:pt x="73" y="255"/>
                  </a:cubicBezTo>
                  <a:cubicBezTo>
                    <a:pt x="69" y="247"/>
                    <a:pt x="67" y="239"/>
                    <a:pt x="67" y="230"/>
                  </a:cubicBezTo>
                  <a:cubicBezTo>
                    <a:pt x="67" y="197"/>
                    <a:pt x="94" y="170"/>
                    <a:pt x="127" y="170"/>
                  </a:cubicBezTo>
                  <a:cubicBezTo>
                    <a:pt x="160" y="170"/>
                    <a:pt x="187" y="197"/>
                    <a:pt x="187" y="230"/>
                  </a:cubicBezTo>
                  <a:cubicBezTo>
                    <a:pt x="187" y="239"/>
                    <a:pt x="185" y="247"/>
                    <a:pt x="182" y="255"/>
                  </a:cubicBezTo>
                  <a:cubicBezTo>
                    <a:pt x="254" y="255"/>
                    <a:pt x="254" y="255"/>
                    <a:pt x="254" y="255"/>
                  </a:cubicBezTo>
                  <a:cubicBezTo>
                    <a:pt x="254" y="155"/>
                    <a:pt x="254" y="155"/>
                    <a:pt x="254" y="155"/>
                  </a:cubicBezTo>
                  <a:cubicBezTo>
                    <a:pt x="263" y="167"/>
                    <a:pt x="277" y="175"/>
                    <a:pt x="293" y="175"/>
                  </a:cubicBezTo>
                  <a:cubicBezTo>
                    <a:pt x="319" y="175"/>
                    <a:pt x="341" y="154"/>
                    <a:pt x="341" y="127"/>
                  </a:cubicBezTo>
                  <a:cubicBezTo>
                    <a:pt x="341" y="101"/>
                    <a:pt x="319" y="80"/>
                    <a:pt x="293" y="80"/>
                  </a:cubicBezTo>
                  <a:close/>
                </a:path>
              </a:pathLst>
            </a:custGeom>
            <a:solidFill>
              <a:srgbClr val="F8682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7" name="Freeform 219">
              <a:extLst>
                <a:ext uri="{FF2B5EF4-FFF2-40B4-BE49-F238E27FC236}">
                  <a16:creationId xmlns:a16="http://schemas.microsoft.com/office/drawing/2014/main" id="{6E0DA774-8B41-4DFB-A855-4659490561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22651" y="411163"/>
              <a:ext cx="806450" cy="1081088"/>
            </a:xfrm>
            <a:custGeom>
              <a:avLst/>
              <a:gdLst>
                <a:gd name="T0" fmla="*/ 254 w 254"/>
                <a:gd name="T1" fmla="*/ 0 h 341"/>
                <a:gd name="T2" fmla="*/ 0 w 254"/>
                <a:gd name="T3" fmla="*/ 0 h 341"/>
                <a:gd name="T4" fmla="*/ 0 w 254"/>
                <a:gd name="T5" fmla="*/ 73 h 341"/>
                <a:gd name="T6" fmla="*/ 24 w 254"/>
                <a:gd name="T7" fmla="*/ 68 h 341"/>
                <a:gd name="T8" fmla="*/ 84 w 254"/>
                <a:gd name="T9" fmla="*/ 127 h 341"/>
                <a:gd name="T10" fmla="*/ 24 w 254"/>
                <a:gd name="T11" fmla="*/ 187 h 341"/>
                <a:gd name="T12" fmla="*/ 0 w 254"/>
                <a:gd name="T13" fmla="*/ 182 h 341"/>
                <a:gd name="T14" fmla="*/ 0 w 254"/>
                <a:gd name="T15" fmla="*/ 255 h 341"/>
                <a:gd name="T16" fmla="*/ 100 w 254"/>
                <a:gd name="T17" fmla="*/ 255 h 341"/>
                <a:gd name="T18" fmla="*/ 80 w 254"/>
                <a:gd name="T19" fmla="*/ 293 h 341"/>
                <a:gd name="T20" fmla="*/ 127 w 254"/>
                <a:gd name="T21" fmla="*/ 341 h 341"/>
                <a:gd name="T22" fmla="*/ 175 w 254"/>
                <a:gd name="T23" fmla="*/ 293 h 341"/>
                <a:gd name="T24" fmla="*/ 155 w 254"/>
                <a:gd name="T25" fmla="*/ 255 h 341"/>
                <a:gd name="T26" fmla="*/ 254 w 254"/>
                <a:gd name="T27" fmla="*/ 255 h 341"/>
                <a:gd name="T28" fmla="*/ 254 w 254"/>
                <a:gd name="T2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4" h="341">
                  <a:moveTo>
                    <a:pt x="25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7" y="69"/>
                    <a:pt x="16" y="68"/>
                    <a:pt x="24" y="68"/>
                  </a:cubicBezTo>
                  <a:cubicBezTo>
                    <a:pt x="57" y="68"/>
                    <a:pt x="84" y="94"/>
                    <a:pt x="84" y="127"/>
                  </a:cubicBezTo>
                  <a:cubicBezTo>
                    <a:pt x="84" y="161"/>
                    <a:pt x="57" y="187"/>
                    <a:pt x="24" y="187"/>
                  </a:cubicBezTo>
                  <a:cubicBezTo>
                    <a:pt x="16" y="187"/>
                    <a:pt x="7" y="186"/>
                    <a:pt x="0" y="182"/>
                  </a:cubicBezTo>
                  <a:cubicBezTo>
                    <a:pt x="0" y="255"/>
                    <a:pt x="0" y="255"/>
                    <a:pt x="0" y="255"/>
                  </a:cubicBezTo>
                  <a:cubicBezTo>
                    <a:pt x="100" y="255"/>
                    <a:pt x="100" y="255"/>
                    <a:pt x="100" y="255"/>
                  </a:cubicBezTo>
                  <a:cubicBezTo>
                    <a:pt x="88" y="263"/>
                    <a:pt x="80" y="277"/>
                    <a:pt x="80" y="293"/>
                  </a:cubicBezTo>
                  <a:cubicBezTo>
                    <a:pt x="80" y="320"/>
                    <a:pt x="101" y="341"/>
                    <a:pt x="127" y="341"/>
                  </a:cubicBezTo>
                  <a:cubicBezTo>
                    <a:pt x="153" y="341"/>
                    <a:pt x="175" y="320"/>
                    <a:pt x="175" y="293"/>
                  </a:cubicBezTo>
                  <a:cubicBezTo>
                    <a:pt x="175" y="277"/>
                    <a:pt x="167" y="263"/>
                    <a:pt x="155" y="255"/>
                  </a:cubicBezTo>
                  <a:cubicBezTo>
                    <a:pt x="254" y="255"/>
                    <a:pt x="254" y="255"/>
                    <a:pt x="254" y="255"/>
                  </a:cubicBezTo>
                  <a:lnTo>
                    <a:pt x="254" y="0"/>
                  </a:ln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8" name="Freeform 220">
              <a:extLst>
                <a:ext uri="{FF2B5EF4-FFF2-40B4-BE49-F238E27FC236}">
                  <a16:creationId xmlns:a16="http://schemas.microsoft.com/office/drawing/2014/main" id="{D8E94B64-C159-4A70-BFDD-EF201969A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576" y="992188"/>
              <a:ext cx="806450" cy="1081088"/>
            </a:xfrm>
            <a:custGeom>
              <a:avLst/>
              <a:gdLst>
                <a:gd name="T0" fmla="*/ 231 w 254"/>
                <a:gd name="T1" fmla="*/ 154 h 341"/>
                <a:gd name="T2" fmla="*/ 254 w 254"/>
                <a:gd name="T3" fmla="*/ 158 h 341"/>
                <a:gd name="T4" fmla="*/ 254 w 254"/>
                <a:gd name="T5" fmla="*/ 86 h 341"/>
                <a:gd name="T6" fmla="*/ 154 w 254"/>
                <a:gd name="T7" fmla="*/ 86 h 341"/>
                <a:gd name="T8" fmla="*/ 175 w 254"/>
                <a:gd name="T9" fmla="*/ 47 h 341"/>
                <a:gd name="T10" fmla="*/ 127 w 254"/>
                <a:gd name="T11" fmla="*/ 0 h 341"/>
                <a:gd name="T12" fmla="*/ 80 w 254"/>
                <a:gd name="T13" fmla="*/ 47 h 341"/>
                <a:gd name="T14" fmla="*/ 100 w 254"/>
                <a:gd name="T15" fmla="*/ 86 h 341"/>
                <a:gd name="T16" fmla="*/ 0 w 254"/>
                <a:gd name="T17" fmla="*/ 86 h 341"/>
                <a:gd name="T18" fmla="*/ 0 w 254"/>
                <a:gd name="T19" fmla="*/ 341 h 341"/>
                <a:gd name="T20" fmla="*/ 254 w 254"/>
                <a:gd name="T21" fmla="*/ 341 h 341"/>
                <a:gd name="T22" fmla="*/ 254 w 254"/>
                <a:gd name="T23" fmla="*/ 268 h 341"/>
                <a:gd name="T24" fmla="*/ 231 w 254"/>
                <a:gd name="T25" fmla="*/ 273 h 341"/>
                <a:gd name="T26" fmla="*/ 171 w 254"/>
                <a:gd name="T27" fmla="*/ 213 h 341"/>
                <a:gd name="T28" fmla="*/ 231 w 254"/>
                <a:gd name="T29" fmla="*/ 15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4" h="341">
                  <a:moveTo>
                    <a:pt x="231" y="154"/>
                  </a:moveTo>
                  <a:cubicBezTo>
                    <a:pt x="239" y="154"/>
                    <a:pt x="247" y="155"/>
                    <a:pt x="254" y="158"/>
                  </a:cubicBezTo>
                  <a:cubicBezTo>
                    <a:pt x="254" y="86"/>
                    <a:pt x="254" y="86"/>
                    <a:pt x="254" y="86"/>
                  </a:cubicBezTo>
                  <a:cubicBezTo>
                    <a:pt x="154" y="86"/>
                    <a:pt x="154" y="86"/>
                    <a:pt x="154" y="86"/>
                  </a:cubicBezTo>
                  <a:cubicBezTo>
                    <a:pt x="167" y="78"/>
                    <a:pt x="175" y="63"/>
                    <a:pt x="175" y="47"/>
                  </a:cubicBezTo>
                  <a:cubicBezTo>
                    <a:pt x="175" y="21"/>
                    <a:pt x="153" y="0"/>
                    <a:pt x="127" y="0"/>
                  </a:cubicBezTo>
                  <a:cubicBezTo>
                    <a:pt x="101" y="0"/>
                    <a:pt x="80" y="21"/>
                    <a:pt x="80" y="47"/>
                  </a:cubicBezTo>
                  <a:cubicBezTo>
                    <a:pt x="80" y="63"/>
                    <a:pt x="88" y="78"/>
                    <a:pt x="10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341"/>
                    <a:pt x="0" y="341"/>
                    <a:pt x="0" y="341"/>
                  </a:cubicBezTo>
                  <a:cubicBezTo>
                    <a:pt x="254" y="341"/>
                    <a:pt x="254" y="341"/>
                    <a:pt x="254" y="341"/>
                  </a:cubicBezTo>
                  <a:cubicBezTo>
                    <a:pt x="254" y="268"/>
                    <a:pt x="254" y="268"/>
                    <a:pt x="254" y="268"/>
                  </a:cubicBezTo>
                  <a:cubicBezTo>
                    <a:pt x="247" y="272"/>
                    <a:pt x="239" y="273"/>
                    <a:pt x="231" y="273"/>
                  </a:cubicBezTo>
                  <a:cubicBezTo>
                    <a:pt x="198" y="273"/>
                    <a:pt x="171" y="246"/>
                    <a:pt x="171" y="213"/>
                  </a:cubicBezTo>
                  <a:cubicBezTo>
                    <a:pt x="171" y="180"/>
                    <a:pt x="198" y="154"/>
                    <a:pt x="231" y="154"/>
                  </a:cubicBezTo>
                  <a:close/>
                </a:path>
              </a:pathLst>
            </a:custGeom>
            <a:solidFill>
              <a:srgbClr val="91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346036" y="2058103"/>
            <a:ext cx="2410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WP, APP, Recruitment &amp; Retention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377023" y="1947440"/>
            <a:ext cx="2410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Diversify Psychology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175138" y="4919195"/>
            <a:ext cx="20412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Decolonize Curriculum and Institutions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233045" y="4975301"/>
            <a:ext cx="2041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Inclusion in Teaching and Learning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47606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 descr="progression arrows pointing right">
            <a:extLst>
              <a:ext uri="{FF2B5EF4-FFF2-40B4-BE49-F238E27FC236}">
                <a16:creationId xmlns:a16="http://schemas.microsoft.com/office/drawing/2014/main" id="{8830C725-54FF-46B5-A74B-7CFAC4299E18}"/>
              </a:ext>
            </a:extLst>
          </p:cNvPr>
          <p:cNvGrpSpPr/>
          <p:nvPr/>
        </p:nvGrpSpPr>
        <p:grpSpPr>
          <a:xfrm>
            <a:off x="4455230" y="2509375"/>
            <a:ext cx="3493551" cy="2694195"/>
            <a:chOff x="503238" y="6651624"/>
            <a:chExt cx="3048000" cy="1927226"/>
          </a:xfrm>
        </p:grpSpPr>
        <p:sp>
          <p:nvSpPr>
            <p:cNvPr id="105" name="Rectangle 211">
              <a:extLst>
                <a:ext uri="{FF2B5EF4-FFF2-40B4-BE49-F238E27FC236}">
                  <a16:creationId xmlns:a16="http://schemas.microsoft.com/office/drawing/2014/main" id="{A937E230-181F-4FB0-8238-F67CCACE2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38" y="6651625"/>
              <a:ext cx="1444625" cy="438150"/>
            </a:xfrm>
            <a:prstGeom prst="rect">
              <a:avLst/>
            </a:prstGeom>
            <a:solidFill>
              <a:srgbClr val="00B4F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06" name="Rectangle 212">
              <a:extLst>
                <a:ext uri="{FF2B5EF4-FFF2-40B4-BE49-F238E27FC236}">
                  <a16:creationId xmlns:a16="http://schemas.microsoft.com/office/drawing/2014/main" id="{0533D191-F83E-4AD7-9970-0D1D91C024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38" y="6651625"/>
              <a:ext cx="1444625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07" name="Rectangle 213">
              <a:extLst>
                <a:ext uri="{FF2B5EF4-FFF2-40B4-BE49-F238E27FC236}">
                  <a16:creationId xmlns:a16="http://schemas.microsoft.com/office/drawing/2014/main" id="{5452590C-F954-416C-B38E-D7B18884DA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38" y="7146925"/>
              <a:ext cx="1444625" cy="438150"/>
            </a:xfrm>
            <a:prstGeom prst="rect">
              <a:avLst/>
            </a:prstGeom>
            <a:solidFill>
              <a:srgbClr val="91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08" name="Rectangle 214">
              <a:extLst>
                <a:ext uri="{FF2B5EF4-FFF2-40B4-BE49-F238E27FC236}">
                  <a16:creationId xmlns:a16="http://schemas.microsoft.com/office/drawing/2014/main" id="{432DB7C5-29D1-4F2B-AA79-1F4B42C3DF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38" y="7146925"/>
              <a:ext cx="1444625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09" name="Rectangle 215">
              <a:extLst>
                <a:ext uri="{FF2B5EF4-FFF2-40B4-BE49-F238E27FC236}">
                  <a16:creationId xmlns:a16="http://schemas.microsoft.com/office/drawing/2014/main" id="{20D2928D-50D2-400F-9513-1B278EF3EB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38" y="7645400"/>
              <a:ext cx="1444625" cy="438150"/>
            </a:xfrm>
            <a:prstGeom prst="rect">
              <a:avLst/>
            </a:prstGeom>
            <a:solidFill>
              <a:srgbClr val="FF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0" name="Rectangle 216">
              <a:extLst>
                <a:ext uri="{FF2B5EF4-FFF2-40B4-BE49-F238E27FC236}">
                  <a16:creationId xmlns:a16="http://schemas.microsoft.com/office/drawing/2014/main" id="{ED22014E-736F-44F3-B709-1700EF278F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38" y="7645400"/>
              <a:ext cx="1444625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1" name="Rectangle 217">
              <a:extLst>
                <a:ext uri="{FF2B5EF4-FFF2-40B4-BE49-F238E27FC236}">
                  <a16:creationId xmlns:a16="http://schemas.microsoft.com/office/drawing/2014/main" id="{D41D0A1B-B730-4233-8BA4-18E8AB5156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38" y="8140700"/>
              <a:ext cx="1444625" cy="438150"/>
            </a:xfrm>
            <a:prstGeom prst="rect">
              <a:avLst/>
            </a:prstGeom>
            <a:solidFill>
              <a:srgbClr val="F8682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2" name="Rectangle 218">
              <a:extLst>
                <a:ext uri="{FF2B5EF4-FFF2-40B4-BE49-F238E27FC236}">
                  <a16:creationId xmlns:a16="http://schemas.microsoft.com/office/drawing/2014/main" id="{52EDA220-B294-4737-8892-2DC55509A1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38" y="8140700"/>
              <a:ext cx="1444625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3" name="Freeform 235">
              <a:extLst>
                <a:ext uri="{FF2B5EF4-FFF2-40B4-BE49-F238E27FC236}">
                  <a16:creationId xmlns:a16="http://schemas.microsoft.com/office/drawing/2014/main" id="{2C62B015-7E86-484C-A69E-0E75EFEEF3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6651625"/>
              <a:ext cx="635000" cy="784225"/>
            </a:xfrm>
            <a:custGeom>
              <a:avLst/>
              <a:gdLst>
                <a:gd name="T0" fmla="*/ 0 w 400"/>
                <a:gd name="T1" fmla="*/ 276 h 494"/>
                <a:gd name="T2" fmla="*/ 400 w 400"/>
                <a:gd name="T3" fmla="*/ 494 h 494"/>
                <a:gd name="T4" fmla="*/ 400 w 400"/>
                <a:gd name="T5" fmla="*/ 410 h 494"/>
                <a:gd name="T6" fmla="*/ 0 w 400"/>
                <a:gd name="T7" fmla="*/ 0 h 494"/>
                <a:gd name="T8" fmla="*/ 0 w 400"/>
                <a:gd name="T9" fmla="*/ 276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494">
                  <a:moveTo>
                    <a:pt x="0" y="276"/>
                  </a:moveTo>
                  <a:lnTo>
                    <a:pt x="400" y="494"/>
                  </a:lnTo>
                  <a:lnTo>
                    <a:pt x="400" y="410"/>
                  </a:lnTo>
                  <a:lnTo>
                    <a:pt x="0" y="0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00B4F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4" name="Freeform 236">
              <a:extLst>
                <a:ext uri="{FF2B5EF4-FFF2-40B4-BE49-F238E27FC236}">
                  <a16:creationId xmlns:a16="http://schemas.microsoft.com/office/drawing/2014/main" id="{05BB6B84-FB46-410C-84AD-9C6CB7698E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6651625"/>
              <a:ext cx="635000" cy="784225"/>
            </a:xfrm>
            <a:custGeom>
              <a:avLst/>
              <a:gdLst>
                <a:gd name="T0" fmla="*/ 0 w 400"/>
                <a:gd name="T1" fmla="*/ 276 h 494"/>
                <a:gd name="T2" fmla="*/ 400 w 400"/>
                <a:gd name="T3" fmla="*/ 494 h 494"/>
                <a:gd name="T4" fmla="*/ 400 w 400"/>
                <a:gd name="T5" fmla="*/ 410 h 494"/>
                <a:gd name="T6" fmla="*/ 0 w 400"/>
                <a:gd name="T7" fmla="*/ 0 h 494"/>
                <a:gd name="T8" fmla="*/ 0 w 400"/>
                <a:gd name="T9" fmla="*/ 276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494">
                  <a:moveTo>
                    <a:pt x="0" y="276"/>
                  </a:moveTo>
                  <a:lnTo>
                    <a:pt x="400" y="494"/>
                  </a:lnTo>
                  <a:lnTo>
                    <a:pt x="400" y="410"/>
                  </a:lnTo>
                  <a:lnTo>
                    <a:pt x="0" y="0"/>
                  </a:lnTo>
                  <a:lnTo>
                    <a:pt x="0" y="2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5" name="Freeform 237">
              <a:extLst>
                <a:ext uri="{FF2B5EF4-FFF2-40B4-BE49-F238E27FC236}">
                  <a16:creationId xmlns:a16="http://schemas.microsoft.com/office/drawing/2014/main" id="{E3971AB7-E2A9-4E31-8AA1-2F0AAC08BF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146925"/>
              <a:ext cx="635000" cy="454025"/>
            </a:xfrm>
            <a:custGeom>
              <a:avLst/>
              <a:gdLst>
                <a:gd name="T0" fmla="*/ 0 w 400"/>
                <a:gd name="T1" fmla="*/ 276 h 286"/>
                <a:gd name="T2" fmla="*/ 400 w 400"/>
                <a:gd name="T3" fmla="*/ 286 h 286"/>
                <a:gd name="T4" fmla="*/ 400 w 400"/>
                <a:gd name="T5" fmla="*/ 200 h 286"/>
                <a:gd name="T6" fmla="*/ 0 w 400"/>
                <a:gd name="T7" fmla="*/ 0 h 286"/>
                <a:gd name="T8" fmla="*/ 0 w 400"/>
                <a:gd name="T9" fmla="*/ 27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286">
                  <a:moveTo>
                    <a:pt x="0" y="276"/>
                  </a:moveTo>
                  <a:lnTo>
                    <a:pt x="400" y="286"/>
                  </a:lnTo>
                  <a:lnTo>
                    <a:pt x="400" y="200"/>
                  </a:lnTo>
                  <a:lnTo>
                    <a:pt x="0" y="0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91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6" name="Freeform 238">
              <a:extLst>
                <a:ext uri="{FF2B5EF4-FFF2-40B4-BE49-F238E27FC236}">
                  <a16:creationId xmlns:a16="http://schemas.microsoft.com/office/drawing/2014/main" id="{88D05FCD-499A-40B5-8BCA-3383231769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146925"/>
              <a:ext cx="635000" cy="454025"/>
            </a:xfrm>
            <a:custGeom>
              <a:avLst/>
              <a:gdLst>
                <a:gd name="T0" fmla="*/ 0 w 400"/>
                <a:gd name="T1" fmla="*/ 276 h 286"/>
                <a:gd name="T2" fmla="*/ 400 w 400"/>
                <a:gd name="T3" fmla="*/ 286 h 286"/>
                <a:gd name="T4" fmla="*/ 400 w 400"/>
                <a:gd name="T5" fmla="*/ 200 h 286"/>
                <a:gd name="T6" fmla="*/ 0 w 400"/>
                <a:gd name="T7" fmla="*/ 0 h 286"/>
                <a:gd name="T8" fmla="*/ 0 w 400"/>
                <a:gd name="T9" fmla="*/ 27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286">
                  <a:moveTo>
                    <a:pt x="0" y="276"/>
                  </a:moveTo>
                  <a:lnTo>
                    <a:pt x="400" y="286"/>
                  </a:lnTo>
                  <a:lnTo>
                    <a:pt x="400" y="200"/>
                  </a:lnTo>
                  <a:lnTo>
                    <a:pt x="0" y="0"/>
                  </a:lnTo>
                  <a:lnTo>
                    <a:pt x="0" y="2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7" name="Freeform 239">
              <a:extLst>
                <a:ext uri="{FF2B5EF4-FFF2-40B4-BE49-F238E27FC236}">
                  <a16:creationId xmlns:a16="http://schemas.microsoft.com/office/drawing/2014/main" id="{BB232304-005E-43CC-ABF1-36E57B176A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629525"/>
              <a:ext cx="635000" cy="454025"/>
            </a:xfrm>
            <a:custGeom>
              <a:avLst/>
              <a:gdLst>
                <a:gd name="T0" fmla="*/ 0 w 400"/>
                <a:gd name="T1" fmla="*/ 286 h 286"/>
                <a:gd name="T2" fmla="*/ 400 w 400"/>
                <a:gd name="T3" fmla="*/ 86 h 286"/>
                <a:gd name="T4" fmla="*/ 400 w 400"/>
                <a:gd name="T5" fmla="*/ 0 h 286"/>
                <a:gd name="T6" fmla="*/ 0 w 400"/>
                <a:gd name="T7" fmla="*/ 10 h 286"/>
                <a:gd name="T8" fmla="*/ 0 w 400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286">
                  <a:moveTo>
                    <a:pt x="0" y="286"/>
                  </a:moveTo>
                  <a:lnTo>
                    <a:pt x="400" y="86"/>
                  </a:lnTo>
                  <a:lnTo>
                    <a:pt x="400" y="0"/>
                  </a:lnTo>
                  <a:lnTo>
                    <a:pt x="0" y="1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8" name="Freeform 240">
              <a:extLst>
                <a:ext uri="{FF2B5EF4-FFF2-40B4-BE49-F238E27FC236}">
                  <a16:creationId xmlns:a16="http://schemas.microsoft.com/office/drawing/2014/main" id="{C10EA3C2-8648-4848-B2E5-36D27E49C4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629525"/>
              <a:ext cx="635000" cy="454025"/>
            </a:xfrm>
            <a:custGeom>
              <a:avLst/>
              <a:gdLst>
                <a:gd name="T0" fmla="*/ 0 w 400"/>
                <a:gd name="T1" fmla="*/ 286 h 286"/>
                <a:gd name="T2" fmla="*/ 400 w 400"/>
                <a:gd name="T3" fmla="*/ 86 h 286"/>
                <a:gd name="T4" fmla="*/ 400 w 400"/>
                <a:gd name="T5" fmla="*/ 0 h 286"/>
                <a:gd name="T6" fmla="*/ 0 w 400"/>
                <a:gd name="T7" fmla="*/ 10 h 286"/>
                <a:gd name="T8" fmla="*/ 0 w 400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286">
                  <a:moveTo>
                    <a:pt x="0" y="286"/>
                  </a:moveTo>
                  <a:lnTo>
                    <a:pt x="400" y="86"/>
                  </a:lnTo>
                  <a:lnTo>
                    <a:pt x="400" y="0"/>
                  </a:lnTo>
                  <a:lnTo>
                    <a:pt x="0" y="10"/>
                  </a:lnTo>
                  <a:lnTo>
                    <a:pt x="0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19" name="Freeform 241">
              <a:extLst>
                <a:ext uri="{FF2B5EF4-FFF2-40B4-BE49-F238E27FC236}">
                  <a16:creationId xmlns:a16="http://schemas.microsoft.com/office/drawing/2014/main" id="{1C30E25D-9D28-4F8F-8B65-A3F9463E03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794625"/>
              <a:ext cx="635000" cy="784225"/>
            </a:xfrm>
            <a:custGeom>
              <a:avLst/>
              <a:gdLst>
                <a:gd name="T0" fmla="*/ 0 w 400"/>
                <a:gd name="T1" fmla="*/ 494 h 494"/>
                <a:gd name="T2" fmla="*/ 400 w 400"/>
                <a:gd name="T3" fmla="*/ 84 h 494"/>
                <a:gd name="T4" fmla="*/ 400 w 400"/>
                <a:gd name="T5" fmla="*/ 0 h 494"/>
                <a:gd name="T6" fmla="*/ 0 w 400"/>
                <a:gd name="T7" fmla="*/ 218 h 494"/>
                <a:gd name="T8" fmla="*/ 0 w 400"/>
                <a:gd name="T9" fmla="*/ 494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494">
                  <a:moveTo>
                    <a:pt x="0" y="494"/>
                  </a:moveTo>
                  <a:lnTo>
                    <a:pt x="400" y="84"/>
                  </a:lnTo>
                  <a:lnTo>
                    <a:pt x="400" y="0"/>
                  </a:lnTo>
                  <a:lnTo>
                    <a:pt x="0" y="218"/>
                  </a:lnTo>
                  <a:lnTo>
                    <a:pt x="0" y="494"/>
                  </a:lnTo>
                  <a:close/>
                </a:path>
              </a:pathLst>
            </a:custGeom>
            <a:solidFill>
              <a:srgbClr val="F8682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0" name="Freeform 242">
              <a:extLst>
                <a:ext uri="{FF2B5EF4-FFF2-40B4-BE49-F238E27FC236}">
                  <a16:creationId xmlns:a16="http://schemas.microsoft.com/office/drawing/2014/main" id="{9CD0BB3E-47CB-4919-8FE4-8A31463DA6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794625"/>
              <a:ext cx="635000" cy="784225"/>
            </a:xfrm>
            <a:custGeom>
              <a:avLst/>
              <a:gdLst>
                <a:gd name="T0" fmla="*/ 0 w 400"/>
                <a:gd name="T1" fmla="*/ 494 h 494"/>
                <a:gd name="T2" fmla="*/ 400 w 400"/>
                <a:gd name="T3" fmla="*/ 84 h 494"/>
                <a:gd name="T4" fmla="*/ 400 w 400"/>
                <a:gd name="T5" fmla="*/ 0 h 494"/>
                <a:gd name="T6" fmla="*/ 0 w 400"/>
                <a:gd name="T7" fmla="*/ 218 h 494"/>
                <a:gd name="T8" fmla="*/ 0 w 400"/>
                <a:gd name="T9" fmla="*/ 494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494">
                  <a:moveTo>
                    <a:pt x="0" y="494"/>
                  </a:moveTo>
                  <a:lnTo>
                    <a:pt x="400" y="84"/>
                  </a:lnTo>
                  <a:lnTo>
                    <a:pt x="400" y="0"/>
                  </a:lnTo>
                  <a:lnTo>
                    <a:pt x="0" y="218"/>
                  </a:lnTo>
                  <a:lnTo>
                    <a:pt x="0" y="49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1" name="Freeform 244">
              <a:extLst>
                <a:ext uri="{FF2B5EF4-FFF2-40B4-BE49-F238E27FC236}">
                  <a16:creationId xmlns:a16="http://schemas.microsoft.com/office/drawing/2014/main" id="{E4F0C1BC-E911-4408-86C0-79C360CD76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6651625"/>
              <a:ext cx="635000" cy="784225"/>
            </a:xfrm>
            <a:custGeom>
              <a:avLst/>
              <a:gdLst>
                <a:gd name="T0" fmla="*/ 0 w 400"/>
                <a:gd name="T1" fmla="*/ 0 h 494"/>
                <a:gd name="T2" fmla="*/ 0 w 400"/>
                <a:gd name="T3" fmla="*/ 276 h 494"/>
                <a:gd name="T4" fmla="*/ 400 w 400"/>
                <a:gd name="T5" fmla="*/ 494 h 494"/>
                <a:gd name="T6" fmla="*/ 400 w 400"/>
                <a:gd name="T7" fmla="*/ 410 h 494"/>
                <a:gd name="T8" fmla="*/ 0 w 400"/>
                <a:gd name="T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494">
                  <a:moveTo>
                    <a:pt x="0" y="0"/>
                  </a:moveTo>
                  <a:lnTo>
                    <a:pt x="0" y="276"/>
                  </a:lnTo>
                  <a:lnTo>
                    <a:pt x="400" y="494"/>
                  </a:lnTo>
                  <a:lnTo>
                    <a:pt x="400" y="41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2" name="Freeform 246">
              <a:extLst>
                <a:ext uri="{FF2B5EF4-FFF2-40B4-BE49-F238E27FC236}">
                  <a16:creationId xmlns:a16="http://schemas.microsoft.com/office/drawing/2014/main" id="{E633226C-54F9-47A9-99F8-1130EF3BF2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146925"/>
              <a:ext cx="635000" cy="454025"/>
            </a:xfrm>
            <a:custGeom>
              <a:avLst/>
              <a:gdLst>
                <a:gd name="T0" fmla="*/ 0 w 400"/>
                <a:gd name="T1" fmla="*/ 0 h 286"/>
                <a:gd name="T2" fmla="*/ 0 w 400"/>
                <a:gd name="T3" fmla="*/ 276 h 286"/>
                <a:gd name="T4" fmla="*/ 400 w 400"/>
                <a:gd name="T5" fmla="*/ 286 h 286"/>
                <a:gd name="T6" fmla="*/ 400 w 400"/>
                <a:gd name="T7" fmla="*/ 200 h 286"/>
                <a:gd name="T8" fmla="*/ 0 w 400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286">
                  <a:moveTo>
                    <a:pt x="0" y="0"/>
                  </a:moveTo>
                  <a:lnTo>
                    <a:pt x="0" y="276"/>
                  </a:lnTo>
                  <a:lnTo>
                    <a:pt x="400" y="286"/>
                  </a:lnTo>
                  <a:lnTo>
                    <a:pt x="400" y="20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3" name="Freeform 248">
              <a:extLst>
                <a:ext uri="{FF2B5EF4-FFF2-40B4-BE49-F238E27FC236}">
                  <a16:creationId xmlns:a16="http://schemas.microsoft.com/office/drawing/2014/main" id="{6A8C461B-0396-4695-8626-7984A1BF33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629525"/>
              <a:ext cx="635000" cy="454025"/>
            </a:xfrm>
            <a:custGeom>
              <a:avLst/>
              <a:gdLst>
                <a:gd name="T0" fmla="*/ 400 w 400"/>
                <a:gd name="T1" fmla="*/ 0 h 286"/>
                <a:gd name="T2" fmla="*/ 0 w 400"/>
                <a:gd name="T3" fmla="*/ 10 h 286"/>
                <a:gd name="T4" fmla="*/ 0 w 400"/>
                <a:gd name="T5" fmla="*/ 286 h 286"/>
                <a:gd name="T6" fmla="*/ 400 w 400"/>
                <a:gd name="T7" fmla="*/ 86 h 286"/>
                <a:gd name="T8" fmla="*/ 400 w 400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286">
                  <a:moveTo>
                    <a:pt x="400" y="0"/>
                  </a:moveTo>
                  <a:lnTo>
                    <a:pt x="0" y="10"/>
                  </a:lnTo>
                  <a:lnTo>
                    <a:pt x="0" y="286"/>
                  </a:lnTo>
                  <a:lnTo>
                    <a:pt x="400" y="86"/>
                  </a:lnTo>
                  <a:lnTo>
                    <a:pt x="40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4" name="Freeform 250">
              <a:extLst>
                <a:ext uri="{FF2B5EF4-FFF2-40B4-BE49-F238E27FC236}">
                  <a16:creationId xmlns:a16="http://schemas.microsoft.com/office/drawing/2014/main" id="{E391861B-252E-4FCD-906B-53C72C8264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794625"/>
              <a:ext cx="635000" cy="784225"/>
            </a:xfrm>
            <a:custGeom>
              <a:avLst/>
              <a:gdLst>
                <a:gd name="T0" fmla="*/ 400 w 400"/>
                <a:gd name="T1" fmla="*/ 0 h 494"/>
                <a:gd name="T2" fmla="*/ 0 w 400"/>
                <a:gd name="T3" fmla="*/ 218 h 494"/>
                <a:gd name="T4" fmla="*/ 0 w 400"/>
                <a:gd name="T5" fmla="*/ 494 h 494"/>
                <a:gd name="T6" fmla="*/ 400 w 400"/>
                <a:gd name="T7" fmla="*/ 84 h 494"/>
                <a:gd name="T8" fmla="*/ 400 w 400"/>
                <a:gd name="T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494">
                  <a:moveTo>
                    <a:pt x="400" y="0"/>
                  </a:moveTo>
                  <a:lnTo>
                    <a:pt x="0" y="218"/>
                  </a:lnTo>
                  <a:lnTo>
                    <a:pt x="0" y="494"/>
                  </a:lnTo>
                  <a:lnTo>
                    <a:pt x="400" y="84"/>
                  </a:lnTo>
                  <a:lnTo>
                    <a:pt x="40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5" name="Rectangle 251">
              <a:extLst>
                <a:ext uri="{FF2B5EF4-FFF2-40B4-BE49-F238E27FC236}">
                  <a16:creationId xmlns:a16="http://schemas.microsoft.com/office/drawing/2014/main" id="{EBC94889-2E32-40A1-AB9F-C330BDCB27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2863" y="7302500"/>
              <a:ext cx="539750" cy="133350"/>
            </a:xfrm>
            <a:prstGeom prst="rect">
              <a:avLst/>
            </a:prstGeom>
            <a:solidFill>
              <a:srgbClr val="00B4F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6" name="Rectangle 252">
              <a:extLst>
                <a:ext uri="{FF2B5EF4-FFF2-40B4-BE49-F238E27FC236}">
                  <a16:creationId xmlns:a16="http://schemas.microsoft.com/office/drawing/2014/main" id="{246EAB2F-D19F-4619-B28C-DB7B091EB3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2863" y="7464425"/>
              <a:ext cx="539750" cy="136525"/>
            </a:xfrm>
            <a:prstGeom prst="rect">
              <a:avLst/>
            </a:prstGeom>
            <a:solidFill>
              <a:srgbClr val="91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7" name="Rectangle 253">
              <a:extLst>
                <a:ext uri="{FF2B5EF4-FFF2-40B4-BE49-F238E27FC236}">
                  <a16:creationId xmlns:a16="http://schemas.microsoft.com/office/drawing/2014/main" id="{93792820-9C59-4D79-90C3-0B269FB259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2863" y="7629525"/>
              <a:ext cx="539750" cy="136525"/>
            </a:xfrm>
            <a:prstGeom prst="rect">
              <a:avLst/>
            </a:prstGeom>
            <a:solidFill>
              <a:srgbClr val="FF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8" name="Rectangle 254">
              <a:extLst>
                <a:ext uri="{FF2B5EF4-FFF2-40B4-BE49-F238E27FC236}">
                  <a16:creationId xmlns:a16="http://schemas.microsoft.com/office/drawing/2014/main" id="{EB8FC936-F335-4F95-9BAB-56998FAC62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2863" y="7794625"/>
              <a:ext cx="539750" cy="133350"/>
            </a:xfrm>
            <a:prstGeom prst="rect">
              <a:avLst/>
            </a:prstGeom>
            <a:solidFill>
              <a:srgbClr val="F8682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29" name="Freeform 255">
              <a:extLst>
                <a:ext uri="{FF2B5EF4-FFF2-40B4-BE49-F238E27FC236}">
                  <a16:creationId xmlns:a16="http://schemas.microsoft.com/office/drawing/2014/main" id="{F42A30C4-2BD0-40FE-8EEB-2E9024B344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119438" y="7026275"/>
              <a:ext cx="311150" cy="409575"/>
            </a:xfrm>
            <a:custGeom>
              <a:avLst/>
              <a:gdLst>
                <a:gd name="T0" fmla="*/ 196 w 196"/>
                <a:gd name="T1" fmla="*/ 258 h 258"/>
                <a:gd name="T2" fmla="*/ 0 w 196"/>
                <a:gd name="T3" fmla="*/ 258 h 258"/>
                <a:gd name="T4" fmla="*/ 0 w 196"/>
                <a:gd name="T5" fmla="*/ 0 h 258"/>
                <a:gd name="T6" fmla="*/ 196 w 196"/>
                <a:gd name="T7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" h="258">
                  <a:moveTo>
                    <a:pt x="196" y="258"/>
                  </a:moveTo>
                  <a:lnTo>
                    <a:pt x="0" y="258"/>
                  </a:lnTo>
                  <a:lnTo>
                    <a:pt x="0" y="0"/>
                  </a:lnTo>
                  <a:lnTo>
                    <a:pt x="196" y="258"/>
                  </a:lnTo>
                  <a:close/>
                </a:path>
              </a:pathLst>
            </a:custGeom>
            <a:solidFill>
              <a:srgbClr val="00B4F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30" name="Freeform 256">
              <a:extLst>
                <a:ext uri="{FF2B5EF4-FFF2-40B4-BE49-F238E27FC236}">
                  <a16:creationId xmlns:a16="http://schemas.microsoft.com/office/drawing/2014/main" id="{556216EC-5CDF-4B48-B0EB-32E577D382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613" y="7464425"/>
              <a:ext cx="428625" cy="136525"/>
            </a:xfrm>
            <a:custGeom>
              <a:avLst/>
              <a:gdLst>
                <a:gd name="T0" fmla="*/ 270 w 270"/>
                <a:gd name="T1" fmla="*/ 86 h 86"/>
                <a:gd name="T2" fmla="*/ 0 w 270"/>
                <a:gd name="T3" fmla="*/ 86 h 86"/>
                <a:gd name="T4" fmla="*/ 0 w 270"/>
                <a:gd name="T5" fmla="*/ 0 h 86"/>
                <a:gd name="T6" fmla="*/ 204 w 270"/>
                <a:gd name="T7" fmla="*/ 0 h 86"/>
                <a:gd name="T8" fmla="*/ 270 w 270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86">
                  <a:moveTo>
                    <a:pt x="270" y="86"/>
                  </a:moveTo>
                  <a:lnTo>
                    <a:pt x="0" y="86"/>
                  </a:lnTo>
                  <a:lnTo>
                    <a:pt x="0" y="0"/>
                  </a:lnTo>
                  <a:lnTo>
                    <a:pt x="204" y="0"/>
                  </a:lnTo>
                  <a:lnTo>
                    <a:pt x="270" y="86"/>
                  </a:lnTo>
                  <a:close/>
                </a:path>
              </a:pathLst>
            </a:custGeom>
            <a:solidFill>
              <a:srgbClr val="91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31" name="Freeform 257">
              <a:extLst>
                <a:ext uri="{FF2B5EF4-FFF2-40B4-BE49-F238E27FC236}">
                  <a16:creationId xmlns:a16="http://schemas.microsoft.com/office/drawing/2014/main" id="{F33CD8B7-9D36-4304-AB9C-C527B9DFD2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119438" y="7794625"/>
              <a:ext cx="311150" cy="409575"/>
            </a:xfrm>
            <a:custGeom>
              <a:avLst/>
              <a:gdLst>
                <a:gd name="T0" fmla="*/ 196 w 196"/>
                <a:gd name="T1" fmla="*/ 0 h 258"/>
                <a:gd name="T2" fmla="*/ 0 w 196"/>
                <a:gd name="T3" fmla="*/ 0 h 258"/>
                <a:gd name="T4" fmla="*/ 0 w 196"/>
                <a:gd name="T5" fmla="*/ 258 h 258"/>
                <a:gd name="T6" fmla="*/ 196 w 196"/>
                <a:gd name="T7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" h="258">
                  <a:moveTo>
                    <a:pt x="196" y="0"/>
                  </a:moveTo>
                  <a:lnTo>
                    <a:pt x="0" y="0"/>
                  </a:lnTo>
                  <a:lnTo>
                    <a:pt x="0" y="258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8682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32" name="Freeform 258">
              <a:extLst>
                <a:ext uri="{FF2B5EF4-FFF2-40B4-BE49-F238E27FC236}">
                  <a16:creationId xmlns:a16="http://schemas.microsoft.com/office/drawing/2014/main" id="{7104999F-0A62-4ECD-AE95-3F3617105E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613" y="7629525"/>
              <a:ext cx="428625" cy="136525"/>
            </a:xfrm>
            <a:custGeom>
              <a:avLst/>
              <a:gdLst>
                <a:gd name="T0" fmla="*/ 270 w 270"/>
                <a:gd name="T1" fmla="*/ 0 h 86"/>
                <a:gd name="T2" fmla="*/ 0 w 270"/>
                <a:gd name="T3" fmla="*/ 0 h 86"/>
                <a:gd name="T4" fmla="*/ 0 w 270"/>
                <a:gd name="T5" fmla="*/ 86 h 86"/>
                <a:gd name="T6" fmla="*/ 204 w 270"/>
                <a:gd name="T7" fmla="*/ 86 h 86"/>
                <a:gd name="T8" fmla="*/ 270 w 270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86">
                  <a:moveTo>
                    <a:pt x="270" y="0"/>
                  </a:moveTo>
                  <a:lnTo>
                    <a:pt x="0" y="0"/>
                  </a:lnTo>
                  <a:lnTo>
                    <a:pt x="0" y="86"/>
                  </a:lnTo>
                  <a:lnTo>
                    <a:pt x="204" y="86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33" name="Freeform 243">
              <a:extLst>
                <a:ext uri="{FF2B5EF4-FFF2-40B4-BE49-F238E27FC236}">
                  <a16:creationId xmlns:a16="http://schemas.microsoft.com/office/drawing/2014/main" id="{9CD0BA89-DB3A-4C6D-915A-89DA0C9C2A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6651624"/>
              <a:ext cx="635000" cy="784225"/>
            </a:xfrm>
            <a:custGeom>
              <a:avLst/>
              <a:gdLst>
                <a:gd name="T0" fmla="*/ 0 w 400"/>
                <a:gd name="T1" fmla="*/ 0 h 494"/>
                <a:gd name="T2" fmla="*/ 0 w 400"/>
                <a:gd name="T3" fmla="*/ 276 h 494"/>
                <a:gd name="T4" fmla="*/ 400 w 400"/>
                <a:gd name="T5" fmla="*/ 494 h 494"/>
                <a:gd name="T6" fmla="*/ 400 w 400"/>
                <a:gd name="T7" fmla="*/ 410 h 494"/>
                <a:gd name="T8" fmla="*/ 0 w 400"/>
                <a:gd name="T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494">
                  <a:moveTo>
                    <a:pt x="0" y="0"/>
                  </a:moveTo>
                  <a:lnTo>
                    <a:pt x="0" y="276"/>
                  </a:lnTo>
                  <a:lnTo>
                    <a:pt x="400" y="494"/>
                  </a:lnTo>
                  <a:lnTo>
                    <a:pt x="400" y="4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34" name="Freeform 245">
              <a:extLst>
                <a:ext uri="{FF2B5EF4-FFF2-40B4-BE49-F238E27FC236}">
                  <a16:creationId xmlns:a16="http://schemas.microsoft.com/office/drawing/2014/main" id="{10BDF724-4FCE-4158-B0EE-D2934DC51B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146924"/>
              <a:ext cx="635000" cy="454025"/>
            </a:xfrm>
            <a:custGeom>
              <a:avLst/>
              <a:gdLst>
                <a:gd name="T0" fmla="*/ 0 w 400"/>
                <a:gd name="T1" fmla="*/ 0 h 286"/>
                <a:gd name="T2" fmla="*/ 0 w 400"/>
                <a:gd name="T3" fmla="*/ 276 h 286"/>
                <a:gd name="T4" fmla="*/ 400 w 400"/>
                <a:gd name="T5" fmla="*/ 286 h 286"/>
                <a:gd name="T6" fmla="*/ 400 w 400"/>
                <a:gd name="T7" fmla="*/ 200 h 286"/>
                <a:gd name="T8" fmla="*/ 0 w 400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286">
                  <a:moveTo>
                    <a:pt x="0" y="0"/>
                  </a:moveTo>
                  <a:lnTo>
                    <a:pt x="0" y="276"/>
                  </a:lnTo>
                  <a:lnTo>
                    <a:pt x="400" y="286"/>
                  </a:lnTo>
                  <a:lnTo>
                    <a:pt x="400" y="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35" name="Freeform 247">
              <a:extLst>
                <a:ext uri="{FF2B5EF4-FFF2-40B4-BE49-F238E27FC236}">
                  <a16:creationId xmlns:a16="http://schemas.microsoft.com/office/drawing/2014/main" id="{76BA3CA4-F28F-430F-9335-557E74A6A3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629524"/>
              <a:ext cx="635000" cy="454025"/>
            </a:xfrm>
            <a:custGeom>
              <a:avLst/>
              <a:gdLst>
                <a:gd name="T0" fmla="*/ 400 w 400"/>
                <a:gd name="T1" fmla="*/ 0 h 286"/>
                <a:gd name="T2" fmla="*/ 0 w 400"/>
                <a:gd name="T3" fmla="*/ 10 h 286"/>
                <a:gd name="T4" fmla="*/ 0 w 400"/>
                <a:gd name="T5" fmla="*/ 286 h 286"/>
                <a:gd name="T6" fmla="*/ 400 w 400"/>
                <a:gd name="T7" fmla="*/ 86 h 286"/>
                <a:gd name="T8" fmla="*/ 400 w 400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286">
                  <a:moveTo>
                    <a:pt x="400" y="0"/>
                  </a:moveTo>
                  <a:lnTo>
                    <a:pt x="0" y="10"/>
                  </a:lnTo>
                  <a:lnTo>
                    <a:pt x="0" y="286"/>
                  </a:lnTo>
                  <a:lnTo>
                    <a:pt x="400" y="86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36" name="Freeform 249">
              <a:extLst>
                <a:ext uri="{FF2B5EF4-FFF2-40B4-BE49-F238E27FC236}">
                  <a16:creationId xmlns:a16="http://schemas.microsoft.com/office/drawing/2014/main" id="{9F0E0722-555A-4B86-A516-EAAA8BA2E2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863" y="7794624"/>
              <a:ext cx="635000" cy="784225"/>
            </a:xfrm>
            <a:custGeom>
              <a:avLst/>
              <a:gdLst>
                <a:gd name="T0" fmla="*/ 400 w 400"/>
                <a:gd name="T1" fmla="*/ 0 h 494"/>
                <a:gd name="T2" fmla="*/ 0 w 400"/>
                <a:gd name="T3" fmla="*/ 218 h 494"/>
                <a:gd name="T4" fmla="*/ 0 w 400"/>
                <a:gd name="T5" fmla="*/ 494 h 494"/>
                <a:gd name="T6" fmla="*/ 400 w 400"/>
                <a:gd name="T7" fmla="*/ 84 h 494"/>
                <a:gd name="T8" fmla="*/ 400 w 400"/>
                <a:gd name="T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494">
                  <a:moveTo>
                    <a:pt x="400" y="0"/>
                  </a:moveTo>
                  <a:lnTo>
                    <a:pt x="0" y="218"/>
                  </a:lnTo>
                  <a:lnTo>
                    <a:pt x="0" y="494"/>
                  </a:lnTo>
                  <a:lnTo>
                    <a:pt x="400" y="84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 + Fit = Action!</a:t>
            </a:r>
            <a:endParaRPr lang="en-GB" dirty="0"/>
          </a:p>
        </p:txBody>
      </p:sp>
      <p:grpSp>
        <p:nvGrpSpPr>
          <p:cNvPr id="60" name="Group 59" descr="puzzle pieces">
            <a:extLst>
              <a:ext uri="{FF2B5EF4-FFF2-40B4-BE49-F238E27FC236}">
                <a16:creationId xmlns:a16="http://schemas.microsoft.com/office/drawing/2014/main" id="{F5154527-562D-4FBC-AB00-B4F83683C606}"/>
              </a:ext>
            </a:extLst>
          </p:cNvPr>
          <p:cNvGrpSpPr/>
          <p:nvPr/>
        </p:nvGrpSpPr>
        <p:grpSpPr>
          <a:xfrm>
            <a:off x="641581" y="3029702"/>
            <a:ext cx="1660525" cy="1662113"/>
            <a:chOff x="2568576" y="411163"/>
            <a:chExt cx="1660525" cy="1662113"/>
          </a:xfrm>
        </p:grpSpPr>
        <p:sp>
          <p:nvSpPr>
            <p:cNvPr id="61" name="Freeform 217">
              <a:extLst>
                <a:ext uri="{FF2B5EF4-FFF2-40B4-BE49-F238E27FC236}">
                  <a16:creationId xmlns:a16="http://schemas.microsoft.com/office/drawing/2014/main" id="{8504F879-0B45-4F0C-A267-2CFD093887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601" y="1265238"/>
              <a:ext cx="1079500" cy="808038"/>
            </a:xfrm>
            <a:custGeom>
              <a:avLst/>
              <a:gdLst>
                <a:gd name="T0" fmla="*/ 268 w 340"/>
                <a:gd name="T1" fmla="*/ 0 h 255"/>
                <a:gd name="T2" fmla="*/ 273 w 340"/>
                <a:gd name="T3" fmla="*/ 24 h 255"/>
                <a:gd name="T4" fmla="*/ 213 w 340"/>
                <a:gd name="T5" fmla="*/ 84 h 255"/>
                <a:gd name="T6" fmla="*/ 153 w 340"/>
                <a:gd name="T7" fmla="*/ 24 h 255"/>
                <a:gd name="T8" fmla="*/ 158 w 340"/>
                <a:gd name="T9" fmla="*/ 0 h 255"/>
                <a:gd name="T10" fmla="*/ 86 w 340"/>
                <a:gd name="T11" fmla="*/ 0 h 255"/>
                <a:gd name="T12" fmla="*/ 86 w 340"/>
                <a:gd name="T13" fmla="*/ 99 h 255"/>
                <a:gd name="T14" fmla="*/ 48 w 340"/>
                <a:gd name="T15" fmla="*/ 80 h 255"/>
                <a:gd name="T16" fmla="*/ 0 w 340"/>
                <a:gd name="T17" fmla="*/ 127 h 255"/>
                <a:gd name="T18" fmla="*/ 48 w 340"/>
                <a:gd name="T19" fmla="*/ 175 h 255"/>
                <a:gd name="T20" fmla="*/ 86 w 340"/>
                <a:gd name="T21" fmla="*/ 155 h 255"/>
                <a:gd name="T22" fmla="*/ 86 w 340"/>
                <a:gd name="T23" fmla="*/ 255 h 255"/>
                <a:gd name="T24" fmla="*/ 340 w 340"/>
                <a:gd name="T25" fmla="*/ 255 h 255"/>
                <a:gd name="T26" fmla="*/ 340 w 340"/>
                <a:gd name="T27" fmla="*/ 0 h 255"/>
                <a:gd name="T28" fmla="*/ 268 w 340"/>
                <a:gd name="T2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0" h="255">
                  <a:moveTo>
                    <a:pt x="268" y="0"/>
                  </a:moveTo>
                  <a:cubicBezTo>
                    <a:pt x="271" y="8"/>
                    <a:pt x="273" y="16"/>
                    <a:pt x="273" y="24"/>
                  </a:cubicBezTo>
                  <a:cubicBezTo>
                    <a:pt x="273" y="57"/>
                    <a:pt x="246" y="84"/>
                    <a:pt x="213" y="84"/>
                  </a:cubicBezTo>
                  <a:cubicBezTo>
                    <a:pt x="180" y="84"/>
                    <a:pt x="153" y="57"/>
                    <a:pt x="153" y="24"/>
                  </a:cubicBezTo>
                  <a:cubicBezTo>
                    <a:pt x="153" y="16"/>
                    <a:pt x="155" y="8"/>
                    <a:pt x="158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99"/>
                    <a:pt x="86" y="99"/>
                    <a:pt x="86" y="99"/>
                  </a:cubicBezTo>
                  <a:cubicBezTo>
                    <a:pt x="77" y="88"/>
                    <a:pt x="64" y="80"/>
                    <a:pt x="48" y="80"/>
                  </a:cubicBezTo>
                  <a:cubicBezTo>
                    <a:pt x="22" y="80"/>
                    <a:pt x="0" y="101"/>
                    <a:pt x="0" y="127"/>
                  </a:cubicBezTo>
                  <a:cubicBezTo>
                    <a:pt x="0" y="154"/>
                    <a:pt x="22" y="175"/>
                    <a:pt x="48" y="175"/>
                  </a:cubicBezTo>
                  <a:cubicBezTo>
                    <a:pt x="64" y="175"/>
                    <a:pt x="77" y="167"/>
                    <a:pt x="86" y="155"/>
                  </a:cubicBezTo>
                  <a:cubicBezTo>
                    <a:pt x="86" y="255"/>
                    <a:pt x="86" y="255"/>
                    <a:pt x="86" y="255"/>
                  </a:cubicBezTo>
                  <a:cubicBezTo>
                    <a:pt x="340" y="255"/>
                    <a:pt x="340" y="255"/>
                    <a:pt x="340" y="255"/>
                  </a:cubicBezTo>
                  <a:cubicBezTo>
                    <a:pt x="340" y="0"/>
                    <a:pt x="340" y="0"/>
                    <a:pt x="340" y="0"/>
                  </a:cubicBezTo>
                  <a:lnTo>
                    <a:pt x="268" y="0"/>
                  </a:lnTo>
                  <a:close/>
                </a:path>
              </a:pathLst>
            </a:custGeom>
            <a:solidFill>
              <a:srgbClr val="00B4F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62" name="Freeform 218">
              <a:extLst>
                <a:ext uri="{FF2B5EF4-FFF2-40B4-BE49-F238E27FC236}">
                  <a16:creationId xmlns:a16="http://schemas.microsoft.com/office/drawing/2014/main" id="{23990D25-BC4A-4CFC-A171-B0DD42EBB2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576" y="411163"/>
              <a:ext cx="1082675" cy="809625"/>
            </a:xfrm>
            <a:custGeom>
              <a:avLst/>
              <a:gdLst>
                <a:gd name="T0" fmla="*/ 293 w 341"/>
                <a:gd name="T1" fmla="*/ 80 h 255"/>
                <a:gd name="T2" fmla="*/ 254 w 341"/>
                <a:gd name="T3" fmla="*/ 100 h 255"/>
                <a:gd name="T4" fmla="*/ 254 w 341"/>
                <a:gd name="T5" fmla="*/ 0 h 255"/>
                <a:gd name="T6" fmla="*/ 0 w 341"/>
                <a:gd name="T7" fmla="*/ 0 h 255"/>
                <a:gd name="T8" fmla="*/ 0 w 341"/>
                <a:gd name="T9" fmla="*/ 255 h 255"/>
                <a:gd name="T10" fmla="*/ 73 w 341"/>
                <a:gd name="T11" fmla="*/ 255 h 255"/>
                <a:gd name="T12" fmla="*/ 67 w 341"/>
                <a:gd name="T13" fmla="*/ 230 h 255"/>
                <a:gd name="T14" fmla="*/ 127 w 341"/>
                <a:gd name="T15" fmla="*/ 170 h 255"/>
                <a:gd name="T16" fmla="*/ 187 w 341"/>
                <a:gd name="T17" fmla="*/ 230 h 255"/>
                <a:gd name="T18" fmla="*/ 182 w 341"/>
                <a:gd name="T19" fmla="*/ 255 h 255"/>
                <a:gd name="T20" fmla="*/ 254 w 341"/>
                <a:gd name="T21" fmla="*/ 255 h 255"/>
                <a:gd name="T22" fmla="*/ 254 w 341"/>
                <a:gd name="T23" fmla="*/ 155 h 255"/>
                <a:gd name="T24" fmla="*/ 293 w 341"/>
                <a:gd name="T25" fmla="*/ 175 h 255"/>
                <a:gd name="T26" fmla="*/ 341 w 341"/>
                <a:gd name="T27" fmla="*/ 127 h 255"/>
                <a:gd name="T28" fmla="*/ 293 w 341"/>
                <a:gd name="T29" fmla="*/ 8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1" h="255">
                  <a:moveTo>
                    <a:pt x="293" y="80"/>
                  </a:moveTo>
                  <a:cubicBezTo>
                    <a:pt x="277" y="80"/>
                    <a:pt x="263" y="88"/>
                    <a:pt x="254" y="10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5"/>
                    <a:pt x="0" y="255"/>
                    <a:pt x="0" y="255"/>
                  </a:cubicBezTo>
                  <a:cubicBezTo>
                    <a:pt x="73" y="255"/>
                    <a:pt x="73" y="255"/>
                    <a:pt x="73" y="255"/>
                  </a:cubicBezTo>
                  <a:cubicBezTo>
                    <a:pt x="69" y="247"/>
                    <a:pt x="67" y="239"/>
                    <a:pt x="67" y="230"/>
                  </a:cubicBezTo>
                  <a:cubicBezTo>
                    <a:pt x="67" y="197"/>
                    <a:pt x="94" y="170"/>
                    <a:pt x="127" y="170"/>
                  </a:cubicBezTo>
                  <a:cubicBezTo>
                    <a:pt x="160" y="170"/>
                    <a:pt x="187" y="197"/>
                    <a:pt x="187" y="230"/>
                  </a:cubicBezTo>
                  <a:cubicBezTo>
                    <a:pt x="187" y="239"/>
                    <a:pt x="185" y="247"/>
                    <a:pt x="182" y="255"/>
                  </a:cubicBezTo>
                  <a:cubicBezTo>
                    <a:pt x="254" y="255"/>
                    <a:pt x="254" y="255"/>
                    <a:pt x="254" y="255"/>
                  </a:cubicBezTo>
                  <a:cubicBezTo>
                    <a:pt x="254" y="155"/>
                    <a:pt x="254" y="155"/>
                    <a:pt x="254" y="155"/>
                  </a:cubicBezTo>
                  <a:cubicBezTo>
                    <a:pt x="263" y="167"/>
                    <a:pt x="277" y="175"/>
                    <a:pt x="293" y="175"/>
                  </a:cubicBezTo>
                  <a:cubicBezTo>
                    <a:pt x="319" y="175"/>
                    <a:pt x="341" y="154"/>
                    <a:pt x="341" y="127"/>
                  </a:cubicBezTo>
                  <a:cubicBezTo>
                    <a:pt x="341" y="101"/>
                    <a:pt x="319" y="80"/>
                    <a:pt x="293" y="80"/>
                  </a:cubicBezTo>
                  <a:close/>
                </a:path>
              </a:pathLst>
            </a:custGeom>
            <a:solidFill>
              <a:srgbClr val="F8682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63" name="Freeform 219">
              <a:extLst>
                <a:ext uri="{FF2B5EF4-FFF2-40B4-BE49-F238E27FC236}">
                  <a16:creationId xmlns:a16="http://schemas.microsoft.com/office/drawing/2014/main" id="{6E0DA774-8B41-4DFB-A855-4659490561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422651" y="411163"/>
              <a:ext cx="806450" cy="1081088"/>
            </a:xfrm>
            <a:custGeom>
              <a:avLst/>
              <a:gdLst>
                <a:gd name="T0" fmla="*/ 254 w 254"/>
                <a:gd name="T1" fmla="*/ 0 h 341"/>
                <a:gd name="T2" fmla="*/ 0 w 254"/>
                <a:gd name="T3" fmla="*/ 0 h 341"/>
                <a:gd name="T4" fmla="*/ 0 w 254"/>
                <a:gd name="T5" fmla="*/ 73 h 341"/>
                <a:gd name="T6" fmla="*/ 24 w 254"/>
                <a:gd name="T7" fmla="*/ 68 h 341"/>
                <a:gd name="T8" fmla="*/ 84 w 254"/>
                <a:gd name="T9" fmla="*/ 127 h 341"/>
                <a:gd name="T10" fmla="*/ 24 w 254"/>
                <a:gd name="T11" fmla="*/ 187 h 341"/>
                <a:gd name="T12" fmla="*/ 0 w 254"/>
                <a:gd name="T13" fmla="*/ 182 h 341"/>
                <a:gd name="T14" fmla="*/ 0 w 254"/>
                <a:gd name="T15" fmla="*/ 255 h 341"/>
                <a:gd name="T16" fmla="*/ 100 w 254"/>
                <a:gd name="T17" fmla="*/ 255 h 341"/>
                <a:gd name="T18" fmla="*/ 80 w 254"/>
                <a:gd name="T19" fmla="*/ 293 h 341"/>
                <a:gd name="T20" fmla="*/ 127 w 254"/>
                <a:gd name="T21" fmla="*/ 341 h 341"/>
                <a:gd name="T22" fmla="*/ 175 w 254"/>
                <a:gd name="T23" fmla="*/ 293 h 341"/>
                <a:gd name="T24" fmla="*/ 155 w 254"/>
                <a:gd name="T25" fmla="*/ 255 h 341"/>
                <a:gd name="T26" fmla="*/ 254 w 254"/>
                <a:gd name="T27" fmla="*/ 255 h 341"/>
                <a:gd name="T28" fmla="*/ 254 w 254"/>
                <a:gd name="T2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4" h="341">
                  <a:moveTo>
                    <a:pt x="25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7" y="69"/>
                    <a:pt x="16" y="68"/>
                    <a:pt x="24" y="68"/>
                  </a:cubicBezTo>
                  <a:cubicBezTo>
                    <a:pt x="57" y="68"/>
                    <a:pt x="84" y="94"/>
                    <a:pt x="84" y="127"/>
                  </a:cubicBezTo>
                  <a:cubicBezTo>
                    <a:pt x="84" y="161"/>
                    <a:pt x="57" y="187"/>
                    <a:pt x="24" y="187"/>
                  </a:cubicBezTo>
                  <a:cubicBezTo>
                    <a:pt x="16" y="187"/>
                    <a:pt x="7" y="186"/>
                    <a:pt x="0" y="182"/>
                  </a:cubicBezTo>
                  <a:cubicBezTo>
                    <a:pt x="0" y="255"/>
                    <a:pt x="0" y="255"/>
                    <a:pt x="0" y="255"/>
                  </a:cubicBezTo>
                  <a:cubicBezTo>
                    <a:pt x="100" y="255"/>
                    <a:pt x="100" y="255"/>
                    <a:pt x="100" y="255"/>
                  </a:cubicBezTo>
                  <a:cubicBezTo>
                    <a:pt x="88" y="263"/>
                    <a:pt x="80" y="277"/>
                    <a:pt x="80" y="293"/>
                  </a:cubicBezTo>
                  <a:cubicBezTo>
                    <a:pt x="80" y="320"/>
                    <a:pt x="101" y="341"/>
                    <a:pt x="127" y="341"/>
                  </a:cubicBezTo>
                  <a:cubicBezTo>
                    <a:pt x="153" y="341"/>
                    <a:pt x="175" y="320"/>
                    <a:pt x="175" y="293"/>
                  </a:cubicBezTo>
                  <a:cubicBezTo>
                    <a:pt x="175" y="277"/>
                    <a:pt x="167" y="263"/>
                    <a:pt x="155" y="255"/>
                  </a:cubicBezTo>
                  <a:cubicBezTo>
                    <a:pt x="254" y="255"/>
                    <a:pt x="254" y="255"/>
                    <a:pt x="254" y="255"/>
                  </a:cubicBezTo>
                  <a:lnTo>
                    <a:pt x="254" y="0"/>
                  </a:ln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64" name="Freeform 220">
              <a:extLst>
                <a:ext uri="{FF2B5EF4-FFF2-40B4-BE49-F238E27FC236}">
                  <a16:creationId xmlns:a16="http://schemas.microsoft.com/office/drawing/2014/main" id="{D8E94B64-C159-4A70-BFDD-EF201969A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576" y="992188"/>
              <a:ext cx="806450" cy="1081088"/>
            </a:xfrm>
            <a:custGeom>
              <a:avLst/>
              <a:gdLst>
                <a:gd name="T0" fmla="*/ 231 w 254"/>
                <a:gd name="T1" fmla="*/ 154 h 341"/>
                <a:gd name="T2" fmla="*/ 254 w 254"/>
                <a:gd name="T3" fmla="*/ 158 h 341"/>
                <a:gd name="T4" fmla="*/ 254 w 254"/>
                <a:gd name="T5" fmla="*/ 86 h 341"/>
                <a:gd name="T6" fmla="*/ 154 w 254"/>
                <a:gd name="T7" fmla="*/ 86 h 341"/>
                <a:gd name="T8" fmla="*/ 175 w 254"/>
                <a:gd name="T9" fmla="*/ 47 h 341"/>
                <a:gd name="T10" fmla="*/ 127 w 254"/>
                <a:gd name="T11" fmla="*/ 0 h 341"/>
                <a:gd name="T12" fmla="*/ 80 w 254"/>
                <a:gd name="T13" fmla="*/ 47 h 341"/>
                <a:gd name="T14" fmla="*/ 100 w 254"/>
                <a:gd name="T15" fmla="*/ 86 h 341"/>
                <a:gd name="T16" fmla="*/ 0 w 254"/>
                <a:gd name="T17" fmla="*/ 86 h 341"/>
                <a:gd name="T18" fmla="*/ 0 w 254"/>
                <a:gd name="T19" fmla="*/ 341 h 341"/>
                <a:gd name="T20" fmla="*/ 254 w 254"/>
                <a:gd name="T21" fmla="*/ 341 h 341"/>
                <a:gd name="T22" fmla="*/ 254 w 254"/>
                <a:gd name="T23" fmla="*/ 268 h 341"/>
                <a:gd name="T24" fmla="*/ 231 w 254"/>
                <a:gd name="T25" fmla="*/ 273 h 341"/>
                <a:gd name="T26" fmla="*/ 171 w 254"/>
                <a:gd name="T27" fmla="*/ 213 h 341"/>
                <a:gd name="T28" fmla="*/ 231 w 254"/>
                <a:gd name="T29" fmla="*/ 15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4" h="341">
                  <a:moveTo>
                    <a:pt x="231" y="154"/>
                  </a:moveTo>
                  <a:cubicBezTo>
                    <a:pt x="239" y="154"/>
                    <a:pt x="247" y="155"/>
                    <a:pt x="254" y="158"/>
                  </a:cubicBezTo>
                  <a:cubicBezTo>
                    <a:pt x="254" y="86"/>
                    <a:pt x="254" y="86"/>
                    <a:pt x="254" y="86"/>
                  </a:cubicBezTo>
                  <a:cubicBezTo>
                    <a:pt x="154" y="86"/>
                    <a:pt x="154" y="86"/>
                    <a:pt x="154" y="86"/>
                  </a:cubicBezTo>
                  <a:cubicBezTo>
                    <a:pt x="167" y="78"/>
                    <a:pt x="175" y="63"/>
                    <a:pt x="175" y="47"/>
                  </a:cubicBezTo>
                  <a:cubicBezTo>
                    <a:pt x="175" y="21"/>
                    <a:pt x="153" y="0"/>
                    <a:pt x="127" y="0"/>
                  </a:cubicBezTo>
                  <a:cubicBezTo>
                    <a:pt x="101" y="0"/>
                    <a:pt x="80" y="21"/>
                    <a:pt x="80" y="47"/>
                  </a:cubicBezTo>
                  <a:cubicBezTo>
                    <a:pt x="80" y="63"/>
                    <a:pt x="88" y="78"/>
                    <a:pt x="10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341"/>
                    <a:pt x="0" y="341"/>
                    <a:pt x="0" y="341"/>
                  </a:cubicBezTo>
                  <a:cubicBezTo>
                    <a:pt x="254" y="341"/>
                    <a:pt x="254" y="341"/>
                    <a:pt x="254" y="341"/>
                  </a:cubicBezTo>
                  <a:cubicBezTo>
                    <a:pt x="254" y="268"/>
                    <a:pt x="254" y="268"/>
                    <a:pt x="254" y="268"/>
                  </a:cubicBezTo>
                  <a:cubicBezTo>
                    <a:pt x="247" y="272"/>
                    <a:pt x="239" y="273"/>
                    <a:pt x="231" y="273"/>
                  </a:cubicBezTo>
                  <a:cubicBezTo>
                    <a:pt x="198" y="273"/>
                    <a:pt x="171" y="246"/>
                    <a:pt x="171" y="213"/>
                  </a:cubicBezTo>
                  <a:cubicBezTo>
                    <a:pt x="171" y="180"/>
                    <a:pt x="198" y="154"/>
                    <a:pt x="231" y="154"/>
                  </a:cubicBezTo>
                  <a:close/>
                </a:path>
              </a:pathLst>
            </a:custGeom>
            <a:solidFill>
              <a:srgbClr val="91C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 rot="16200000">
            <a:off x="2576917" y="3691778"/>
            <a:ext cx="302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Institution Type and Drivers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4359564" y="1785116"/>
            <a:ext cx="3343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Individual Sphere of Influence</a:t>
            </a:r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4705856" y="4712645"/>
            <a:ext cx="1154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Teaching</a:t>
            </a:r>
            <a:endParaRPr lang="en-GB" dirty="0"/>
          </a:p>
        </p:txBody>
      </p:sp>
      <p:sp>
        <p:nvSpPr>
          <p:cNvPr id="68" name="TextBox 67"/>
          <p:cNvSpPr txBox="1"/>
          <p:nvPr/>
        </p:nvSpPr>
        <p:spPr>
          <a:xfrm>
            <a:off x="4780249" y="4003305"/>
            <a:ext cx="100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Module</a:t>
            </a:r>
            <a:endParaRPr lang="en-GB" dirty="0"/>
          </a:p>
        </p:txBody>
      </p:sp>
      <p:sp>
        <p:nvSpPr>
          <p:cNvPr id="69" name="TextBox 68"/>
          <p:cNvSpPr txBox="1"/>
          <p:nvPr/>
        </p:nvSpPr>
        <p:spPr>
          <a:xfrm>
            <a:off x="4814545" y="3335348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Course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4566855" y="2630969"/>
            <a:ext cx="1544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Department+</a:t>
            </a:r>
            <a:endParaRPr lang="en-GB" dirty="0"/>
          </a:p>
        </p:txBody>
      </p:sp>
      <p:sp>
        <p:nvSpPr>
          <p:cNvPr id="137" name="Cross 136"/>
          <p:cNvSpPr/>
          <p:nvPr/>
        </p:nvSpPr>
        <p:spPr>
          <a:xfrm>
            <a:off x="2948362" y="3547200"/>
            <a:ext cx="415637" cy="397611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42" name="Picture 2" descr="action Icon 18994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649" y="299231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910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Inclusive Practice in our Classrooms and Modules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48546"/>
          </a:xfrm>
        </p:spPr>
        <p:txBody>
          <a:bodyPr>
            <a:noAutofit/>
          </a:bodyPr>
          <a:lstStyle/>
          <a:p>
            <a:r>
              <a:rPr lang="en-GB" sz="2000" dirty="0" smtClean="0"/>
              <a:t>Diversity</a:t>
            </a:r>
          </a:p>
          <a:p>
            <a:pPr lvl="1"/>
            <a:r>
              <a:rPr lang="en-GB" sz="2000" dirty="0" smtClean="0"/>
              <a:t>Evaluate your reading lists, guest speakers, videos, and content areas</a:t>
            </a:r>
          </a:p>
          <a:p>
            <a:pPr lvl="2"/>
            <a:r>
              <a:rPr lang="en-GB" sz="2000" dirty="0" smtClean="0"/>
              <a:t>Where is there bias?</a:t>
            </a:r>
          </a:p>
          <a:p>
            <a:pPr lvl="2"/>
            <a:r>
              <a:rPr lang="en-GB" sz="2000" dirty="0" smtClean="0"/>
              <a:t>Who and what perspectives are missing?</a:t>
            </a:r>
          </a:p>
          <a:p>
            <a:endParaRPr lang="en-GB" sz="2000" dirty="0" smtClean="0"/>
          </a:p>
          <a:p>
            <a:r>
              <a:rPr lang="en-GB" sz="2000" dirty="0" smtClean="0"/>
              <a:t>Supporting the Needs of All Learners</a:t>
            </a:r>
          </a:p>
          <a:p>
            <a:pPr lvl="1"/>
            <a:r>
              <a:rPr lang="en-GB" sz="2000" dirty="0" smtClean="0"/>
              <a:t>Physical Inclusion</a:t>
            </a:r>
          </a:p>
          <a:p>
            <a:pPr lvl="1"/>
            <a:r>
              <a:rPr lang="en-GB" sz="2000" dirty="0" smtClean="0"/>
              <a:t>Cultural Inclusion</a:t>
            </a:r>
          </a:p>
          <a:p>
            <a:pPr lvl="1"/>
            <a:r>
              <a:rPr lang="en-GB" sz="2000" dirty="0" smtClean="0"/>
              <a:t>Cognitive Inclusion</a:t>
            </a:r>
          </a:p>
        </p:txBody>
      </p:sp>
      <p:pic>
        <p:nvPicPr>
          <p:cNvPr id="8194" name="Picture 2" descr="flexible Icon 30494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327" y="5273589"/>
            <a:ext cx="1535546" cy="153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961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Inclusive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5673"/>
            <a:ext cx="8596668" cy="4295689"/>
          </a:xfrm>
        </p:spPr>
        <p:txBody>
          <a:bodyPr/>
          <a:lstStyle/>
          <a:p>
            <a:r>
              <a:rPr lang="en-GB" sz="2400" dirty="0" smtClean="0"/>
              <a:t>Student choice in demonstration of the learning outcomes</a:t>
            </a:r>
          </a:p>
          <a:p>
            <a:pPr lvl="1"/>
            <a:r>
              <a:rPr lang="en-GB" sz="2400" dirty="0" smtClean="0"/>
              <a:t>Already do this in topic choice within dissertations</a:t>
            </a:r>
          </a:p>
          <a:p>
            <a:pPr lvl="1"/>
            <a:r>
              <a:rPr lang="en-GB" sz="2400" dirty="0" smtClean="0"/>
              <a:t>What about assessment modality?</a:t>
            </a:r>
          </a:p>
          <a:p>
            <a:pPr marL="457200" lvl="1" indent="0">
              <a:buNone/>
            </a:pPr>
            <a:endParaRPr lang="en-GB" sz="2400" dirty="0" smtClean="0"/>
          </a:p>
          <a:p>
            <a:r>
              <a:rPr lang="en-GB" sz="2400" dirty="0" smtClean="0"/>
              <a:t>Based around Universal Design for Learning</a:t>
            </a:r>
          </a:p>
          <a:p>
            <a:r>
              <a:rPr lang="en-GB" sz="2400" dirty="0" smtClean="0"/>
              <a:t>Flexibility that benefits everyone</a:t>
            </a:r>
          </a:p>
          <a:p>
            <a:r>
              <a:rPr lang="en-GB" sz="2400" dirty="0" smtClean="0"/>
              <a:t>Students as Partners</a:t>
            </a:r>
            <a:endParaRPr lang="en-GB" sz="2400" dirty="0"/>
          </a:p>
          <a:p>
            <a:endParaRPr lang="en-GB" dirty="0"/>
          </a:p>
        </p:txBody>
      </p:sp>
      <p:pic>
        <p:nvPicPr>
          <p:cNvPr id="5122" name="Picture 2" descr="Assessment Icon 30959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0408" y="5136974"/>
            <a:ext cx="762909" cy="76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resentation Icon 16161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0408" y="4107277"/>
            <a:ext cx="809265" cy="80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presentation Icon 394979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015" y="5899883"/>
            <a:ext cx="1029697" cy="1029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2720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5033</TotalTime>
  <Words>1202</Words>
  <Application>Microsoft Office PowerPoint</Application>
  <PresentationFormat>Widescreen</PresentationFormat>
  <Paragraphs>117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Times New Roman</vt:lpstr>
      <vt:lpstr>Trebuchet MS</vt:lpstr>
      <vt:lpstr>Wingdings 2</vt:lpstr>
      <vt:lpstr>Wingdings 3</vt:lpstr>
      <vt:lpstr>Facet</vt:lpstr>
      <vt:lpstr>Seeing the Trees in the Forest: Opportunities for Inclusive Practice within the Psychology Curriculum</vt:lpstr>
      <vt:lpstr>PowerPoint Presentation</vt:lpstr>
      <vt:lpstr>Dr Angela Davis Author: Women, Race &amp; Class</vt:lpstr>
      <vt:lpstr>Wicked Problems</vt:lpstr>
      <vt:lpstr>Approaching a Wicked Problem</vt:lpstr>
      <vt:lpstr>Which one most motivates you?</vt:lpstr>
      <vt:lpstr>Motivation + Fit = Action!</vt:lpstr>
      <vt:lpstr>Inclusive Practice in our Classrooms and Modules</vt:lpstr>
      <vt:lpstr>Inclusive Assessment</vt:lpstr>
      <vt:lpstr>Inclusive Assessment</vt:lpstr>
      <vt:lpstr>Pre-Registration and Open Science</vt:lpstr>
      <vt:lpstr>Transition to University</vt:lpstr>
      <vt:lpstr>Transition to University</vt:lpstr>
      <vt:lpstr>PowerPoint Presentation</vt:lpstr>
      <vt:lpstr>Connect with Others!</vt:lpstr>
      <vt:lpstr>Where will you start?</vt:lpstr>
      <vt:lpstr>References and Further Reading</vt:lpstr>
    </vt:vector>
  </TitlesOfParts>
  <Company>Bath Spa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Seeing the Trees in the Forest: Opportunities for Inclusive Practice within the Psychology Curriculum</dc:title>
  <dc:creator>Dawn Albertson</dc:creator>
  <cp:lastModifiedBy>Dawn Albertson</cp:lastModifiedBy>
  <cp:revision>43</cp:revision>
  <dcterms:created xsi:type="dcterms:W3CDTF">2021-06-19T10:02:24Z</dcterms:created>
  <dcterms:modified xsi:type="dcterms:W3CDTF">2021-06-22T21:55:41Z</dcterms:modified>
</cp:coreProperties>
</file>