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2"/>
  </p:normalViewPr>
  <p:slideViewPr>
    <p:cSldViewPr snapToGrid="0" snapToObjects="1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12163-5CDE-E943-9AB6-0BB1B9D0E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752BCD-9531-C345-93BB-DEC94D1D5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EB72A-ADD2-294B-9F56-06D9E22D4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9388-9323-9543-B856-EFD1E92165CD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DE934-CBE7-5441-9D0A-EB2E434AB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2D17E-02C6-324E-90D8-A14A83EAF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6CEF-DC67-2C41-B1FE-9DD4A1E7E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68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39DB2-8E23-044B-967C-EB9CB6E17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A36FA0-E12B-9A46-9E27-59900A3AE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B8A30-A3E0-D74B-8DF2-FB2769269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9388-9323-9543-B856-EFD1E92165CD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82C1A-1528-2F47-9311-7EE53A8D5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D69B39-A084-844A-8132-63A4C254C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6CEF-DC67-2C41-B1FE-9DD4A1E7E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72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0ED79C-98CB-6842-893B-021807214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D68D00-6C9F-5549-9466-51F722AAC4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52749-F4F8-F54E-B714-2F3F0DE17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9388-9323-9543-B856-EFD1E92165CD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A47CB-6E03-D54E-AF04-6E87DF334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3C2AF-16C7-5E40-9619-5876E0BF4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6CEF-DC67-2C41-B1FE-9DD4A1E7E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8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6AD64-61C7-104B-9B25-2EC6F52D3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7C1D3-1306-FA4E-8F1A-54A305F16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93158-0287-6F49-99EA-D69774607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9388-9323-9543-B856-EFD1E92165CD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B7342-24F1-294A-B854-BB12A45CD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5DB2D-DA8F-1848-A4D7-F8E17751F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6CEF-DC67-2C41-B1FE-9DD4A1E7E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82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8E279-1AD4-3B45-A1E1-6FE1E909F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EE12D7-2669-5C41-8AF7-7E6687699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4BA32-FA50-8A43-8C66-6F6FA78B6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9388-9323-9543-B856-EFD1E92165CD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7C758-C70D-EE4D-9700-FA41879D3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B8BC7-0816-5B41-B58E-6943A4DA1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6CEF-DC67-2C41-B1FE-9DD4A1E7E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04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0BAAF-C5C1-A746-B9EC-08DC7B36F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795C7-A17F-094A-A700-3A9B0528F5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9FD7EC-AE58-D246-ACBE-716F92157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19EF98-463A-124B-BE8F-F5ED2AD1D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9388-9323-9543-B856-EFD1E92165CD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F55D59-348A-1349-AD2D-E515C493E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E57A8F-87A6-9B4F-A727-E22C2B906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6CEF-DC67-2C41-B1FE-9DD4A1E7E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51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8D5F6-B7D4-EC47-BF00-097B77D74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6799ED-B3D5-8E44-B5B9-D1731A58E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4EB10B-479A-AB47-A85B-35622FA90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1EAD19-C6A8-4745-BA1D-F574EFFA28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FEC04B-9A6E-9A4A-B227-4CB2D5E818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8108D8-A92D-8248-9B79-C40B145F3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9388-9323-9543-B856-EFD1E92165CD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5E276C-B959-7443-89AB-39D417F76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184A8-C072-484F-A330-7BD34C335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6CEF-DC67-2C41-B1FE-9DD4A1E7E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8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0A183-5238-794E-9BF4-63D1647CF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14C674-FA3C-A545-A0D3-1F4B64F4E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9388-9323-9543-B856-EFD1E92165CD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08A86-6FD6-B443-8586-641528FD7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74C478-A888-8349-90B0-AE39DC07D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6CEF-DC67-2C41-B1FE-9DD4A1E7E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7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64EB9F-CE51-9A4C-A48E-9F145477D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9388-9323-9543-B856-EFD1E92165CD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B8480E-FA69-C241-833A-89C84ABB3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F38850-F047-A641-BB29-948AF4F14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6CEF-DC67-2C41-B1FE-9DD4A1E7E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6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70D52-03B8-D14A-B16A-68F7B4233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4E497-0B2A-A74C-8B47-63EB474B3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16650F-6605-6940-ADC3-F239B1E5A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F0EA4-15A4-274C-AF4B-3D24A9B6F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9388-9323-9543-B856-EFD1E92165CD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BB514D-8996-2B48-98CF-BBBC9F64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579712-6977-0045-93A2-D8EC41DB6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6CEF-DC67-2C41-B1FE-9DD4A1E7E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58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6438-7AFA-134B-A735-D19F6535B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00A431-6CC2-5F43-8C5B-879759EF5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631245-5694-814E-BE1C-5C96C87FF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C187C0-7347-8748-A5D0-BDDDB9D3C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9388-9323-9543-B856-EFD1E92165CD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54A9D1-49B8-2D4E-8C2F-086140674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D35F28-6C58-7448-9000-0D3A7899B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6CEF-DC67-2C41-B1FE-9DD4A1E7E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5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3A12BA-0566-0141-A985-128DBB9C7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E6728-CEB1-5647-9C0E-7489871A6E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EB780-462E-4D48-99C8-DE67544967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09388-9323-9543-B856-EFD1E92165CD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BEA86-B86A-6142-8E11-663FEE9F9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49845-FDF0-794E-9536-D5696471D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D6CEF-DC67-2C41-B1FE-9DD4A1E7E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8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1000">
              <a:schemeClr val="bg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4414668-4BD2-E449-B21F-443BCC239AD8}"/>
              </a:ext>
            </a:extLst>
          </p:cNvPr>
          <p:cNvCxnSpPr/>
          <p:nvPr/>
        </p:nvCxnSpPr>
        <p:spPr>
          <a:xfrm>
            <a:off x="6096000" y="745067"/>
            <a:ext cx="0" cy="548640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9DA3809-10F9-B14B-BDFE-B2273694E7E6}"/>
              </a:ext>
            </a:extLst>
          </p:cNvPr>
          <p:cNvCxnSpPr/>
          <p:nvPr/>
        </p:nvCxnSpPr>
        <p:spPr>
          <a:xfrm>
            <a:off x="557518" y="3403281"/>
            <a:ext cx="11209867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32A4C0D4-FE29-DB46-B47C-670F933668D8}"/>
              </a:ext>
            </a:extLst>
          </p:cNvPr>
          <p:cNvSpPr/>
          <p:nvPr/>
        </p:nvSpPr>
        <p:spPr>
          <a:xfrm>
            <a:off x="1701360" y="2679486"/>
            <a:ext cx="2302933" cy="1240896"/>
          </a:xfrm>
          <a:prstGeom prst="ellipse">
            <a:avLst/>
          </a:prstGeom>
          <a:solidFill>
            <a:srgbClr val="FFFF0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Consultation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523F088-1CAD-D24D-A154-B06F2D2A7E8C}"/>
              </a:ext>
            </a:extLst>
          </p:cNvPr>
          <p:cNvSpPr/>
          <p:nvPr/>
        </p:nvSpPr>
        <p:spPr>
          <a:xfrm>
            <a:off x="9889066" y="2653918"/>
            <a:ext cx="2302933" cy="1240896"/>
          </a:xfrm>
          <a:prstGeom prst="ellipse">
            <a:avLst/>
          </a:prstGeom>
          <a:solidFill>
            <a:srgbClr val="FFFF0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Participation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E031042-3F5A-A64E-96B6-9AE74B384E62}"/>
              </a:ext>
            </a:extLst>
          </p:cNvPr>
          <p:cNvSpPr/>
          <p:nvPr/>
        </p:nvSpPr>
        <p:spPr>
          <a:xfrm>
            <a:off x="-66046" y="2679486"/>
            <a:ext cx="2302933" cy="1240896"/>
          </a:xfrm>
          <a:prstGeom prst="ellipse">
            <a:avLst/>
          </a:prstGeom>
          <a:solidFill>
            <a:srgbClr val="FFFF0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Information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303C1A5-3434-9145-B7EF-7C7D0FF20B0B}"/>
              </a:ext>
            </a:extLst>
          </p:cNvPr>
          <p:cNvSpPr/>
          <p:nvPr/>
        </p:nvSpPr>
        <p:spPr>
          <a:xfrm>
            <a:off x="8086587" y="2653918"/>
            <a:ext cx="2302933" cy="1240896"/>
          </a:xfrm>
          <a:prstGeom prst="ellipse">
            <a:avLst/>
          </a:prstGeom>
          <a:solidFill>
            <a:srgbClr val="FFFF0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Involvement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FED4B51-0B98-5A46-8184-F32CF24AE3E1}"/>
              </a:ext>
            </a:extLst>
          </p:cNvPr>
          <p:cNvSpPr/>
          <p:nvPr/>
        </p:nvSpPr>
        <p:spPr>
          <a:xfrm>
            <a:off x="4993281" y="5560626"/>
            <a:ext cx="2302933" cy="1240896"/>
          </a:xfrm>
          <a:prstGeom prst="ellipse">
            <a:avLst/>
          </a:prstGeom>
          <a:solidFill>
            <a:srgbClr val="FFFF0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Children’s confidentiality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34B329F-C020-7F48-B125-1497B28367D6}"/>
              </a:ext>
            </a:extLst>
          </p:cNvPr>
          <p:cNvSpPr/>
          <p:nvPr/>
        </p:nvSpPr>
        <p:spPr>
          <a:xfrm>
            <a:off x="4880340" y="124619"/>
            <a:ext cx="2302933" cy="1240896"/>
          </a:xfrm>
          <a:prstGeom prst="ellipse">
            <a:avLst/>
          </a:prstGeom>
          <a:solidFill>
            <a:srgbClr val="FFFF0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Parents’ confidentiality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193D3BC-C04E-A944-BD0E-1B3761B1B633}"/>
              </a:ext>
            </a:extLst>
          </p:cNvPr>
          <p:cNvSpPr/>
          <p:nvPr/>
        </p:nvSpPr>
        <p:spPr>
          <a:xfrm>
            <a:off x="4624787" y="2653918"/>
            <a:ext cx="2721388" cy="1830010"/>
          </a:xfrm>
          <a:prstGeom prst="ellipse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The </a:t>
            </a:r>
          </a:p>
          <a:p>
            <a:pPr algn="ctr"/>
            <a:r>
              <a:rPr lang="en-US" sz="2800" b="1">
                <a:solidFill>
                  <a:schemeClr val="tx1"/>
                </a:solidFill>
              </a:rPr>
              <a:t>Voice of </a:t>
            </a:r>
            <a:r>
              <a:rPr lang="en-US" sz="2800" b="1" dirty="0">
                <a:solidFill>
                  <a:schemeClr val="tx1"/>
                </a:solidFill>
              </a:rPr>
              <a:t>the Child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0D39F5B-5E3C-ED48-97BB-E143D93A5347}"/>
              </a:ext>
            </a:extLst>
          </p:cNvPr>
          <p:cNvSpPr/>
          <p:nvPr/>
        </p:nvSpPr>
        <p:spPr>
          <a:xfrm>
            <a:off x="557518" y="544997"/>
            <a:ext cx="2991172" cy="136969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Law Commission Conference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Programme</a:t>
            </a:r>
            <a:r>
              <a:rPr lang="en-US" dirty="0">
                <a:solidFill>
                  <a:schemeClr val="tx1"/>
                </a:solidFill>
              </a:rPr>
              <a:t> of Law Reform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  <a:r>
              <a:rPr lang="en-US" baseline="30000" dirty="0">
                <a:solidFill>
                  <a:schemeClr val="tx1"/>
                </a:solidFill>
              </a:rPr>
              <a:t>rd</a:t>
            </a:r>
            <a:r>
              <a:rPr lang="en-US" dirty="0">
                <a:solidFill>
                  <a:schemeClr val="tx1"/>
                </a:solidFill>
              </a:rPr>
              <a:t> April 2021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9BEC71-54CE-9B4D-985F-9E7A76D6FCE6}"/>
              </a:ext>
            </a:extLst>
          </p:cNvPr>
          <p:cNvSpPr/>
          <p:nvPr/>
        </p:nvSpPr>
        <p:spPr>
          <a:xfrm>
            <a:off x="8643311" y="497523"/>
            <a:ext cx="2991172" cy="136969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Articles 6 and 8 ECHR 1950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Charter of the United Nations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Articles 3 and 12 UNCRC 1989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Council of Europe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C3FFB52-61B9-EB49-A29E-835B7F73D688}"/>
              </a:ext>
            </a:extLst>
          </p:cNvPr>
          <p:cNvSpPr/>
          <p:nvPr/>
        </p:nvSpPr>
        <p:spPr>
          <a:xfrm>
            <a:off x="82495" y="3583232"/>
            <a:ext cx="2302933" cy="1240896"/>
          </a:xfrm>
          <a:prstGeom prst="ellipse">
            <a:avLst/>
          </a:prstGeom>
          <a:solidFill>
            <a:srgbClr val="FF000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Invisible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C722407-F69D-D842-8D9D-98F919422AA3}"/>
              </a:ext>
            </a:extLst>
          </p:cNvPr>
          <p:cNvSpPr/>
          <p:nvPr/>
        </p:nvSpPr>
        <p:spPr>
          <a:xfrm>
            <a:off x="1556609" y="3529623"/>
            <a:ext cx="2302933" cy="1240896"/>
          </a:xfrm>
          <a:prstGeom prst="ellipse">
            <a:avLst/>
          </a:prstGeom>
          <a:solidFill>
            <a:srgbClr val="FF000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Lost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40D3FA0-B8B1-4342-B7F0-289F31AD20F6}"/>
              </a:ext>
            </a:extLst>
          </p:cNvPr>
          <p:cNvSpPr/>
          <p:nvPr/>
        </p:nvSpPr>
        <p:spPr>
          <a:xfrm>
            <a:off x="8165677" y="3558250"/>
            <a:ext cx="2302933" cy="1240896"/>
          </a:xfrm>
          <a:prstGeom prst="ellipse">
            <a:avLst/>
          </a:prstGeom>
          <a:solidFill>
            <a:srgbClr val="FF000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Betrayed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863B9DB-04F8-AF47-A66E-D5FE814C3721}"/>
              </a:ext>
            </a:extLst>
          </p:cNvPr>
          <p:cNvSpPr/>
          <p:nvPr/>
        </p:nvSpPr>
        <p:spPr>
          <a:xfrm>
            <a:off x="9643553" y="3559375"/>
            <a:ext cx="2302933" cy="1240896"/>
          </a:xfrm>
          <a:prstGeom prst="ellipse">
            <a:avLst/>
          </a:prstGeom>
          <a:solidFill>
            <a:srgbClr val="FF000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Exploited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550D458-DA22-9A44-9B49-7B31BB604DA5}"/>
              </a:ext>
            </a:extLst>
          </p:cNvPr>
          <p:cNvSpPr/>
          <p:nvPr/>
        </p:nvSpPr>
        <p:spPr>
          <a:xfrm>
            <a:off x="491214" y="5208256"/>
            <a:ext cx="2991172" cy="136969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Child-friendly justice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S1 Children Act 1989 and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S1 ACA 2002?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Incorporation of UNCRC?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84032EB-905F-3644-B968-AE0B1D39A87F}"/>
              </a:ext>
            </a:extLst>
          </p:cNvPr>
          <p:cNvSpPr/>
          <p:nvPr/>
        </p:nvSpPr>
        <p:spPr>
          <a:xfrm>
            <a:off x="6415747" y="2546949"/>
            <a:ext cx="2302933" cy="1240896"/>
          </a:xfrm>
          <a:prstGeom prst="ellipse">
            <a:avLst/>
          </a:prstGeom>
          <a:solidFill>
            <a:srgbClr val="00B0F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Worth 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3BFF157-E99C-154B-BD95-82258E3478D7}"/>
              </a:ext>
            </a:extLst>
          </p:cNvPr>
          <p:cNvSpPr/>
          <p:nvPr/>
        </p:nvSpPr>
        <p:spPr>
          <a:xfrm>
            <a:off x="6403870" y="3517480"/>
            <a:ext cx="2302933" cy="1240896"/>
          </a:xfrm>
          <a:prstGeom prst="ellipse">
            <a:avLst/>
          </a:prstGeom>
          <a:solidFill>
            <a:srgbClr val="00B0F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Well-being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1064B8D-9A8E-BE45-846E-9690499ABD65}"/>
              </a:ext>
            </a:extLst>
          </p:cNvPr>
          <p:cNvSpPr/>
          <p:nvPr/>
        </p:nvSpPr>
        <p:spPr>
          <a:xfrm>
            <a:off x="8672908" y="5356983"/>
            <a:ext cx="2991172" cy="136969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Emma Whewell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Senior Lecturer in Law,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UWE, Bristol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emma.whewell@uwe.ac.uk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D21FAFC-1BF4-AB45-8299-2B317E31A719}"/>
              </a:ext>
            </a:extLst>
          </p:cNvPr>
          <p:cNvSpPr/>
          <p:nvPr/>
        </p:nvSpPr>
        <p:spPr>
          <a:xfrm>
            <a:off x="8861203" y="1879160"/>
            <a:ext cx="2302933" cy="1240896"/>
          </a:xfrm>
          <a:prstGeom prst="ellipse">
            <a:avLst/>
          </a:prstGeom>
          <a:solidFill>
            <a:srgbClr val="00B05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Supporting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D27B154B-D315-3249-9385-C84BD5DCCB60}"/>
              </a:ext>
            </a:extLst>
          </p:cNvPr>
          <p:cNvSpPr/>
          <p:nvPr/>
        </p:nvSpPr>
        <p:spPr>
          <a:xfrm>
            <a:off x="6100252" y="1723246"/>
            <a:ext cx="2302933" cy="1240896"/>
          </a:xfrm>
          <a:prstGeom prst="ellipse">
            <a:avLst/>
          </a:prstGeom>
          <a:solidFill>
            <a:srgbClr val="00B0F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Dignity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6136153-19FE-AE4A-8A88-3904C2255F3C}"/>
              </a:ext>
            </a:extLst>
          </p:cNvPr>
          <p:cNvSpPr/>
          <p:nvPr/>
        </p:nvSpPr>
        <p:spPr>
          <a:xfrm>
            <a:off x="4948785" y="1448798"/>
            <a:ext cx="2302933" cy="1240896"/>
          </a:xfrm>
          <a:prstGeom prst="ellipse">
            <a:avLst/>
          </a:prstGeom>
          <a:solidFill>
            <a:srgbClr val="00B0F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Treatment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1EE8989-56F0-6943-939B-2E469A69D8FE}"/>
              </a:ext>
            </a:extLst>
          </p:cNvPr>
          <p:cNvSpPr/>
          <p:nvPr/>
        </p:nvSpPr>
        <p:spPr>
          <a:xfrm>
            <a:off x="4828738" y="4471945"/>
            <a:ext cx="2302933" cy="1240896"/>
          </a:xfrm>
          <a:prstGeom prst="ellipse">
            <a:avLst/>
          </a:prstGeom>
          <a:solidFill>
            <a:srgbClr val="00B0F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Meaningful Information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76831EE6-21BF-884D-9AA3-C4C09A2CF4D3}"/>
              </a:ext>
            </a:extLst>
          </p:cNvPr>
          <p:cNvSpPr/>
          <p:nvPr/>
        </p:nvSpPr>
        <p:spPr>
          <a:xfrm>
            <a:off x="6044083" y="4247169"/>
            <a:ext cx="2302933" cy="1240896"/>
          </a:xfrm>
          <a:prstGeom prst="ellipse">
            <a:avLst/>
          </a:prstGeom>
          <a:solidFill>
            <a:srgbClr val="00B0F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Diversity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E6641CD4-C56A-A74E-A0BC-7298A81ADE1C}"/>
              </a:ext>
            </a:extLst>
          </p:cNvPr>
          <p:cNvSpPr/>
          <p:nvPr/>
        </p:nvSpPr>
        <p:spPr>
          <a:xfrm>
            <a:off x="3610822" y="1942469"/>
            <a:ext cx="2302933" cy="1240896"/>
          </a:xfrm>
          <a:prstGeom prst="ellipse">
            <a:avLst/>
          </a:prstGeom>
          <a:solidFill>
            <a:srgbClr val="00B0F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Empowerment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593C441B-0AA0-D949-9299-75742EE55D14}"/>
              </a:ext>
            </a:extLst>
          </p:cNvPr>
          <p:cNvSpPr/>
          <p:nvPr/>
        </p:nvSpPr>
        <p:spPr>
          <a:xfrm>
            <a:off x="793363" y="1942469"/>
            <a:ext cx="2302933" cy="1240896"/>
          </a:xfrm>
          <a:prstGeom prst="ellipse">
            <a:avLst/>
          </a:prstGeom>
          <a:solidFill>
            <a:srgbClr val="00B05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Listening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CB7E3BC-172A-0747-AEF8-F31180E746F5}"/>
              </a:ext>
            </a:extLst>
          </p:cNvPr>
          <p:cNvSpPr/>
          <p:nvPr/>
        </p:nvSpPr>
        <p:spPr>
          <a:xfrm>
            <a:off x="3245224" y="2909175"/>
            <a:ext cx="2302933" cy="1272122"/>
          </a:xfrm>
          <a:prstGeom prst="ellipse">
            <a:avLst/>
          </a:prstGeom>
          <a:solidFill>
            <a:srgbClr val="00B0F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Privacy 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56119B3-1C74-044F-B027-33039B599418}"/>
              </a:ext>
            </a:extLst>
          </p:cNvPr>
          <p:cNvSpPr/>
          <p:nvPr/>
        </p:nvSpPr>
        <p:spPr>
          <a:xfrm>
            <a:off x="3375256" y="3936503"/>
            <a:ext cx="2302933" cy="1240896"/>
          </a:xfrm>
          <a:prstGeom prst="ellipse">
            <a:avLst/>
          </a:prstGeom>
          <a:solidFill>
            <a:srgbClr val="00B0F0">
              <a:alpha val="4997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Altered decisions and courses of action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2BA5C0-7738-5F40-84E6-DEFF416AD738}"/>
              </a:ext>
            </a:extLst>
          </p:cNvPr>
          <p:cNvSpPr txBox="1"/>
          <p:nvPr/>
        </p:nvSpPr>
        <p:spPr>
          <a:xfrm>
            <a:off x="457200" y="12573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CE789A-482A-DC4F-B8EA-F337AB8E2533}"/>
              </a:ext>
            </a:extLst>
          </p:cNvPr>
          <p:cNvSpPr txBox="1"/>
          <p:nvPr/>
        </p:nvSpPr>
        <p:spPr>
          <a:xfrm>
            <a:off x="285750" y="11858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54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495DC29F69DA41B831D7985DDEFF7A" ma:contentTypeVersion="11" ma:contentTypeDescription="Create a new document." ma:contentTypeScope="" ma:versionID="62ee3415bba7446d28a682d6c0f62de2">
  <xsd:schema xmlns:xsd="http://www.w3.org/2001/XMLSchema" xmlns:xs="http://www.w3.org/2001/XMLSchema" xmlns:p="http://schemas.microsoft.com/office/2006/metadata/properties" xmlns:ns3="da5da9df-85e1-4e4b-b319-af1e48434c21" xmlns:ns4="f6569699-ae44-4c85-9383-dd5a41d3d471" targetNamespace="http://schemas.microsoft.com/office/2006/metadata/properties" ma:root="true" ma:fieldsID="8a96a9014a435286385a043aabb550a9" ns3:_="" ns4:_="">
    <xsd:import namespace="da5da9df-85e1-4e4b-b319-af1e48434c21"/>
    <xsd:import namespace="f6569699-ae44-4c85-9383-dd5a41d3d47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5da9df-85e1-4e4b-b319-af1e48434c2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569699-ae44-4c85-9383-dd5a41d3d4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9E8695-BA20-44DE-9727-2357324855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5da9df-85e1-4e4b-b319-af1e48434c21"/>
    <ds:schemaRef ds:uri="f6569699-ae44-4c85-9383-dd5a41d3d4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BF26ABE-6ED7-43BB-A6BB-BBEF03BCDB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1B5BFC-4AE1-456B-A4BB-38F17F6E7F0E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f6569699-ae44-4c85-9383-dd5a41d3d471"/>
    <ds:schemaRef ds:uri="http://purl.org/dc/terms/"/>
    <ds:schemaRef ds:uri="da5da9df-85e1-4e4b-b319-af1e48434c2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100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Whewell</dc:creator>
  <cp:lastModifiedBy>Emma Whewell</cp:lastModifiedBy>
  <cp:revision>28</cp:revision>
  <dcterms:created xsi:type="dcterms:W3CDTF">2021-04-22T16:25:46Z</dcterms:created>
  <dcterms:modified xsi:type="dcterms:W3CDTF">2021-11-04T17:41:04Z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0x0101001C495DC29F69DA41B831D7985DDEFF7A</vt:lpwstr>
  </property>
</Properties>
</file>