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8"/>
  </p:notesMasterIdLst>
  <p:sldIdLst>
    <p:sldId id="276" r:id="rId2"/>
    <p:sldId id="257" r:id="rId3"/>
    <p:sldId id="263" r:id="rId4"/>
    <p:sldId id="265" r:id="rId5"/>
    <p:sldId id="277" r:id="rId6"/>
    <p:sldId id="279" r:id="rId7"/>
    <p:sldId id="259" r:id="rId8"/>
    <p:sldId id="269" r:id="rId9"/>
    <p:sldId id="270" r:id="rId10"/>
    <p:sldId id="274" r:id="rId11"/>
    <p:sldId id="275" r:id="rId12"/>
    <p:sldId id="281" r:id="rId13"/>
    <p:sldId id="260" r:id="rId14"/>
    <p:sldId id="261" r:id="rId15"/>
    <p:sldId id="267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bela Da Silva Filipe Soares" initials="AS" lastIdx="2" clrIdx="0">
    <p:extLst>
      <p:ext uri="{19B8F6BF-5375-455C-9EA6-DF929625EA0E}">
        <p15:presenceInfo xmlns:p15="http://schemas.microsoft.com/office/powerpoint/2012/main" userId="S::anabela.soares@uwe.ac.uk::6d7749a8-3dd6-4665-9a3f-f438243e51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4E6"/>
    <a:srgbClr val="FEF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86100" autoAdjust="0"/>
  </p:normalViewPr>
  <p:slideViewPr>
    <p:cSldViewPr snapToGrid="0">
      <p:cViewPr varScale="1">
        <p:scale>
          <a:sx n="57" d="100"/>
          <a:sy n="57" d="100"/>
        </p:scale>
        <p:origin x="10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19T16:56:59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D3242-09F9-41AB-9C2B-3DC90C7DF999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CFC86-5CF9-4CC9-A722-B30278956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33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228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41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415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753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12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313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168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9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664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CFC86-5CF9-4CC9-A722-B30278956A1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66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15,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9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15,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445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15,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8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15,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15,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15,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3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15,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935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15,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772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15,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6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15,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15,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7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15, 2022</a:t>
            </a:fld>
            <a:endParaRPr lang="en-US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600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7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CE2CF7-D5AA-4464-AC91-9ED1EA5D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AC3B06-230D-4979-9DD1-0695127F0027}"/>
              </a:ext>
            </a:extLst>
          </p:cNvPr>
          <p:cNvSpPr txBox="1">
            <a:spLocks/>
          </p:cNvSpPr>
          <p:nvPr/>
        </p:nvSpPr>
        <p:spPr>
          <a:xfrm>
            <a:off x="5313069" y="773127"/>
            <a:ext cx="6416350" cy="1952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800" kern="1200" cap="all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Batang" panose="02030600000101010101" pitchFamily="18" charset="-127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EXPLORING TECHNOLOGY RESISTANCE IN ONLINE ASSESSMENT AND FEEDBACK</a:t>
            </a: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PRACTICES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89C6E92-49C9-4539-92F7-9BDE1A61E2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45" b="-2"/>
          <a:stretch/>
        </p:blipFill>
        <p:spPr bwMode="auto">
          <a:xfrm>
            <a:off x="20" y="2"/>
            <a:ext cx="4585628" cy="6857998"/>
          </a:xfrm>
          <a:custGeom>
            <a:avLst/>
            <a:gdLst/>
            <a:ahLst/>
            <a:cxnLst/>
            <a:rect l="l" t="t" r="r" b="b"/>
            <a:pathLst>
              <a:path w="4585648" h="6857998">
                <a:moveTo>
                  <a:pt x="0" y="0"/>
                </a:moveTo>
                <a:lnTo>
                  <a:pt x="3944047" y="0"/>
                </a:lnTo>
                <a:lnTo>
                  <a:pt x="3944688" y="10340"/>
                </a:lnTo>
                <a:cubicBezTo>
                  <a:pt x="3965528" y="36732"/>
                  <a:pt x="3945672" y="53579"/>
                  <a:pt x="3950304" y="81398"/>
                </a:cubicBezTo>
                <a:cubicBezTo>
                  <a:pt x="3979668" y="102733"/>
                  <a:pt x="3935739" y="103225"/>
                  <a:pt x="3930579" y="118301"/>
                </a:cubicBezTo>
                <a:lnTo>
                  <a:pt x="3930846" y="122373"/>
                </a:lnTo>
                <a:lnTo>
                  <a:pt x="3937038" y="132397"/>
                </a:lnTo>
                <a:lnTo>
                  <a:pt x="3940265" y="135982"/>
                </a:lnTo>
                <a:cubicBezTo>
                  <a:pt x="3942154" y="138523"/>
                  <a:pt x="3942977" y="140298"/>
                  <a:pt x="3943073" y="141620"/>
                </a:cubicBezTo>
                <a:cubicBezTo>
                  <a:pt x="3942998" y="141685"/>
                  <a:pt x="3942926" y="141751"/>
                  <a:pt x="3942854" y="141816"/>
                </a:cubicBezTo>
                <a:lnTo>
                  <a:pt x="3946045" y="146983"/>
                </a:lnTo>
                <a:cubicBezTo>
                  <a:pt x="3952085" y="155570"/>
                  <a:pt x="3958585" y="163800"/>
                  <a:pt x="3965281" y="171535"/>
                </a:cubicBezTo>
                <a:cubicBezTo>
                  <a:pt x="3952744" y="181711"/>
                  <a:pt x="3987015" y="208379"/>
                  <a:pt x="3955100" y="211093"/>
                </a:cubicBezTo>
                <a:cubicBezTo>
                  <a:pt x="3963231" y="221704"/>
                  <a:pt x="3979172" y="225918"/>
                  <a:pt x="3957453" y="226143"/>
                </a:cubicBezTo>
                <a:cubicBezTo>
                  <a:pt x="3959561" y="229747"/>
                  <a:pt x="3959011" y="232340"/>
                  <a:pt x="3957179" y="234484"/>
                </a:cubicBezTo>
                <a:lnTo>
                  <a:pt x="3956175" y="235199"/>
                </a:lnTo>
                <a:lnTo>
                  <a:pt x="3974755" y="258709"/>
                </a:lnTo>
                <a:cubicBezTo>
                  <a:pt x="3974810" y="259903"/>
                  <a:pt x="3974864" y="261097"/>
                  <a:pt x="3974919" y="262291"/>
                </a:cubicBezTo>
                <a:lnTo>
                  <a:pt x="3989981" y="277023"/>
                </a:lnTo>
                <a:lnTo>
                  <a:pt x="3996191" y="284947"/>
                </a:lnTo>
                <a:lnTo>
                  <a:pt x="4001190" y="286536"/>
                </a:lnTo>
                <a:cubicBezTo>
                  <a:pt x="4004786" y="288616"/>
                  <a:pt x="4007623" y="292056"/>
                  <a:pt x="4008705" y="298565"/>
                </a:cubicBezTo>
                <a:cubicBezTo>
                  <a:pt x="4008585" y="299108"/>
                  <a:pt x="4008465" y="299650"/>
                  <a:pt x="4008344" y="300194"/>
                </a:cubicBezTo>
                <a:lnTo>
                  <a:pt x="4019098" y="309203"/>
                </a:lnTo>
                <a:cubicBezTo>
                  <a:pt x="4023353" y="311943"/>
                  <a:pt x="4028131" y="314172"/>
                  <a:pt x="4033618" y="315650"/>
                </a:cubicBezTo>
                <a:cubicBezTo>
                  <a:pt x="4027964" y="354775"/>
                  <a:pt x="4065415" y="383133"/>
                  <a:pt x="4080284" y="421400"/>
                </a:cubicBezTo>
                <a:cubicBezTo>
                  <a:pt x="4052614" y="444764"/>
                  <a:pt x="4129047" y="500739"/>
                  <a:pt x="4168461" y="503092"/>
                </a:cubicBezTo>
                <a:cubicBezTo>
                  <a:pt x="4128023" y="511488"/>
                  <a:pt x="4257167" y="577423"/>
                  <a:pt x="4192557" y="560735"/>
                </a:cubicBezTo>
                <a:cubicBezTo>
                  <a:pt x="4202585" y="572893"/>
                  <a:pt x="4193454" y="589341"/>
                  <a:pt x="4176910" y="584674"/>
                </a:cubicBezTo>
                <a:cubicBezTo>
                  <a:pt x="4224177" y="618252"/>
                  <a:pt x="4225772" y="681450"/>
                  <a:pt x="4260533" y="723119"/>
                </a:cubicBezTo>
                <a:cubicBezTo>
                  <a:pt x="4242328" y="753272"/>
                  <a:pt x="4263820" y="734604"/>
                  <a:pt x="4270711" y="760720"/>
                </a:cubicBezTo>
                <a:cubicBezTo>
                  <a:pt x="4295191" y="748303"/>
                  <a:pt x="4270314" y="794183"/>
                  <a:pt x="4302509" y="789247"/>
                </a:cubicBezTo>
                <a:cubicBezTo>
                  <a:pt x="4302741" y="794159"/>
                  <a:pt x="4301954" y="799070"/>
                  <a:pt x="4300921" y="804034"/>
                </a:cubicBezTo>
                <a:cubicBezTo>
                  <a:pt x="4300749" y="804900"/>
                  <a:pt x="4300572" y="805767"/>
                  <a:pt x="4300400" y="806635"/>
                </a:cubicBezTo>
                <a:lnTo>
                  <a:pt x="4303753" y="815950"/>
                </a:lnTo>
                <a:lnTo>
                  <a:pt x="4297888" y="819940"/>
                </a:lnTo>
                <a:cubicBezTo>
                  <a:pt x="4297944" y="824938"/>
                  <a:pt x="4297999" y="829937"/>
                  <a:pt x="4298055" y="834935"/>
                </a:cubicBezTo>
                <a:cubicBezTo>
                  <a:pt x="4299172" y="840340"/>
                  <a:pt x="4301603" y="845911"/>
                  <a:pt x="4306135" y="851700"/>
                </a:cubicBezTo>
                <a:cubicBezTo>
                  <a:pt x="4332817" y="868320"/>
                  <a:pt x="4317557" y="909641"/>
                  <a:pt x="4352091" y="929754"/>
                </a:cubicBezTo>
                <a:cubicBezTo>
                  <a:pt x="4362479" y="937980"/>
                  <a:pt x="4380484" y="968513"/>
                  <a:pt x="4375270" y="977376"/>
                </a:cubicBezTo>
                <a:cubicBezTo>
                  <a:pt x="4377250" y="984377"/>
                  <a:pt x="4384849" y="990651"/>
                  <a:pt x="4377297" y="996912"/>
                </a:cubicBezTo>
                <a:cubicBezTo>
                  <a:pt x="4369005" y="1005760"/>
                  <a:pt x="4399874" y="1021625"/>
                  <a:pt x="4384684" y="1023223"/>
                </a:cubicBezTo>
                <a:cubicBezTo>
                  <a:pt x="4406172" y="1034643"/>
                  <a:pt x="4390237" y="1055523"/>
                  <a:pt x="4392472" y="1070780"/>
                </a:cubicBezTo>
                <a:cubicBezTo>
                  <a:pt x="4411832" y="1078905"/>
                  <a:pt x="4397439" y="1102903"/>
                  <a:pt x="4412067" y="1132722"/>
                </a:cubicBezTo>
                <a:cubicBezTo>
                  <a:pt x="4434025" y="1141419"/>
                  <a:pt x="4421728" y="1152870"/>
                  <a:pt x="4455281" y="1171648"/>
                </a:cubicBezTo>
                <a:cubicBezTo>
                  <a:pt x="4453907" y="1173110"/>
                  <a:pt x="4452815" y="1174775"/>
                  <a:pt x="4452047" y="1176593"/>
                </a:cubicBezTo>
                <a:cubicBezTo>
                  <a:pt x="4447572" y="1187166"/>
                  <a:pt x="4454607" y="1200545"/>
                  <a:pt x="4467755" y="1206479"/>
                </a:cubicBezTo>
                <a:lnTo>
                  <a:pt x="4498518" y="1230184"/>
                </a:lnTo>
                <a:lnTo>
                  <a:pt x="4503988" y="1239714"/>
                </a:lnTo>
                <a:cubicBezTo>
                  <a:pt x="4506730" y="1246063"/>
                  <a:pt x="4507415" y="1251722"/>
                  <a:pt x="4506821" y="1256926"/>
                </a:cubicBezTo>
                <a:lnTo>
                  <a:pt x="4502210" y="1270678"/>
                </a:lnTo>
                <a:lnTo>
                  <a:pt x="4494994" y="1272955"/>
                </a:lnTo>
                <a:lnTo>
                  <a:pt x="4495424" y="1282254"/>
                </a:lnTo>
                <a:lnTo>
                  <a:pt x="4494064" y="1284511"/>
                </a:lnTo>
                <a:cubicBezTo>
                  <a:pt x="4491436" y="1288808"/>
                  <a:pt x="4489075" y="1293117"/>
                  <a:pt x="4487745" y="1297660"/>
                </a:cubicBezTo>
                <a:cubicBezTo>
                  <a:pt x="4521914" y="1300656"/>
                  <a:pt x="4482088" y="1336801"/>
                  <a:pt x="4510831" y="1331158"/>
                </a:cubicBezTo>
                <a:cubicBezTo>
                  <a:pt x="4509485" y="1356644"/>
                  <a:pt x="4537196" y="1344587"/>
                  <a:pt x="4509149" y="1367911"/>
                </a:cubicBezTo>
                <a:cubicBezTo>
                  <a:pt x="4525575" y="1402569"/>
                  <a:pt x="4519252" y="1443943"/>
                  <a:pt x="4530734" y="1480066"/>
                </a:cubicBezTo>
                <a:lnTo>
                  <a:pt x="4531332" y="1481140"/>
                </a:lnTo>
                <a:lnTo>
                  <a:pt x="4523757" y="1500827"/>
                </a:lnTo>
                <a:lnTo>
                  <a:pt x="4517749" y="1528834"/>
                </a:lnTo>
                <a:lnTo>
                  <a:pt x="4510978" y="1526104"/>
                </a:lnTo>
                <a:cubicBezTo>
                  <a:pt x="4505305" y="1525236"/>
                  <a:pt x="4507721" y="1530251"/>
                  <a:pt x="4513177" y="1537822"/>
                </a:cubicBezTo>
                <a:lnTo>
                  <a:pt x="4515243" y="1540521"/>
                </a:lnTo>
                <a:lnTo>
                  <a:pt x="4514146" y="1545627"/>
                </a:lnTo>
                <a:cubicBezTo>
                  <a:pt x="4512031" y="1559801"/>
                  <a:pt x="4511188" y="1572109"/>
                  <a:pt x="4512185" y="1579228"/>
                </a:cubicBezTo>
                <a:cubicBezTo>
                  <a:pt x="4545845" y="1639398"/>
                  <a:pt x="4550705" y="1726741"/>
                  <a:pt x="4554335" y="1818364"/>
                </a:cubicBezTo>
                <a:cubicBezTo>
                  <a:pt x="4560401" y="1899079"/>
                  <a:pt x="4548295" y="2018831"/>
                  <a:pt x="4548582" y="2063518"/>
                </a:cubicBezTo>
                <a:lnTo>
                  <a:pt x="4556056" y="2086487"/>
                </a:lnTo>
                <a:lnTo>
                  <a:pt x="4554275" y="2089340"/>
                </a:lnTo>
                <a:cubicBezTo>
                  <a:pt x="4550593" y="2102174"/>
                  <a:pt x="4551716" y="2110234"/>
                  <a:pt x="4554956" y="2116163"/>
                </a:cubicBezTo>
                <a:lnTo>
                  <a:pt x="4560492" y="2121961"/>
                </a:lnTo>
                <a:lnTo>
                  <a:pt x="4571444" y="2176482"/>
                </a:lnTo>
                <a:lnTo>
                  <a:pt x="4575448" y="2237907"/>
                </a:lnTo>
                <a:lnTo>
                  <a:pt x="4573513" y="2238688"/>
                </a:lnTo>
                <a:cubicBezTo>
                  <a:pt x="4569330" y="2241686"/>
                  <a:pt x="4566526" y="2246244"/>
                  <a:pt x="4566533" y="2254203"/>
                </a:cubicBezTo>
                <a:cubicBezTo>
                  <a:pt x="4536852" y="2242405"/>
                  <a:pt x="4555170" y="2259280"/>
                  <a:pt x="4557814" y="2283790"/>
                </a:cubicBezTo>
                <a:cubicBezTo>
                  <a:pt x="4512304" y="2270934"/>
                  <a:pt x="4537738" y="2340304"/>
                  <a:pt x="4512647" y="2352361"/>
                </a:cubicBezTo>
                <a:cubicBezTo>
                  <a:pt x="4515616" y="2370657"/>
                  <a:pt x="4517925" y="2389769"/>
                  <a:pt x="4519328" y="2409295"/>
                </a:cubicBezTo>
                <a:lnTo>
                  <a:pt x="4519571" y="2420793"/>
                </a:lnTo>
                <a:lnTo>
                  <a:pt x="4519120" y="2421041"/>
                </a:lnTo>
                <a:cubicBezTo>
                  <a:pt x="4518201" y="2423576"/>
                  <a:pt x="4517918" y="2427373"/>
                  <a:pt x="4518471" y="2433205"/>
                </a:cubicBezTo>
                <a:lnTo>
                  <a:pt x="4461595" y="2530080"/>
                </a:lnTo>
                <a:cubicBezTo>
                  <a:pt x="4445853" y="2584934"/>
                  <a:pt x="4405533" y="2605402"/>
                  <a:pt x="4412936" y="2666699"/>
                </a:cubicBezTo>
                <a:cubicBezTo>
                  <a:pt x="4398065" y="2717991"/>
                  <a:pt x="4372927" y="2756371"/>
                  <a:pt x="4370093" y="2804588"/>
                </a:cubicBezTo>
                <a:cubicBezTo>
                  <a:pt x="4347398" y="2879436"/>
                  <a:pt x="4272392" y="2939011"/>
                  <a:pt x="4262477" y="3058637"/>
                </a:cubicBezTo>
                <a:cubicBezTo>
                  <a:pt x="4283714" y="3099999"/>
                  <a:pt x="4256160" y="3144249"/>
                  <a:pt x="4253454" y="3179447"/>
                </a:cubicBezTo>
                <a:cubicBezTo>
                  <a:pt x="4259242" y="3200557"/>
                  <a:pt x="4257117" y="3211737"/>
                  <a:pt x="4239228" y="3217364"/>
                </a:cubicBezTo>
                <a:cubicBezTo>
                  <a:pt x="4268875" y="3316502"/>
                  <a:pt x="4225924" y="3257304"/>
                  <a:pt x="4222932" y="3330364"/>
                </a:cubicBezTo>
                <a:cubicBezTo>
                  <a:pt x="4224428" y="3395928"/>
                  <a:pt x="4215196" y="3463236"/>
                  <a:pt x="4248669" y="3547193"/>
                </a:cubicBezTo>
                <a:cubicBezTo>
                  <a:pt x="4260183" y="3566053"/>
                  <a:pt x="4256781" y="3592027"/>
                  <a:pt x="4241070" y="3605210"/>
                </a:cubicBezTo>
                <a:cubicBezTo>
                  <a:pt x="4238364" y="3607478"/>
                  <a:pt x="4235392" y="3609274"/>
                  <a:pt x="4232239" y="3610540"/>
                </a:cubicBezTo>
                <a:cubicBezTo>
                  <a:pt x="4258208" y="3664330"/>
                  <a:pt x="4231517" y="3673159"/>
                  <a:pt x="4251881" y="3702764"/>
                </a:cubicBezTo>
                <a:cubicBezTo>
                  <a:pt x="4242939" y="3759891"/>
                  <a:pt x="4201773" y="3786712"/>
                  <a:pt x="4219293" y="3813528"/>
                </a:cubicBezTo>
                <a:cubicBezTo>
                  <a:pt x="4207910" y="3838914"/>
                  <a:pt x="4167663" y="3859754"/>
                  <a:pt x="4184863" y="3893255"/>
                </a:cubicBezTo>
                <a:cubicBezTo>
                  <a:pt x="4163644" y="3884625"/>
                  <a:pt x="4188862" y="3931915"/>
                  <a:pt x="4169808" y="3939619"/>
                </a:cubicBezTo>
                <a:cubicBezTo>
                  <a:pt x="4154129" y="3943837"/>
                  <a:pt x="4158129" y="3959170"/>
                  <a:pt x="4154137" y="3971517"/>
                </a:cubicBezTo>
                <a:cubicBezTo>
                  <a:pt x="4139069" y="3981495"/>
                  <a:pt x="4133844" y="4042203"/>
                  <a:pt x="4139625" y="4062614"/>
                </a:cubicBezTo>
                <a:cubicBezTo>
                  <a:pt x="4165622" y="4119195"/>
                  <a:pt x="4107101" y="4172348"/>
                  <a:pt x="4126180" y="4217749"/>
                </a:cubicBezTo>
                <a:cubicBezTo>
                  <a:pt x="4128014" y="4267056"/>
                  <a:pt x="4089563" y="4286360"/>
                  <a:pt x="4072389" y="4317623"/>
                </a:cubicBezTo>
                <a:cubicBezTo>
                  <a:pt x="4062182" y="4356545"/>
                  <a:pt x="4071264" y="4384138"/>
                  <a:pt x="4064937" y="4451279"/>
                </a:cubicBezTo>
                <a:cubicBezTo>
                  <a:pt x="4050628" y="4512697"/>
                  <a:pt x="4048851" y="4652154"/>
                  <a:pt x="4034424" y="4720470"/>
                </a:cubicBezTo>
                <a:cubicBezTo>
                  <a:pt x="3973937" y="4868361"/>
                  <a:pt x="4025760" y="4964348"/>
                  <a:pt x="4016334" y="5052878"/>
                </a:cubicBezTo>
                <a:cubicBezTo>
                  <a:pt x="3999794" y="5123327"/>
                  <a:pt x="4021855" y="5194887"/>
                  <a:pt x="3977865" y="5251650"/>
                </a:cubicBezTo>
                <a:cubicBezTo>
                  <a:pt x="3973961" y="5317292"/>
                  <a:pt x="3987477" y="5410025"/>
                  <a:pt x="3997669" y="5413392"/>
                </a:cubicBezTo>
                <a:cubicBezTo>
                  <a:pt x="3969262" y="5397845"/>
                  <a:pt x="3981248" y="5449403"/>
                  <a:pt x="3981869" y="5471875"/>
                </a:cubicBezTo>
                <a:cubicBezTo>
                  <a:pt x="3957580" y="5534944"/>
                  <a:pt x="3976666" y="5598829"/>
                  <a:pt x="3901990" y="5708604"/>
                </a:cubicBezTo>
                <a:cubicBezTo>
                  <a:pt x="3897618" y="5810136"/>
                  <a:pt x="3870199" y="5788842"/>
                  <a:pt x="3860571" y="5821275"/>
                </a:cubicBezTo>
                <a:cubicBezTo>
                  <a:pt x="3868171" y="5831278"/>
                  <a:pt x="3866949" y="5900968"/>
                  <a:pt x="3849074" y="5900679"/>
                </a:cubicBezTo>
                <a:cubicBezTo>
                  <a:pt x="3871964" y="5925143"/>
                  <a:pt x="3834226" y="5972433"/>
                  <a:pt x="3841809" y="5992005"/>
                </a:cubicBezTo>
                <a:cubicBezTo>
                  <a:pt x="3848533" y="6035132"/>
                  <a:pt x="3834497" y="6078819"/>
                  <a:pt x="3832901" y="6122412"/>
                </a:cubicBezTo>
                <a:cubicBezTo>
                  <a:pt x="3799640" y="6263751"/>
                  <a:pt x="3784898" y="6198720"/>
                  <a:pt x="3804166" y="6389843"/>
                </a:cubicBezTo>
                <a:cubicBezTo>
                  <a:pt x="3799226" y="6482285"/>
                  <a:pt x="3740829" y="6538361"/>
                  <a:pt x="3736537" y="6595214"/>
                </a:cubicBezTo>
                <a:cubicBezTo>
                  <a:pt x="3692112" y="6745846"/>
                  <a:pt x="3660956" y="6804405"/>
                  <a:pt x="3649707" y="6848925"/>
                </a:cubicBezTo>
                <a:lnTo>
                  <a:pt x="3649314" y="6857996"/>
                </a:lnTo>
                <a:lnTo>
                  <a:pt x="4585648" y="6857996"/>
                </a:lnTo>
                <a:lnTo>
                  <a:pt x="4585648" y="6857998"/>
                </a:lnTo>
                <a:lnTo>
                  <a:pt x="0" y="68579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5941B5AC-64CE-464F-8BB1-4A46C9C5CB54}"/>
              </a:ext>
            </a:extLst>
          </p:cNvPr>
          <p:cNvSpPr txBox="1">
            <a:spLocks/>
          </p:cNvSpPr>
          <p:nvPr/>
        </p:nvSpPr>
        <p:spPr>
          <a:xfrm>
            <a:off x="5293568" y="2750979"/>
            <a:ext cx="6528317" cy="4107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80000"/>
              <a:buFont typeface="Arial" panose="020B0604020202020204" pitchFamily="34" charset="0"/>
              <a:buNone/>
              <a:defRPr sz="2000" i="0" kern="1200" spc="16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Batang" panose="02030600000101010101" pitchFamily="18" charset="-12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Tx/>
              <a:buNone/>
              <a:defRPr sz="2000" kern="1200" spc="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Batang" panose="02030600000101010101" pitchFamily="18" charset="-12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None/>
              <a:defRPr sz="1800" kern="1200" spc="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Batang" panose="02030600000101010101" pitchFamily="18" charset="-12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Tx/>
              <a:buNone/>
              <a:defRPr sz="1600" kern="1200" spc="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Batang" panose="02030600000101010101" pitchFamily="18" charset="-12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None/>
              <a:defRPr sz="1600" kern="1200" spc="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Batang" panose="02030600000101010101" pitchFamily="18" charset="-12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Dr </a:t>
            </a:r>
            <a:r>
              <a:rPr lang="en-US" spc="50" dirty="0" err="1">
                <a:latin typeface="Calibri" panose="020F0502020204030204" pitchFamily="34" charset="0"/>
                <a:cs typeface="Calibri" panose="020F0502020204030204" pitchFamily="34" charset="0"/>
              </a:rPr>
              <a:t>Anabela</a:t>
            </a: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 Soares </a:t>
            </a: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(anabela.soares@uwe.ac.uk)</a:t>
            </a:r>
          </a:p>
          <a:p>
            <a:pPr algn="l">
              <a:spcBef>
                <a:spcPts val="0"/>
              </a:spcBef>
            </a:pPr>
            <a:endParaRPr lang="en-US" spc="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Dr Moya Lerigo-Sampson </a:t>
            </a: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(moya.lerigo-sampson@uwe.ac.uk)</a:t>
            </a:r>
          </a:p>
          <a:p>
            <a:pPr algn="l">
              <a:spcBef>
                <a:spcPts val="0"/>
              </a:spcBef>
            </a:pPr>
            <a:endParaRPr lang="en-US" spc="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Dr Jacqueline Barker</a:t>
            </a: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(jacqueline.barker@uwe.ac.uk)</a:t>
            </a:r>
          </a:p>
          <a:p>
            <a:pPr algn="l">
              <a:spcBef>
                <a:spcPts val="0"/>
              </a:spcBef>
            </a:pPr>
            <a:endParaRPr lang="en-US" spc="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Bristol Business School, </a:t>
            </a:r>
          </a:p>
          <a:p>
            <a:pPr algn="l">
              <a:spcBef>
                <a:spcPts val="0"/>
              </a:spcBef>
            </a:pPr>
            <a:r>
              <a:rPr lang="en-US" spc="50" dirty="0">
                <a:latin typeface="Calibri" panose="020F0502020204030204" pitchFamily="34" charset="0"/>
                <a:cs typeface="Calibri" panose="020F0502020204030204" pitchFamily="34" charset="0"/>
              </a:rPr>
              <a:t>University of the West of England</a:t>
            </a:r>
          </a:p>
        </p:txBody>
      </p:sp>
      <p:pic>
        <p:nvPicPr>
          <p:cNvPr id="2" name="Picture 2" descr="Host a UWE student for a 2021 work based learning placement - Bristol ...">
            <a:extLst>
              <a:ext uri="{FF2B5EF4-FFF2-40B4-BE49-F238E27FC236}">
                <a16:creationId xmlns:a16="http://schemas.microsoft.com/office/drawing/2014/main" id="{CF1B6B0E-1923-4AF9-A973-3BA6A1605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423" y="5530702"/>
            <a:ext cx="2200817" cy="110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A90E675-53C0-4678-BC8B-0DCC1FFD0AF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80746" y="183740"/>
            <a:ext cx="31146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12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t&#10;&#10;Description automatically generated">
            <a:extLst>
              <a:ext uri="{FF2B5EF4-FFF2-40B4-BE49-F238E27FC236}">
                <a16:creationId xmlns:a16="http://schemas.microsoft.com/office/drawing/2014/main" id="{F255BA54-9F2B-481A-9C5B-2D803B6D9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692" y="404350"/>
            <a:ext cx="10232231" cy="6049299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672CDD9E-CE8C-420E-994C-197BB41A2B29}"/>
              </a:ext>
            </a:extLst>
          </p:cNvPr>
          <p:cNvSpPr/>
          <p:nvPr/>
        </p:nvSpPr>
        <p:spPr>
          <a:xfrm>
            <a:off x="124031" y="3591625"/>
            <a:ext cx="762000" cy="407096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700D39-8CD2-4793-9107-48C26007CDFE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</p:spTree>
    <p:extLst>
      <p:ext uri="{BB962C8B-B14F-4D97-AF65-F5344CB8AC3E}">
        <p14:creationId xmlns:p14="http://schemas.microsoft.com/office/powerpoint/2010/main" val="94368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t&#10;&#10;Description automatically generated">
            <a:extLst>
              <a:ext uri="{FF2B5EF4-FFF2-40B4-BE49-F238E27FC236}">
                <a16:creationId xmlns:a16="http://schemas.microsoft.com/office/drawing/2014/main" id="{EA026060-FF1B-4B99-BD70-D5E459447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335054"/>
            <a:ext cx="10351293" cy="6129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A7048B-5389-49AC-90A7-7C36C1F4F4E6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</p:spTree>
    <p:extLst>
      <p:ext uri="{BB962C8B-B14F-4D97-AF65-F5344CB8AC3E}">
        <p14:creationId xmlns:p14="http://schemas.microsoft.com/office/powerpoint/2010/main" val="158798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A7048B-5389-49AC-90A7-7C36C1F4F4E6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780260D-DA78-4208-B38F-743BAFE8A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46550"/>
              </p:ext>
            </p:extLst>
          </p:nvPr>
        </p:nvGraphicFramePr>
        <p:xfrm>
          <a:off x="614426" y="1042220"/>
          <a:ext cx="6979557" cy="2071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9652">
                  <a:extLst>
                    <a:ext uri="{9D8B030D-6E8A-4147-A177-3AD203B41FA5}">
                      <a16:colId xmlns:a16="http://schemas.microsoft.com/office/drawing/2014/main" val="1294439657"/>
                    </a:ext>
                  </a:extLst>
                </a:gridCol>
                <a:gridCol w="1773044">
                  <a:extLst>
                    <a:ext uri="{9D8B030D-6E8A-4147-A177-3AD203B41FA5}">
                      <a16:colId xmlns:a16="http://schemas.microsoft.com/office/drawing/2014/main" val="4113078405"/>
                    </a:ext>
                  </a:extLst>
                </a:gridCol>
                <a:gridCol w="1906861">
                  <a:extLst>
                    <a:ext uri="{9D8B030D-6E8A-4147-A177-3AD203B41FA5}">
                      <a16:colId xmlns:a16="http://schemas.microsoft.com/office/drawing/2014/main" val="972143060"/>
                    </a:ext>
                  </a:extLst>
                </a:gridCol>
              </a:tblGrid>
              <a:tr h="517872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UTAUT factors: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Number of items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Cronbach's Alpha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2748696"/>
                  </a:ext>
                </a:extLst>
              </a:tr>
              <a:tr h="25287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Performance expectancy (PE)</a:t>
                      </a:r>
                      <a:endParaRPr lang="en-GB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0.82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2954677"/>
                  </a:ext>
                </a:extLst>
              </a:tr>
              <a:tr h="25287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Effort expectancy (</a:t>
                      </a:r>
                      <a:r>
                        <a:rPr lang="en-US" sz="2000" b="0" dirty="0" err="1">
                          <a:effectLst/>
                        </a:rPr>
                        <a:t>EfE</a:t>
                      </a:r>
                      <a:r>
                        <a:rPr lang="en-US" sz="2000" b="0" dirty="0">
                          <a:effectLst/>
                        </a:rPr>
                        <a:t>) </a:t>
                      </a:r>
                      <a:endParaRPr lang="en-GB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0.85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26384350"/>
                  </a:ext>
                </a:extLst>
              </a:tr>
              <a:tr h="25287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Social influence (SI) </a:t>
                      </a:r>
                      <a:endParaRPr lang="en-GB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0.65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4173329"/>
                  </a:ext>
                </a:extLst>
              </a:tr>
              <a:tr h="25287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Facilitating conditions (FC) </a:t>
                      </a:r>
                      <a:endParaRPr lang="en-GB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0.71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92341479"/>
                  </a:ext>
                </a:extLst>
              </a:tr>
              <a:tr h="25287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Behavioural</a:t>
                      </a:r>
                      <a:r>
                        <a:rPr lang="en-US" sz="2000" b="0" dirty="0">
                          <a:effectLst/>
                        </a:rPr>
                        <a:t> intention (BI) </a:t>
                      </a:r>
                      <a:endParaRPr lang="en-GB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0.879</a:t>
                      </a: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166910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01DD9E2-DA7E-4623-AE77-AB1CC9A9C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642604"/>
              </p:ext>
            </p:extLst>
          </p:nvPr>
        </p:nvGraphicFramePr>
        <p:xfrm>
          <a:off x="614426" y="3744064"/>
          <a:ext cx="7186829" cy="1817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435">
                  <a:extLst>
                    <a:ext uri="{9D8B030D-6E8A-4147-A177-3AD203B41FA5}">
                      <a16:colId xmlns:a16="http://schemas.microsoft.com/office/drawing/2014/main" val="2513735861"/>
                    </a:ext>
                  </a:extLst>
                </a:gridCol>
                <a:gridCol w="1387003">
                  <a:extLst>
                    <a:ext uri="{9D8B030D-6E8A-4147-A177-3AD203B41FA5}">
                      <a16:colId xmlns:a16="http://schemas.microsoft.com/office/drawing/2014/main" val="2733064977"/>
                    </a:ext>
                  </a:extLst>
                </a:gridCol>
                <a:gridCol w="1282391">
                  <a:extLst>
                    <a:ext uri="{9D8B030D-6E8A-4147-A177-3AD203B41FA5}">
                      <a16:colId xmlns:a16="http://schemas.microsoft.com/office/drawing/2014/main" val="2270125950"/>
                    </a:ext>
                  </a:extLst>
                </a:gridCol>
              </a:tblGrid>
              <a:tr h="77683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Additional factors</a:t>
                      </a: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Number of items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Cronbach's Alpha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84334834"/>
                  </a:ext>
                </a:extLst>
              </a:tr>
              <a:tr h="36799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Rubrics use in general</a:t>
                      </a:r>
                      <a:r>
                        <a:rPr lang="en-GB" sz="2000" b="0" dirty="0">
                          <a:effectLst/>
                        </a:rPr>
                        <a:t> </a:t>
                      </a:r>
                      <a:r>
                        <a:rPr lang="en-US" sz="2000" b="0" dirty="0">
                          <a:effectLst/>
                        </a:rPr>
                        <a:t>(RG) 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0.557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7875892"/>
                  </a:ext>
                </a:extLst>
              </a:tr>
              <a:tr h="34568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Prior knowledge of embedded rubrics</a:t>
                      </a:r>
                      <a:r>
                        <a:rPr lang="en-GB" sz="2000" b="0" dirty="0">
                          <a:effectLst/>
                        </a:rPr>
                        <a:t> </a:t>
                      </a:r>
                      <a:r>
                        <a:rPr lang="en-US" sz="2000" b="0" dirty="0">
                          <a:effectLst/>
                        </a:rPr>
                        <a:t>(PK)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0.576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064991"/>
                  </a:ext>
                </a:extLst>
              </a:tr>
              <a:tr h="32694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Digital confidence</a:t>
                      </a:r>
                      <a:r>
                        <a:rPr lang="en-GB" sz="2000" b="0" dirty="0">
                          <a:effectLst/>
                        </a:rPr>
                        <a:t> </a:t>
                      </a:r>
                      <a:r>
                        <a:rPr lang="en-US" sz="2000" b="0" dirty="0">
                          <a:effectLst/>
                        </a:rPr>
                        <a:t>(DC) 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0.708</a:t>
                      </a: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9609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9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07AEEE-1F50-4DE9-B91D-48ACA31209A0}"/>
              </a:ext>
            </a:extLst>
          </p:cNvPr>
          <p:cNvSpPr txBox="1"/>
          <p:nvPr/>
        </p:nvSpPr>
        <p:spPr>
          <a:xfrm>
            <a:off x="915493" y="1113910"/>
            <a:ext cx="956643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/>
                <a:cs typeface="Calibri"/>
              </a:rPr>
              <a:t>Valid responses (N = 61 academics) 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Only one significant relationship: Performance expectancy and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behavioural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intention to use online embedded rubrics.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/>
                <a:cs typeface="Calibri"/>
              </a:rPr>
              <a:t>F (3,55) = 19.678, p = 0.000; b = 0.780, p = 0.000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2CE6D2-76D1-48F3-82BF-071CCC15B934}"/>
              </a:ext>
            </a:extLst>
          </p:cNvPr>
          <p:cNvGrpSpPr/>
          <p:nvPr/>
        </p:nvGrpSpPr>
        <p:grpSpPr>
          <a:xfrm>
            <a:off x="1061865" y="2875887"/>
            <a:ext cx="9626816" cy="3982113"/>
            <a:chOff x="301486" y="1575055"/>
            <a:chExt cx="9626816" cy="3982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DCBA50B-AE3E-43DB-B007-14C36EDF5EA9}"/>
                </a:ext>
              </a:extLst>
            </p:cNvPr>
            <p:cNvSpPr/>
            <p:nvPr/>
          </p:nvSpPr>
          <p:spPr>
            <a:xfrm>
              <a:off x="7639997" y="4595800"/>
              <a:ext cx="2288305" cy="9613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GB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We will only be able to measure ‘Actual Use’ at the end of the project. </a:t>
              </a:r>
            </a:p>
            <a:p>
              <a:r>
                <a:rPr lang="en-GB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Focus group results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C5257C1-DFF1-4521-BA42-9EAB84B66FBA}"/>
                </a:ext>
              </a:extLst>
            </p:cNvPr>
            <p:cNvSpPr/>
            <p:nvPr/>
          </p:nvSpPr>
          <p:spPr>
            <a:xfrm>
              <a:off x="301486" y="1840660"/>
              <a:ext cx="1962212" cy="735272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Performance expectancy (PE)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BAF2C138-134E-4412-AC5E-C56370F3AB07}"/>
                </a:ext>
              </a:extLst>
            </p:cNvPr>
            <p:cNvSpPr/>
            <p:nvPr/>
          </p:nvSpPr>
          <p:spPr>
            <a:xfrm>
              <a:off x="301486" y="2657266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Effort expectancy (EE)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15E54439-D0DD-4B51-836E-F96F39C1753A}"/>
                </a:ext>
              </a:extLst>
            </p:cNvPr>
            <p:cNvSpPr/>
            <p:nvPr/>
          </p:nvSpPr>
          <p:spPr>
            <a:xfrm>
              <a:off x="301486" y="3473872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influence (SI)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4EBC6E7-6F12-4ADD-9682-D04FF0127532}"/>
                </a:ext>
              </a:extLst>
            </p:cNvPr>
            <p:cNvSpPr/>
            <p:nvPr/>
          </p:nvSpPr>
          <p:spPr>
            <a:xfrm>
              <a:off x="301486" y="4317292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Facilitating conditions (FC)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94CADDA7-3D66-420A-A9AF-0E62C4A5E8E1}"/>
                </a:ext>
              </a:extLst>
            </p:cNvPr>
            <p:cNvSpPr/>
            <p:nvPr/>
          </p:nvSpPr>
          <p:spPr>
            <a:xfrm>
              <a:off x="3821911" y="3125734"/>
              <a:ext cx="1962212" cy="95410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Behavioural intention to use “Acceptance” (BI)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53213C11-DFFB-4DCE-945A-470CA2E9AD5C}"/>
                </a:ext>
              </a:extLst>
            </p:cNvPr>
            <p:cNvSpPr/>
            <p:nvPr/>
          </p:nvSpPr>
          <p:spPr>
            <a:xfrm>
              <a:off x="7612969" y="3789937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Actual use of embedded rubrics  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E3BC4A9-DAC9-407E-ABFD-029FF2D27DC4}"/>
                </a:ext>
              </a:extLst>
            </p:cNvPr>
            <p:cNvCxnSpPr>
              <a:stCxn id="21" idx="3"/>
              <a:endCxn id="25" idx="1"/>
            </p:cNvCxnSpPr>
            <p:nvPr/>
          </p:nvCxnSpPr>
          <p:spPr>
            <a:xfrm>
              <a:off x="2263698" y="2208296"/>
              <a:ext cx="1558213" cy="139449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7D142CC-895B-4219-80D3-991579D32722}"/>
                </a:ext>
              </a:extLst>
            </p:cNvPr>
            <p:cNvCxnSpPr>
              <a:stCxn id="22" idx="3"/>
              <a:endCxn id="25" idx="1"/>
            </p:cNvCxnSpPr>
            <p:nvPr/>
          </p:nvCxnSpPr>
          <p:spPr>
            <a:xfrm>
              <a:off x="2263698" y="3024902"/>
              <a:ext cx="1558213" cy="5778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94AAAEF-4DE1-4430-A1F2-D49A012148CC}"/>
                </a:ext>
              </a:extLst>
            </p:cNvPr>
            <p:cNvCxnSpPr>
              <a:stCxn id="23" idx="3"/>
              <a:endCxn id="25" idx="1"/>
            </p:cNvCxnSpPr>
            <p:nvPr/>
          </p:nvCxnSpPr>
          <p:spPr>
            <a:xfrm flipV="1">
              <a:off x="2263698" y="3602788"/>
              <a:ext cx="1558213" cy="2387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A4D718A-94F8-4D9F-8BB3-D6527323DBD5}"/>
                </a:ext>
              </a:extLst>
            </p:cNvPr>
            <p:cNvCxnSpPr>
              <a:stCxn id="24" idx="3"/>
              <a:endCxn id="25" idx="1"/>
            </p:cNvCxnSpPr>
            <p:nvPr/>
          </p:nvCxnSpPr>
          <p:spPr>
            <a:xfrm flipV="1">
              <a:off x="2263698" y="3602788"/>
              <a:ext cx="1558213" cy="10821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DC2170E-60C9-4112-B8AB-40AAF98C5CE4}"/>
                </a:ext>
              </a:extLst>
            </p:cNvPr>
            <p:cNvCxnSpPr>
              <a:stCxn id="24" idx="3"/>
              <a:endCxn id="26" idx="1"/>
            </p:cNvCxnSpPr>
            <p:nvPr/>
          </p:nvCxnSpPr>
          <p:spPr>
            <a:xfrm flipV="1">
              <a:off x="2263698" y="4157573"/>
              <a:ext cx="5349271" cy="527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3FEADD56-5208-49B3-A639-7B0BE2BA4974}"/>
                </a:ext>
              </a:extLst>
            </p:cNvPr>
            <p:cNvSpPr/>
            <p:nvPr/>
          </p:nvSpPr>
          <p:spPr>
            <a:xfrm>
              <a:off x="2774257" y="1575055"/>
              <a:ext cx="1962212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Digital confidence (DC)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FC814DD7-D09D-4221-B8BB-FB4DC12E634A}"/>
                </a:ext>
              </a:extLst>
            </p:cNvPr>
            <p:cNvSpPr/>
            <p:nvPr/>
          </p:nvSpPr>
          <p:spPr>
            <a:xfrm>
              <a:off x="6925318" y="1597520"/>
              <a:ext cx="2492425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Prior knowledge of embedded rubrics (PK)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3EFAEC74-2C41-42A9-AD97-BA0573722701}"/>
                </a:ext>
              </a:extLst>
            </p:cNvPr>
            <p:cNvSpPr/>
            <p:nvPr/>
          </p:nvSpPr>
          <p:spPr>
            <a:xfrm>
              <a:off x="4803017" y="1579865"/>
              <a:ext cx="1962212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Use of rubrics in general (RG)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7CEAD7A-6F98-4901-B768-5919C245A839}"/>
                </a:ext>
              </a:extLst>
            </p:cNvPr>
            <p:cNvCxnSpPr>
              <a:stCxn id="32" idx="2"/>
              <a:endCxn id="25" idx="0"/>
            </p:cNvCxnSpPr>
            <p:nvPr/>
          </p:nvCxnSpPr>
          <p:spPr>
            <a:xfrm>
              <a:off x="3755363" y="2310327"/>
              <a:ext cx="1047654" cy="815407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A08DFC4-2D5E-4CEB-A578-8C80C7D921C5}"/>
                </a:ext>
              </a:extLst>
            </p:cNvPr>
            <p:cNvCxnSpPr>
              <a:cxnSpLocks/>
              <a:stCxn id="33" idx="2"/>
              <a:endCxn id="25" idx="0"/>
            </p:cNvCxnSpPr>
            <p:nvPr/>
          </p:nvCxnSpPr>
          <p:spPr>
            <a:xfrm flipH="1">
              <a:off x="4803017" y="2332792"/>
              <a:ext cx="3368514" cy="792942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89F58EFE-3A62-4C7B-BDF8-A41F01375A47}"/>
                </a:ext>
              </a:extLst>
            </p:cNvPr>
            <p:cNvCxnSpPr>
              <a:stCxn id="34" idx="2"/>
              <a:endCxn id="25" idx="0"/>
            </p:cNvCxnSpPr>
            <p:nvPr/>
          </p:nvCxnSpPr>
          <p:spPr>
            <a:xfrm flipH="1">
              <a:off x="4803017" y="2315137"/>
              <a:ext cx="981106" cy="810597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E04C760-21F9-43A8-ACFF-23DD6A05958E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>
            <a:off x="6544502" y="4903620"/>
            <a:ext cx="1828846" cy="554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D670341-CB8E-4D32-8707-08D48FD0CE7E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</p:spTree>
    <p:extLst>
      <p:ext uri="{BB962C8B-B14F-4D97-AF65-F5344CB8AC3E}">
        <p14:creationId xmlns:p14="http://schemas.microsoft.com/office/powerpoint/2010/main" val="3786878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45439-1BAE-40E1-8E33-19AC88341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837" y="1214623"/>
            <a:ext cx="9679326" cy="44287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Competitive pressures to adopt online marking tools, for 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consistent, reliable, and efficient marking </a:t>
            </a:r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and to align with student expectations and satisfaction (</a:t>
            </a:r>
            <a:r>
              <a:rPr lang="en-GB" sz="1600" dirty="0" err="1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Ozkan</a:t>
            </a:r>
            <a:r>
              <a:rPr lang="en-GB" sz="1600" dirty="0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 and </a:t>
            </a:r>
            <a:r>
              <a:rPr lang="en-GB" sz="1600" dirty="0" err="1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Koseler</a:t>
            </a:r>
            <a:r>
              <a:rPr lang="en-GB" sz="1600" dirty="0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,</a:t>
            </a:r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 2009; Reed and </a:t>
            </a:r>
            <a:r>
              <a:rPr lang="en-GB" sz="1600" dirty="0" err="1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Watmough</a:t>
            </a:r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, 2015).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Preliminary results show high resistance in adoption of online embedded marking tools at an institutional level.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Strong cultural resistance to change despite Covid-19.</a:t>
            </a:r>
          </a:p>
          <a:p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Batang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Originality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Studies on the use of rubrics tend to be student centric.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Little research specifically looking at online embedded rubrics.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Exploration and </a:t>
            </a:r>
            <a:r>
              <a:rPr lang="en-US" sz="1600" dirty="0" err="1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categorisation</a:t>
            </a:r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 of external factors: 	Individual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					Cultural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					Innovation (barriers and drivers)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					Technological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					Pedagogical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Batang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Integration of these wider external factors to the UTAUT model.</a:t>
            </a:r>
          </a:p>
          <a:p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29AFB7-5B98-45F6-97AA-38EC5E005E4C}"/>
              </a:ext>
            </a:extLst>
          </p:cNvPr>
          <p:cNvSpPr txBox="1"/>
          <p:nvPr/>
        </p:nvSpPr>
        <p:spPr>
          <a:xfrm>
            <a:off x="1190837" y="528550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Implications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347917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CC423-6EA2-4E85-895C-0AC58A781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698" y="892474"/>
            <a:ext cx="9810604" cy="54092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Data Collection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Phase 2:</a:t>
            </a:r>
          </a:p>
          <a:p>
            <a:pPr marL="560070" lvl="1" indent="-285750">
              <a:buFont typeface="Calibri" panose="020F0502020204030204" pitchFamily="34" charset="0"/>
              <a:buChar char="→"/>
            </a:pPr>
            <a:r>
              <a:rPr lang="en-US" sz="14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Currently conducting interviews to explore the results further and address the "why“ </a:t>
            </a:r>
          </a:p>
          <a:p>
            <a:pPr marL="560070" lvl="1" indent="-285750">
              <a:buFont typeface="Calibri" panose="020F0502020204030204" pitchFamily="34" charset="0"/>
              <a:buChar char="→"/>
            </a:pPr>
            <a:r>
              <a:rPr lang="en-US" sz="14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Focus group with staff from the pilot project (data analysis stage)</a:t>
            </a:r>
          </a:p>
          <a:p>
            <a:pPr marL="560070" lvl="1" indent="-285750">
              <a:buFont typeface="Calibri" panose="020F0502020204030204" pitchFamily="34" charset="0"/>
              <a:buChar char="→"/>
            </a:pPr>
            <a:r>
              <a:rPr lang="en-US" sz="14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Focus group with students from the pilot project (to be conducted)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Explore opinions and views of students</a:t>
            </a:r>
            <a:endParaRPr lang="en-US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Triangulation of data 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Assessment and evaluation of ‘Actual Use’ of online embedded rubrics</a:t>
            </a:r>
          </a:p>
          <a:p>
            <a:endParaRPr lang="en-US" sz="1800" dirty="0">
              <a:solidFill>
                <a:schemeClr val="tx1"/>
              </a:solidFill>
              <a:latin typeface="Calibri"/>
              <a:ea typeface="Batang"/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Pilot Implementation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Review of the assessment and feedback policy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Process mapping and interviews with administration teams</a:t>
            </a: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+mn-lt"/>
                <a:cs typeface="Calibri"/>
              </a:rPr>
              <a:t>Ongoing development of guidance for staff</a:t>
            </a:r>
            <a:endParaRPr lang="en-US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Training materials and workshops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/>
              <a:ea typeface="Batang"/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latin typeface="Calibri"/>
                <a:ea typeface="Batang"/>
                <a:cs typeface="Calibri"/>
              </a:rPr>
              <a:t>ANY SUGGESTIONS?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D1040-1103-4B46-A037-E7794E130CBF}"/>
              </a:ext>
            </a:extLst>
          </p:cNvPr>
          <p:cNvSpPr txBox="1"/>
          <p:nvPr/>
        </p:nvSpPr>
        <p:spPr>
          <a:xfrm>
            <a:off x="1190698" y="369254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251400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EAB459D-4435-432A-8316-B95C88E5164B}"/>
              </a:ext>
            </a:extLst>
          </p:cNvPr>
          <p:cNvSpPr txBox="1"/>
          <p:nvPr/>
        </p:nvSpPr>
        <p:spPr>
          <a:xfrm>
            <a:off x="1166744" y="332683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D6449CD4-B861-42BC-AB1D-15AACA565A2B}"/>
              </a:ext>
            </a:extLst>
          </p:cNvPr>
          <p:cNvSpPr txBox="1"/>
          <p:nvPr/>
        </p:nvSpPr>
        <p:spPr>
          <a:xfrm>
            <a:off x="1166744" y="736046"/>
            <a:ext cx="9858512" cy="59708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Calibri"/>
              <a:cs typeface="Calibri"/>
            </a:endParaRPr>
          </a:p>
          <a:p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Davis, F. D. (1989), Perceived Usefulness, Perceived Ease of Use, and User Acceptance of Information Technology, </a:t>
            </a:r>
            <a:r>
              <a:rPr lang="en-GB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MIS Quarterly,</a:t>
            </a:r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13(3), pp. 319-339. </a:t>
            </a:r>
          </a:p>
          <a:p>
            <a:endParaRPr lang="en-GB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Davis, F. D., </a:t>
            </a:r>
            <a:r>
              <a:rPr lang="en-GB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Bagozzi</a:t>
            </a:r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R. P., and </a:t>
            </a:r>
            <a:r>
              <a:rPr lang="en-GB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Warshaw</a:t>
            </a:r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P. R. (1992), Extrinsic and Intrinsic Motivation to Use Computers in the Workplace, </a:t>
            </a:r>
            <a:r>
              <a:rPr lang="en-GB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Journal of Applied Social Psychology,</a:t>
            </a:r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22(14), pp. 1111- 1132. </a:t>
            </a:r>
          </a:p>
          <a:p>
            <a:endParaRPr lang="en-GB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US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Ozkan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 S. and </a:t>
            </a:r>
            <a:r>
              <a:rPr lang="en-US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Koseler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R. (2009), Multi-dimensional students' evaluation of e-learning systems in the higher education context: An empirical investigation, </a:t>
            </a:r>
            <a:r>
              <a:rPr lang="en-US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Computers and Education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 53(4), pp. 1285-1296.</a:t>
            </a:r>
          </a:p>
          <a:p>
            <a:endParaRPr lang="en-US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Panadero, E., and Jonsson, A. (2020). A critical review of the arguments against the use of rubrics. </a:t>
            </a:r>
            <a:r>
              <a:rPr lang="en-GB" sz="1400" b="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Educational Research Review</a:t>
            </a:r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1400" b="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100329.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 </a:t>
            </a:r>
          </a:p>
          <a:p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Reed, P., and </a:t>
            </a:r>
            <a:r>
              <a:rPr lang="en-US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Watmough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S. (2015), Hygiene factors: Using VLE minimum standards to avoid student dissatisfaction, </a:t>
            </a:r>
            <a:r>
              <a:rPr lang="en-US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E-Learning and Digital Media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 12(1), pp. 68–89.</a:t>
            </a:r>
          </a:p>
          <a:p>
            <a:endParaRPr lang="en-US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Sadler, D. R. (2009). Indeterminacy in the use of pre-set criteria for assessment and grading. 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</a:rPr>
              <a:t>Assessment and Evaluation in Higher Education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, 34(2), pp. 159–179</a:t>
            </a:r>
          </a:p>
          <a:p>
            <a:endParaRPr lang="en-GB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US" sz="1400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Schneckenberg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D. (2009), Understanding the real barriers to technology-enhanced innovation in higher education, </a:t>
            </a:r>
            <a:r>
              <a:rPr lang="en-US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Educational Research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 51(4), pp. 411-424.</a:t>
            </a:r>
          </a:p>
          <a:p>
            <a:endParaRPr lang="en-US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Torrance, H. (2007). Assessment as learning? How the use of explicit learning objectives, assessment criteria and feedback in post‐secondary education and training can come to dominate learning. </a:t>
            </a:r>
            <a:r>
              <a:rPr lang="en-GB" sz="1400" b="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Assessment in Education</a:t>
            </a:r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1400" b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14(3), </a:t>
            </a:r>
            <a:r>
              <a:rPr lang="en-GB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pp. 281-294.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Venkatesh, V., Morris, M. G., Davis, G. B., and Davis, F. D. (2003), User Acceptance of Information Technology: Toward a Unified View. </a:t>
            </a:r>
            <a:r>
              <a:rPr lang="en-US" sz="1400" i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MIS Quarterly</a:t>
            </a:r>
            <a:r>
              <a:rPr lang="en-US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, 27(1), pp.425–478.</a:t>
            </a:r>
            <a:r>
              <a:rPr lang="en-GB" sz="14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 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27A0E-8B86-4307-8078-F64FE5A07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698" y="1447888"/>
            <a:ext cx="9810604" cy="44287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Research Objectives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To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/>
                <a:ea typeface="Batang"/>
                <a:cs typeface="Calibri"/>
              </a:rPr>
              <a:t> explore the attitudes of staff regarding online feedback and marking tools</a:t>
            </a:r>
            <a:endParaRPr lang="en-US" sz="1600" dirty="0">
              <a:solidFill>
                <a:srgbClr val="262626"/>
              </a:solidFill>
              <a:latin typeface="Calibri"/>
              <a:cs typeface="Calibri"/>
            </a:endParaRP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To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/>
                <a:ea typeface="Batang"/>
                <a:cs typeface="Calibri"/>
              </a:rPr>
              <a:t> establish the current state of usage</a:t>
            </a:r>
            <a:endParaRPr lang="en-US" sz="1600" dirty="0">
              <a:solidFill>
                <a:srgbClr val="262626"/>
              </a:solidFill>
              <a:latin typeface="Calibri"/>
              <a:cs typeface="Calibri"/>
            </a:endParaRP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To investigate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/>
                <a:ea typeface="Batang"/>
                <a:cs typeface="Calibri"/>
              </a:rPr>
              <a:t> future adoption intentions</a:t>
            </a:r>
            <a:endParaRPr lang="en-US" sz="16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Outputs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Journal article publications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Report for UWE Digital Strategy 2030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/>
                <a:ea typeface="Batang"/>
                <a:cs typeface="Calibri"/>
              </a:rPr>
              <a:t>Training and development materials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/>
              <a:ea typeface="Batang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F4C8D5-9191-437E-8AC7-893C0F46AA04}"/>
              </a:ext>
            </a:extLst>
          </p:cNvPr>
          <p:cNvSpPr txBox="1"/>
          <p:nvPr/>
        </p:nvSpPr>
        <p:spPr>
          <a:xfrm>
            <a:off x="1190698" y="553445"/>
            <a:ext cx="342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21060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548535-AB32-421D-9137-00CD89310E1D}"/>
              </a:ext>
            </a:extLst>
          </p:cNvPr>
          <p:cNvSpPr txBox="1"/>
          <p:nvPr/>
        </p:nvSpPr>
        <p:spPr>
          <a:xfrm>
            <a:off x="1205967" y="634678"/>
            <a:ext cx="6595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Pedagogic Debate around Marking Rubrics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1B2DB2-FCE4-4F8E-8EDA-03E9298AB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967" y="1552042"/>
            <a:ext cx="9742539" cy="264636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Advantages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Rubrics can provide consistent, reliable, and efficient marking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Rubrics can be used to teach as well as evaluate </a:t>
            </a: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Rubrics can improve l</a:t>
            </a:r>
            <a:r>
              <a:rPr lang="en-GB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earning, academic performance, and self-regulation</a:t>
            </a: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Rubrics can provide a sense of transparency and fairness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Disadvantages</a:t>
            </a: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Rubrics tend to standardise and narrow the curriculum </a:t>
            </a: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Rubrics can lead to instrumental learning and “criteria compliance” among students</a:t>
            </a: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Concerns around validity and reliability (links to appropriateness of language)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BD3A95CC-AEE3-4215-91B5-DAD5F60DC1EE}"/>
              </a:ext>
            </a:extLst>
          </p:cNvPr>
          <p:cNvSpPr/>
          <p:nvPr/>
        </p:nvSpPr>
        <p:spPr>
          <a:xfrm>
            <a:off x="7800975" y="121848"/>
            <a:ext cx="4238625" cy="264636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+mj-lt"/>
              </a:rPr>
              <a:t>“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Students frequently referred to them as serving the purposes of </a:t>
            </a:r>
            <a:r>
              <a:rPr lang="en-GB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learning and achievement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, while instructors focussed almost exclusively on </a:t>
            </a:r>
            <a:r>
              <a:rPr lang="en-GB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the role of a rubric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in quickly, objectively and accurately assigning grades” (Reddy and Andrade, 2009)</a:t>
            </a:r>
          </a:p>
        </p:txBody>
      </p:sp>
    </p:spTree>
    <p:extLst>
      <p:ext uri="{BB962C8B-B14F-4D97-AF65-F5344CB8AC3E}">
        <p14:creationId xmlns:p14="http://schemas.microsoft.com/office/powerpoint/2010/main" val="298242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5">
            <a:extLst>
              <a:ext uri="{FF2B5EF4-FFF2-40B4-BE49-F238E27FC236}">
                <a16:creationId xmlns:a16="http://schemas.microsoft.com/office/drawing/2014/main" id="{5FDDA4BF-98A9-4AD2-B563-1050D4040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632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87AA-9C16-425F-B5B3-8328A66A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211" y="1366547"/>
            <a:ext cx="10488433" cy="264636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Embedded Rubrics vs Offline Rubrics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embedded rubrics have only recently been introduced to the Blackboard platform at UWE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Determining the significance of a particular tool and predicting the success of its use prior to adoption is crucial for future identification of training and investment needs.</a:t>
            </a:r>
          </a:p>
        </p:txBody>
      </p:sp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AB47DD37-2326-421B-8396-2065D72A4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83550"/>
            <a:ext cx="12192002" cy="2697170"/>
          </a:xfrm>
          <a:custGeom>
            <a:avLst/>
            <a:gdLst>
              <a:gd name="connsiteX0" fmla="*/ 12192002 w 12192002"/>
              <a:gd name="connsiteY0" fmla="*/ 0 h 2697170"/>
              <a:gd name="connsiteX1" fmla="*/ 12192002 w 12192002"/>
              <a:gd name="connsiteY1" fmla="*/ 1533100 h 2697170"/>
              <a:gd name="connsiteX2" fmla="*/ 12192000 w 12192002"/>
              <a:gd name="connsiteY2" fmla="*/ 1533100 h 2697170"/>
              <a:gd name="connsiteX3" fmla="*/ 12192000 w 12192002"/>
              <a:gd name="connsiteY3" fmla="*/ 2697170 h 2697170"/>
              <a:gd name="connsiteX4" fmla="*/ 0 w 12192002"/>
              <a:gd name="connsiteY4" fmla="*/ 2697170 h 2697170"/>
              <a:gd name="connsiteX5" fmla="*/ 0 w 12192002"/>
              <a:gd name="connsiteY5" fmla="*/ 1533100 h 2697170"/>
              <a:gd name="connsiteX6" fmla="*/ 0 w 12192002"/>
              <a:gd name="connsiteY6" fmla="*/ 1223212 h 2697170"/>
              <a:gd name="connsiteX7" fmla="*/ 0 w 12192002"/>
              <a:gd name="connsiteY7" fmla="*/ 147159 h 2697170"/>
              <a:gd name="connsiteX8" fmla="*/ 471 w 12192002"/>
              <a:gd name="connsiteY8" fmla="*/ 147293 h 2697170"/>
              <a:gd name="connsiteX9" fmla="*/ 86135 w 12192002"/>
              <a:gd name="connsiteY9" fmla="*/ 158799 h 2697170"/>
              <a:gd name="connsiteX10" fmla="*/ 254018 w 12192002"/>
              <a:gd name="connsiteY10" fmla="*/ 189558 h 2697170"/>
              <a:gd name="connsiteX11" fmla="*/ 316142 w 12192002"/>
              <a:gd name="connsiteY11" fmla="*/ 198965 h 2697170"/>
              <a:gd name="connsiteX12" fmla="*/ 420965 w 12192002"/>
              <a:gd name="connsiteY12" fmla="*/ 223363 h 2697170"/>
              <a:gd name="connsiteX13" fmla="*/ 465307 w 12192002"/>
              <a:gd name="connsiteY13" fmla="*/ 239269 h 2697170"/>
              <a:gd name="connsiteX14" fmla="*/ 467879 w 12192002"/>
              <a:gd name="connsiteY14" fmla="*/ 239154 h 2697170"/>
              <a:gd name="connsiteX15" fmla="*/ 469805 w 12192002"/>
              <a:gd name="connsiteY15" fmla="*/ 243207 h 2697170"/>
              <a:gd name="connsiteX16" fmla="*/ 477917 w 12192002"/>
              <a:gd name="connsiteY16" fmla="*/ 246260 h 2697170"/>
              <a:gd name="connsiteX17" fmla="*/ 504103 w 12192002"/>
              <a:gd name="connsiteY17" fmla="*/ 249406 h 2697170"/>
              <a:gd name="connsiteX18" fmla="*/ 514613 w 12192002"/>
              <a:gd name="connsiteY18" fmla="*/ 249731 h 2697170"/>
              <a:gd name="connsiteX19" fmla="*/ 528580 w 12192002"/>
              <a:gd name="connsiteY19" fmla="*/ 252031 h 2697170"/>
              <a:gd name="connsiteX20" fmla="*/ 528715 w 12192002"/>
              <a:gd name="connsiteY20" fmla="*/ 252360 h 2697170"/>
              <a:gd name="connsiteX21" fmla="*/ 542212 w 12192002"/>
              <a:gd name="connsiteY21" fmla="*/ 253981 h 2697170"/>
              <a:gd name="connsiteX22" fmla="*/ 610916 w 12192002"/>
              <a:gd name="connsiteY22" fmla="*/ 258466 h 2697170"/>
              <a:gd name="connsiteX23" fmla="*/ 675445 w 12192002"/>
              <a:gd name="connsiteY23" fmla="*/ 298242 h 2697170"/>
              <a:gd name="connsiteX24" fmla="*/ 706978 w 12192002"/>
              <a:gd name="connsiteY24" fmla="*/ 308449 h 2697170"/>
              <a:gd name="connsiteX25" fmla="*/ 722688 w 12192002"/>
              <a:gd name="connsiteY25" fmla="*/ 315356 h 2697170"/>
              <a:gd name="connsiteX26" fmla="*/ 788907 w 12192002"/>
              <a:gd name="connsiteY26" fmla="*/ 320888 h 2697170"/>
              <a:gd name="connsiteX27" fmla="*/ 795966 w 12192002"/>
              <a:gd name="connsiteY27" fmla="*/ 323634 h 2697170"/>
              <a:gd name="connsiteX28" fmla="*/ 841143 w 12192002"/>
              <a:gd name="connsiteY28" fmla="*/ 323539 h 2697170"/>
              <a:gd name="connsiteX29" fmla="*/ 863323 w 12192002"/>
              <a:gd name="connsiteY29" fmla="*/ 324988 h 2697170"/>
              <a:gd name="connsiteX30" fmla="*/ 871982 w 12192002"/>
              <a:gd name="connsiteY30" fmla="*/ 322308 h 2697170"/>
              <a:gd name="connsiteX31" fmla="*/ 903506 w 12192002"/>
              <a:gd name="connsiteY31" fmla="*/ 326013 h 2697170"/>
              <a:gd name="connsiteX32" fmla="*/ 906222 w 12192002"/>
              <a:gd name="connsiteY32" fmla="*/ 327603 h 2697170"/>
              <a:gd name="connsiteX33" fmla="*/ 935582 w 12192002"/>
              <a:gd name="connsiteY33" fmla="*/ 326326 h 2697170"/>
              <a:gd name="connsiteX34" fmla="*/ 964244 w 12192002"/>
              <a:gd name="connsiteY34" fmla="*/ 320017 h 2697170"/>
              <a:gd name="connsiteX35" fmla="*/ 1219609 w 12192002"/>
              <a:gd name="connsiteY35" fmla="*/ 367935 h 2697170"/>
              <a:gd name="connsiteX36" fmla="*/ 1416774 w 12192002"/>
              <a:gd name="connsiteY36" fmla="*/ 382458 h 2697170"/>
              <a:gd name="connsiteX37" fmla="*/ 1419448 w 12192002"/>
              <a:gd name="connsiteY37" fmla="*/ 381604 h 2697170"/>
              <a:gd name="connsiteX38" fmla="*/ 5617585 w 12192002"/>
              <a:gd name="connsiteY38" fmla="*/ 697953 h 2697170"/>
              <a:gd name="connsiteX39" fmla="*/ 5661517 w 12192002"/>
              <a:gd name="connsiteY39" fmla="*/ 704207 h 2697170"/>
              <a:gd name="connsiteX40" fmla="*/ 5726029 w 12192002"/>
              <a:gd name="connsiteY40" fmla="*/ 703535 h 2697170"/>
              <a:gd name="connsiteX41" fmla="*/ 5904210 w 12192002"/>
              <a:gd name="connsiteY41" fmla="*/ 706823 h 2697170"/>
              <a:gd name="connsiteX42" fmla="*/ 5992100 w 12192002"/>
              <a:gd name="connsiteY42" fmla="*/ 720371 h 2697170"/>
              <a:gd name="connsiteX43" fmla="*/ 6075556 w 12192002"/>
              <a:gd name="connsiteY43" fmla="*/ 729951 h 2697170"/>
              <a:gd name="connsiteX44" fmla="*/ 6095398 w 12192002"/>
              <a:gd name="connsiteY44" fmla="*/ 743116 h 2697170"/>
              <a:gd name="connsiteX45" fmla="*/ 6145539 w 12192002"/>
              <a:gd name="connsiteY45" fmla="*/ 738953 h 2697170"/>
              <a:gd name="connsiteX46" fmla="*/ 6163802 w 12192002"/>
              <a:gd name="connsiteY46" fmla="*/ 749192 h 2697170"/>
              <a:gd name="connsiteX47" fmla="*/ 6238120 w 12192002"/>
              <a:gd name="connsiteY47" fmla="*/ 731622 h 2697170"/>
              <a:gd name="connsiteX48" fmla="*/ 6238644 w 12192002"/>
              <a:gd name="connsiteY48" fmla="*/ 731866 h 2697170"/>
              <a:gd name="connsiteX49" fmla="*/ 6251400 w 12192002"/>
              <a:gd name="connsiteY49" fmla="*/ 729720 h 2697170"/>
              <a:gd name="connsiteX50" fmla="*/ 6311523 w 12192002"/>
              <a:gd name="connsiteY50" fmla="*/ 715617 h 2697170"/>
              <a:gd name="connsiteX51" fmla="*/ 6413295 w 12192002"/>
              <a:gd name="connsiteY51" fmla="*/ 732388 h 2697170"/>
              <a:gd name="connsiteX52" fmla="*/ 6451267 w 12192002"/>
              <a:gd name="connsiteY52" fmla="*/ 732794 h 2697170"/>
              <a:gd name="connsiteX53" fmla="*/ 6472504 w 12192002"/>
              <a:gd name="connsiteY53" fmla="*/ 734535 h 2697170"/>
              <a:gd name="connsiteX54" fmla="*/ 6474445 w 12192002"/>
              <a:gd name="connsiteY54" fmla="*/ 735625 h 2697170"/>
              <a:gd name="connsiteX55" fmla="*/ 6531992 w 12192002"/>
              <a:gd name="connsiteY55" fmla="*/ 721963 h 2697170"/>
              <a:gd name="connsiteX56" fmla="*/ 6541082 w 12192002"/>
              <a:gd name="connsiteY56" fmla="*/ 722441 h 2697170"/>
              <a:gd name="connsiteX57" fmla="*/ 6576737 w 12192002"/>
              <a:gd name="connsiteY57" fmla="*/ 710600 h 2697170"/>
              <a:gd name="connsiteX58" fmla="*/ 6596145 w 12192002"/>
              <a:gd name="connsiteY58" fmla="*/ 706049 h 2697170"/>
              <a:gd name="connsiteX59" fmla="*/ 6599587 w 12192002"/>
              <a:gd name="connsiteY59" fmla="*/ 701532 h 2697170"/>
              <a:gd name="connsiteX60" fmla="*/ 6629274 w 12192002"/>
              <a:gd name="connsiteY60" fmla="*/ 696453 h 2697170"/>
              <a:gd name="connsiteX61" fmla="*/ 6633455 w 12192002"/>
              <a:gd name="connsiteY61" fmla="*/ 697088 h 2697170"/>
              <a:gd name="connsiteX62" fmla="*/ 6653804 w 12192002"/>
              <a:gd name="connsiteY62" fmla="*/ 688881 h 2697170"/>
              <a:gd name="connsiteX63" fmla="*/ 10731527 w 12192002"/>
              <a:gd name="connsiteY63" fmla="*/ 271884 h 2697170"/>
              <a:gd name="connsiteX64" fmla="*/ 10793745 w 12192002"/>
              <a:gd name="connsiteY64" fmla="*/ 258481 h 2697170"/>
              <a:gd name="connsiteX65" fmla="*/ 10796512 w 12192002"/>
              <a:gd name="connsiteY65" fmla="*/ 253516 h 2697170"/>
              <a:gd name="connsiteX66" fmla="*/ 10856263 w 12192002"/>
              <a:gd name="connsiteY66" fmla="*/ 251783 h 2697170"/>
              <a:gd name="connsiteX67" fmla="*/ 10872952 w 12192002"/>
              <a:gd name="connsiteY67" fmla="*/ 243066 h 2697170"/>
              <a:gd name="connsiteX68" fmla="*/ 10980163 w 12192002"/>
              <a:gd name="connsiteY68" fmla="*/ 237678 h 2697170"/>
              <a:gd name="connsiteX69" fmla="*/ 11037325 w 12192002"/>
              <a:gd name="connsiteY69" fmla="*/ 236454 h 2697170"/>
              <a:gd name="connsiteX70" fmla="*/ 11100867 w 12192002"/>
              <a:gd name="connsiteY70" fmla="*/ 228539 h 2697170"/>
              <a:gd name="connsiteX71" fmla="*/ 11127856 w 12192002"/>
              <a:gd name="connsiteY71" fmla="*/ 215115 h 2697170"/>
              <a:gd name="connsiteX72" fmla="*/ 11166497 w 12192002"/>
              <a:gd name="connsiteY72" fmla="*/ 214810 h 2697170"/>
              <a:gd name="connsiteX73" fmla="*/ 11226397 w 12192002"/>
              <a:gd name="connsiteY73" fmla="*/ 214458 h 2697170"/>
              <a:gd name="connsiteX74" fmla="*/ 11284499 w 12192002"/>
              <a:gd name="connsiteY74" fmla="*/ 215829 h 2697170"/>
              <a:gd name="connsiteX75" fmla="*/ 11332107 w 12192002"/>
              <a:gd name="connsiteY75" fmla="*/ 242856 h 2697170"/>
              <a:gd name="connsiteX76" fmla="*/ 11357066 w 12192002"/>
              <a:gd name="connsiteY76" fmla="*/ 192601 h 2697170"/>
              <a:gd name="connsiteX77" fmla="*/ 11394563 w 12192002"/>
              <a:gd name="connsiteY77" fmla="*/ 186222 h 2697170"/>
              <a:gd name="connsiteX78" fmla="*/ 11407061 w 12192002"/>
              <a:gd name="connsiteY78" fmla="*/ 192354 h 2697170"/>
              <a:gd name="connsiteX79" fmla="*/ 11429464 w 12192002"/>
              <a:gd name="connsiteY79" fmla="*/ 191610 h 2697170"/>
              <a:gd name="connsiteX80" fmla="*/ 11427271 w 12192002"/>
              <a:gd name="connsiteY80" fmla="*/ 181492 h 2697170"/>
              <a:gd name="connsiteX81" fmla="*/ 11487575 w 12192002"/>
              <a:gd name="connsiteY81" fmla="*/ 176136 h 2697170"/>
              <a:gd name="connsiteX82" fmla="*/ 11579517 w 12192002"/>
              <a:gd name="connsiteY82" fmla="*/ 155481 h 2697170"/>
              <a:gd name="connsiteX83" fmla="*/ 11699246 w 12192002"/>
              <a:gd name="connsiteY83" fmla="*/ 138006 h 2697170"/>
              <a:gd name="connsiteX84" fmla="*/ 11882899 w 12192002"/>
              <a:gd name="connsiteY84" fmla="*/ 133514 h 2697170"/>
              <a:gd name="connsiteX85" fmla="*/ 11994747 w 12192002"/>
              <a:gd name="connsiteY85" fmla="*/ 77608 h 2697170"/>
              <a:gd name="connsiteX86" fmla="*/ 12132313 w 12192002"/>
              <a:gd name="connsiteY86" fmla="*/ 28707 h 269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2192002" h="2697170">
                <a:moveTo>
                  <a:pt x="12192002" y="0"/>
                </a:moveTo>
                <a:lnTo>
                  <a:pt x="12192002" y="1533100"/>
                </a:lnTo>
                <a:lnTo>
                  <a:pt x="12192000" y="1533100"/>
                </a:lnTo>
                <a:lnTo>
                  <a:pt x="12192000" y="2697170"/>
                </a:lnTo>
                <a:lnTo>
                  <a:pt x="0" y="2697170"/>
                </a:lnTo>
                <a:lnTo>
                  <a:pt x="0" y="1533100"/>
                </a:lnTo>
                <a:lnTo>
                  <a:pt x="0" y="1223212"/>
                </a:lnTo>
                <a:lnTo>
                  <a:pt x="0" y="147159"/>
                </a:lnTo>
                <a:lnTo>
                  <a:pt x="471" y="147293"/>
                </a:lnTo>
                <a:cubicBezTo>
                  <a:pt x="24729" y="155064"/>
                  <a:pt x="49748" y="160893"/>
                  <a:pt x="86135" y="158799"/>
                </a:cubicBezTo>
                <a:cubicBezTo>
                  <a:pt x="148512" y="169521"/>
                  <a:pt x="196165" y="187006"/>
                  <a:pt x="254018" y="189558"/>
                </a:cubicBezTo>
                <a:cubicBezTo>
                  <a:pt x="270380" y="199794"/>
                  <a:pt x="288620" y="205817"/>
                  <a:pt x="316142" y="198965"/>
                </a:cubicBezTo>
                <a:cubicBezTo>
                  <a:pt x="372119" y="211854"/>
                  <a:pt x="375154" y="228531"/>
                  <a:pt x="420965" y="223363"/>
                </a:cubicBezTo>
                <a:cubicBezTo>
                  <a:pt x="435853" y="251962"/>
                  <a:pt x="444677" y="243409"/>
                  <a:pt x="465307" y="239269"/>
                </a:cubicBezTo>
                <a:lnTo>
                  <a:pt x="467879" y="239154"/>
                </a:lnTo>
                <a:lnTo>
                  <a:pt x="469805" y="243207"/>
                </a:lnTo>
                <a:lnTo>
                  <a:pt x="477917" y="246260"/>
                </a:lnTo>
                <a:lnTo>
                  <a:pt x="504103" y="249406"/>
                </a:lnTo>
                <a:lnTo>
                  <a:pt x="514613" y="249731"/>
                </a:lnTo>
                <a:cubicBezTo>
                  <a:pt x="521607" y="250275"/>
                  <a:pt x="525936" y="251045"/>
                  <a:pt x="528580" y="252031"/>
                </a:cubicBezTo>
                <a:lnTo>
                  <a:pt x="528715" y="252360"/>
                </a:lnTo>
                <a:lnTo>
                  <a:pt x="542212" y="253981"/>
                </a:lnTo>
                <a:cubicBezTo>
                  <a:pt x="565469" y="256093"/>
                  <a:pt x="588558" y="257555"/>
                  <a:pt x="610916" y="258466"/>
                </a:cubicBezTo>
                <a:cubicBezTo>
                  <a:pt x="616393" y="276540"/>
                  <a:pt x="706029" y="270830"/>
                  <a:pt x="675445" y="298242"/>
                </a:cubicBezTo>
                <a:cubicBezTo>
                  <a:pt x="704946" y="300323"/>
                  <a:pt x="730905" y="291099"/>
                  <a:pt x="706978" y="308449"/>
                </a:cubicBezTo>
                <a:cubicBezTo>
                  <a:pt x="716265" y="309674"/>
                  <a:pt x="720624" y="312191"/>
                  <a:pt x="722688" y="315356"/>
                </a:cubicBezTo>
                <a:lnTo>
                  <a:pt x="788907" y="320888"/>
                </a:lnTo>
                <a:lnTo>
                  <a:pt x="795966" y="323634"/>
                </a:lnTo>
                <a:lnTo>
                  <a:pt x="841143" y="323539"/>
                </a:lnTo>
                <a:lnTo>
                  <a:pt x="863323" y="324988"/>
                </a:lnTo>
                <a:lnTo>
                  <a:pt x="871982" y="322308"/>
                </a:lnTo>
                <a:cubicBezTo>
                  <a:pt x="880007" y="321130"/>
                  <a:pt x="889794" y="321651"/>
                  <a:pt x="903506" y="326013"/>
                </a:cubicBezTo>
                <a:lnTo>
                  <a:pt x="906222" y="327603"/>
                </a:lnTo>
                <a:lnTo>
                  <a:pt x="935582" y="326326"/>
                </a:lnTo>
                <a:cubicBezTo>
                  <a:pt x="945618" y="325161"/>
                  <a:pt x="955252" y="323170"/>
                  <a:pt x="964244" y="320017"/>
                </a:cubicBezTo>
                <a:cubicBezTo>
                  <a:pt x="1033014" y="355870"/>
                  <a:pt x="1129467" y="349002"/>
                  <a:pt x="1219609" y="367935"/>
                </a:cubicBezTo>
                <a:cubicBezTo>
                  <a:pt x="1229977" y="398399"/>
                  <a:pt x="1341237" y="397275"/>
                  <a:pt x="1416774" y="382458"/>
                </a:cubicBezTo>
                <a:lnTo>
                  <a:pt x="1419448" y="381604"/>
                </a:lnTo>
                <a:lnTo>
                  <a:pt x="5617585" y="697953"/>
                </a:lnTo>
                <a:lnTo>
                  <a:pt x="5661517" y="704207"/>
                </a:lnTo>
                <a:cubicBezTo>
                  <a:pt x="5682155" y="693380"/>
                  <a:pt x="5703444" y="696300"/>
                  <a:pt x="5726029" y="703535"/>
                </a:cubicBezTo>
                <a:cubicBezTo>
                  <a:pt x="5781629" y="696978"/>
                  <a:pt x="5838513" y="706277"/>
                  <a:pt x="5904210" y="706823"/>
                </a:cubicBezTo>
                <a:cubicBezTo>
                  <a:pt x="5968820" y="691506"/>
                  <a:pt x="5921933" y="719890"/>
                  <a:pt x="5992100" y="720371"/>
                </a:cubicBezTo>
                <a:cubicBezTo>
                  <a:pt x="6042842" y="695979"/>
                  <a:pt x="6036614" y="722333"/>
                  <a:pt x="6075556" y="729951"/>
                </a:cubicBezTo>
                <a:lnTo>
                  <a:pt x="6095398" y="743116"/>
                </a:lnTo>
                <a:lnTo>
                  <a:pt x="6145539" y="738953"/>
                </a:lnTo>
                <a:lnTo>
                  <a:pt x="6163802" y="749192"/>
                </a:lnTo>
                <a:cubicBezTo>
                  <a:pt x="6170033" y="747830"/>
                  <a:pt x="6234771" y="731479"/>
                  <a:pt x="6238120" y="731622"/>
                </a:cubicBezTo>
                <a:lnTo>
                  <a:pt x="6238644" y="731866"/>
                </a:lnTo>
                <a:lnTo>
                  <a:pt x="6251400" y="729720"/>
                </a:lnTo>
                <a:cubicBezTo>
                  <a:pt x="6272509" y="725446"/>
                  <a:pt x="6292655" y="720670"/>
                  <a:pt x="6311523" y="715617"/>
                </a:cubicBezTo>
                <a:cubicBezTo>
                  <a:pt x="6338879" y="729445"/>
                  <a:pt x="6402596" y="701291"/>
                  <a:pt x="6413295" y="732388"/>
                </a:cubicBezTo>
                <a:cubicBezTo>
                  <a:pt x="6439302" y="726464"/>
                  <a:pt x="6448113" y="711921"/>
                  <a:pt x="6451267" y="732794"/>
                </a:cubicBezTo>
                <a:cubicBezTo>
                  <a:pt x="6460180" y="731410"/>
                  <a:pt x="6466838" y="732398"/>
                  <a:pt x="6472504" y="734535"/>
                </a:cubicBezTo>
                <a:lnTo>
                  <a:pt x="6474445" y="735625"/>
                </a:lnTo>
                <a:lnTo>
                  <a:pt x="6531992" y="721963"/>
                </a:lnTo>
                <a:lnTo>
                  <a:pt x="6541082" y="722441"/>
                </a:lnTo>
                <a:lnTo>
                  <a:pt x="6576737" y="710600"/>
                </a:lnTo>
                <a:lnTo>
                  <a:pt x="6596145" y="706049"/>
                </a:lnTo>
                <a:lnTo>
                  <a:pt x="6599587" y="701532"/>
                </a:lnTo>
                <a:cubicBezTo>
                  <a:pt x="6604445" y="698450"/>
                  <a:pt x="6612858" y="696341"/>
                  <a:pt x="6629274" y="696453"/>
                </a:cubicBezTo>
                <a:lnTo>
                  <a:pt x="6633455" y="697088"/>
                </a:lnTo>
                <a:lnTo>
                  <a:pt x="6653804" y="688881"/>
                </a:lnTo>
                <a:lnTo>
                  <a:pt x="10731527" y="271884"/>
                </a:lnTo>
                <a:cubicBezTo>
                  <a:pt x="10783822" y="273380"/>
                  <a:pt x="10790844" y="266359"/>
                  <a:pt x="10793745" y="258481"/>
                </a:cubicBezTo>
                <a:lnTo>
                  <a:pt x="10796512" y="253516"/>
                </a:lnTo>
                <a:lnTo>
                  <a:pt x="10856263" y="251783"/>
                </a:lnTo>
                <a:lnTo>
                  <a:pt x="10872952" y="243066"/>
                </a:lnTo>
                <a:lnTo>
                  <a:pt x="10980163" y="237678"/>
                </a:lnTo>
                <a:cubicBezTo>
                  <a:pt x="10985505" y="209643"/>
                  <a:pt x="11016889" y="246425"/>
                  <a:pt x="11037325" y="236454"/>
                </a:cubicBezTo>
                <a:cubicBezTo>
                  <a:pt x="11052079" y="242843"/>
                  <a:pt x="11089891" y="230964"/>
                  <a:pt x="11100867" y="228539"/>
                </a:cubicBezTo>
                <a:lnTo>
                  <a:pt x="11127856" y="215115"/>
                </a:lnTo>
                <a:lnTo>
                  <a:pt x="11166497" y="214810"/>
                </a:lnTo>
                <a:cubicBezTo>
                  <a:pt x="11184044" y="212083"/>
                  <a:pt x="11217231" y="225251"/>
                  <a:pt x="11226397" y="214458"/>
                </a:cubicBezTo>
                <a:cubicBezTo>
                  <a:pt x="11239163" y="230646"/>
                  <a:pt x="11232243" y="221976"/>
                  <a:pt x="11284499" y="215829"/>
                </a:cubicBezTo>
                <a:cubicBezTo>
                  <a:pt x="11308762" y="223016"/>
                  <a:pt x="11292907" y="257795"/>
                  <a:pt x="11332107" y="242856"/>
                </a:cubicBezTo>
                <a:cubicBezTo>
                  <a:pt x="11318141" y="220143"/>
                  <a:pt x="11374400" y="218529"/>
                  <a:pt x="11357066" y="192601"/>
                </a:cubicBezTo>
                <a:lnTo>
                  <a:pt x="11394563" y="186222"/>
                </a:lnTo>
                <a:lnTo>
                  <a:pt x="11407061" y="192354"/>
                </a:lnTo>
                <a:lnTo>
                  <a:pt x="11429464" y="191610"/>
                </a:lnTo>
                <a:lnTo>
                  <a:pt x="11427271" y="181492"/>
                </a:lnTo>
                <a:lnTo>
                  <a:pt x="11487575" y="176136"/>
                </a:lnTo>
                <a:cubicBezTo>
                  <a:pt x="11532252" y="171278"/>
                  <a:pt x="11591672" y="178952"/>
                  <a:pt x="11579517" y="155481"/>
                </a:cubicBezTo>
                <a:cubicBezTo>
                  <a:pt x="11589631" y="126475"/>
                  <a:pt x="11708855" y="168211"/>
                  <a:pt x="11699246" y="138006"/>
                </a:cubicBezTo>
                <a:cubicBezTo>
                  <a:pt x="11743182" y="155461"/>
                  <a:pt x="11821229" y="135866"/>
                  <a:pt x="11882899" y="133514"/>
                </a:cubicBezTo>
                <a:cubicBezTo>
                  <a:pt x="11890092" y="119292"/>
                  <a:pt x="11967928" y="71587"/>
                  <a:pt x="11994747" y="77608"/>
                </a:cubicBezTo>
                <a:cubicBezTo>
                  <a:pt x="12094260" y="75861"/>
                  <a:pt x="12045032" y="62453"/>
                  <a:pt x="12132313" y="28707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19">
            <a:extLst>
              <a:ext uri="{FF2B5EF4-FFF2-40B4-BE49-F238E27FC236}">
                <a16:creationId xmlns:a16="http://schemas.microsoft.com/office/drawing/2014/main" id="{85306E64-E868-4378-9486-393C92BC8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0038" y="3652343"/>
            <a:ext cx="4738051" cy="2766089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1">
            <a:extLst>
              <a:ext uri="{FF2B5EF4-FFF2-40B4-BE49-F238E27FC236}">
                <a16:creationId xmlns:a16="http://schemas.microsoft.com/office/drawing/2014/main" id="{01A5FD61-AF28-4544-AF3E-7193BDDDC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7964" y="3634711"/>
            <a:ext cx="4738051" cy="2766088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527AB9B-7D4A-4558-95D9-D909F7D0CA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034" y="3962161"/>
            <a:ext cx="4515909" cy="2111187"/>
          </a:xfrm>
          <a:prstGeom prst="rect">
            <a:avLst/>
          </a:prstGeom>
        </p:spPr>
      </p:pic>
      <p:pic>
        <p:nvPicPr>
          <p:cNvPr id="11" name="Picture 10" descr="A picture containing text, newspaper&#10;&#10;Description automatically generated">
            <a:extLst>
              <a:ext uri="{FF2B5EF4-FFF2-40B4-BE49-F238E27FC236}">
                <a16:creationId xmlns:a16="http://schemas.microsoft.com/office/drawing/2014/main" id="{CF6C1810-4946-4543-9924-1BF5D6D7B1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68" y="3773052"/>
            <a:ext cx="3700590" cy="252565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2A579C8-4E0F-4932-9038-29BDA90F7784}"/>
              </a:ext>
            </a:extLst>
          </p:cNvPr>
          <p:cNvSpPr txBox="1"/>
          <p:nvPr/>
        </p:nvSpPr>
        <p:spPr>
          <a:xfrm>
            <a:off x="1180038" y="571277"/>
            <a:ext cx="342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40484C-1272-4FD5-9D85-54D136893FAC}"/>
              </a:ext>
            </a:extLst>
          </p:cNvPr>
          <p:cNvSpPr txBox="1"/>
          <p:nvPr/>
        </p:nvSpPr>
        <p:spPr>
          <a:xfrm>
            <a:off x="7286227" y="3252374"/>
            <a:ext cx="305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Online Embedded Rubric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373D6B-1690-40B7-8A29-913531382483}"/>
              </a:ext>
            </a:extLst>
          </p:cNvPr>
          <p:cNvSpPr txBox="1"/>
          <p:nvPr/>
        </p:nvSpPr>
        <p:spPr>
          <a:xfrm>
            <a:off x="2270928" y="3283011"/>
            <a:ext cx="216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Offline Rubric</a:t>
            </a:r>
          </a:p>
        </p:txBody>
      </p:sp>
    </p:spTree>
    <p:extLst>
      <p:ext uri="{BB962C8B-B14F-4D97-AF65-F5344CB8AC3E}">
        <p14:creationId xmlns:p14="http://schemas.microsoft.com/office/powerpoint/2010/main" val="213561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7180436D-279B-48CD-937A-9214371D87C8}"/>
              </a:ext>
            </a:extLst>
          </p:cNvPr>
          <p:cNvSpPr txBox="1"/>
          <p:nvPr/>
        </p:nvSpPr>
        <p:spPr>
          <a:xfrm>
            <a:off x="1091398" y="464570"/>
            <a:ext cx="97728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Theoretical Framework: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 unified theory of acceptance and use of technology (UTAUT)</a:t>
            </a: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Venkatesh et al. (2003) 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B48867C-963A-4E03-8E99-E6BBC771AEE6}"/>
              </a:ext>
            </a:extLst>
          </p:cNvPr>
          <p:cNvGrpSpPr/>
          <p:nvPr/>
        </p:nvGrpSpPr>
        <p:grpSpPr>
          <a:xfrm>
            <a:off x="602569" y="2065709"/>
            <a:ext cx="9626816" cy="3982113"/>
            <a:chOff x="301486" y="1575055"/>
            <a:chExt cx="9626816" cy="398211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652FC05-C794-4BA2-80A4-B4C994377F58}"/>
                </a:ext>
              </a:extLst>
            </p:cNvPr>
            <p:cNvSpPr/>
            <p:nvPr/>
          </p:nvSpPr>
          <p:spPr>
            <a:xfrm>
              <a:off x="7639997" y="4595800"/>
              <a:ext cx="2288305" cy="9613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GB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We will only be able to measure ‘Actual Use’ at the end of the project. </a:t>
              </a:r>
            </a:p>
            <a:p>
              <a:r>
                <a:rPr lang="en-GB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Focus group results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4D775EF-5D9C-490B-92BF-4FB401095420}"/>
                </a:ext>
              </a:extLst>
            </p:cNvPr>
            <p:cNvSpPr/>
            <p:nvPr/>
          </p:nvSpPr>
          <p:spPr>
            <a:xfrm>
              <a:off x="301486" y="1840660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Performance expectancy (PE)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94F589A-3583-4852-B3E7-1A697EFDAC93}"/>
                </a:ext>
              </a:extLst>
            </p:cNvPr>
            <p:cNvSpPr/>
            <p:nvPr/>
          </p:nvSpPr>
          <p:spPr>
            <a:xfrm>
              <a:off x="301486" y="2657266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Effort expectancy (EE)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9CC6CB47-DF9A-469B-A0C7-6EA70E6E99E3}"/>
                </a:ext>
              </a:extLst>
            </p:cNvPr>
            <p:cNvSpPr/>
            <p:nvPr/>
          </p:nvSpPr>
          <p:spPr>
            <a:xfrm>
              <a:off x="301486" y="3473872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influence (SI)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577A540-D07D-4732-A3E9-C9B8BBE43381}"/>
                </a:ext>
              </a:extLst>
            </p:cNvPr>
            <p:cNvSpPr/>
            <p:nvPr/>
          </p:nvSpPr>
          <p:spPr>
            <a:xfrm>
              <a:off x="301486" y="4317292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Facilitating conditions (FC)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7DBB2B4-9546-462B-B1A6-2DD01A9116E7}"/>
                </a:ext>
              </a:extLst>
            </p:cNvPr>
            <p:cNvSpPr/>
            <p:nvPr/>
          </p:nvSpPr>
          <p:spPr>
            <a:xfrm>
              <a:off x="3821911" y="3125734"/>
              <a:ext cx="1962212" cy="9541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Behavioural intention to use “Acceptance” (BI)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89BFDC7E-72BB-4895-9518-B05786B2E0F9}"/>
                </a:ext>
              </a:extLst>
            </p:cNvPr>
            <p:cNvSpPr/>
            <p:nvPr/>
          </p:nvSpPr>
          <p:spPr>
            <a:xfrm>
              <a:off x="7612969" y="3789937"/>
              <a:ext cx="1962212" cy="7352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Actual use of embedded rubrics  </a:t>
              </a:r>
            </a:p>
          </p:txBody>
        </p: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6C047358-930E-45A9-B05A-D92AA9885B79}"/>
                </a:ext>
              </a:extLst>
            </p:cNvPr>
            <p:cNvCxnSpPr>
              <a:stCxn id="17" idx="3"/>
              <a:endCxn id="29" idx="1"/>
            </p:cNvCxnSpPr>
            <p:nvPr/>
          </p:nvCxnSpPr>
          <p:spPr>
            <a:xfrm>
              <a:off x="2263698" y="2208296"/>
              <a:ext cx="1558213" cy="13944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4094AC5-7DE9-47E6-9BBB-D88DF7D6338A}"/>
                </a:ext>
              </a:extLst>
            </p:cNvPr>
            <p:cNvCxnSpPr>
              <a:stCxn id="26" idx="3"/>
              <a:endCxn id="29" idx="1"/>
            </p:cNvCxnSpPr>
            <p:nvPr/>
          </p:nvCxnSpPr>
          <p:spPr>
            <a:xfrm>
              <a:off x="2263698" y="3024902"/>
              <a:ext cx="1558213" cy="5778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9CEE69F-B464-4947-B062-D01BCAF95C44}"/>
                </a:ext>
              </a:extLst>
            </p:cNvPr>
            <p:cNvCxnSpPr>
              <a:stCxn id="27" idx="3"/>
              <a:endCxn id="29" idx="1"/>
            </p:cNvCxnSpPr>
            <p:nvPr/>
          </p:nvCxnSpPr>
          <p:spPr>
            <a:xfrm flipV="1">
              <a:off x="2263698" y="3602788"/>
              <a:ext cx="1558213" cy="2387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CAE3B6A-4FA6-4EB7-B354-D4B25DABA693}"/>
                </a:ext>
              </a:extLst>
            </p:cNvPr>
            <p:cNvCxnSpPr>
              <a:stCxn id="28" idx="3"/>
              <a:endCxn id="29" idx="1"/>
            </p:cNvCxnSpPr>
            <p:nvPr/>
          </p:nvCxnSpPr>
          <p:spPr>
            <a:xfrm flipV="1">
              <a:off x="2263698" y="3602788"/>
              <a:ext cx="1558213" cy="10821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D6B95D0-B079-490F-AA13-0A3277183F85}"/>
                </a:ext>
              </a:extLst>
            </p:cNvPr>
            <p:cNvCxnSpPr>
              <a:stCxn id="28" idx="3"/>
              <a:endCxn id="30" idx="1"/>
            </p:cNvCxnSpPr>
            <p:nvPr/>
          </p:nvCxnSpPr>
          <p:spPr>
            <a:xfrm flipV="1">
              <a:off x="2263698" y="4157573"/>
              <a:ext cx="5349271" cy="527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A77E31EC-C071-46CC-878B-D306913C2AF0}"/>
                </a:ext>
              </a:extLst>
            </p:cNvPr>
            <p:cNvSpPr/>
            <p:nvPr/>
          </p:nvSpPr>
          <p:spPr>
            <a:xfrm>
              <a:off x="2774257" y="1575055"/>
              <a:ext cx="1962212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Digital confidence (DC)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DC6D614-8D5E-402B-AA9B-8374951745AA}"/>
                </a:ext>
              </a:extLst>
            </p:cNvPr>
            <p:cNvSpPr/>
            <p:nvPr/>
          </p:nvSpPr>
          <p:spPr>
            <a:xfrm>
              <a:off x="6925318" y="1597520"/>
              <a:ext cx="2492425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Prior knowledge of embedded rubrics (PK)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1B760C2B-1F65-48C0-B2AB-C473DEF09ECD}"/>
                </a:ext>
              </a:extLst>
            </p:cNvPr>
            <p:cNvSpPr/>
            <p:nvPr/>
          </p:nvSpPr>
          <p:spPr>
            <a:xfrm>
              <a:off x="4803017" y="1579865"/>
              <a:ext cx="1962212" cy="7352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Use of rubrics in general (RG)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96F85F6-51A0-469E-81EF-64B3AA379D2B}"/>
                </a:ext>
              </a:extLst>
            </p:cNvPr>
            <p:cNvCxnSpPr>
              <a:stCxn id="37" idx="2"/>
              <a:endCxn id="29" idx="0"/>
            </p:cNvCxnSpPr>
            <p:nvPr/>
          </p:nvCxnSpPr>
          <p:spPr>
            <a:xfrm>
              <a:off x="3755363" y="2310327"/>
              <a:ext cx="1047654" cy="815407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E6655B6-46A0-406C-B139-993A577D3146}"/>
                </a:ext>
              </a:extLst>
            </p:cNvPr>
            <p:cNvCxnSpPr>
              <a:cxnSpLocks/>
              <a:stCxn id="38" idx="2"/>
              <a:endCxn id="29" idx="0"/>
            </p:cNvCxnSpPr>
            <p:nvPr/>
          </p:nvCxnSpPr>
          <p:spPr>
            <a:xfrm flipH="1">
              <a:off x="4803017" y="2332792"/>
              <a:ext cx="3368514" cy="792942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614D37D1-107D-448D-84CD-53257A23DDE6}"/>
                </a:ext>
              </a:extLst>
            </p:cNvPr>
            <p:cNvCxnSpPr>
              <a:stCxn id="39" idx="2"/>
              <a:endCxn id="29" idx="0"/>
            </p:cNvCxnSpPr>
            <p:nvPr/>
          </p:nvCxnSpPr>
          <p:spPr>
            <a:xfrm flipH="1">
              <a:off x="4803017" y="2315137"/>
              <a:ext cx="981106" cy="810597"/>
            </a:xfrm>
            <a:prstGeom prst="straightConnector1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2047C3FB-0BF9-4E92-BF15-E163C4C3F919}"/>
              </a:ext>
            </a:extLst>
          </p:cNvPr>
          <p:cNvSpPr/>
          <p:nvPr/>
        </p:nvSpPr>
        <p:spPr>
          <a:xfrm>
            <a:off x="4122994" y="5419989"/>
            <a:ext cx="2523490" cy="12556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Moderators:</a:t>
            </a:r>
          </a:p>
          <a:p>
            <a:r>
              <a:rPr lang="en-GB" sz="1400" dirty="0">
                <a:solidFill>
                  <a:schemeClr val="tx1"/>
                </a:solidFill>
              </a:rPr>
              <a:t>Age</a:t>
            </a:r>
          </a:p>
          <a:p>
            <a:r>
              <a:rPr lang="en-GB" sz="1400" dirty="0">
                <a:solidFill>
                  <a:schemeClr val="tx1"/>
                </a:solidFill>
              </a:rPr>
              <a:t>Gender </a:t>
            </a:r>
          </a:p>
          <a:p>
            <a:r>
              <a:rPr lang="en-GB" sz="1400" dirty="0">
                <a:solidFill>
                  <a:schemeClr val="tx1"/>
                </a:solidFill>
              </a:rPr>
              <a:t>Experience</a:t>
            </a:r>
          </a:p>
          <a:p>
            <a:r>
              <a:rPr lang="en-GB" sz="1400" dirty="0">
                <a:solidFill>
                  <a:schemeClr val="tx1"/>
                </a:solidFill>
              </a:rPr>
              <a:t>Voluntariness of use 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FC1AE96-0706-43A8-A33F-63DF3C687FF1}"/>
              </a:ext>
            </a:extLst>
          </p:cNvPr>
          <p:cNvCxnSpPr>
            <a:stCxn id="29" idx="3"/>
            <a:endCxn id="30" idx="1"/>
          </p:cNvCxnSpPr>
          <p:nvPr/>
        </p:nvCxnSpPr>
        <p:spPr>
          <a:xfrm>
            <a:off x="6085206" y="4093442"/>
            <a:ext cx="1828846" cy="554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78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4B4C-B491-4E64-9325-D20BD6F9D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351" y="1313245"/>
            <a:ext cx="10036379" cy="506041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Case study approach</a:t>
            </a:r>
          </a:p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Two phases: </a:t>
            </a: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Phase 1 (Quantitative)</a:t>
            </a: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Phase 2 (Qualitative)</a:t>
            </a:r>
          </a:p>
          <a:p>
            <a:r>
              <a:rPr lang="en-US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The project is currently still in Phase 2 with ongoing data collection.</a:t>
            </a:r>
            <a:endParaRPr lang="en-GB" sz="1800" dirty="0">
              <a:solidFill>
                <a:schemeClr val="tx1"/>
              </a:solidFill>
              <a:latin typeface="Calibri"/>
              <a:ea typeface="Batang"/>
              <a:cs typeface="Calibri"/>
            </a:endParaRPr>
          </a:p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For the purpose of this conference, we will be discussing the preliminary findings from Phase 1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 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Self-administered questionnaires distributed online via Qualtrics</a:t>
            </a:r>
          </a:p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Sample: </a:t>
            </a: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ea typeface="Batang"/>
              <a:cs typeface="Calibri" panose="020F0502020204030204" pitchFamily="34" charset="0"/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84 Academics (Only 61 valid responses)</a:t>
            </a:r>
            <a:endParaRPr lang="en-GB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38 Professional support services</a:t>
            </a:r>
          </a:p>
          <a:p>
            <a:r>
              <a:rPr lang="en-GB" sz="18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Data analysis:</a:t>
            </a:r>
          </a:p>
          <a:p>
            <a:pPr lvl="1"/>
            <a:r>
              <a:rPr lang="en-GB" sz="1200" dirty="0">
                <a:solidFill>
                  <a:schemeClr val="tx1"/>
                </a:solidFill>
                <a:latin typeface="Calibri"/>
                <a:ea typeface="Batang"/>
                <a:cs typeface="Calibri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Descriptive statistics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	Internal consistency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Batang"/>
                <a:cs typeface="Calibri" panose="020F0502020204030204" pitchFamily="34" charset="0"/>
              </a:rPr>
              <a:t>	Regression analysis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2B0B47-EAE2-4A4B-9A35-AB13A71A3328}"/>
              </a:ext>
            </a:extLst>
          </p:cNvPr>
          <p:cNvSpPr txBox="1"/>
          <p:nvPr/>
        </p:nvSpPr>
        <p:spPr>
          <a:xfrm>
            <a:off x="1168062" y="577189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84353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2B0B47-EAE2-4A4B-9A35-AB13A71A3328}"/>
              </a:ext>
            </a:extLst>
          </p:cNvPr>
          <p:cNvSpPr txBox="1"/>
          <p:nvPr/>
        </p:nvSpPr>
        <p:spPr>
          <a:xfrm>
            <a:off x="1112306" y="242652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C1CDCBF-D78B-4E23-9371-4852BC72D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82622"/>
              </p:ext>
            </p:extLst>
          </p:nvPr>
        </p:nvGraphicFramePr>
        <p:xfrm>
          <a:off x="210055" y="994627"/>
          <a:ext cx="10506267" cy="532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314">
                  <a:extLst>
                    <a:ext uri="{9D8B030D-6E8A-4147-A177-3AD203B41FA5}">
                      <a16:colId xmlns:a16="http://schemas.microsoft.com/office/drawing/2014/main" val="1636101108"/>
                    </a:ext>
                  </a:extLst>
                </a:gridCol>
                <a:gridCol w="2217543">
                  <a:extLst>
                    <a:ext uri="{9D8B030D-6E8A-4147-A177-3AD203B41FA5}">
                      <a16:colId xmlns:a16="http://schemas.microsoft.com/office/drawing/2014/main" val="791398161"/>
                    </a:ext>
                  </a:extLst>
                </a:gridCol>
                <a:gridCol w="1471961">
                  <a:extLst>
                    <a:ext uri="{9D8B030D-6E8A-4147-A177-3AD203B41FA5}">
                      <a16:colId xmlns:a16="http://schemas.microsoft.com/office/drawing/2014/main" val="1454392811"/>
                    </a:ext>
                  </a:extLst>
                </a:gridCol>
                <a:gridCol w="1460810">
                  <a:extLst>
                    <a:ext uri="{9D8B030D-6E8A-4147-A177-3AD203B41FA5}">
                      <a16:colId xmlns:a16="http://schemas.microsoft.com/office/drawing/2014/main" val="15633645"/>
                    </a:ext>
                  </a:extLst>
                </a:gridCol>
                <a:gridCol w="2185639">
                  <a:extLst>
                    <a:ext uri="{9D8B030D-6E8A-4147-A177-3AD203B41FA5}">
                      <a16:colId xmlns:a16="http://schemas.microsoft.com/office/drawing/2014/main" val="1742257054"/>
                    </a:ext>
                  </a:extLst>
                </a:gridCol>
              </a:tblGrid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37623"/>
                  </a:ext>
                </a:extLst>
              </a:tr>
              <a:tr h="1113802">
                <a:tc>
                  <a:txBody>
                    <a:bodyPr/>
                    <a:lstStyle/>
                    <a:p>
                      <a:r>
                        <a:rPr lang="en-GB" dirty="0"/>
                        <a:t>Pilot project with the use of online embedded rubrics </a:t>
                      </a:r>
                    </a:p>
                    <a:p>
                      <a:r>
                        <a:rPr lang="en-GB" dirty="0"/>
                        <a:t>(N = 8 participants)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Researchers 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Training </a:t>
                      </a:r>
                    </a:p>
                    <a:p>
                      <a:r>
                        <a:rPr lang="en-GB" dirty="0"/>
                        <a:t>2 volunteers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volunteers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Staff focus group </a:t>
                      </a:r>
                    </a:p>
                    <a:p>
                      <a:r>
                        <a:rPr lang="en-GB" dirty="0"/>
                        <a:t>(May 2022)</a:t>
                      </a:r>
                    </a:p>
                    <a:p>
                      <a:r>
                        <a:rPr lang="en-GB" dirty="0"/>
                        <a:t>N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36068"/>
                  </a:ext>
                </a:extLst>
              </a:tr>
              <a:tr h="1059234">
                <a:tc>
                  <a:txBody>
                    <a:bodyPr/>
                    <a:lstStyle/>
                    <a:p>
                      <a:r>
                        <a:rPr lang="en-GB" dirty="0"/>
                        <a:t>Meetings with various stakeholders to understand context and UWE marking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Context meetings</a:t>
                      </a:r>
                    </a:p>
                    <a:p>
                      <a:r>
                        <a:rPr lang="en-GB" dirty="0"/>
                        <a:t>2 senior technologists</a:t>
                      </a:r>
                    </a:p>
                    <a:p>
                      <a:r>
                        <a:rPr lang="en-GB" dirty="0"/>
                        <a:t>1 IT manager</a:t>
                      </a:r>
                    </a:p>
                    <a:p>
                      <a:r>
                        <a:rPr lang="en-GB" dirty="0"/>
                        <a:t>4 L&amp;T managers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14545"/>
                  </a:ext>
                </a:extLst>
              </a:tr>
              <a:tr h="652613">
                <a:tc>
                  <a:txBody>
                    <a:bodyPr/>
                    <a:lstStyle/>
                    <a:p>
                      <a:r>
                        <a:rPr lang="en-GB" dirty="0"/>
                        <a:t>Phase 1: Quantitative data collection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online questionnaire development</a:t>
                      </a:r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online questionnaire development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online questionnaire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(N=61)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083177"/>
                  </a:ext>
                </a:extLst>
              </a:tr>
              <a:tr h="117411">
                <a:tc>
                  <a:txBody>
                    <a:bodyPr/>
                    <a:lstStyle/>
                    <a:p>
                      <a:r>
                        <a:rPr lang="en-GB" dirty="0"/>
                        <a:t>Phase 2: Qualitative data collection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Staff interviews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(May, June 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Student Focus group (June 2022)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93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36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A3DBBCC4-AED4-4240-9EC4-5E5891A94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925" y="0"/>
            <a:ext cx="8291511" cy="68654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82095A-3A99-467B-A32D-D3B7F6CC611F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</p:spTree>
    <p:extLst>
      <p:ext uri="{BB962C8B-B14F-4D97-AF65-F5344CB8AC3E}">
        <p14:creationId xmlns:p14="http://schemas.microsoft.com/office/powerpoint/2010/main" val="354641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4F7171C6-9780-48D3-A1E1-9D8B4B677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94" y="956218"/>
            <a:ext cx="10279855" cy="5368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C68629-672C-4B0C-BDAA-2C62A62BF656}"/>
              </a:ext>
            </a:extLst>
          </p:cNvPr>
          <p:cNvSpPr txBox="1"/>
          <p:nvPr/>
        </p:nvSpPr>
        <p:spPr>
          <a:xfrm>
            <a:off x="242511" y="231501"/>
            <a:ext cx="436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Phase 1: Results</a:t>
            </a:r>
          </a:p>
        </p:txBody>
      </p:sp>
    </p:spTree>
    <p:extLst>
      <p:ext uri="{BB962C8B-B14F-4D97-AF65-F5344CB8AC3E}">
        <p14:creationId xmlns:p14="http://schemas.microsoft.com/office/powerpoint/2010/main" val="2778288618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E2441"/>
      </a:dk2>
      <a:lt2>
        <a:srgbClr val="E8E6E2"/>
      </a:lt2>
      <a:accent1>
        <a:srgbClr val="96A3C6"/>
      </a:accent1>
      <a:accent2>
        <a:srgbClr val="7FA7BA"/>
      </a:accent2>
      <a:accent3>
        <a:srgbClr val="82ACA8"/>
      </a:accent3>
      <a:accent4>
        <a:srgbClr val="77AE92"/>
      </a:accent4>
      <a:accent5>
        <a:srgbClr val="81AC84"/>
      </a:accent5>
      <a:accent6>
        <a:srgbClr val="8AAE77"/>
      </a:accent6>
      <a:hlink>
        <a:srgbClr val="908157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376</TotalTime>
  <Words>1373</Words>
  <Application>Microsoft Office PowerPoint</Application>
  <PresentationFormat>Widescreen</PresentationFormat>
  <Paragraphs>219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Bembo</vt:lpstr>
      <vt:lpstr>Calibri</vt:lpstr>
      <vt:lpstr>ArchiveVTI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Anabela Da Silva Filipe Soares</dc:creator>
  <cp:lastModifiedBy>Anabela Da Silva Filipe Soares</cp:lastModifiedBy>
  <cp:revision>66</cp:revision>
  <dcterms:created xsi:type="dcterms:W3CDTF">2021-06-16T09:46:43Z</dcterms:created>
  <dcterms:modified xsi:type="dcterms:W3CDTF">2022-06-15T16:10:14Z</dcterms:modified>
</cp:coreProperties>
</file>