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9" r:id="rId5"/>
  </p:sldMasterIdLst>
  <p:notesMasterIdLst>
    <p:notesMasterId r:id="rId22"/>
  </p:notesMasterIdLst>
  <p:handoutMasterIdLst>
    <p:handoutMasterId r:id="rId23"/>
  </p:handoutMasterIdLst>
  <p:sldIdLst>
    <p:sldId id="256" r:id="rId6"/>
    <p:sldId id="257" r:id="rId7"/>
    <p:sldId id="272" r:id="rId8"/>
    <p:sldId id="258" r:id="rId9"/>
    <p:sldId id="259" r:id="rId10"/>
    <p:sldId id="262" r:id="rId11"/>
    <p:sldId id="263" r:id="rId12"/>
    <p:sldId id="264" r:id="rId13"/>
    <p:sldId id="273" r:id="rId14"/>
    <p:sldId id="260" r:id="rId15"/>
    <p:sldId id="267" r:id="rId16"/>
    <p:sldId id="266" r:id="rId17"/>
    <p:sldId id="261" r:id="rId18"/>
    <p:sldId id="271" r:id="rId19"/>
    <p:sldId id="269" r:id="rId20"/>
    <p:sldId id="270" r:id="rId21"/>
  </p:sldIdLst>
  <p:sldSz cx="9144000" cy="6858000" type="screen4x3"/>
  <p:notesSz cx="9144000" cy="6858000"/>
  <p:embeddedFontLst>
    <p:embeddedFont>
      <p:font typeface="ＭＳ Ｐゴシック" panose="020B0600070205080204" pitchFamily="34" charset="-128"/>
      <p:regular r:id="rId24"/>
    </p:embeddedFont>
    <p:embeddedFont>
      <p:font typeface="Calibri" panose="020F0502020204030204" pitchFamily="34" charset="0"/>
      <p:regular r:id="rId25"/>
      <p:bold r:id="rId26"/>
      <p:italic r:id="rId27"/>
      <p:boldItalic r:id="rId28"/>
    </p:embeddedFont>
    <p:embeddedFont>
      <p:font typeface="Tahoma" panose="020B0604030504040204" pitchFamily="34" charset="0"/>
      <p:regular r:id="rId29"/>
      <p:bold r:id="rId30"/>
    </p:embeddedFont>
  </p:embeddedFontLst>
  <p:custDataLst>
    <p:tags r:id="rId31"/>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257"/>
            <p14:sldId id="272"/>
            <p14:sldId id="258"/>
            <p14:sldId id="259"/>
            <p14:sldId id="262"/>
            <p14:sldId id="263"/>
            <p14:sldId id="264"/>
            <p14:sldId id="273"/>
            <p14:sldId id="260"/>
            <p14:sldId id="267"/>
            <p14:sldId id="266"/>
            <p14:sldId id="261"/>
            <p14:sldId id="271"/>
            <p14:sldId id="269"/>
            <p14:sldId id="270"/>
          </p14:sldIdLst>
        </p14:section>
      </p14:sectionLst>
    </p:ext>
    <p:ext uri="{EFAFB233-063F-42B5-8137-9DF3F51BA10A}">
      <p15:sldGuideLst xmlns:p15="http://schemas.microsoft.com/office/powerpoint/2012/main">
        <p15:guide id="4" orient="horz" pos="3838">
          <p15:clr>
            <a:srgbClr val="A4A3A4"/>
          </p15:clr>
        </p15:guide>
        <p15:guide id="5" pos="2880">
          <p15:clr>
            <a:srgbClr val="A4A3A4"/>
          </p15:clr>
        </p15:guide>
        <p15:guide id="7" pos="5103">
          <p15:clr>
            <a:srgbClr val="A4A3A4"/>
          </p15:clr>
        </p15:guide>
        <p15:guide id="12" pos="6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DAC"/>
    <a:srgbClr val="1A9DAC"/>
    <a:srgbClr val="199DAC"/>
    <a:srgbClr val="16818D"/>
    <a:srgbClr val="7A7392"/>
    <a:srgbClr val="598752"/>
    <a:srgbClr val="6DA463"/>
    <a:srgbClr val="A65C45"/>
    <a:srgbClr val="CC705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86418"/>
  </p:normalViewPr>
  <p:slideViewPr>
    <p:cSldViewPr showGuides="1">
      <p:cViewPr varScale="1">
        <p:scale>
          <a:sx n="58" d="100"/>
          <a:sy n="58" d="100"/>
        </p:scale>
        <p:origin x="1292" y="56"/>
      </p:cViewPr>
      <p:guideLst>
        <p:guide orient="horz" pos="3838"/>
        <p:guide pos="2880"/>
        <p:guide pos="5103"/>
        <p:guide pos="65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83" d="100"/>
          <a:sy n="183" d="100"/>
        </p:scale>
        <p:origin x="208" y="3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45D02-FFBA-4081-BD6D-175DC2CEC285}"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B5317A6-DE16-4C7B-AF7E-3E123A0EFDB1}">
      <dgm:prSet phldrT="[Text]" custT="1"/>
      <dgm:spPr/>
      <dgm:t>
        <a:bodyPr/>
        <a:lstStyle/>
        <a:p>
          <a:r>
            <a:rPr lang="en-US" sz="1000" dirty="0">
              <a:latin typeface="Tahoma" panose="020B0604030504040204" pitchFamily="34" charset="0"/>
              <a:ea typeface="Tahoma" panose="020B0604030504040204" pitchFamily="34" charset="0"/>
              <a:cs typeface="Tahoma" panose="020B0604030504040204" pitchFamily="34" charset="0"/>
            </a:rPr>
            <a:t>1988 Vienna Convention </a:t>
          </a:r>
        </a:p>
      </dgm:t>
    </dgm:pt>
    <dgm:pt modelId="{988E35E3-4145-40BE-9D20-18572DB3E34B}" type="parTrans" cxnId="{ECD1FDCF-8148-40AA-B2CE-6894752CE07E}">
      <dgm:prSet/>
      <dgm:spPr/>
      <dgm:t>
        <a:bodyPr/>
        <a:lstStyle/>
        <a:p>
          <a:endParaRPr lang="en-US"/>
        </a:p>
      </dgm:t>
    </dgm:pt>
    <dgm:pt modelId="{C30769A8-DFB6-49CD-BAF0-FD2294177BF4}" type="sibTrans" cxnId="{ECD1FDCF-8148-40AA-B2CE-6894752CE07E}">
      <dgm:prSet/>
      <dgm:spPr/>
      <dgm:t>
        <a:bodyPr/>
        <a:lstStyle/>
        <a:p>
          <a:endParaRPr lang="en-US"/>
        </a:p>
      </dgm:t>
    </dgm:pt>
    <dgm:pt modelId="{A336AE15-A136-4A9B-B176-665BA47BDF02}">
      <dgm:prSet phldrT="[Text]" custT="1"/>
      <dgm:spPr/>
      <dgm:t>
        <a:bodyPr/>
        <a:lstStyle/>
        <a:p>
          <a:r>
            <a:rPr lang="en-US" sz="1000" dirty="0">
              <a:latin typeface="Tahoma" panose="020B0604030504040204" pitchFamily="34" charset="0"/>
              <a:ea typeface="Tahoma" panose="020B0604030504040204" pitchFamily="34" charset="0"/>
              <a:cs typeface="Tahoma" panose="020B0604030504040204" pitchFamily="34" charset="0"/>
            </a:rPr>
            <a:t>Proceeds of Drug Offences</a:t>
          </a:r>
        </a:p>
      </dgm:t>
    </dgm:pt>
    <dgm:pt modelId="{33A063B6-5AFA-4B60-8570-B7D28DA1D6F9}" type="parTrans" cxnId="{F17173CB-8BEA-4F8B-96AF-AA9AAB0C6148}">
      <dgm:prSet/>
      <dgm:spPr/>
      <dgm:t>
        <a:bodyPr/>
        <a:lstStyle/>
        <a:p>
          <a:endParaRPr lang="en-US"/>
        </a:p>
      </dgm:t>
    </dgm:pt>
    <dgm:pt modelId="{F9BBFFBA-B232-493D-9B46-A83C817DAD95}" type="sibTrans" cxnId="{F17173CB-8BEA-4F8B-96AF-AA9AAB0C6148}">
      <dgm:prSet/>
      <dgm:spPr/>
      <dgm:t>
        <a:bodyPr/>
        <a:lstStyle/>
        <a:p>
          <a:endParaRPr lang="en-US"/>
        </a:p>
      </dgm:t>
    </dgm:pt>
    <dgm:pt modelId="{2CA7B062-BE3E-4C56-ACB9-530CFC43D85C}">
      <dgm:prSet phldrT="[Text]" custT="1"/>
      <dgm:spPr/>
      <dgm:t>
        <a:bodyPr/>
        <a:lstStyle/>
        <a:p>
          <a:r>
            <a:rPr lang="en-US" sz="1000" dirty="0">
              <a:latin typeface="Tahoma" panose="020B0604030504040204" pitchFamily="34" charset="0"/>
              <a:ea typeface="Tahoma" panose="020B0604030504040204" pitchFamily="34" charset="0"/>
              <a:cs typeface="Tahoma" panose="020B0604030504040204" pitchFamily="34" charset="0"/>
            </a:rPr>
            <a:t>1998 G7 Initiative on Harmful Tax Competition</a:t>
          </a:r>
        </a:p>
      </dgm:t>
    </dgm:pt>
    <dgm:pt modelId="{FABCF412-3CA7-46A7-9168-039474FDE02E}" type="parTrans" cxnId="{B8174959-5FF0-4065-8DE2-CC8625EFBEB6}">
      <dgm:prSet/>
      <dgm:spPr/>
      <dgm:t>
        <a:bodyPr/>
        <a:lstStyle/>
        <a:p>
          <a:endParaRPr lang="en-US"/>
        </a:p>
      </dgm:t>
    </dgm:pt>
    <dgm:pt modelId="{83ECD5B2-B848-44F2-8DD1-04972CCEE494}" type="sibTrans" cxnId="{B8174959-5FF0-4065-8DE2-CC8625EFBEB6}">
      <dgm:prSet/>
      <dgm:spPr/>
      <dgm:t>
        <a:bodyPr/>
        <a:lstStyle/>
        <a:p>
          <a:endParaRPr lang="en-US"/>
        </a:p>
      </dgm:t>
    </dgm:pt>
    <dgm:pt modelId="{64A7647C-06A1-4DDE-81F9-1E5FC559CCC8}">
      <dgm:prSet phldrT="[Text]" custT="1"/>
      <dgm:spPr/>
      <dgm:t>
        <a:bodyPr/>
        <a:lstStyle/>
        <a:p>
          <a:r>
            <a:rPr lang="en-US" sz="1000" dirty="0">
              <a:latin typeface="Tahoma" panose="020B0604030504040204" pitchFamily="34" charset="0"/>
              <a:ea typeface="Tahoma" panose="020B0604030504040204" pitchFamily="34" charset="0"/>
              <a:cs typeface="Tahoma" panose="020B0604030504040204" pitchFamily="34" charset="0"/>
            </a:rPr>
            <a:t>2001 Palermo Convention</a:t>
          </a:r>
        </a:p>
      </dgm:t>
    </dgm:pt>
    <dgm:pt modelId="{64ACCA03-7956-43FB-91EF-2689FF043190}" type="parTrans" cxnId="{FDD8893D-A1CC-45C6-9181-9B8BC8CEAB0D}">
      <dgm:prSet/>
      <dgm:spPr/>
      <dgm:t>
        <a:bodyPr/>
        <a:lstStyle/>
        <a:p>
          <a:endParaRPr lang="en-US"/>
        </a:p>
      </dgm:t>
    </dgm:pt>
    <dgm:pt modelId="{67B3F21A-FFC8-42F9-9178-D38457B02184}" type="sibTrans" cxnId="{FDD8893D-A1CC-45C6-9181-9B8BC8CEAB0D}">
      <dgm:prSet/>
      <dgm:spPr/>
      <dgm:t>
        <a:bodyPr/>
        <a:lstStyle/>
        <a:p>
          <a:endParaRPr lang="en-US"/>
        </a:p>
      </dgm:t>
    </dgm:pt>
    <dgm:pt modelId="{D1F6AB6A-D628-4509-9418-C2C77F22E023}">
      <dgm:prSet phldrT="[Text]" custT="1"/>
      <dgm:spPr/>
      <dgm:t>
        <a:bodyPr/>
        <a:lstStyle/>
        <a:p>
          <a:r>
            <a:rPr lang="en-US" sz="1000" dirty="0">
              <a:latin typeface="Tahoma" panose="020B0604030504040204" pitchFamily="34" charset="0"/>
              <a:ea typeface="Tahoma" panose="020B0604030504040204" pitchFamily="34" charset="0"/>
              <a:cs typeface="Tahoma" panose="020B0604030504040204" pitchFamily="34" charset="0"/>
            </a:rPr>
            <a:t>Proceeds of Serious/</a:t>
          </a:r>
        </a:p>
        <a:p>
          <a:r>
            <a:rPr lang="en-US" sz="1000" dirty="0" err="1">
              <a:latin typeface="Tahoma" panose="020B0604030504040204" pitchFamily="34" charset="0"/>
              <a:ea typeface="Tahoma" panose="020B0604030504040204" pitchFamily="34" charset="0"/>
              <a:cs typeface="Tahoma" panose="020B0604030504040204" pitchFamily="34" charset="0"/>
            </a:rPr>
            <a:t>Organised</a:t>
          </a:r>
          <a:r>
            <a:rPr lang="en-US" sz="1000" dirty="0">
              <a:latin typeface="Tahoma" panose="020B0604030504040204" pitchFamily="34" charset="0"/>
              <a:ea typeface="Tahoma" panose="020B0604030504040204" pitchFamily="34" charset="0"/>
              <a:cs typeface="Tahoma" panose="020B0604030504040204" pitchFamily="34" charset="0"/>
            </a:rPr>
            <a:t> Crime</a:t>
          </a:r>
        </a:p>
      </dgm:t>
    </dgm:pt>
    <dgm:pt modelId="{8D29A991-5308-43B5-989E-2B62CF357A6F}" type="parTrans" cxnId="{731A46C2-46C2-4D5D-B8A2-7229EFB1A9E1}">
      <dgm:prSet/>
      <dgm:spPr/>
      <dgm:t>
        <a:bodyPr/>
        <a:lstStyle/>
        <a:p>
          <a:endParaRPr lang="en-US"/>
        </a:p>
      </dgm:t>
    </dgm:pt>
    <dgm:pt modelId="{9EB976CB-4C96-4166-8A47-BC4818D06125}" type="sibTrans" cxnId="{731A46C2-46C2-4D5D-B8A2-7229EFB1A9E1}">
      <dgm:prSet/>
      <dgm:spPr/>
      <dgm:t>
        <a:bodyPr/>
        <a:lstStyle/>
        <a:p>
          <a:endParaRPr lang="en-US"/>
        </a:p>
      </dgm:t>
    </dgm:pt>
    <dgm:pt modelId="{46B84D4A-42F4-47E6-8D7C-11D9909C03CA}">
      <dgm:prSet phldrT="[Text]" custT="1"/>
      <dgm:spPr/>
      <dgm:t>
        <a:bodyPr/>
        <a:lstStyle/>
        <a:p>
          <a:r>
            <a:rPr lang="en-US" sz="1000" dirty="0">
              <a:latin typeface="Tahoma" panose="020B0604030504040204" pitchFamily="34" charset="0"/>
              <a:ea typeface="Tahoma" panose="020B0604030504040204" pitchFamily="34" charset="0"/>
              <a:cs typeface="Tahoma" panose="020B0604030504040204" pitchFamily="34" charset="0"/>
            </a:rPr>
            <a:t>Terrorism Financing</a:t>
          </a:r>
        </a:p>
      </dgm:t>
    </dgm:pt>
    <dgm:pt modelId="{CDA5B17E-2FF1-4FF8-AC4B-971C22CDEFB8}" type="parTrans" cxnId="{0CB28531-DDEE-4104-BCE1-F6E4E33C5D31}">
      <dgm:prSet/>
      <dgm:spPr/>
      <dgm:t>
        <a:bodyPr/>
        <a:lstStyle/>
        <a:p>
          <a:endParaRPr lang="en-US"/>
        </a:p>
      </dgm:t>
    </dgm:pt>
    <dgm:pt modelId="{7ED1A93E-0AF6-446C-87FC-868D037029F2}" type="sibTrans" cxnId="{0CB28531-DDEE-4104-BCE1-F6E4E33C5D31}">
      <dgm:prSet/>
      <dgm:spPr/>
      <dgm:t>
        <a:bodyPr/>
        <a:lstStyle/>
        <a:p>
          <a:endParaRPr lang="en-US"/>
        </a:p>
      </dgm:t>
    </dgm:pt>
    <dgm:pt modelId="{9281042F-15B7-459D-94D2-4A792204DAFD}">
      <dgm:prSet phldrT="[Text]" custT="1"/>
      <dgm:spPr/>
      <dgm:t>
        <a:bodyPr/>
        <a:lstStyle/>
        <a:p>
          <a:r>
            <a:rPr lang="en-US" sz="1000" dirty="0" err="1">
              <a:latin typeface="Tahoma" panose="020B0604030504040204" pitchFamily="34" charset="0"/>
              <a:ea typeface="Tahoma" panose="020B0604030504040204" pitchFamily="34" charset="0"/>
              <a:cs typeface="Tahoma" panose="020B0604030504040204" pitchFamily="34" charset="0"/>
            </a:rPr>
            <a:t>Utilise</a:t>
          </a:r>
          <a:r>
            <a:rPr lang="en-US" sz="1000" dirty="0">
              <a:latin typeface="Tahoma" panose="020B0604030504040204" pitchFamily="34" charset="0"/>
              <a:ea typeface="Tahoma" panose="020B0604030504040204" pitchFamily="34" charset="0"/>
              <a:cs typeface="Tahoma" panose="020B0604030504040204" pitchFamily="34" charset="0"/>
            </a:rPr>
            <a:t> and share information from AML framework to combat tax evasion </a:t>
          </a:r>
        </a:p>
      </dgm:t>
    </dgm:pt>
    <dgm:pt modelId="{F9B0FE9D-8908-49D4-A77D-6474BFE53052}" type="parTrans" cxnId="{557D5DF9-650D-4E15-BD75-81D7A42FF8EB}">
      <dgm:prSet/>
      <dgm:spPr/>
      <dgm:t>
        <a:bodyPr/>
        <a:lstStyle/>
        <a:p>
          <a:endParaRPr lang="en-US"/>
        </a:p>
      </dgm:t>
    </dgm:pt>
    <dgm:pt modelId="{4DAA305A-270D-4C12-9AD7-6C7EC81F906A}" type="sibTrans" cxnId="{557D5DF9-650D-4E15-BD75-81D7A42FF8EB}">
      <dgm:prSet/>
      <dgm:spPr/>
      <dgm:t>
        <a:bodyPr/>
        <a:lstStyle/>
        <a:p>
          <a:endParaRPr lang="en-US"/>
        </a:p>
      </dgm:t>
    </dgm:pt>
    <dgm:pt modelId="{D3F8797F-79ED-4118-BE14-21D2C9750F16}">
      <dgm:prSet phldrT="[Text]" custT="1"/>
      <dgm:spPr/>
      <dgm:t>
        <a:bodyPr/>
        <a:lstStyle/>
        <a:p>
          <a:r>
            <a:rPr lang="en-US" sz="1000" dirty="0">
              <a:latin typeface="Tahoma" panose="020B0604030504040204" pitchFamily="34" charset="0"/>
              <a:ea typeface="Tahoma" panose="020B0604030504040204" pitchFamily="34" charset="0"/>
              <a:cs typeface="Tahoma" panose="020B0604030504040204" pitchFamily="34" charset="0"/>
            </a:rPr>
            <a:t>2001 FATF 40 + 9 Recommendations</a:t>
          </a:r>
        </a:p>
      </dgm:t>
    </dgm:pt>
    <dgm:pt modelId="{3E8696C0-AC46-4E62-9BDC-658DA75A287F}" type="parTrans" cxnId="{8ED714CE-B388-4056-8B40-227337227460}">
      <dgm:prSet/>
      <dgm:spPr/>
      <dgm:t>
        <a:bodyPr/>
        <a:lstStyle/>
        <a:p>
          <a:endParaRPr lang="en-US"/>
        </a:p>
      </dgm:t>
    </dgm:pt>
    <dgm:pt modelId="{36FA6BA9-0D45-480A-B30E-556C3CFC206B}" type="sibTrans" cxnId="{8ED714CE-B388-4056-8B40-227337227460}">
      <dgm:prSet/>
      <dgm:spPr/>
      <dgm:t>
        <a:bodyPr/>
        <a:lstStyle/>
        <a:p>
          <a:endParaRPr lang="en-US"/>
        </a:p>
      </dgm:t>
    </dgm:pt>
    <dgm:pt modelId="{88EE71F2-4EFD-4DEC-A08A-0A17EA424CFB}" type="pres">
      <dgm:prSet presAssocID="{C7E45D02-FFBA-4081-BD6D-175DC2CEC285}" presName="Name0" presStyleCnt="0">
        <dgm:presLayoutVars>
          <dgm:dir/>
          <dgm:resizeHandles val="exact"/>
        </dgm:presLayoutVars>
      </dgm:prSet>
      <dgm:spPr/>
    </dgm:pt>
    <dgm:pt modelId="{2055A73B-8452-407C-A5BF-F1014FAE22A6}" type="pres">
      <dgm:prSet presAssocID="{C7E45D02-FFBA-4081-BD6D-175DC2CEC285}" presName="arrow" presStyleLbl="bgShp" presStyleIdx="0" presStyleCnt="1"/>
      <dgm:spPr>
        <a:solidFill>
          <a:srgbClr val="16818D"/>
        </a:solidFill>
      </dgm:spPr>
    </dgm:pt>
    <dgm:pt modelId="{986ED425-C849-42D8-A5CE-176282184EA9}" type="pres">
      <dgm:prSet presAssocID="{C7E45D02-FFBA-4081-BD6D-175DC2CEC285}" presName="points" presStyleCnt="0"/>
      <dgm:spPr/>
    </dgm:pt>
    <dgm:pt modelId="{9811B4C8-AD1B-4570-AF5C-0B15CCB7D474}" type="pres">
      <dgm:prSet presAssocID="{0B5317A6-DE16-4C7B-AF7E-3E123A0EFDB1}" presName="compositeA" presStyleCnt="0"/>
      <dgm:spPr/>
    </dgm:pt>
    <dgm:pt modelId="{3B03414D-9166-4BED-88E5-4A3140FA7E2C}" type="pres">
      <dgm:prSet presAssocID="{0B5317A6-DE16-4C7B-AF7E-3E123A0EFDB1}" presName="textA" presStyleLbl="revTx" presStyleIdx="0" presStyleCnt="8" custScaleX="153234">
        <dgm:presLayoutVars>
          <dgm:bulletEnabled val="1"/>
        </dgm:presLayoutVars>
      </dgm:prSet>
      <dgm:spPr/>
    </dgm:pt>
    <dgm:pt modelId="{F745F128-1B34-47DB-9D9C-CB4043B32EA1}" type="pres">
      <dgm:prSet presAssocID="{0B5317A6-DE16-4C7B-AF7E-3E123A0EFDB1}" presName="circleA" presStyleLbl="node1" presStyleIdx="0" presStyleCnt="8"/>
      <dgm:spPr>
        <a:solidFill>
          <a:srgbClr val="1A9DAC"/>
        </a:solidFill>
      </dgm:spPr>
    </dgm:pt>
    <dgm:pt modelId="{6D92E57B-9F35-4B39-92C8-FB5137D9F835}" type="pres">
      <dgm:prSet presAssocID="{0B5317A6-DE16-4C7B-AF7E-3E123A0EFDB1}" presName="spaceA" presStyleCnt="0"/>
      <dgm:spPr/>
    </dgm:pt>
    <dgm:pt modelId="{29122C94-E1A6-4B19-B5BD-3EA35639F222}" type="pres">
      <dgm:prSet presAssocID="{C30769A8-DFB6-49CD-BAF0-FD2294177BF4}" presName="space" presStyleCnt="0"/>
      <dgm:spPr/>
    </dgm:pt>
    <dgm:pt modelId="{8CA4125F-38CC-4A0F-AB79-F2B4ADEBD9AB}" type="pres">
      <dgm:prSet presAssocID="{A336AE15-A136-4A9B-B176-665BA47BDF02}" presName="compositeB" presStyleCnt="0"/>
      <dgm:spPr/>
    </dgm:pt>
    <dgm:pt modelId="{432D3F41-92A6-4353-A69A-BC5BB5D04E53}" type="pres">
      <dgm:prSet presAssocID="{A336AE15-A136-4A9B-B176-665BA47BDF02}" presName="textB" presStyleLbl="revTx" presStyleIdx="1" presStyleCnt="8" custScaleX="136586" custLinFactX="-34893" custLinFactNeighborX="-100000" custLinFactNeighborY="3620">
        <dgm:presLayoutVars>
          <dgm:bulletEnabled val="1"/>
        </dgm:presLayoutVars>
      </dgm:prSet>
      <dgm:spPr/>
    </dgm:pt>
    <dgm:pt modelId="{814E9BF8-4751-42A6-95FF-089AB92051CC}" type="pres">
      <dgm:prSet presAssocID="{A336AE15-A136-4A9B-B176-665BA47BDF02}" presName="circleB" presStyleLbl="node1" presStyleIdx="1" presStyleCnt="8" custLinFactNeighborX="46089" custLinFactNeighborY="10681"/>
      <dgm:spPr>
        <a:solidFill>
          <a:srgbClr val="1A9DAC"/>
        </a:solidFill>
      </dgm:spPr>
    </dgm:pt>
    <dgm:pt modelId="{758AA677-051B-4608-8523-13426527952B}" type="pres">
      <dgm:prSet presAssocID="{A336AE15-A136-4A9B-B176-665BA47BDF02}" presName="spaceB" presStyleCnt="0"/>
      <dgm:spPr/>
    </dgm:pt>
    <dgm:pt modelId="{A356608F-3AC8-4266-A1C3-3DD4BAD740D3}" type="pres">
      <dgm:prSet presAssocID="{F9BBFFBA-B232-493D-9B46-A83C817DAD95}" presName="space" presStyleCnt="0"/>
      <dgm:spPr/>
    </dgm:pt>
    <dgm:pt modelId="{103C633A-C35D-4043-B74A-686AC96CFF85}" type="pres">
      <dgm:prSet presAssocID="{2CA7B062-BE3E-4C56-ACB9-530CFC43D85C}" presName="compositeA" presStyleCnt="0"/>
      <dgm:spPr/>
    </dgm:pt>
    <dgm:pt modelId="{78E580FB-C4DC-4B03-B1F2-B00029687F9D}" type="pres">
      <dgm:prSet presAssocID="{2CA7B062-BE3E-4C56-ACB9-530CFC43D85C}" presName="textA" presStyleLbl="revTx" presStyleIdx="2" presStyleCnt="8" custScaleX="159843" custScaleY="55138" custLinFactX="-22108" custLinFactNeighborX="-100000" custLinFactNeighborY="33563">
        <dgm:presLayoutVars>
          <dgm:bulletEnabled val="1"/>
        </dgm:presLayoutVars>
      </dgm:prSet>
      <dgm:spPr/>
    </dgm:pt>
    <dgm:pt modelId="{FECBF1A3-D01B-4927-B485-1291678CEE35}" type="pres">
      <dgm:prSet presAssocID="{2CA7B062-BE3E-4C56-ACB9-530CFC43D85C}" presName="circleA" presStyleLbl="node1" presStyleIdx="2" presStyleCnt="8" custLinFactNeighborX="88843" custLinFactNeighborY="2388"/>
      <dgm:spPr>
        <a:solidFill>
          <a:srgbClr val="1A9DAC"/>
        </a:solidFill>
      </dgm:spPr>
    </dgm:pt>
    <dgm:pt modelId="{BFEEB6CD-0DCD-4665-9034-6E0F0B840FFE}" type="pres">
      <dgm:prSet presAssocID="{2CA7B062-BE3E-4C56-ACB9-530CFC43D85C}" presName="spaceA" presStyleCnt="0"/>
      <dgm:spPr/>
    </dgm:pt>
    <dgm:pt modelId="{D7245AFA-0591-49BF-94A9-1B4402647D39}" type="pres">
      <dgm:prSet presAssocID="{83ECD5B2-B848-44F2-8DD1-04972CCEE494}" presName="space" presStyleCnt="0"/>
      <dgm:spPr/>
    </dgm:pt>
    <dgm:pt modelId="{0F45DDF0-8BEA-4AC7-AB55-6971377580F7}" type="pres">
      <dgm:prSet presAssocID="{64A7647C-06A1-4DDE-81F9-1E5FC559CCC8}" presName="compositeB" presStyleCnt="0"/>
      <dgm:spPr/>
    </dgm:pt>
    <dgm:pt modelId="{3EBBF153-DE02-4A8D-9397-1C12D3F07C87}" type="pres">
      <dgm:prSet presAssocID="{64A7647C-06A1-4DDE-81F9-1E5FC559CCC8}" presName="textB" presStyleLbl="revTx" presStyleIdx="3" presStyleCnt="8" custScaleX="159036" custScaleY="64564" custLinFactY="-8942" custLinFactNeighborX="-85535" custLinFactNeighborY="-100000">
        <dgm:presLayoutVars>
          <dgm:bulletEnabled val="1"/>
        </dgm:presLayoutVars>
      </dgm:prSet>
      <dgm:spPr/>
    </dgm:pt>
    <dgm:pt modelId="{62819534-397A-49EC-8D99-D13AAAA45B42}" type="pres">
      <dgm:prSet presAssocID="{64A7647C-06A1-4DDE-81F9-1E5FC559CCC8}" presName="circleB" presStyleLbl="node1" presStyleIdx="3" presStyleCnt="8" custLinFactX="446252" custLinFactNeighborX="500000" custLinFactNeighborY="-64497"/>
      <dgm:spPr>
        <a:solidFill>
          <a:srgbClr val="16818D"/>
        </a:solidFill>
        <a:ln>
          <a:solidFill>
            <a:srgbClr val="16818D"/>
          </a:solidFill>
        </a:ln>
      </dgm:spPr>
    </dgm:pt>
    <dgm:pt modelId="{EFD671DE-D7DB-4DC2-AA64-5368E585BA3F}" type="pres">
      <dgm:prSet presAssocID="{64A7647C-06A1-4DDE-81F9-1E5FC559CCC8}" presName="spaceB" presStyleCnt="0"/>
      <dgm:spPr/>
    </dgm:pt>
    <dgm:pt modelId="{D49DEC4B-F74F-433E-8BE6-5BC5DDCB8C61}" type="pres">
      <dgm:prSet presAssocID="{67B3F21A-FFC8-42F9-9178-D38457B02184}" presName="space" presStyleCnt="0"/>
      <dgm:spPr/>
    </dgm:pt>
    <dgm:pt modelId="{C19ABE56-2831-4EAD-9B52-816915BC5C4A}" type="pres">
      <dgm:prSet presAssocID="{D1F6AB6A-D628-4509-9418-C2C77F22E023}" presName="compositeA" presStyleCnt="0"/>
      <dgm:spPr/>
    </dgm:pt>
    <dgm:pt modelId="{C11947EA-E3C6-4DC6-92CA-A48CB94202FA}" type="pres">
      <dgm:prSet presAssocID="{D1F6AB6A-D628-4509-9418-C2C77F22E023}" presName="textA" presStyleLbl="revTx" presStyleIdx="4" presStyleCnt="8" custScaleX="154219" custScaleY="36771" custLinFactX="-100000" custLinFactY="42921" custLinFactNeighborX="-131966" custLinFactNeighborY="100000">
        <dgm:presLayoutVars>
          <dgm:bulletEnabled val="1"/>
        </dgm:presLayoutVars>
      </dgm:prSet>
      <dgm:spPr/>
    </dgm:pt>
    <dgm:pt modelId="{23D4FA85-B72F-4073-A6D0-E9B919BD49C0}" type="pres">
      <dgm:prSet presAssocID="{D1F6AB6A-D628-4509-9418-C2C77F22E023}" presName="circleA" presStyleLbl="node1" presStyleIdx="4" presStyleCnt="8" custLinFactX="-2904" custLinFactNeighborX="-100000" custLinFactNeighborY="73910"/>
      <dgm:spPr>
        <a:solidFill>
          <a:srgbClr val="1A9DAC"/>
        </a:solidFill>
      </dgm:spPr>
    </dgm:pt>
    <dgm:pt modelId="{DF1B2336-FFD5-4D35-851F-1F8C76B29470}" type="pres">
      <dgm:prSet presAssocID="{D1F6AB6A-D628-4509-9418-C2C77F22E023}" presName="spaceA" presStyleCnt="0"/>
      <dgm:spPr/>
    </dgm:pt>
    <dgm:pt modelId="{E596F1CB-55BC-4808-9632-14E10AF501F0}" type="pres">
      <dgm:prSet presAssocID="{9EB976CB-4C96-4166-8A47-BC4818D06125}" presName="space" presStyleCnt="0"/>
      <dgm:spPr/>
    </dgm:pt>
    <dgm:pt modelId="{FFE6C7E0-82AD-4255-8B01-DBABE206A6E5}" type="pres">
      <dgm:prSet presAssocID="{46B84D4A-42F4-47E6-8D7C-11D9909C03CA}" presName="compositeB" presStyleCnt="0"/>
      <dgm:spPr/>
    </dgm:pt>
    <dgm:pt modelId="{113F6983-0171-43FB-81E7-402CAE18F0AE}" type="pres">
      <dgm:prSet presAssocID="{46B84D4A-42F4-47E6-8D7C-11D9909C03CA}" presName="textB" presStyleLbl="revTx" presStyleIdx="5" presStyleCnt="8" custScaleX="159225" custScaleY="25244" custLinFactX="-100000" custLinFactNeighborX="-115486" custLinFactNeighborY="-28953">
        <dgm:presLayoutVars>
          <dgm:bulletEnabled val="1"/>
        </dgm:presLayoutVars>
      </dgm:prSet>
      <dgm:spPr/>
    </dgm:pt>
    <dgm:pt modelId="{373CE3FE-43AF-4DAC-B042-F704A20103EF}" type="pres">
      <dgm:prSet presAssocID="{46B84D4A-42F4-47E6-8D7C-11D9909C03CA}" presName="circleB" presStyleLbl="node1" presStyleIdx="5" presStyleCnt="8" custLinFactY="-9633" custLinFactNeighborX="-34927" custLinFactNeighborY="-100000"/>
      <dgm:spPr>
        <a:solidFill>
          <a:srgbClr val="1A9DAC"/>
        </a:solidFill>
      </dgm:spPr>
    </dgm:pt>
    <dgm:pt modelId="{7C7F5A96-8556-4DDA-9F88-5737DF7C6E3C}" type="pres">
      <dgm:prSet presAssocID="{46B84D4A-42F4-47E6-8D7C-11D9909C03CA}" presName="spaceB" presStyleCnt="0"/>
      <dgm:spPr/>
    </dgm:pt>
    <dgm:pt modelId="{4974122A-D6CC-4F41-9B7B-C35D27381CF8}" type="pres">
      <dgm:prSet presAssocID="{7ED1A93E-0AF6-446C-87FC-868D037029F2}" presName="space" presStyleCnt="0"/>
      <dgm:spPr/>
    </dgm:pt>
    <dgm:pt modelId="{756C19F7-98BC-4FC6-8564-3B9491C78E4C}" type="pres">
      <dgm:prSet presAssocID="{9281042F-15B7-459D-94D2-4A792204DAFD}" presName="compositeA" presStyleCnt="0"/>
      <dgm:spPr/>
    </dgm:pt>
    <dgm:pt modelId="{93F443EE-5C6C-4C4E-BF62-6CF017425F1F}" type="pres">
      <dgm:prSet presAssocID="{9281042F-15B7-459D-94D2-4A792204DAFD}" presName="textA" presStyleLbl="revTx" presStyleIdx="6" presStyleCnt="8" custScaleX="148840" custScaleY="36771" custLinFactX="-352106" custLinFactY="79096" custLinFactNeighborX="-400000" custLinFactNeighborY="100000">
        <dgm:presLayoutVars>
          <dgm:bulletEnabled val="1"/>
        </dgm:presLayoutVars>
      </dgm:prSet>
      <dgm:spPr/>
    </dgm:pt>
    <dgm:pt modelId="{3E7E2216-1DA4-4F31-B02A-AE9CC2E18B6D}" type="pres">
      <dgm:prSet presAssocID="{9281042F-15B7-459D-94D2-4A792204DAFD}" presName="circleA" presStyleLbl="node1" presStyleIdx="6" presStyleCnt="8" custLinFactX="6279" custLinFactNeighborX="100000" custLinFactNeighborY="79465"/>
      <dgm:spPr>
        <a:solidFill>
          <a:srgbClr val="1A9DAC"/>
        </a:solidFill>
      </dgm:spPr>
    </dgm:pt>
    <dgm:pt modelId="{62E68C6D-F4D4-44C3-9BFB-A93C3E2C893E}" type="pres">
      <dgm:prSet presAssocID="{9281042F-15B7-459D-94D2-4A792204DAFD}" presName="spaceA" presStyleCnt="0"/>
      <dgm:spPr/>
    </dgm:pt>
    <dgm:pt modelId="{F6D4CFA1-0D1E-4B4B-B1E0-CEB04E65091A}" type="pres">
      <dgm:prSet presAssocID="{4DAA305A-270D-4C12-9AD7-6C7EC81F906A}" presName="space" presStyleCnt="0"/>
      <dgm:spPr/>
    </dgm:pt>
    <dgm:pt modelId="{9FBADAA7-47AB-4C6E-9E10-65F7B58D12ED}" type="pres">
      <dgm:prSet presAssocID="{D3F8797F-79ED-4118-BE14-21D2C9750F16}" presName="compositeB" presStyleCnt="0"/>
      <dgm:spPr/>
    </dgm:pt>
    <dgm:pt modelId="{6CDAB226-B8E8-4DE2-99DD-F185A0CA3FDB}" type="pres">
      <dgm:prSet presAssocID="{D3F8797F-79ED-4118-BE14-21D2C9750F16}" presName="textB" presStyleLbl="revTx" presStyleIdx="7" presStyleCnt="8" custScaleX="225651" custScaleY="25244" custLinFactX="-251753" custLinFactY="-30763" custLinFactNeighborX="-300000" custLinFactNeighborY="-100000">
        <dgm:presLayoutVars>
          <dgm:bulletEnabled val="1"/>
        </dgm:presLayoutVars>
      </dgm:prSet>
      <dgm:spPr/>
    </dgm:pt>
    <dgm:pt modelId="{A4017A29-9ECC-4C24-A7C1-36F32CC83DEF}" type="pres">
      <dgm:prSet presAssocID="{D3F8797F-79ED-4118-BE14-21D2C9750F16}" presName="circleB" presStyleLbl="node1" presStyleIdx="7" presStyleCnt="8" custLinFactX="100000" custLinFactNeighborX="137040" custLinFactNeighborY="-81793"/>
      <dgm:spPr>
        <a:solidFill>
          <a:srgbClr val="1A9DAC"/>
        </a:solidFill>
      </dgm:spPr>
    </dgm:pt>
    <dgm:pt modelId="{760748A9-0A46-4BC3-A4FC-C7BAE8F9CE32}" type="pres">
      <dgm:prSet presAssocID="{D3F8797F-79ED-4118-BE14-21D2C9750F16}" presName="spaceB" presStyleCnt="0"/>
      <dgm:spPr/>
    </dgm:pt>
  </dgm:ptLst>
  <dgm:cxnLst>
    <dgm:cxn modelId="{4525FE07-CEF8-41D1-8DAD-2DF5F0F6B8BC}" type="presOf" srcId="{0B5317A6-DE16-4C7B-AF7E-3E123A0EFDB1}" destId="{3B03414D-9166-4BED-88E5-4A3140FA7E2C}" srcOrd="0" destOrd="0" presId="urn:microsoft.com/office/officeart/2005/8/layout/hProcess11"/>
    <dgm:cxn modelId="{A841EF22-722B-49E3-A102-B78BA208D48B}" type="presOf" srcId="{C7E45D02-FFBA-4081-BD6D-175DC2CEC285}" destId="{88EE71F2-4EFD-4DEC-A08A-0A17EA424CFB}" srcOrd="0" destOrd="0" presId="urn:microsoft.com/office/officeart/2005/8/layout/hProcess11"/>
    <dgm:cxn modelId="{0CB28531-DDEE-4104-BCE1-F6E4E33C5D31}" srcId="{C7E45D02-FFBA-4081-BD6D-175DC2CEC285}" destId="{46B84D4A-42F4-47E6-8D7C-11D9909C03CA}" srcOrd="5" destOrd="0" parTransId="{CDA5B17E-2FF1-4FF8-AC4B-971C22CDEFB8}" sibTransId="{7ED1A93E-0AF6-446C-87FC-868D037029F2}"/>
    <dgm:cxn modelId="{01ADE038-CBD7-4FB5-9007-A7891FAB7432}" type="presOf" srcId="{64A7647C-06A1-4DDE-81F9-1E5FC559CCC8}" destId="{3EBBF153-DE02-4A8D-9397-1C12D3F07C87}" srcOrd="0" destOrd="0" presId="urn:microsoft.com/office/officeart/2005/8/layout/hProcess11"/>
    <dgm:cxn modelId="{FDD8893D-A1CC-45C6-9181-9B8BC8CEAB0D}" srcId="{C7E45D02-FFBA-4081-BD6D-175DC2CEC285}" destId="{64A7647C-06A1-4DDE-81F9-1E5FC559CCC8}" srcOrd="3" destOrd="0" parTransId="{64ACCA03-7956-43FB-91EF-2689FF043190}" sibTransId="{67B3F21A-FFC8-42F9-9178-D38457B02184}"/>
    <dgm:cxn modelId="{1E407457-930D-4414-8201-136B24BBF921}" type="presOf" srcId="{A336AE15-A136-4A9B-B176-665BA47BDF02}" destId="{432D3F41-92A6-4353-A69A-BC5BB5D04E53}" srcOrd="0" destOrd="0" presId="urn:microsoft.com/office/officeart/2005/8/layout/hProcess11"/>
    <dgm:cxn modelId="{B8174959-5FF0-4065-8DE2-CC8625EFBEB6}" srcId="{C7E45D02-FFBA-4081-BD6D-175DC2CEC285}" destId="{2CA7B062-BE3E-4C56-ACB9-530CFC43D85C}" srcOrd="2" destOrd="0" parTransId="{FABCF412-3CA7-46A7-9168-039474FDE02E}" sibTransId="{83ECD5B2-B848-44F2-8DD1-04972CCEE494}"/>
    <dgm:cxn modelId="{A6DD8491-8A00-46BF-A494-A5D60B0EA21D}" type="presOf" srcId="{2CA7B062-BE3E-4C56-ACB9-530CFC43D85C}" destId="{78E580FB-C4DC-4B03-B1F2-B00029687F9D}" srcOrd="0" destOrd="0" presId="urn:microsoft.com/office/officeart/2005/8/layout/hProcess11"/>
    <dgm:cxn modelId="{B74ACCB6-2E1A-431B-B9B4-94EF858859F1}" type="presOf" srcId="{46B84D4A-42F4-47E6-8D7C-11D9909C03CA}" destId="{113F6983-0171-43FB-81E7-402CAE18F0AE}" srcOrd="0" destOrd="0" presId="urn:microsoft.com/office/officeart/2005/8/layout/hProcess11"/>
    <dgm:cxn modelId="{731A46C2-46C2-4D5D-B8A2-7229EFB1A9E1}" srcId="{C7E45D02-FFBA-4081-BD6D-175DC2CEC285}" destId="{D1F6AB6A-D628-4509-9418-C2C77F22E023}" srcOrd="4" destOrd="0" parTransId="{8D29A991-5308-43B5-989E-2B62CF357A6F}" sibTransId="{9EB976CB-4C96-4166-8A47-BC4818D06125}"/>
    <dgm:cxn modelId="{F17173CB-8BEA-4F8B-96AF-AA9AAB0C6148}" srcId="{C7E45D02-FFBA-4081-BD6D-175DC2CEC285}" destId="{A336AE15-A136-4A9B-B176-665BA47BDF02}" srcOrd="1" destOrd="0" parTransId="{33A063B6-5AFA-4B60-8570-B7D28DA1D6F9}" sibTransId="{F9BBFFBA-B232-493D-9B46-A83C817DAD95}"/>
    <dgm:cxn modelId="{8ED714CE-B388-4056-8B40-227337227460}" srcId="{C7E45D02-FFBA-4081-BD6D-175DC2CEC285}" destId="{D3F8797F-79ED-4118-BE14-21D2C9750F16}" srcOrd="7" destOrd="0" parTransId="{3E8696C0-AC46-4E62-9BDC-658DA75A287F}" sibTransId="{36FA6BA9-0D45-480A-B30E-556C3CFC206B}"/>
    <dgm:cxn modelId="{ECD1FDCF-8148-40AA-B2CE-6894752CE07E}" srcId="{C7E45D02-FFBA-4081-BD6D-175DC2CEC285}" destId="{0B5317A6-DE16-4C7B-AF7E-3E123A0EFDB1}" srcOrd="0" destOrd="0" parTransId="{988E35E3-4145-40BE-9D20-18572DB3E34B}" sibTransId="{C30769A8-DFB6-49CD-BAF0-FD2294177BF4}"/>
    <dgm:cxn modelId="{9AB7FED0-1157-422A-8DCD-52FD45FB7806}" type="presOf" srcId="{D1F6AB6A-D628-4509-9418-C2C77F22E023}" destId="{C11947EA-E3C6-4DC6-92CA-A48CB94202FA}" srcOrd="0" destOrd="0" presId="urn:microsoft.com/office/officeart/2005/8/layout/hProcess11"/>
    <dgm:cxn modelId="{DCD781F3-454A-4749-95AA-4C9655F5381D}" type="presOf" srcId="{D3F8797F-79ED-4118-BE14-21D2C9750F16}" destId="{6CDAB226-B8E8-4DE2-99DD-F185A0CA3FDB}" srcOrd="0" destOrd="0" presId="urn:microsoft.com/office/officeart/2005/8/layout/hProcess11"/>
    <dgm:cxn modelId="{557D5DF9-650D-4E15-BD75-81D7A42FF8EB}" srcId="{C7E45D02-FFBA-4081-BD6D-175DC2CEC285}" destId="{9281042F-15B7-459D-94D2-4A792204DAFD}" srcOrd="6" destOrd="0" parTransId="{F9B0FE9D-8908-49D4-A77D-6474BFE53052}" sibTransId="{4DAA305A-270D-4C12-9AD7-6C7EC81F906A}"/>
    <dgm:cxn modelId="{6C23CDFE-D4D3-4C61-BBFB-965FA864B280}" type="presOf" srcId="{9281042F-15B7-459D-94D2-4A792204DAFD}" destId="{93F443EE-5C6C-4C4E-BF62-6CF017425F1F}" srcOrd="0" destOrd="0" presId="urn:microsoft.com/office/officeart/2005/8/layout/hProcess11"/>
    <dgm:cxn modelId="{FF8C9737-0A6A-41E8-BFFE-FE7E03A8B95A}" type="presParOf" srcId="{88EE71F2-4EFD-4DEC-A08A-0A17EA424CFB}" destId="{2055A73B-8452-407C-A5BF-F1014FAE22A6}" srcOrd="0" destOrd="0" presId="urn:microsoft.com/office/officeart/2005/8/layout/hProcess11"/>
    <dgm:cxn modelId="{E5D0F132-A13B-4D65-8D2F-D6A73B637EE7}" type="presParOf" srcId="{88EE71F2-4EFD-4DEC-A08A-0A17EA424CFB}" destId="{986ED425-C849-42D8-A5CE-176282184EA9}" srcOrd="1" destOrd="0" presId="urn:microsoft.com/office/officeart/2005/8/layout/hProcess11"/>
    <dgm:cxn modelId="{344E39CD-BFB2-4C2C-834B-D55EABFE062E}" type="presParOf" srcId="{986ED425-C849-42D8-A5CE-176282184EA9}" destId="{9811B4C8-AD1B-4570-AF5C-0B15CCB7D474}" srcOrd="0" destOrd="0" presId="urn:microsoft.com/office/officeart/2005/8/layout/hProcess11"/>
    <dgm:cxn modelId="{B00F8181-F188-436D-A767-3CFAD530B15B}" type="presParOf" srcId="{9811B4C8-AD1B-4570-AF5C-0B15CCB7D474}" destId="{3B03414D-9166-4BED-88E5-4A3140FA7E2C}" srcOrd="0" destOrd="0" presId="urn:microsoft.com/office/officeart/2005/8/layout/hProcess11"/>
    <dgm:cxn modelId="{665E3FD9-96AE-44F3-B0CC-9B35C0CAA584}" type="presParOf" srcId="{9811B4C8-AD1B-4570-AF5C-0B15CCB7D474}" destId="{F745F128-1B34-47DB-9D9C-CB4043B32EA1}" srcOrd="1" destOrd="0" presId="urn:microsoft.com/office/officeart/2005/8/layout/hProcess11"/>
    <dgm:cxn modelId="{C9F7058E-25A5-4D4E-ADAC-4ED6BB62F98F}" type="presParOf" srcId="{9811B4C8-AD1B-4570-AF5C-0B15CCB7D474}" destId="{6D92E57B-9F35-4B39-92C8-FB5137D9F835}" srcOrd="2" destOrd="0" presId="urn:microsoft.com/office/officeart/2005/8/layout/hProcess11"/>
    <dgm:cxn modelId="{6BA15EDB-956C-4E3C-8AFA-67BC85D5C271}" type="presParOf" srcId="{986ED425-C849-42D8-A5CE-176282184EA9}" destId="{29122C94-E1A6-4B19-B5BD-3EA35639F222}" srcOrd="1" destOrd="0" presId="urn:microsoft.com/office/officeart/2005/8/layout/hProcess11"/>
    <dgm:cxn modelId="{C67C9020-9C13-4F15-B3B3-6D699A15C529}" type="presParOf" srcId="{986ED425-C849-42D8-A5CE-176282184EA9}" destId="{8CA4125F-38CC-4A0F-AB79-F2B4ADEBD9AB}" srcOrd="2" destOrd="0" presId="urn:microsoft.com/office/officeart/2005/8/layout/hProcess11"/>
    <dgm:cxn modelId="{0E0E0E0F-428B-41EE-ACCD-E9D984E9F4FD}" type="presParOf" srcId="{8CA4125F-38CC-4A0F-AB79-F2B4ADEBD9AB}" destId="{432D3F41-92A6-4353-A69A-BC5BB5D04E53}" srcOrd="0" destOrd="0" presId="urn:microsoft.com/office/officeart/2005/8/layout/hProcess11"/>
    <dgm:cxn modelId="{7682B0FD-F6E5-4218-9596-64DBE5647E9B}" type="presParOf" srcId="{8CA4125F-38CC-4A0F-AB79-F2B4ADEBD9AB}" destId="{814E9BF8-4751-42A6-95FF-089AB92051CC}" srcOrd="1" destOrd="0" presId="urn:microsoft.com/office/officeart/2005/8/layout/hProcess11"/>
    <dgm:cxn modelId="{F9F8A20B-E97E-4128-AA57-AE42730A4AF8}" type="presParOf" srcId="{8CA4125F-38CC-4A0F-AB79-F2B4ADEBD9AB}" destId="{758AA677-051B-4608-8523-13426527952B}" srcOrd="2" destOrd="0" presId="urn:microsoft.com/office/officeart/2005/8/layout/hProcess11"/>
    <dgm:cxn modelId="{00437D20-9667-4458-86EC-AE489EEE6AF6}" type="presParOf" srcId="{986ED425-C849-42D8-A5CE-176282184EA9}" destId="{A356608F-3AC8-4266-A1C3-3DD4BAD740D3}" srcOrd="3" destOrd="0" presId="urn:microsoft.com/office/officeart/2005/8/layout/hProcess11"/>
    <dgm:cxn modelId="{B5493504-D4CF-4DB9-97E9-03CDDB864E00}" type="presParOf" srcId="{986ED425-C849-42D8-A5CE-176282184EA9}" destId="{103C633A-C35D-4043-B74A-686AC96CFF85}" srcOrd="4" destOrd="0" presId="urn:microsoft.com/office/officeart/2005/8/layout/hProcess11"/>
    <dgm:cxn modelId="{EDE07041-6BF7-479E-9CEB-4CB8D6E962C5}" type="presParOf" srcId="{103C633A-C35D-4043-B74A-686AC96CFF85}" destId="{78E580FB-C4DC-4B03-B1F2-B00029687F9D}" srcOrd="0" destOrd="0" presId="urn:microsoft.com/office/officeart/2005/8/layout/hProcess11"/>
    <dgm:cxn modelId="{236CC0CE-36BE-4C6C-96DF-F018093C3038}" type="presParOf" srcId="{103C633A-C35D-4043-B74A-686AC96CFF85}" destId="{FECBF1A3-D01B-4927-B485-1291678CEE35}" srcOrd="1" destOrd="0" presId="urn:microsoft.com/office/officeart/2005/8/layout/hProcess11"/>
    <dgm:cxn modelId="{2DF58A12-77FE-4CBE-ACDE-B392B89497D7}" type="presParOf" srcId="{103C633A-C35D-4043-B74A-686AC96CFF85}" destId="{BFEEB6CD-0DCD-4665-9034-6E0F0B840FFE}" srcOrd="2" destOrd="0" presId="urn:microsoft.com/office/officeart/2005/8/layout/hProcess11"/>
    <dgm:cxn modelId="{F62F8490-8DE7-4BC6-BA0E-73A77CEC0892}" type="presParOf" srcId="{986ED425-C849-42D8-A5CE-176282184EA9}" destId="{D7245AFA-0591-49BF-94A9-1B4402647D39}" srcOrd="5" destOrd="0" presId="urn:microsoft.com/office/officeart/2005/8/layout/hProcess11"/>
    <dgm:cxn modelId="{2BBA2F38-BEF6-4FB6-B606-112E0DBC8F7A}" type="presParOf" srcId="{986ED425-C849-42D8-A5CE-176282184EA9}" destId="{0F45DDF0-8BEA-4AC7-AB55-6971377580F7}" srcOrd="6" destOrd="0" presId="urn:microsoft.com/office/officeart/2005/8/layout/hProcess11"/>
    <dgm:cxn modelId="{551F7BC6-1DDA-4A60-ABD7-72ACF26B22F5}" type="presParOf" srcId="{0F45DDF0-8BEA-4AC7-AB55-6971377580F7}" destId="{3EBBF153-DE02-4A8D-9397-1C12D3F07C87}" srcOrd="0" destOrd="0" presId="urn:microsoft.com/office/officeart/2005/8/layout/hProcess11"/>
    <dgm:cxn modelId="{3FAE3722-72E6-4FBB-8C88-5AD8936DB0CC}" type="presParOf" srcId="{0F45DDF0-8BEA-4AC7-AB55-6971377580F7}" destId="{62819534-397A-49EC-8D99-D13AAAA45B42}" srcOrd="1" destOrd="0" presId="urn:microsoft.com/office/officeart/2005/8/layout/hProcess11"/>
    <dgm:cxn modelId="{1A45CF26-B2F2-4236-9822-B1FF380AA260}" type="presParOf" srcId="{0F45DDF0-8BEA-4AC7-AB55-6971377580F7}" destId="{EFD671DE-D7DB-4DC2-AA64-5368E585BA3F}" srcOrd="2" destOrd="0" presId="urn:microsoft.com/office/officeart/2005/8/layout/hProcess11"/>
    <dgm:cxn modelId="{22ABD68D-EAAD-4435-AEB5-A5ED14D2EF52}" type="presParOf" srcId="{986ED425-C849-42D8-A5CE-176282184EA9}" destId="{D49DEC4B-F74F-433E-8BE6-5BC5DDCB8C61}" srcOrd="7" destOrd="0" presId="urn:microsoft.com/office/officeart/2005/8/layout/hProcess11"/>
    <dgm:cxn modelId="{418847D2-6F1D-44C9-96D3-72D66A0BD567}" type="presParOf" srcId="{986ED425-C849-42D8-A5CE-176282184EA9}" destId="{C19ABE56-2831-4EAD-9B52-816915BC5C4A}" srcOrd="8" destOrd="0" presId="urn:microsoft.com/office/officeart/2005/8/layout/hProcess11"/>
    <dgm:cxn modelId="{F7E21213-2A04-4662-8C01-088BE8DFD1BB}" type="presParOf" srcId="{C19ABE56-2831-4EAD-9B52-816915BC5C4A}" destId="{C11947EA-E3C6-4DC6-92CA-A48CB94202FA}" srcOrd="0" destOrd="0" presId="urn:microsoft.com/office/officeart/2005/8/layout/hProcess11"/>
    <dgm:cxn modelId="{5951D41E-CC4A-466A-A730-1426F9A539F3}" type="presParOf" srcId="{C19ABE56-2831-4EAD-9B52-816915BC5C4A}" destId="{23D4FA85-B72F-4073-A6D0-E9B919BD49C0}" srcOrd="1" destOrd="0" presId="urn:microsoft.com/office/officeart/2005/8/layout/hProcess11"/>
    <dgm:cxn modelId="{3180E082-CFA1-43C5-9567-0AA03A29EAB9}" type="presParOf" srcId="{C19ABE56-2831-4EAD-9B52-816915BC5C4A}" destId="{DF1B2336-FFD5-4D35-851F-1F8C76B29470}" srcOrd="2" destOrd="0" presId="urn:microsoft.com/office/officeart/2005/8/layout/hProcess11"/>
    <dgm:cxn modelId="{65AAD615-66F3-4F5E-B860-8258872CFC4D}" type="presParOf" srcId="{986ED425-C849-42D8-A5CE-176282184EA9}" destId="{E596F1CB-55BC-4808-9632-14E10AF501F0}" srcOrd="9" destOrd="0" presId="urn:microsoft.com/office/officeart/2005/8/layout/hProcess11"/>
    <dgm:cxn modelId="{65EB8267-095B-4070-BDEB-FFE3A96F9C13}" type="presParOf" srcId="{986ED425-C849-42D8-A5CE-176282184EA9}" destId="{FFE6C7E0-82AD-4255-8B01-DBABE206A6E5}" srcOrd="10" destOrd="0" presId="urn:microsoft.com/office/officeart/2005/8/layout/hProcess11"/>
    <dgm:cxn modelId="{2D81F5DC-376F-40DC-9D3E-C5384EAA3F11}" type="presParOf" srcId="{FFE6C7E0-82AD-4255-8B01-DBABE206A6E5}" destId="{113F6983-0171-43FB-81E7-402CAE18F0AE}" srcOrd="0" destOrd="0" presId="urn:microsoft.com/office/officeart/2005/8/layout/hProcess11"/>
    <dgm:cxn modelId="{C1A3AA7B-B6BE-4A4E-9480-F38D4585B5E0}" type="presParOf" srcId="{FFE6C7E0-82AD-4255-8B01-DBABE206A6E5}" destId="{373CE3FE-43AF-4DAC-B042-F704A20103EF}" srcOrd="1" destOrd="0" presId="urn:microsoft.com/office/officeart/2005/8/layout/hProcess11"/>
    <dgm:cxn modelId="{61E785F2-3899-4196-861D-2D67D39547A6}" type="presParOf" srcId="{FFE6C7E0-82AD-4255-8B01-DBABE206A6E5}" destId="{7C7F5A96-8556-4DDA-9F88-5737DF7C6E3C}" srcOrd="2" destOrd="0" presId="urn:microsoft.com/office/officeart/2005/8/layout/hProcess11"/>
    <dgm:cxn modelId="{717D2653-2052-4AF8-B8DF-48659500A5F0}" type="presParOf" srcId="{986ED425-C849-42D8-A5CE-176282184EA9}" destId="{4974122A-D6CC-4F41-9B7B-C35D27381CF8}" srcOrd="11" destOrd="0" presId="urn:microsoft.com/office/officeart/2005/8/layout/hProcess11"/>
    <dgm:cxn modelId="{03D85DE8-817E-4722-A7E2-449E178F30E3}" type="presParOf" srcId="{986ED425-C849-42D8-A5CE-176282184EA9}" destId="{756C19F7-98BC-4FC6-8564-3B9491C78E4C}" srcOrd="12" destOrd="0" presId="urn:microsoft.com/office/officeart/2005/8/layout/hProcess11"/>
    <dgm:cxn modelId="{856D8735-F5C7-41E8-A943-16C51BB1B18A}" type="presParOf" srcId="{756C19F7-98BC-4FC6-8564-3B9491C78E4C}" destId="{93F443EE-5C6C-4C4E-BF62-6CF017425F1F}" srcOrd="0" destOrd="0" presId="urn:microsoft.com/office/officeart/2005/8/layout/hProcess11"/>
    <dgm:cxn modelId="{A1A97AFD-6DEA-4D16-84F8-DE2AD81A2CD3}" type="presParOf" srcId="{756C19F7-98BC-4FC6-8564-3B9491C78E4C}" destId="{3E7E2216-1DA4-4F31-B02A-AE9CC2E18B6D}" srcOrd="1" destOrd="0" presId="urn:microsoft.com/office/officeart/2005/8/layout/hProcess11"/>
    <dgm:cxn modelId="{9B251DF9-F5AC-43F3-BF93-D28675D87D89}" type="presParOf" srcId="{756C19F7-98BC-4FC6-8564-3B9491C78E4C}" destId="{62E68C6D-F4D4-44C3-9BFB-A93C3E2C893E}" srcOrd="2" destOrd="0" presId="urn:microsoft.com/office/officeart/2005/8/layout/hProcess11"/>
    <dgm:cxn modelId="{33B710FB-FDC3-483E-AE40-8BE6BFD62345}" type="presParOf" srcId="{986ED425-C849-42D8-A5CE-176282184EA9}" destId="{F6D4CFA1-0D1E-4B4B-B1E0-CEB04E65091A}" srcOrd="13" destOrd="0" presId="urn:microsoft.com/office/officeart/2005/8/layout/hProcess11"/>
    <dgm:cxn modelId="{F0C92894-FF10-4BFE-A88F-C51547E03590}" type="presParOf" srcId="{986ED425-C849-42D8-A5CE-176282184EA9}" destId="{9FBADAA7-47AB-4C6E-9E10-65F7B58D12ED}" srcOrd="14" destOrd="0" presId="urn:microsoft.com/office/officeart/2005/8/layout/hProcess11"/>
    <dgm:cxn modelId="{352DFA05-56AC-4686-8DC5-BBFEF056B3C1}" type="presParOf" srcId="{9FBADAA7-47AB-4C6E-9E10-65F7B58D12ED}" destId="{6CDAB226-B8E8-4DE2-99DD-F185A0CA3FDB}" srcOrd="0" destOrd="0" presId="urn:microsoft.com/office/officeart/2005/8/layout/hProcess11"/>
    <dgm:cxn modelId="{E1D05181-E1CA-49B1-9E4C-083F385B40B9}" type="presParOf" srcId="{9FBADAA7-47AB-4C6E-9E10-65F7B58D12ED}" destId="{A4017A29-9ECC-4C24-A7C1-36F32CC83DEF}" srcOrd="1" destOrd="0" presId="urn:microsoft.com/office/officeart/2005/8/layout/hProcess11"/>
    <dgm:cxn modelId="{169EA65E-153C-474B-B165-FC15140D9B30}" type="presParOf" srcId="{9FBADAA7-47AB-4C6E-9E10-65F7B58D12ED}" destId="{760748A9-0A46-4BC3-A4FC-C7BAE8F9CE3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5A73B-8452-407C-A5BF-F1014FAE22A6}">
      <dsp:nvSpPr>
        <dsp:cNvPr id="0" name=""/>
        <dsp:cNvSpPr/>
      </dsp:nvSpPr>
      <dsp:spPr>
        <a:xfrm>
          <a:off x="0" y="1219199"/>
          <a:ext cx="7789291" cy="1625600"/>
        </a:xfrm>
        <a:prstGeom prst="notchedRightArrow">
          <a:avLst/>
        </a:prstGeom>
        <a:solidFill>
          <a:srgbClr val="16818D"/>
        </a:solidFill>
        <a:ln>
          <a:noFill/>
        </a:ln>
        <a:effectLst/>
      </dsp:spPr>
      <dsp:style>
        <a:lnRef idx="0">
          <a:scrgbClr r="0" g="0" b="0"/>
        </a:lnRef>
        <a:fillRef idx="1">
          <a:scrgbClr r="0" g="0" b="0"/>
        </a:fillRef>
        <a:effectRef idx="0">
          <a:scrgbClr r="0" g="0" b="0"/>
        </a:effectRef>
        <a:fontRef idx="minor"/>
      </dsp:style>
    </dsp:sp>
    <dsp:sp modelId="{3B03414D-9166-4BED-88E5-4A3140FA7E2C}">
      <dsp:nvSpPr>
        <dsp:cNvPr id="0" name=""/>
        <dsp:cNvSpPr/>
      </dsp:nvSpPr>
      <dsp:spPr>
        <a:xfrm>
          <a:off x="1048" y="0"/>
          <a:ext cx="806456"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latin typeface="Tahoma" panose="020B0604030504040204" pitchFamily="34" charset="0"/>
              <a:ea typeface="Tahoma" panose="020B0604030504040204" pitchFamily="34" charset="0"/>
              <a:cs typeface="Tahoma" panose="020B0604030504040204" pitchFamily="34" charset="0"/>
            </a:rPr>
            <a:t>1988 Vienna Convention </a:t>
          </a:r>
        </a:p>
      </dsp:txBody>
      <dsp:txXfrm>
        <a:off x="1048" y="0"/>
        <a:ext cx="806456" cy="1625600"/>
      </dsp:txXfrm>
    </dsp:sp>
    <dsp:sp modelId="{F745F128-1B34-47DB-9D9C-CB4043B32EA1}">
      <dsp:nvSpPr>
        <dsp:cNvPr id="0" name=""/>
        <dsp:cNvSpPr/>
      </dsp:nvSpPr>
      <dsp:spPr>
        <a:xfrm>
          <a:off x="201076" y="1828800"/>
          <a:ext cx="406400" cy="406400"/>
        </a:xfrm>
        <a:prstGeom prst="ellipse">
          <a:avLst/>
        </a:prstGeom>
        <a:solidFill>
          <a:srgbClr val="1A9D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D3F41-92A6-4353-A69A-BC5BB5D04E53}">
      <dsp:nvSpPr>
        <dsp:cNvPr id="0" name=""/>
        <dsp:cNvSpPr/>
      </dsp:nvSpPr>
      <dsp:spPr>
        <a:xfrm>
          <a:off x="123890" y="2438399"/>
          <a:ext cx="71883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Tahoma" panose="020B0604030504040204" pitchFamily="34" charset="0"/>
              <a:ea typeface="Tahoma" panose="020B0604030504040204" pitchFamily="34" charset="0"/>
              <a:cs typeface="Tahoma" panose="020B0604030504040204" pitchFamily="34" charset="0"/>
            </a:rPr>
            <a:t>Proceeds of Drug Offences</a:t>
          </a:r>
        </a:p>
      </dsp:txBody>
      <dsp:txXfrm>
        <a:off x="123890" y="2438399"/>
        <a:ext cx="718839" cy="1625600"/>
      </dsp:txXfrm>
    </dsp:sp>
    <dsp:sp modelId="{814E9BF8-4751-42A6-95FF-089AB92051CC}">
      <dsp:nvSpPr>
        <dsp:cNvPr id="0" name=""/>
        <dsp:cNvSpPr/>
      </dsp:nvSpPr>
      <dsp:spPr>
        <a:xfrm>
          <a:off x="1177344" y="1872207"/>
          <a:ext cx="406400" cy="406400"/>
        </a:xfrm>
        <a:prstGeom prst="ellipse">
          <a:avLst/>
        </a:prstGeom>
        <a:solidFill>
          <a:srgbClr val="1A9D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E580FB-C4DC-4B03-B1F2-B00029687F9D}">
      <dsp:nvSpPr>
        <dsp:cNvPr id="0" name=""/>
        <dsp:cNvSpPr/>
      </dsp:nvSpPr>
      <dsp:spPr>
        <a:xfrm>
          <a:off x="936330" y="727919"/>
          <a:ext cx="841238" cy="896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latin typeface="Tahoma" panose="020B0604030504040204" pitchFamily="34" charset="0"/>
              <a:ea typeface="Tahoma" panose="020B0604030504040204" pitchFamily="34" charset="0"/>
              <a:cs typeface="Tahoma" panose="020B0604030504040204" pitchFamily="34" charset="0"/>
            </a:rPr>
            <a:t>1998 G7 Initiative on Harmful Tax Competition</a:t>
          </a:r>
        </a:p>
      </dsp:txBody>
      <dsp:txXfrm>
        <a:off x="936330" y="727919"/>
        <a:ext cx="841238" cy="896323"/>
      </dsp:txXfrm>
    </dsp:sp>
    <dsp:sp modelId="{FECBF1A3-D01B-4927-B485-1291678CEE35}">
      <dsp:nvSpPr>
        <dsp:cNvPr id="0" name=""/>
        <dsp:cNvSpPr/>
      </dsp:nvSpPr>
      <dsp:spPr>
        <a:xfrm>
          <a:off x="2157450" y="1656185"/>
          <a:ext cx="406400" cy="406400"/>
        </a:xfrm>
        <a:prstGeom prst="ellipse">
          <a:avLst/>
        </a:prstGeom>
        <a:solidFill>
          <a:srgbClr val="1A9D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BF153-DE02-4A8D-9397-1C12D3F07C87}">
      <dsp:nvSpPr>
        <dsp:cNvPr id="0" name=""/>
        <dsp:cNvSpPr/>
      </dsp:nvSpPr>
      <dsp:spPr>
        <a:xfrm>
          <a:off x="1996363" y="1099474"/>
          <a:ext cx="836991" cy="1049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Tahoma" panose="020B0604030504040204" pitchFamily="34" charset="0"/>
              <a:ea typeface="Tahoma" panose="020B0604030504040204" pitchFamily="34" charset="0"/>
              <a:cs typeface="Tahoma" panose="020B0604030504040204" pitchFamily="34" charset="0"/>
            </a:rPr>
            <a:t>2001 Palermo Convention</a:t>
          </a:r>
        </a:p>
      </dsp:txBody>
      <dsp:txXfrm>
        <a:off x="1996363" y="1099474"/>
        <a:ext cx="836991" cy="1049552"/>
      </dsp:txXfrm>
    </dsp:sp>
    <dsp:sp modelId="{62819534-397A-49EC-8D99-D13AAAA45B42}">
      <dsp:nvSpPr>
        <dsp:cNvPr id="0" name=""/>
        <dsp:cNvSpPr/>
      </dsp:nvSpPr>
      <dsp:spPr>
        <a:xfrm>
          <a:off x="6507390" y="1710696"/>
          <a:ext cx="406400" cy="406400"/>
        </a:xfrm>
        <a:prstGeom prst="ellipse">
          <a:avLst/>
        </a:prstGeom>
        <a:solidFill>
          <a:srgbClr val="16818D"/>
        </a:solidFill>
        <a:ln w="25400" cap="flat" cmpd="sng" algn="ctr">
          <a:solidFill>
            <a:srgbClr val="16818D"/>
          </a:solidFill>
          <a:prstDash val="solid"/>
        </a:ln>
        <a:effectLst/>
      </dsp:spPr>
      <dsp:style>
        <a:lnRef idx="2">
          <a:scrgbClr r="0" g="0" b="0"/>
        </a:lnRef>
        <a:fillRef idx="1">
          <a:scrgbClr r="0" g="0" b="0"/>
        </a:fillRef>
        <a:effectRef idx="0">
          <a:scrgbClr r="0" g="0" b="0"/>
        </a:effectRef>
        <a:fontRef idx="minor">
          <a:schemeClr val="lt1"/>
        </a:fontRef>
      </dsp:style>
    </dsp:sp>
    <dsp:sp modelId="{C11947EA-E3C6-4DC6-92CA-A48CB94202FA}">
      <dsp:nvSpPr>
        <dsp:cNvPr id="0" name=""/>
        <dsp:cNvSpPr/>
      </dsp:nvSpPr>
      <dsp:spPr>
        <a:xfrm>
          <a:off x="2089017" y="2580286"/>
          <a:ext cx="811640" cy="59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a:latin typeface="Tahoma" panose="020B0604030504040204" pitchFamily="34" charset="0"/>
              <a:ea typeface="Tahoma" panose="020B0604030504040204" pitchFamily="34" charset="0"/>
              <a:cs typeface="Tahoma" panose="020B0604030504040204" pitchFamily="34" charset="0"/>
            </a:rPr>
            <a:t>Proceeds of Serious/</a:t>
          </a:r>
        </a:p>
        <a:p>
          <a:pPr marL="0" lvl="0" indent="0" algn="ctr" defTabSz="444500">
            <a:lnSpc>
              <a:spcPct val="90000"/>
            </a:lnSpc>
            <a:spcBef>
              <a:spcPct val="0"/>
            </a:spcBef>
            <a:spcAft>
              <a:spcPct val="35000"/>
            </a:spcAft>
            <a:buNone/>
          </a:pPr>
          <a:r>
            <a:rPr lang="en-US" sz="1000" kern="1200" dirty="0" err="1">
              <a:latin typeface="Tahoma" panose="020B0604030504040204" pitchFamily="34" charset="0"/>
              <a:ea typeface="Tahoma" panose="020B0604030504040204" pitchFamily="34" charset="0"/>
              <a:cs typeface="Tahoma" panose="020B0604030504040204" pitchFamily="34" charset="0"/>
            </a:rPr>
            <a:t>Organised</a:t>
          </a:r>
          <a:r>
            <a:rPr lang="en-US" sz="1000" kern="1200" dirty="0">
              <a:latin typeface="Tahoma" panose="020B0604030504040204" pitchFamily="34" charset="0"/>
              <a:ea typeface="Tahoma" panose="020B0604030504040204" pitchFamily="34" charset="0"/>
              <a:cs typeface="Tahoma" panose="020B0604030504040204" pitchFamily="34" charset="0"/>
            </a:rPr>
            <a:t> Crime</a:t>
          </a:r>
        </a:p>
      </dsp:txBody>
      <dsp:txXfrm>
        <a:off x="2089017" y="2580286"/>
        <a:ext cx="811640" cy="597749"/>
      </dsp:txXfrm>
    </dsp:sp>
    <dsp:sp modelId="{23D4FA85-B72F-4073-A6D0-E9B919BD49C0}">
      <dsp:nvSpPr>
        <dsp:cNvPr id="0" name=""/>
        <dsp:cNvSpPr/>
      </dsp:nvSpPr>
      <dsp:spPr>
        <a:xfrm>
          <a:off x="3094250" y="1872207"/>
          <a:ext cx="406400" cy="406400"/>
        </a:xfrm>
        <a:prstGeom prst="ellipse">
          <a:avLst/>
        </a:prstGeom>
        <a:solidFill>
          <a:srgbClr val="1A9D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F6983-0171-43FB-81E7-402CAE18F0AE}">
      <dsp:nvSpPr>
        <dsp:cNvPr id="0" name=""/>
        <dsp:cNvSpPr/>
      </dsp:nvSpPr>
      <dsp:spPr>
        <a:xfrm>
          <a:off x="3013704" y="2879165"/>
          <a:ext cx="837986" cy="41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Tahoma" panose="020B0604030504040204" pitchFamily="34" charset="0"/>
              <a:ea typeface="Tahoma" panose="020B0604030504040204" pitchFamily="34" charset="0"/>
              <a:cs typeface="Tahoma" panose="020B0604030504040204" pitchFamily="34" charset="0"/>
            </a:rPr>
            <a:t>Terrorism Financing</a:t>
          </a:r>
        </a:p>
      </dsp:txBody>
      <dsp:txXfrm>
        <a:off x="3013704" y="2879165"/>
        <a:ext cx="837986" cy="410366"/>
      </dsp:txXfrm>
    </dsp:sp>
    <dsp:sp modelId="{373CE3FE-43AF-4DAC-B042-F704A20103EF}">
      <dsp:nvSpPr>
        <dsp:cNvPr id="0" name=""/>
        <dsp:cNvSpPr/>
      </dsp:nvSpPr>
      <dsp:spPr>
        <a:xfrm>
          <a:off x="4221636" y="1687059"/>
          <a:ext cx="406400" cy="406400"/>
        </a:xfrm>
        <a:prstGeom prst="ellipse">
          <a:avLst/>
        </a:prstGeom>
        <a:solidFill>
          <a:srgbClr val="1A9D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F443EE-5C6C-4C4E-BF62-6CF017425F1F}">
      <dsp:nvSpPr>
        <dsp:cNvPr id="0" name=""/>
        <dsp:cNvSpPr/>
      </dsp:nvSpPr>
      <dsp:spPr>
        <a:xfrm>
          <a:off x="1053824" y="3168347"/>
          <a:ext cx="783330" cy="59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dirty="0" err="1">
              <a:latin typeface="Tahoma" panose="020B0604030504040204" pitchFamily="34" charset="0"/>
              <a:ea typeface="Tahoma" panose="020B0604030504040204" pitchFamily="34" charset="0"/>
              <a:cs typeface="Tahoma" panose="020B0604030504040204" pitchFamily="34" charset="0"/>
            </a:rPr>
            <a:t>Utilise</a:t>
          </a:r>
          <a:r>
            <a:rPr lang="en-US" sz="1000" kern="1200" dirty="0">
              <a:latin typeface="Tahoma" panose="020B0604030504040204" pitchFamily="34" charset="0"/>
              <a:ea typeface="Tahoma" panose="020B0604030504040204" pitchFamily="34" charset="0"/>
              <a:cs typeface="Tahoma" panose="020B0604030504040204" pitchFamily="34" charset="0"/>
            </a:rPr>
            <a:t> and share information from AML framework to combat tax evasion </a:t>
          </a:r>
        </a:p>
      </dsp:txBody>
      <dsp:txXfrm>
        <a:off x="1053824" y="3168347"/>
        <a:ext cx="783330" cy="597749"/>
      </dsp:txXfrm>
    </dsp:sp>
    <dsp:sp modelId="{3E7E2216-1DA4-4F31-B02A-AE9CC2E18B6D}">
      <dsp:nvSpPr>
        <dsp:cNvPr id="0" name=""/>
        <dsp:cNvSpPr/>
      </dsp:nvSpPr>
      <dsp:spPr>
        <a:xfrm>
          <a:off x="5632471" y="1894783"/>
          <a:ext cx="406400" cy="406400"/>
        </a:xfrm>
        <a:prstGeom prst="ellipse">
          <a:avLst/>
        </a:prstGeom>
        <a:solidFill>
          <a:srgbClr val="1A9D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DAB226-B8E8-4DE2-99DD-F185A0CA3FDB}">
      <dsp:nvSpPr>
        <dsp:cNvPr id="0" name=""/>
        <dsp:cNvSpPr/>
      </dsp:nvSpPr>
      <dsp:spPr>
        <a:xfrm>
          <a:off x="2917909" y="1224141"/>
          <a:ext cx="1187579" cy="410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dirty="0">
              <a:latin typeface="Tahoma" panose="020B0604030504040204" pitchFamily="34" charset="0"/>
              <a:ea typeface="Tahoma" panose="020B0604030504040204" pitchFamily="34" charset="0"/>
              <a:cs typeface="Tahoma" panose="020B0604030504040204" pitchFamily="34" charset="0"/>
            </a:rPr>
            <a:t>2001 FATF 40 + 9 Recommendations</a:t>
          </a:r>
        </a:p>
      </dsp:txBody>
      <dsp:txXfrm>
        <a:off x="2917909" y="1224141"/>
        <a:ext cx="1187579" cy="410366"/>
      </dsp:txXfrm>
    </dsp:sp>
    <dsp:sp modelId="{A4017A29-9ECC-4C24-A7C1-36F32CC83DEF}">
      <dsp:nvSpPr>
        <dsp:cNvPr id="0" name=""/>
        <dsp:cNvSpPr/>
      </dsp:nvSpPr>
      <dsp:spPr>
        <a:xfrm>
          <a:off x="7175653" y="1800201"/>
          <a:ext cx="406400" cy="406400"/>
        </a:xfrm>
        <a:prstGeom prst="ellipse">
          <a:avLst/>
        </a:prstGeom>
        <a:solidFill>
          <a:srgbClr val="1A9D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2133708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A9DAC"/>
        </a:solidFill>
        <a:effectLst/>
      </p:bgPr>
    </p:bg>
    <p:spTree>
      <p:nvGrpSpPr>
        <p:cNvPr id="1" name=""/>
        <p:cNvGrpSpPr/>
        <p:nvPr/>
      </p:nvGrpSpPr>
      <p:grpSpPr>
        <a:xfrm>
          <a:off x="0" y="0"/>
          <a:ext cx="0" cy="0"/>
          <a:chOff x="0" y="0"/>
          <a:chExt cx="0" cy="0"/>
        </a:xfrm>
      </p:grpSpPr>
      <p:pic>
        <p:nvPicPr>
          <p:cNvPr id="6" name="Picture 8">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584"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050826" y="1915479"/>
            <a:ext cx="5689524"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586421" y="1916832"/>
            <a:ext cx="1219139" cy="269081"/>
          </a:xfrm>
          <a:prstGeom prst="rect">
            <a:avLst/>
          </a:prstGeom>
        </p:spPr>
        <p:txBody>
          <a:bodyPr lIns="0" tIns="0" rIns="0" bIns="0"/>
          <a:lstStyle>
            <a:lvl1pPr marL="0" indent="0">
              <a:lnSpc>
                <a:spcPts val="1300"/>
              </a:lnSpc>
              <a:spcBef>
                <a:spcPts val="0"/>
              </a:spcBef>
              <a:buFontTx/>
              <a:buNone/>
              <a:defRPr sz="16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586420" y="2323737"/>
            <a:ext cx="1219139" cy="402300"/>
          </a:xfrm>
          <a:prstGeom prst="rect">
            <a:avLst/>
          </a:prstGeom>
        </p:spPr>
        <p:txBody>
          <a:bodyPr lIns="0" tIns="0" rIns="0" bIns="0"/>
          <a:lstStyle>
            <a:lvl1pPr marL="0" indent="0">
              <a:lnSpc>
                <a:spcPts val="13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598505" y="2913639"/>
            <a:ext cx="1219139" cy="371345"/>
          </a:xfrm>
          <a:prstGeom prst="rect">
            <a:avLst/>
          </a:prstGeom>
        </p:spPr>
        <p:txBody>
          <a:bodyPr lIns="0" tIns="0" rIns="0" bIns="0"/>
          <a:lstStyle>
            <a:lvl1pPr marL="0" indent="0">
              <a:lnSpc>
                <a:spcPts val="13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1919288"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598505" y="5373216"/>
            <a:ext cx="1219139" cy="345828"/>
          </a:xfrm>
          <a:prstGeom prst="rect">
            <a:avLst/>
          </a:prstGeom>
        </p:spPr>
        <p:txBody>
          <a:bodyPr lIns="0" tIns="0" rIns="0" bIns="0"/>
          <a:lstStyle>
            <a:lvl1pPr marL="0" indent="0">
              <a:lnSpc>
                <a:spcPts val="1300"/>
              </a:lnSpc>
              <a:spcBef>
                <a:spcPts val="0"/>
              </a:spcBef>
              <a:buFontTx/>
              <a:buNone/>
              <a:defRPr sz="16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mod="1">
    <p:ext uri="{DCECCB84-F9BA-43D5-87BE-67443E8EF086}">
      <p15:sldGuideLst xmlns:p15="http://schemas.microsoft.com/office/powerpoint/2012/main">
        <p15:guide id="1" orient="horz" pos="1207" userDrawn="1">
          <p15:clr>
            <a:srgbClr val="FBAE40"/>
          </p15:clr>
        </p15:guide>
        <p15:guide id="2" pos="12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899592" y="692697"/>
            <a:ext cx="7886700" cy="720080"/>
          </a:xfrm>
        </p:spPr>
        <p:txBody>
          <a:bodyPr/>
          <a:lstStyle>
            <a:lvl1pPr>
              <a:defRPr>
                <a:solidFill>
                  <a:srgbClr val="1A9DAC"/>
                </a:solidFill>
              </a:defRPr>
            </a:lvl1pPr>
          </a:lstStyle>
          <a:p>
            <a:r>
              <a:rPr lang="en-US"/>
              <a:t>Click to edit Master title style</a:t>
            </a:r>
            <a:endParaRPr lang="en-US" dirty="0"/>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1215" y="1412776"/>
            <a:ext cx="9144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900112" y="692697"/>
            <a:ext cx="7454131" cy="768356"/>
          </a:xfrm>
        </p:spPr>
        <p:txBody>
          <a:bodyPr/>
          <a:lstStyle>
            <a:lvl1pPr>
              <a:defRPr>
                <a:solidFill>
                  <a:srgbClr val="1A9DAC"/>
                </a:solidFill>
              </a:defRPr>
            </a:lvl1pPr>
          </a:lstStyle>
          <a:p>
            <a:r>
              <a:rPr lang="en-US"/>
              <a:t>Click to edit Master title style</a:t>
            </a:r>
            <a:endParaRPr lang="en-US" dirty="0"/>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0" y="1461052"/>
            <a:ext cx="3024188"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3059113" y="1461053"/>
            <a:ext cx="3020316" cy="2650572"/>
          </a:xfrm>
          <a:prstGeom prst="rect">
            <a:avLst/>
          </a:prstGeom>
        </p:spPr>
        <p:txBody>
          <a:bodyPr/>
          <a:lstStyle/>
          <a:p>
            <a:r>
              <a:rPr lang="en-US"/>
              <a:t>Click icon to add picture</a:t>
            </a:r>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3059113" y="4149725"/>
            <a:ext cx="3020316" cy="2708275"/>
          </a:xfrm>
          <a:prstGeom prst="rect">
            <a:avLst/>
          </a:prstGeom>
        </p:spPr>
        <p:txBody>
          <a:bodyPr/>
          <a:lstStyle/>
          <a:p>
            <a:r>
              <a:rPr lang="en-US"/>
              <a:t>Click icon to add picture</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6118225" y="1461052"/>
            <a:ext cx="3025775"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74219801"/>
      </p:ext>
    </p:extLst>
  </p:cSld>
  <p:clrMapOvr>
    <a:masterClrMapping/>
  </p:clrMapOvr>
  <p:transition spd="slow">
    <p:fade/>
  </p:transition>
  <p:extLst mod="1">
    <p:ext uri="{DCECCB84-F9BA-43D5-87BE-67443E8EF086}">
      <p15:sldGuideLst xmlns:p15="http://schemas.microsoft.com/office/powerpoint/2012/main">
        <p15:guide id="1" orient="horz" pos="332" userDrawn="1">
          <p15:clr>
            <a:srgbClr val="FBAE40"/>
          </p15:clr>
        </p15:guide>
        <p15:guide id="2" pos="2880" userDrawn="1">
          <p15:clr>
            <a:srgbClr val="FBAE40"/>
          </p15:clr>
        </p15:guide>
        <p15:guide id="4" pos="3833" userDrawn="1">
          <p15:clr>
            <a:srgbClr val="FBAE40"/>
          </p15:clr>
        </p15:guide>
        <p15:guide id="5" orient="horz" pos="2614" userDrawn="1">
          <p15:clr>
            <a:srgbClr val="FBAE40"/>
          </p15:clr>
        </p15:guide>
        <p15:guide id="6" pos="567" userDrawn="1">
          <p15:clr>
            <a:srgbClr val="FBAE40"/>
          </p15:clr>
        </p15:guide>
        <p15:guide id="8" pos="1927" userDrawn="1">
          <p15:clr>
            <a:srgbClr val="FBAE40"/>
          </p15:clr>
        </p15:guide>
        <p15:guide id="9" pos="3854"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458065" y="692696"/>
            <a:ext cx="7886700" cy="768356"/>
          </a:xfrm>
        </p:spPr>
        <p:txBody>
          <a:bodyPr/>
          <a:lstStyle/>
          <a:p>
            <a:r>
              <a:rPr lang="en-US" dirty="0"/>
              <a:t>Click to edit Master title style</a:t>
            </a:r>
          </a:p>
        </p:txBody>
      </p:sp>
      <p:sp>
        <p:nvSpPr>
          <p:cNvPr id="8" name="Text Placeholder 5"/>
          <p:cNvSpPr>
            <a:spLocks noGrp="1"/>
          </p:cNvSpPr>
          <p:nvPr>
            <p:ph type="body" sz="quarter" idx="15" hasCustomPrompt="1"/>
          </p:nvPr>
        </p:nvSpPr>
        <p:spPr>
          <a:xfrm>
            <a:off x="458065" y="1461052"/>
            <a:ext cx="254707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3041650" y="1461052"/>
            <a:ext cx="3043238" cy="5396948"/>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6121400" y="1461053"/>
            <a:ext cx="3022599" cy="2650572"/>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6121400" y="4146550"/>
            <a:ext cx="3022600" cy="27114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6145381"/>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3856" userDrawn="1">
          <p15:clr>
            <a:srgbClr val="FBAE40"/>
          </p15:clr>
        </p15:guide>
        <p15:guide id="4" pos="3833"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F90F4-0461-4994-8ECC-80648A92CC4D}"/>
              </a:ext>
            </a:extLst>
          </p:cNvPr>
          <p:cNvSpPr>
            <a:spLocks noGrp="1"/>
          </p:cNvSpPr>
          <p:nvPr>
            <p:ph type="title"/>
          </p:nvPr>
        </p:nvSpPr>
        <p:spPr>
          <a:xfrm>
            <a:off x="458065" y="692697"/>
            <a:ext cx="7886700" cy="1224136"/>
          </a:xfrm>
        </p:spPr>
        <p:txBody>
          <a:bodyPr/>
          <a:lstStyle/>
          <a:p>
            <a:r>
              <a:rPr lang="en-US"/>
              <a:t>Click to edit Master title style</a:t>
            </a:r>
            <a:endParaRPr lang="en-US" dirty="0"/>
          </a:p>
        </p:txBody>
      </p:sp>
      <p:sp>
        <p:nvSpPr>
          <p:cNvPr id="13" name="Text Placeholder 12"/>
          <p:cNvSpPr>
            <a:spLocks noGrp="1"/>
          </p:cNvSpPr>
          <p:nvPr>
            <p:ph type="body" sz="quarter" idx="12"/>
          </p:nvPr>
        </p:nvSpPr>
        <p:spPr>
          <a:xfrm>
            <a:off x="1042988" y="1916832"/>
            <a:ext cx="7058025" cy="3528392"/>
          </a:xfrm>
          <a:prstGeom prst="rect">
            <a:avLst/>
          </a:prstGeom>
        </p:spPr>
        <p:txBody>
          <a:bodyPr/>
          <a:lstStyle>
            <a:lvl1pPr marL="0" indent="0">
              <a:lnSpc>
                <a:spcPts val="3600"/>
              </a:lnSpc>
              <a:buNone/>
              <a:defRPr sz="2800" b="0" i="1" baseline="0">
                <a:solidFill>
                  <a:srgbClr val="1A9DAC"/>
                </a:solidFill>
                <a:latin typeface="+mj-lt"/>
              </a:defRPr>
            </a:lvl1pPr>
            <a:lvl2pPr marL="609600" indent="0">
              <a:lnSpc>
                <a:spcPts val="3600"/>
              </a:lnSpc>
              <a:buNone/>
              <a:defRPr sz="2800" b="0" i="1" baseline="0">
                <a:solidFill>
                  <a:srgbClr val="1A9DAC"/>
                </a:solidFill>
                <a:latin typeface="+mj-lt"/>
              </a:defRPr>
            </a:lvl2pPr>
            <a:lvl3pPr marL="1219200" indent="0">
              <a:lnSpc>
                <a:spcPts val="3600"/>
              </a:lnSpc>
              <a:buNone/>
              <a:defRPr sz="2800" b="0" i="1" baseline="0">
                <a:solidFill>
                  <a:srgbClr val="1A9DAC"/>
                </a:solidFill>
                <a:latin typeface="+mj-lt"/>
              </a:defRPr>
            </a:lvl3pPr>
            <a:lvl4pPr marL="1828800" indent="0">
              <a:lnSpc>
                <a:spcPts val="3600"/>
              </a:lnSpc>
              <a:buNone/>
              <a:defRPr sz="2800" b="0" i="1" baseline="0">
                <a:solidFill>
                  <a:srgbClr val="1A9DAC"/>
                </a:solidFill>
                <a:latin typeface="+mj-lt"/>
              </a:defRPr>
            </a:lvl4pPr>
            <a:lvl5pPr marL="2438400" indent="0">
              <a:lnSpc>
                <a:spcPts val="3600"/>
              </a:lnSpc>
              <a:buNone/>
              <a:defRPr sz="2800" b="0" i="1" baseline="0">
                <a:solidFill>
                  <a:srgbClr val="1A9DAC"/>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4"/>
          <p:cNvSpPr>
            <a:spLocks noGrp="1"/>
          </p:cNvSpPr>
          <p:nvPr>
            <p:ph type="body" sz="quarter" idx="13"/>
          </p:nvPr>
        </p:nvSpPr>
        <p:spPr>
          <a:xfrm>
            <a:off x="1042988" y="5661025"/>
            <a:ext cx="7058025" cy="1196975"/>
          </a:xfrm>
          <a:prstGeom prst="rect">
            <a:avLst/>
          </a:prstGeom>
        </p:spPr>
        <p:txBody>
          <a:bodyPr/>
          <a:lstStyle>
            <a:lvl1pPr marL="0" indent="0" algn="r">
              <a:lnSpc>
                <a:spcPts val="1800"/>
              </a:lnSpc>
              <a:buNone/>
              <a:defRPr sz="1800" baseline="0">
                <a:solidFill>
                  <a:schemeClr val="tx1"/>
                </a:solidFill>
                <a:latin typeface="+mn-lt"/>
              </a:defRPr>
            </a:lvl1pPr>
            <a:lvl2pPr marL="609600" indent="0" algn="r">
              <a:lnSpc>
                <a:spcPts val="1800"/>
              </a:lnSpc>
              <a:buNone/>
              <a:defRPr sz="1800" baseline="0">
                <a:solidFill>
                  <a:schemeClr val="tx1"/>
                </a:solidFill>
                <a:latin typeface="+mn-lt"/>
              </a:defRPr>
            </a:lvl2pPr>
            <a:lvl3pPr marL="1219200" indent="0" algn="r">
              <a:lnSpc>
                <a:spcPts val="1800"/>
              </a:lnSpc>
              <a:buNone/>
              <a:defRPr sz="1800" baseline="0">
                <a:solidFill>
                  <a:schemeClr val="tx1"/>
                </a:solidFill>
                <a:latin typeface="+mn-lt"/>
              </a:defRPr>
            </a:lvl3pPr>
            <a:lvl4pPr marL="1828800" indent="0" algn="r">
              <a:lnSpc>
                <a:spcPts val="1800"/>
              </a:lnSpc>
              <a:buNone/>
              <a:defRPr sz="1800" baseline="0">
                <a:solidFill>
                  <a:schemeClr val="tx1"/>
                </a:solidFill>
                <a:latin typeface="+mn-lt"/>
              </a:defRPr>
            </a:lvl4pPr>
            <a:lvl5pPr marL="2438400" indent="0" algn="r">
              <a:lnSpc>
                <a:spcPts val="1800"/>
              </a:lnSpc>
              <a:buNone/>
              <a:defRPr sz="1800"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06941"/>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5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C024-4559-4C02-9AB3-98D956AC73B6}"/>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E8E056E6-17B0-445E-93EC-A3A4B42B212F}"/>
              </a:ext>
            </a:extLst>
          </p:cNvPr>
          <p:cNvSpPr>
            <a:spLocks noGrp="1"/>
          </p:cNvSpPr>
          <p:nvPr>
            <p:ph type="body" sz="quarter" idx="10" hasCustomPrompt="1"/>
          </p:nvPr>
        </p:nvSpPr>
        <p:spPr>
          <a:xfrm>
            <a:off x="467544" y="2349500"/>
            <a:ext cx="4104456" cy="2879725"/>
          </a:xfrm>
          <a:prstGeom prst="rect">
            <a:avLst/>
          </a:prstGeom>
        </p:spPr>
        <p:txBody>
          <a:bodyPr/>
          <a:lstStyle>
            <a:lvl1pPr marL="0" indent="0">
              <a:buFont typeface="Arial" panose="020B0604020202020204" pitchFamily="34" charset="0"/>
              <a:buNone/>
              <a:defRPr sz="13000">
                <a:solidFill>
                  <a:srgbClr val="199DAC"/>
                </a:solidFill>
              </a:defRPr>
            </a:lvl1pPr>
            <a:lvl2pPr marL="609600" indent="0">
              <a:buNone/>
              <a:defRPr>
                <a:solidFill>
                  <a:srgbClr val="16818D"/>
                </a:solidFill>
              </a:defRPr>
            </a:lvl2pPr>
            <a:lvl3pPr marL="1219200" indent="0">
              <a:buNone/>
              <a:defRPr>
                <a:solidFill>
                  <a:srgbClr val="16818D"/>
                </a:solidFill>
              </a:defRPr>
            </a:lvl3pPr>
            <a:lvl4pPr marL="1828800" indent="0">
              <a:buNone/>
              <a:defRPr>
                <a:solidFill>
                  <a:srgbClr val="16818D"/>
                </a:solidFill>
              </a:defRPr>
            </a:lvl4pPr>
            <a:lvl5pPr marL="2438400" indent="0">
              <a:buNone/>
              <a:defRPr>
                <a:solidFill>
                  <a:srgbClr val="16818D"/>
                </a:solidFill>
              </a:defRPr>
            </a:lvl5pPr>
          </a:lstStyle>
          <a:p>
            <a:pPr lvl="0"/>
            <a:r>
              <a:rPr lang="en-US" dirty="0"/>
              <a:t>100%</a:t>
            </a:r>
            <a:endParaRPr lang="en-GB" dirty="0"/>
          </a:p>
        </p:txBody>
      </p:sp>
      <p:sp>
        <p:nvSpPr>
          <p:cNvPr id="6" name="Text Placeholder 5">
            <a:extLst>
              <a:ext uri="{FF2B5EF4-FFF2-40B4-BE49-F238E27FC236}">
                <a16:creationId xmlns:a16="http://schemas.microsoft.com/office/drawing/2014/main" id="{0212DBA2-E4CA-4633-9C0C-58EB9F03F1E2}"/>
              </a:ext>
            </a:extLst>
          </p:cNvPr>
          <p:cNvSpPr>
            <a:spLocks noGrp="1"/>
          </p:cNvSpPr>
          <p:nvPr>
            <p:ph type="body" sz="quarter" idx="11"/>
          </p:nvPr>
        </p:nvSpPr>
        <p:spPr>
          <a:xfrm>
            <a:off x="4716016" y="2349500"/>
            <a:ext cx="3672334" cy="2879725"/>
          </a:xfrm>
          <a:prstGeom prst="rect">
            <a:avLst/>
          </a:prstGeom>
        </p:spPr>
        <p:txBody>
          <a:bodyPr/>
          <a:lstStyle>
            <a:lvl1pPr marL="0" indent="0">
              <a:buNone/>
              <a:defRPr sz="1800">
                <a:solidFill>
                  <a:srgbClr val="199DAC"/>
                </a:solidFill>
              </a:defRPr>
            </a:lvl1pPr>
            <a:lvl2pPr marL="609600" indent="0">
              <a:buNone/>
              <a:defRPr sz="1800">
                <a:solidFill>
                  <a:srgbClr val="199DAC"/>
                </a:solidFill>
              </a:defRPr>
            </a:lvl2pPr>
            <a:lvl3pPr marL="1219200" indent="0">
              <a:buNone/>
              <a:defRPr sz="1800">
                <a:solidFill>
                  <a:srgbClr val="199DAC"/>
                </a:solidFill>
              </a:defRPr>
            </a:lvl3pPr>
            <a:lvl4pPr marL="1828800" indent="0">
              <a:buNone/>
              <a:defRPr sz="1800">
                <a:solidFill>
                  <a:srgbClr val="199DAC"/>
                </a:solidFill>
              </a:defRPr>
            </a:lvl4pPr>
            <a:lvl5pPr marL="2438400" indent="0">
              <a:buNone/>
              <a:defRPr sz="1800">
                <a:solidFill>
                  <a:srgbClr val="19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E6D44D0B-0878-42C4-9A43-6D580C188C57}"/>
              </a:ext>
            </a:extLst>
          </p:cNvPr>
          <p:cNvSpPr>
            <a:spLocks noGrp="1"/>
          </p:cNvSpPr>
          <p:nvPr>
            <p:ph type="body" sz="quarter" idx="12"/>
          </p:nvPr>
        </p:nvSpPr>
        <p:spPr>
          <a:xfrm>
            <a:off x="628650" y="5157192"/>
            <a:ext cx="7472363" cy="792162"/>
          </a:xfrm>
          <a:prstGeom prst="rect">
            <a:avLst/>
          </a:prstGeom>
        </p:spPr>
        <p:txBody>
          <a:bodyPr/>
          <a:lstStyle>
            <a:lvl1pPr marL="0" indent="0" algn="r">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6579384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899592" y="1974055"/>
            <a:ext cx="6515620" cy="1325563"/>
          </a:xfrm>
          <a:prstGeom prst="rect">
            <a:avLst/>
          </a:prstGeom>
        </p:spPr>
        <p:txBody>
          <a:bodyPr/>
          <a:lstStyle>
            <a:lvl1pPr>
              <a:defRPr>
                <a:solidFill>
                  <a:srgbClr val="1A9DAC"/>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800" b="0" i="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899591" y="689701"/>
            <a:ext cx="7886700" cy="1011108"/>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899591" y="1700808"/>
            <a:ext cx="6551612" cy="4608512"/>
          </a:xfrm>
          <a:prstGeom prst="rect">
            <a:avLst/>
          </a:prstGeom>
        </p:spPr>
        <p:txBody>
          <a:bodyPr lIns="0" tIns="0" rIns="0" bIns="0"/>
          <a:lstStyle>
            <a:lvl1pPr marL="266700" indent="-257175">
              <a:buClr>
                <a:srgbClr val="1A9DAC"/>
              </a:buClr>
              <a:tabLst/>
              <a:defRPr sz="18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mod="1">
    <p:ext uri="{DCECCB84-F9BA-43D5-87BE-67443E8EF086}">
      <p15:sldGuideLst xmlns:p15="http://schemas.microsoft.com/office/powerpoint/2012/main">
        <p15:guide id="1" orient="horz" pos="436" userDrawn="1">
          <p15:clr>
            <a:srgbClr val="FBAE40"/>
          </p15:clr>
        </p15:guide>
        <p15:guide id="2"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900113" y="687614"/>
            <a:ext cx="7886700" cy="1012599"/>
          </a:xfrm>
        </p:spPr>
        <p:txBody>
          <a:bodyPr/>
          <a:lstStyle>
            <a:lvl1pPr>
              <a:defRPr>
                <a:solidFill>
                  <a:srgbClr val="1A9DAC"/>
                </a:solidFill>
              </a:defRPr>
            </a:lvl1pPr>
          </a:lstStyle>
          <a:p>
            <a:r>
              <a:rPr lang="en-US" dirty="0"/>
              <a:t>Click to edit Master title style</a:t>
            </a:r>
          </a:p>
        </p:txBody>
      </p:sp>
      <p:sp>
        <p:nvSpPr>
          <p:cNvPr id="3" name="Text Placeholder 2"/>
          <p:cNvSpPr>
            <a:spLocks noGrp="1"/>
          </p:cNvSpPr>
          <p:nvPr>
            <p:ph type="body" sz="quarter" idx="11"/>
          </p:nvPr>
        </p:nvSpPr>
        <p:spPr>
          <a:xfrm>
            <a:off x="900113" y="1700213"/>
            <a:ext cx="6551612" cy="4465637"/>
          </a:xfrm>
          <a:prstGeom prst="rect">
            <a:avLst/>
          </a:prstGeom>
        </p:spPr>
        <p:txBody>
          <a:bodyPr lIns="0" tIns="0" rIns="0" bIns="0"/>
          <a:lstStyle>
            <a:lvl1pPr marL="266700" indent="-266700">
              <a:buClr>
                <a:srgbClr val="1A9DAC"/>
              </a:buClr>
              <a:buFont typeface="+mj-lt"/>
              <a:buAutoNum type="arabicPeriod"/>
              <a:defRPr sz="1800">
                <a:latin typeface="+mn-lt"/>
                <a:ea typeface="Tahoma" panose="020B0604030504040204" pitchFamily="34" charset="0"/>
                <a:cs typeface="Tahoma" panose="020B0604030504040204" pitchFamily="34" charset="0"/>
              </a:defRPr>
            </a:lvl1pPr>
            <a:lvl2pPr marL="609600" indent="-342900">
              <a:buClr>
                <a:srgbClr val="1A9DAC"/>
              </a:buClr>
              <a:buFont typeface="+mj-lt"/>
              <a:buAutoNum type="romanLcPeriod"/>
              <a:defRPr sz="1800">
                <a:latin typeface="+mn-lt"/>
                <a:ea typeface="Tahoma" panose="020B0604030504040204" pitchFamily="34" charset="0"/>
                <a:cs typeface="Tahoma" panose="020B0604030504040204" pitchFamily="34" charset="0"/>
              </a:defRPr>
            </a:lvl2pPr>
            <a:lvl3pPr marL="915988" marR="0" indent="-285750" algn="l" defTabSz="606425" rtl="0" eaLnBrk="1" fontAlgn="base" latinLnBrk="0" hangingPunct="1">
              <a:lnSpc>
                <a:spcPct val="100000"/>
              </a:lnSpc>
              <a:spcBef>
                <a:spcPct val="20000"/>
              </a:spcBef>
              <a:spcAft>
                <a:spcPct val="0"/>
              </a:spcAft>
              <a:buClr>
                <a:srgbClr val="1A9DAC"/>
              </a:buClr>
              <a:buSzTx/>
              <a:buFont typeface="Arial" panose="020B0604020202020204" pitchFamily="34" charset="0"/>
              <a:buChar char="•"/>
              <a:tabLst/>
              <a:defRPr sz="18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899591" y="692697"/>
            <a:ext cx="7886700" cy="936104"/>
          </a:xfrm>
        </p:spPr>
        <p:txBody>
          <a:bodyPr/>
          <a:lstStyle/>
          <a:p>
            <a:r>
              <a:rPr lang="en-US" dirty="0"/>
              <a:t>Click to edit Master title style</a:t>
            </a:r>
          </a:p>
        </p:txBody>
      </p:sp>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dirty="0"/>
              <a:t>Edit Master text styles</a:t>
            </a:r>
          </a:p>
        </p:txBody>
      </p:sp>
      <p:sp>
        <p:nvSpPr>
          <p:cNvPr id="7" name="Text Placeholder 6"/>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dirty="0"/>
              <a:t>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899591" y="692697"/>
            <a:ext cx="7886700" cy="936104"/>
          </a:xfrm>
        </p:spPr>
        <p:txBody>
          <a:bodyPr/>
          <a:lstStyle>
            <a:lvl1pPr>
              <a:defRPr>
                <a:solidFill>
                  <a:srgbClr val="1A9DAC"/>
                </a:solidFill>
              </a:defRPr>
            </a:lvl1pPr>
          </a:lstStyle>
          <a:p>
            <a:r>
              <a:rPr lang="en-US" dirty="0"/>
              <a:t>Click to edit Master title style</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8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8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899592" y="692697"/>
            <a:ext cx="7886700" cy="936104"/>
          </a:xfrm>
        </p:spPr>
        <p:txBody>
          <a:bodyPr/>
          <a:lstStyle>
            <a:lvl1pPr>
              <a:defRPr>
                <a:solidFill>
                  <a:srgbClr val="1A9DAC"/>
                </a:solidFill>
              </a:defRPr>
            </a:lvl1pPr>
          </a:lstStyle>
          <a:p>
            <a:r>
              <a:rPr lang="en-US" dirty="0"/>
              <a:t>Click to edit Master title style</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1800" b="0" i="0" baseline="0">
                <a:solidFill>
                  <a:schemeClr val="tx1"/>
                </a:solidFill>
                <a:latin typeface="+mn-lt"/>
                <a:ea typeface="Tahoma"/>
                <a:cs typeface="Tahoma"/>
              </a:defRPr>
            </a:lvl1pPr>
            <a:lvl2pPr marL="541338" indent="-274638">
              <a:buClr>
                <a:srgbClr val="1A9DAC"/>
              </a:buClr>
              <a:buFont typeface="+mj-lt"/>
              <a:buAutoNum type="romanLcPeriod"/>
              <a:defRPr sz="1800" baseline="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1800" b="0" i="0" baseline="0">
                <a:solidFill>
                  <a:schemeClr val="tx1"/>
                </a:solidFill>
                <a:latin typeface="+mn-lt"/>
                <a:ea typeface="Tahoma"/>
                <a:cs typeface="Tahoma"/>
              </a:defRPr>
            </a:lvl1pPr>
            <a:lvl2pPr marL="541338" indent="-274638">
              <a:buClr>
                <a:srgbClr val="1A9DAC"/>
              </a:buClr>
              <a:buFont typeface="+mj-lt"/>
              <a:buAutoNum type="romanLcPeriod"/>
              <a:defRPr sz="18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966788" indent="0">
              <a:buFont typeface="Arial" panose="020B0604020202020204" pitchFamily="34" charset="0"/>
              <a:buNone/>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0"/>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892515" y="692697"/>
            <a:ext cx="7886700" cy="862064"/>
          </a:xfrm>
        </p:spPr>
        <p:txBody>
          <a:bodyPr/>
          <a:lstStyle>
            <a:lvl1pPr>
              <a:defRPr>
                <a:solidFill>
                  <a:srgbClr val="1A9DAC"/>
                </a:solidFill>
              </a:defRPr>
            </a:lvl1pPr>
          </a:lstStyle>
          <a:p>
            <a:r>
              <a:rPr lang="en-US"/>
              <a:t>Click to edit Master title style</a:t>
            </a:r>
            <a:endParaRPr lang="en-US" dirty="0"/>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899591" y="692696"/>
            <a:ext cx="7886700" cy="936103"/>
          </a:xfrm>
        </p:spPr>
        <p:txBody>
          <a:bodyPr/>
          <a:lstStyle>
            <a:lvl1pPr>
              <a:defRPr>
                <a:solidFill>
                  <a:srgbClr val="1A9DAC"/>
                </a:soli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899592" y="1628800"/>
            <a:ext cx="3312368"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dirty="0"/>
              <a:t>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D7E385-10D3-CC4C-B8C0-4CD9D91D4F44}"/>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236296"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628650" y="692696"/>
            <a:ext cx="7886700" cy="1325563"/>
          </a:xfrm>
          <a:prstGeom prst="rect">
            <a:avLst/>
          </a:prstGeom>
        </p:spPr>
        <p:txBody>
          <a:bodyPr vert="horz" lIns="0" tIns="0" rIns="0" bIns="0" rtlCol="0" anchor="t" anchorCtr="0">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6" r:id="rId14"/>
  </p:sldLayoutIdLst>
  <p:transition spd="slow">
    <p:fade/>
  </p:transition>
  <p:txStyles>
    <p:titleStyle>
      <a:lvl1pPr algn="l" defTabSz="606425" rtl="0" eaLnBrk="1" fontAlgn="base" hangingPunct="1">
        <a:spcBef>
          <a:spcPct val="0"/>
        </a:spcBef>
        <a:spcAft>
          <a:spcPct val="0"/>
        </a:spcAft>
        <a:defRPr sz="3600" kern="1200">
          <a:solidFill>
            <a:srgbClr val="1A9DAC"/>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4C6A-CA2E-4C35-8BA5-916C10203F2E}"/>
              </a:ext>
            </a:extLst>
          </p:cNvPr>
          <p:cNvSpPr>
            <a:spLocks noGrp="1"/>
          </p:cNvSpPr>
          <p:nvPr>
            <p:ph type="title"/>
          </p:nvPr>
        </p:nvSpPr>
        <p:spPr/>
        <p:txBody>
          <a:bodyPr/>
          <a:lstStyle/>
          <a:p>
            <a:r>
              <a:rPr lang="en-GB" dirty="0"/>
              <a:t>Broken Promises? Tax Enforcement Policy in the UK</a:t>
            </a:r>
          </a:p>
        </p:txBody>
      </p:sp>
      <p:sp>
        <p:nvSpPr>
          <p:cNvPr id="3" name="Text Placeholder 2">
            <a:extLst>
              <a:ext uri="{FF2B5EF4-FFF2-40B4-BE49-F238E27FC236}">
                <a16:creationId xmlns:a16="http://schemas.microsoft.com/office/drawing/2014/main" id="{876BE806-4523-4FEC-B19F-B5D4FF00D6A6}"/>
              </a:ext>
            </a:extLst>
          </p:cNvPr>
          <p:cNvSpPr>
            <a:spLocks noGrp="1"/>
          </p:cNvSpPr>
          <p:nvPr>
            <p:ph type="body" sz="quarter" idx="15"/>
          </p:nvPr>
        </p:nvSpPr>
        <p:spPr/>
        <p:txBody>
          <a:bodyPr/>
          <a:lstStyle/>
          <a:p>
            <a:endParaRPr lang="en-GB"/>
          </a:p>
        </p:txBody>
      </p:sp>
      <p:sp>
        <p:nvSpPr>
          <p:cNvPr id="4" name="Text Placeholder 3">
            <a:extLst>
              <a:ext uri="{FF2B5EF4-FFF2-40B4-BE49-F238E27FC236}">
                <a16:creationId xmlns:a16="http://schemas.microsoft.com/office/drawing/2014/main" id="{FA5FC82F-1F0B-4D11-BC78-0C43FDE0F394}"/>
              </a:ext>
            </a:extLst>
          </p:cNvPr>
          <p:cNvSpPr>
            <a:spLocks noGrp="1"/>
          </p:cNvSpPr>
          <p:nvPr>
            <p:ph type="body" sz="quarter" idx="16"/>
          </p:nvPr>
        </p:nvSpPr>
        <p:spPr/>
        <p:txBody>
          <a:bodyPr/>
          <a:lstStyle/>
          <a:p>
            <a:r>
              <a:rPr lang="en-GB" dirty="0"/>
              <a:t>Sam Bourton </a:t>
            </a:r>
          </a:p>
        </p:txBody>
      </p:sp>
      <p:sp>
        <p:nvSpPr>
          <p:cNvPr id="5" name="Text Placeholder 4">
            <a:extLst>
              <a:ext uri="{FF2B5EF4-FFF2-40B4-BE49-F238E27FC236}">
                <a16:creationId xmlns:a16="http://schemas.microsoft.com/office/drawing/2014/main" id="{25261011-8BC0-42E0-ABA5-34977886AFBC}"/>
              </a:ext>
            </a:extLst>
          </p:cNvPr>
          <p:cNvSpPr>
            <a:spLocks noGrp="1"/>
          </p:cNvSpPr>
          <p:nvPr>
            <p:ph type="body" sz="quarter" idx="17"/>
          </p:nvPr>
        </p:nvSpPr>
        <p:spPr/>
        <p:txBody>
          <a:bodyPr/>
          <a:lstStyle/>
          <a:p>
            <a:r>
              <a:rPr lang="en-GB" dirty="0"/>
              <a:t>Lecturer in Law </a:t>
            </a:r>
          </a:p>
          <a:p>
            <a:endParaRPr lang="en-GB" dirty="0"/>
          </a:p>
          <a:p>
            <a:r>
              <a:rPr lang="en-GB" dirty="0"/>
              <a:t>University of the West of England</a:t>
            </a:r>
          </a:p>
        </p:txBody>
      </p:sp>
      <p:sp>
        <p:nvSpPr>
          <p:cNvPr id="6" name="Text Placeholder 5">
            <a:extLst>
              <a:ext uri="{FF2B5EF4-FFF2-40B4-BE49-F238E27FC236}">
                <a16:creationId xmlns:a16="http://schemas.microsoft.com/office/drawing/2014/main" id="{8AF42F57-4342-4892-B2AD-019DCDCB61B2}"/>
              </a:ext>
            </a:extLst>
          </p:cNvPr>
          <p:cNvSpPr>
            <a:spLocks noGrp="1"/>
          </p:cNvSpPr>
          <p:nvPr>
            <p:ph type="body" sz="quarter" idx="18"/>
          </p:nvPr>
        </p:nvSpPr>
        <p:spPr/>
        <p:txBody>
          <a:bodyPr/>
          <a:lstStyle/>
          <a:p>
            <a:r>
              <a:rPr lang="en-GB" dirty="0"/>
              <a:t>26</a:t>
            </a:r>
            <a:r>
              <a:rPr lang="en-GB" baseline="30000" dirty="0"/>
              <a:t>th</a:t>
            </a:r>
            <a:r>
              <a:rPr lang="en-GB" dirty="0"/>
              <a:t> March 2021</a:t>
            </a:r>
          </a:p>
        </p:txBody>
      </p:sp>
    </p:spTree>
    <p:extLst>
      <p:ext uri="{BB962C8B-B14F-4D97-AF65-F5344CB8AC3E}">
        <p14:creationId xmlns:p14="http://schemas.microsoft.com/office/powerpoint/2010/main" val="376476081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B66D-8A3A-4D3D-A66C-9549E90D9B58}"/>
              </a:ext>
            </a:extLst>
          </p:cNvPr>
          <p:cNvSpPr>
            <a:spLocks noGrp="1"/>
          </p:cNvSpPr>
          <p:nvPr>
            <p:ph type="title"/>
          </p:nvPr>
        </p:nvSpPr>
        <p:spPr/>
        <p:txBody>
          <a:bodyPr/>
          <a:lstStyle/>
          <a:p>
            <a:r>
              <a:rPr lang="en-GB" dirty="0"/>
              <a:t>The Second Promise </a:t>
            </a:r>
          </a:p>
        </p:txBody>
      </p:sp>
      <p:sp>
        <p:nvSpPr>
          <p:cNvPr id="3" name="Text Placeholder 2">
            <a:extLst>
              <a:ext uri="{FF2B5EF4-FFF2-40B4-BE49-F238E27FC236}">
                <a16:creationId xmlns:a16="http://schemas.microsoft.com/office/drawing/2014/main" id="{87D81865-3C2E-49BC-A96E-B78162A2D1D3}"/>
              </a:ext>
            </a:extLst>
          </p:cNvPr>
          <p:cNvSpPr>
            <a:spLocks noGrp="1"/>
          </p:cNvSpPr>
          <p:nvPr>
            <p:ph type="body" sz="quarter" idx="11"/>
          </p:nvPr>
        </p:nvSpPr>
        <p:spPr/>
        <p:txBody>
          <a:bodyPr/>
          <a:lstStyle/>
          <a:p>
            <a:r>
              <a:rPr lang="en-GB" dirty="0"/>
              <a:t>The HSBC (Suisse) Scandal </a:t>
            </a:r>
          </a:p>
        </p:txBody>
      </p:sp>
      <p:sp>
        <p:nvSpPr>
          <p:cNvPr id="4" name="Text Placeholder 3">
            <a:extLst>
              <a:ext uri="{FF2B5EF4-FFF2-40B4-BE49-F238E27FC236}">
                <a16:creationId xmlns:a16="http://schemas.microsoft.com/office/drawing/2014/main" id="{0FC10845-E1F2-4518-87D8-B3DC3CE36D80}"/>
              </a:ext>
            </a:extLst>
          </p:cNvPr>
          <p:cNvSpPr>
            <a:spLocks noGrp="1"/>
          </p:cNvSpPr>
          <p:nvPr>
            <p:ph type="body" sz="quarter" idx="12"/>
          </p:nvPr>
        </p:nvSpPr>
        <p:spPr>
          <a:xfrm>
            <a:off x="5796136" y="6641108"/>
            <a:ext cx="3167583" cy="4536504"/>
          </a:xfrm>
        </p:spPr>
        <p:txBody>
          <a:bodyPr/>
          <a:lstStyle/>
          <a:p>
            <a:r>
              <a:rPr lang="en-GB" dirty="0"/>
              <a:t>Image BBC News</a:t>
            </a:r>
          </a:p>
        </p:txBody>
      </p:sp>
      <p:pic>
        <p:nvPicPr>
          <p:cNvPr id="5" name="Picture 4">
            <a:extLst>
              <a:ext uri="{FF2B5EF4-FFF2-40B4-BE49-F238E27FC236}">
                <a16:creationId xmlns:a16="http://schemas.microsoft.com/office/drawing/2014/main" id="{9E143222-8589-4AA6-9376-9152C56A7AAE}"/>
              </a:ext>
            </a:extLst>
          </p:cNvPr>
          <p:cNvPicPr>
            <a:picLocks noChangeAspect="1"/>
          </p:cNvPicPr>
          <p:nvPr/>
        </p:nvPicPr>
        <p:blipFill>
          <a:blip r:embed="rId2"/>
          <a:stretch>
            <a:fillRect/>
          </a:stretch>
        </p:blipFill>
        <p:spPr>
          <a:xfrm>
            <a:off x="2025272" y="1884472"/>
            <a:ext cx="5522712" cy="4756636"/>
          </a:xfrm>
          <a:prstGeom prst="rect">
            <a:avLst/>
          </a:prstGeom>
        </p:spPr>
      </p:pic>
    </p:spTree>
    <p:extLst>
      <p:ext uri="{BB962C8B-B14F-4D97-AF65-F5344CB8AC3E}">
        <p14:creationId xmlns:p14="http://schemas.microsoft.com/office/powerpoint/2010/main" val="124409796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B66D-8A3A-4D3D-A66C-9549E90D9B58}"/>
              </a:ext>
            </a:extLst>
          </p:cNvPr>
          <p:cNvSpPr>
            <a:spLocks noGrp="1"/>
          </p:cNvSpPr>
          <p:nvPr>
            <p:ph type="title"/>
          </p:nvPr>
        </p:nvSpPr>
        <p:spPr/>
        <p:txBody>
          <a:bodyPr/>
          <a:lstStyle/>
          <a:p>
            <a:r>
              <a:rPr lang="en-GB" dirty="0"/>
              <a:t>The Second Promise </a:t>
            </a:r>
          </a:p>
        </p:txBody>
      </p:sp>
      <p:sp>
        <p:nvSpPr>
          <p:cNvPr id="3" name="Text Placeholder 2">
            <a:extLst>
              <a:ext uri="{FF2B5EF4-FFF2-40B4-BE49-F238E27FC236}">
                <a16:creationId xmlns:a16="http://schemas.microsoft.com/office/drawing/2014/main" id="{87D81865-3C2E-49BC-A96E-B78162A2D1D3}"/>
              </a:ext>
            </a:extLst>
          </p:cNvPr>
          <p:cNvSpPr>
            <a:spLocks noGrp="1"/>
          </p:cNvSpPr>
          <p:nvPr>
            <p:ph type="body" sz="quarter" idx="11"/>
          </p:nvPr>
        </p:nvSpPr>
        <p:spPr>
          <a:xfrm>
            <a:off x="899592" y="1628800"/>
            <a:ext cx="7488832" cy="4536504"/>
          </a:xfrm>
        </p:spPr>
        <p:txBody>
          <a:bodyPr/>
          <a:lstStyle/>
          <a:p>
            <a:r>
              <a:rPr lang="en-US" dirty="0"/>
              <a:t>HMRC’s Criminal Investigation Policy </a:t>
            </a:r>
          </a:p>
          <a:p>
            <a:endParaRPr lang="en-US" dirty="0"/>
          </a:p>
          <a:p>
            <a:pPr marL="342900" indent="-342900">
              <a:buFont typeface="Arial" panose="020B0604020202020204" pitchFamily="34" charset="0"/>
              <a:buChar char="•"/>
            </a:pPr>
            <a:r>
              <a:rPr lang="en-US" dirty="0"/>
              <a:t>HMRC usually use civil fraud investigation procedures (</a:t>
            </a:r>
            <a:r>
              <a:rPr lang="en-GB" dirty="0"/>
              <a:t>Code of Practice 9)</a:t>
            </a:r>
            <a:r>
              <a:rPr lang="en-US" dirty="0"/>
              <a:t> for tax evasion offences</a:t>
            </a:r>
          </a:p>
          <a:p>
            <a:endParaRPr lang="en-US" dirty="0"/>
          </a:p>
          <a:p>
            <a:pPr marL="342900" indent="-342900">
              <a:buFont typeface="Arial" panose="020B0604020202020204" pitchFamily="34" charset="0"/>
              <a:buChar char="•"/>
            </a:pPr>
            <a:r>
              <a:rPr lang="en-US" dirty="0"/>
              <a:t>Criminal investigation is used in cases where ‘the conduct involved is such that only a criminal sanction is appropriate’</a:t>
            </a:r>
          </a:p>
          <a:p>
            <a:endParaRPr lang="en-GB" dirty="0"/>
          </a:p>
        </p:txBody>
      </p:sp>
      <p:sp>
        <p:nvSpPr>
          <p:cNvPr id="8" name="Flowchart: Process 7">
            <a:extLst>
              <a:ext uri="{FF2B5EF4-FFF2-40B4-BE49-F238E27FC236}">
                <a16:creationId xmlns:a16="http://schemas.microsoft.com/office/drawing/2014/main" id="{C75BCB08-22A9-443D-B4D1-FBD1CC90956F}"/>
              </a:ext>
            </a:extLst>
          </p:cNvPr>
          <p:cNvSpPr/>
          <p:nvPr/>
        </p:nvSpPr>
        <p:spPr>
          <a:xfrm>
            <a:off x="649104" y="3861048"/>
            <a:ext cx="2028417" cy="10658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ea typeface="Tahoma" panose="020B0604030504040204" pitchFamily="34" charset="0"/>
                <a:cs typeface="Tahoma" panose="020B0604030504040204" pitchFamily="34" charset="0"/>
              </a:rPr>
              <a:t>1991-1996</a:t>
            </a:r>
          </a:p>
          <a:p>
            <a:pPr algn="ctr"/>
            <a:r>
              <a:rPr lang="en-GB" dirty="0">
                <a:latin typeface="+mj-lt"/>
                <a:ea typeface="Tahoma" panose="020B0604030504040204" pitchFamily="34" charset="0"/>
                <a:cs typeface="Tahoma" panose="020B0604030504040204" pitchFamily="34" charset="0"/>
              </a:rPr>
              <a:t>240 prosecutions annually</a:t>
            </a:r>
          </a:p>
        </p:txBody>
      </p:sp>
      <p:sp>
        <p:nvSpPr>
          <p:cNvPr id="9" name="Flowchart: Process 8">
            <a:extLst>
              <a:ext uri="{FF2B5EF4-FFF2-40B4-BE49-F238E27FC236}">
                <a16:creationId xmlns:a16="http://schemas.microsoft.com/office/drawing/2014/main" id="{47DA69F7-B716-4AC9-95A6-2BAF8D2E5978}"/>
              </a:ext>
            </a:extLst>
          </p:cNvPr>
          <p:cNvSpPr/>
          <p:nvPr/>
        </p:nvSpPr>
        <p:spPr>
          <a:xfrm>
            <a:off x="3635896" y="3861048"/>
            <a:ext cx="2028417" cy="10658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ea typeface="Tahoma" panose="020B0604030504040204" pitchFamily="34" charset="0"/>
                <a:cs typeface="Tahoma" panose="020B0604030504040204" pitchFamily="34" charset="0"/>
              </a:rPr>
              <a:t>1998-2002</a:t>
            </a:r>
          </a:p>
          <a:p>
            <a:pPr algn="ctr"/>
            <a:r>
              <a:rPr lang="en-GB" dirty="0">
                <a:latin typeface="+mj-lt"/>
                <a:ea typeface="Tahoma" panose="020B0604030504040204" pitchFamily="34" charset="0"/>
                <a:cs typeface="Tahoma" panose="020B0604030504040204" pitchFamily="34" charset="0"/>
              </a:rPr>
              <a:t>263 prosecutions in four years </a:t>
            </a:r>
          </a:p>
        </p:txBody>
      </p:sp>
      <p:sp>
        <p:nvSpPr>
          <p:cNvPr id="10" name="Flowchart: Process 9">
            <a:extLst>
              <a:ext uri="{FF2B5EF4-FFF2-40B4-BE49-F238E27FC236}">
                <a16:creationId xmlns:a16="http://schemas.microsoft.com/office/drawing/2014/main" id="{A555646E-C0DA-4A03-A49E-C464B71290E1}"/>
              </a:ext>
            </a:extLst>
          </p:cNvPr>
          <p:cNvSpPr/>
          <p:nvPr/>
        </p:nvSpPr>
        <p:spPr>
          <a:xfrm>
            <a:off x="6590196" y="3861048"/>
            <a:ext cx="2028417" cy="10658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ea typeface="Tahoma" panose="020B0604030504040204" pitchFamily="34" charset="0"/>
                <a:cs typeface="Tahoma" panose="020B0604030504040204" pitchFamily="34" charset="0"/>
              </a:rPr>
              <a:t>2007</a:t>
            </a:r>
          </a:p>
          <a:p>
            <a:pPr algn="ctr"/>
            <a:r>
              <a:rPr lang="en-GB" dirty="0">
                <a:latin typeface="+mj-lt"/>
                <a:ea typeface="Tahoma" panose="020B0604030504040204" pitchFamily="34" charset="0"/>
                <a:cs typeface="Tahoma" panose="020B0604030504040204" pitchFamily="34" charset="0"/>
              </a:rPr>
              <a:t>Two in a thousand cases prosecuted</a:t>
            </a:r>
          </a:p>
        </p:txBody>
      </p:sp>
      <p:sp>
        <p:nvSpPr>
          <p:cNvPr id="11" name="Right Arrow 13">
            <a:extLst>
              <a:ext uri="{FF2B5EF4-FFF2-40B4-BE49-F238E27FC236}">
                <a16:creationId xmlns:a16="http://schemas.microsoft.com/office/drawing/2014/main" id="{02925082-2F48-45C3-AF9E-F6BB91BD25B5}"/>
              </a:ext>
            </a:extLst>
          </p:cNvPr>
          <p:cNvSpPr/>
          <p:nvPr/>
        </p:nvSpPr>
        <p:spPr>
          <a:xfrm>
            <a:off x="2959795" y="4006741"/>
            <a:ext cx="361612" cy="205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2" name="Right Arrow 14">
            <a:extLst>
              <a:ext uri="{FF2B5EF4-FFF2-40B4-BE49-F238E27FC236}">
                <a16:creationId xmlns:a16="http://schemas.microsoft.com/office/drawing/2014/main" id="{57AC5DBA-526A-496B-85EF-F50C927DF1ED}"/>
              </a:ext>
            </a:extLst>
          </p:cNvPr>
          <p:cNvSpPr/>
          <p:nvPr/>
        </p:nvSpPr>
        <p:spPr>
          <a:xfrm>
            <a:off x="5915555" y="4041068"/>
            <a:ext cx="361612" cy="205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Tree>
    <p:extLst>
      <p:ext uri="{BB962C8B-B14F-4D97-AF65-F5344CB8AC3E}">
        <p14:creationId xmlns:p14="http://schemas.microsoft.com/office/powerpoint/2010/main" val="102919081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B66D-8A3A-4D3D-A66C-9549E90D9B58}"/>
              </a:ext>
            </a:extLst>
          </p:cNvPr>
          <p:cNvSpPr>
            <a:spLocks noGrp="1"/>
          </p:cNvSpPr>
          <p:nvPr>
            <p:ph type="title"/>
          </p:nvPr>
        </p:nvSpPr>
        <p:spPr>
          <a:xfrm>
            <a:off x="899591" y="692697"/>
            <a:ext cx="7886700" cy="936104"/>
          </a:xfrm>
        </p:spPr>
        <p:txBody>
          <a:bodyPr/>
          <a:lstStyle/>
          <a:p>
            <a:r>
              <a:rPr lang="en-GB" dirty="0"/>
              <a:t>The Second Promise </a:t>
            </a:r>
          </a:p>
        </p:txBody>
      </p:sp>
      <p:graphicFrame>
        <p:nvGraphicFramePr>
          <p:cNvPr id="6" name="Table 5">
            <a:extLst>
              <a:ext uri="{FF2B5EF4-FFF2-40B4-BE49-F238E27FC236}">
                <a16:creationId xmlns:a16="http://schemas.microsoft.com/office/drawing/2014/main" id="{5207270A-D5D4-4DC3-90BD-667BDE0ABEB0}"/>
              </a:ext>
            </a:extLst>
          </p:cNvPr>
          <p:cNvGraphicFramePr>
            <a:graphicFrameLocks noGrp="1"/>
          </p:cNvGraphicFramePr>
          <p:nvPr>
            <p:extLst>
              <p:ext uri="{D42A27DB-BD31-4B8C-83A1-F6EECF244321}">
                <p14:modId xmlns:p14="http://schemas.microsoft.com/office/powerpoint/2010/main" val="2000238452"/>
              </p:ext>
            </p:extLst>
          </p:nvPr>
        </p:nvGraphicFramePr>
        <p:xfrm>
          <a:off x="973872" y="1909566"/>
          <a:ext cx="6912726" cy="3273294"/>
        </p:xfrm>
        <a:graphic>
          <a:graphicData uri="http://schemas.openxmlformats.org/drawingml/2006/table">
            <a:tbl>
              <a:tblPr firstRow="1" bandRow="1">
                <a:tableStyleId>{5C22544A-7EE6-4342-B048-85BDC9FD1C3A}</a:tableStyleId>
              </a:tblPr>
              <a:tblGrid>
                <a:gridCol w="2304242">
                  <a:extLst>
                    <a:ext uri="{9D8B030D-6E8A-4147-A177-3AD203B41FA5}">
                      <a16:colId xmlns:a16="http://schemas.microsoft.com/office/drawing/2014/main" val="20000"/>
                    </a:ext>
                  </a:extLst>
                </a:gridCol>
                <a:gridCol w="2304242">
                  <a:extLst>
                    <a:ext uri="{9D8B030D-6E8A-4147-A177-3AD203B41FA5}">
                      <a16:colId xmlns:a16="http://schemas.microsoft.com/office/drawing/2014/main" val="20001"/>
                    </a:ext>
                  </a:extLst>
                </a:gridCol>
                <a:gridCol w="2304242">
                  <a:extLst>
                    <a:ext uri="{9D8B030D-6E8A-4147-A177-3AD203B41FA5}">
                      <a16:colId xmlns:a16="http://schemas.microsoft.com/office/drawing/2014/main" val="20002"/>
                    </a:ext>
                  </a:extLst>
                </a:gridCol>
              </a:tblGrid>
              <a:tr h="545549">
                <a:tc>
                  <a:txBody>
                    <a:bodyPr/>
                    <a:lstStyle/>
                    <a:p>
                      <a:r>
                        <a:rPr lang="en-GB" dirty="0">
                          <a:latin typeface="+mj-lt"/>
                          <a:ea typeface="Tahoma" panose="020B0604030504040204" pitchFamily="34" charset="0"/>
                          <a:cs typeface="Tahoma" panose="020B0604030504040204" pitchFamily="34" charset="0"/>
                        </a:rPr>
                        <a:t>Target</a:t>
                      </a:r>
                      <a:r>
                        <a:rPr lang="en-GB" baseline="0" dirty="0">
                          <a:latin typeface="+mj-lt"/>
                          <a:ea typeface="Tahoma" panose="020B0604030504040204" pitchFamily="34" charset="0"/>
                          <a:cs typeface="Tahoma" panose="020B0604030504040204" pitchFamily="34" charset="0"/>
                        </a:rPr>
                        <a:t> Year </a:t>
                      </a:r>
                      <a:endParaRPr lang="en-GB" dirty="0">
                        <a:latin typeface="+mj-lt"/>
                        <a:ea typeface="Tahoma" panose="020B0604030504040204" pitchFamily="34" charset="0"/>
                        <a:cs typeface="Tahoma" panose="020B0604030504040204" pitchFamily="34" charset="0"/>
                      </a:endParaRPr>
                    </a:p>
                  </a:txBody>
                  <a:tcPr/>
                </a:tc>
                <a:tc>
                  <a:txBody>
                    <a:bodyPr/>
                    <a:lstStyle/>
                    <a:p>
                      <a:r>
                        <a:rPr lang="en-GB" dirty="0">
                          <a:latin typeface="+mj-lt"/>
                          <a:ea typeface="Tahoma" panose="020B0604030504040204" pitchFamily="34" charset="0"/>
                          <a:cs typeface="Tahoma" panose="020B0604030504040204" pitchFamily="34" charset="0"/>
                        </a:rPr>
                        <a:t>Target</a:t>
                      </a:r>
                      <a:r>
                        <a:rPr lang="en-GB" baseline="0" dirty="0">
                          <a:latin typeface="+mj-lt"/>
                          <a:ea typeface="Tahoma" panose="020B0604030504040204" pitchFamily="34" charset="0"/>
                          <a:cs typeface="Tahoma" panose="020B0604030504040204" pitchFamily="34" charset="0"/>
                        </a:rPr>
                        <a:t> Number </a:t>
                      </a:r>
                      <a:endParaRPr lang="en-GB" dirty="0">
                        <a:latin typeface="+mj-lt"/>
                        <a:ea typeface="Tahoma" panose="020B0604030504040204" pitchFamily="34" charset="0"/>
                        <a:cs typeface="Tahoma" panose="020B0604030504040204" pitchFamily="34" charset="0"/>
                      </a:endParaRPr>
                    </a:p>
                  </a:txBody>
                  <a:tcPr/>
                </a:tc>
                <a:tc>
                  <a:txBody>
                    <a:bodyPr/>
                    <a:lstStyle/>
                    <a:p>
                      <a:r>
                        <a:rPr lang="en-GB" dirty="0">
                          <a:latin typeface="+mj-lt"/>
                          <a:ea typeface="Tahoma" panose="020B0604030504040204" pitchFamily="34" charset="0"/>
                          <a:cs typeface="Tahoma" panose="020B0604030504040204" pitchFamily="34" charset="0"/>
                        </a:rPr>
                        <a:t>Achieved </a:t>
                      </a:r>
                    </a:p>
                  </a:txBody>
                  <a:tcPr/>
                </a:tc>
                <a:extLst>
                  <a:ext uri="{0D108BD9-81ED-4DB2-BD59-A6C34878D82A}">
                    <a16:rowId xmlns:a16="http://schemas.microsoft.com/office/drawing/2014/main" val="10000"/>
                  </a:ext>
                </a:extLst>
              </a:tr>
              <a:tr h="545549">
                <a:tc>
                  <a:txBody>
                    <a:bodyPr/>
                    <a:lstStyle/>
                    <a:p>
                      <a:r>
                        <a:rPr lang="en-GB" dirty="0">
                          <a:latin typeface="+mj-lt"/>
                          <a:ea typeface="Tahoma" panose="020B0604030504040204" pitchFamily="34" charset="0"/>
                          <a:cs typeface="Tahoma" panose="020B0604030504040204" pitchFamily="34" charset="0"/>
                        </a:rPr>
                        <a:t>2010/11</a:t>
                      </a:r>
                    </a:p>
                  </a:txBody>
                  <a:tcPr/>
                </a:tc>
                <a:tc>
                  <a:txBody>
                    <a:bodyPr/>
                    <a:lstStyle/>
                    <a:p>
                      <a:r>
                        <a:rPr lang="en-GB" dirty="0">
                          <a:latin typeface="+mj-lt"/>
                          <a:ea typeface="Tahoma" panose="020B0604030504040204" pitchFamily="34" charset="0"/>
                          <a:cs typeface="Tahoma" panose="020B0604030504040204" pitchFamily="34" charset="0"/>
                        </a:rPr>
                        <a:t>165</a:t>
                      </a:r>
                    </a:p>
                  </a:txBody>
                  <a:tcPr/>
                </a:tc>
                <a:tc>
                  <a:txBody>
                    <a:bodyPr/>
                    <a:lstStyle/>
                    <a:p>
                      <a:r>
                        <a:rPr lang="en-GB" dirty="0">
                          <a:latin typeface="+mj-lt"/>
                          <a:ea typeface="Tahoma" panose="020B0604030504040204" pitchFamily="34" charset="0"/>
                          <a:cs typeface="Tahoma" panose="020B0604030504040204" pitchFamily="34" charset="0"/>
                        </a:rPr>
                        <a:t>372</a:t>
                      </a:r>
                    </a:p>
                  </a:txBody>
                  <a:tcPr/>
                </a:tc>
                <a:extLst>
                  <a:ext uri="{0D108BD9-81ED-4DB2-BD59-A6C34878D82A}">
                    <a16:rowId xmlns:a16="http://schemas.microsoft.com/office/drawing/2014/main" val="10001"/>
                  </a:ext>
                </a:extLst>
              </a:tr>
              <a:tr h="545549">
                <a:tc>
                  <a:txBody>
                    <a:bodyPr/>
                    <a:lstStyle/>
                    <a:p>
                      <a:r>
                        <a:rPr lang="en-GB" dirty="0">
                          <a:latin typeface="+mj-lt"/>
                          <a:ea typeface="Tahoma" panose="020B0604030504040204" pitchFamily="34" charset="0"/>
                          <a:cs typeface="Tahoma" panose="020B0604030504040204" pitchFamily="34" charset="0"/>
                        </a:rPr>
                        <a:t>2011/12</a:t>
                      </a:r>
                    </a:p>
                  </a:txBody>
                  <a:tcPr/>
                </a:tc>
                <a:tc>
                  <a:txBody>
                    <a:bodyPr/>
                    <a:lstStyle/>
                    <a:p>
                      <a:r>
                        <a:rPr lang="en-GB" dirty="0">
                          <a:latin typeface="+mj-lt"/>
                          <a:ea typeface="Tahoma" panose="020B0604030504040204" pitchFamily="34" charset="0"/>
                          <a:cs typeface="Tahoma" panose="020B0604030504040204" pitchFamily="34" charset="0"/>
                        </a:rPr>
                        <a:t>365</a:t>
                      </a:r>
                    </a:p>
                  </a:txBody>
                  <a:tcPr/>
                </a:tc>
                <a:tc>
                  <a:txBody>
                    <a:bodyPr/>
                    <a:lstStyle/>
                    <a:p>
                      <a:r>
                        <a:rPr lang="en-GB" dirty="0">
                          <a:latin typeface="+mj-lt"/>
                          <a:ea typeface="Tahoma" panose="020B0604030504040204" pitchFamily="34" charset="0"/>
                          <a:cs typeface="Tahoma" panose="020B0604030504040204" pitchFamily="34" charset="0"/>
                        </a:rPr>
                        <a:t>501</a:t>
                      </a:r>
                    </a:p>
                  </a:txBody>
                  <a:tcPr/>
                </a:tc>
                <a:extLst>
                  <a:ext uri="{0D108BD9-81ED-4DB2-BD59-A6C34878D82A}">
                    <a16:rowId xmlns:a16="http://schemas.microsoft.com/office/drawing/2014/main" val="10002"/>
                  </a:ext>
                </a:extLst>
              </a:tr>
              <a:tr h="545549">
                <a:tc>
                  <a:txBody>
                    <a:bodyPr/>
                    <a:lstStyle/>
                    <a:p>
                      <a:r>
                        <a:rPr lang="en-GB" dirty="0">
                          <a:latin typeface="+mj-lt"/>
                          <a:ea typeface="Tahoma" panose="020B0604030504040204" pitchFamily="34" charset="0"/>
                          <a:cs typeface="Tahoma" panose="020B0604030504040204" pitchFamily="34" charset="0"/>
                        </a:rPr>
                        <a:t>2012/13</a:t>
                      </a:r>
                    </a:p>
                  </a:txBody>
                  <a:tcPr/>
                </a:tc>
                <a:tc>
                  <a:txBody>
                    <a:bodyPr/>
                    <a:lstStyle/>
                    <a:p>
                      <a:r>
                        <a:rPr lang="en-GB" dirty="0">
                          <a:latin typeface="+mj-lt"/>
                          <a:ea typeface="Tahoma" panose="020B0604030504040204" pitchFamily="34" charset="0"/>
                          <a:cs typeface="Tahoma" panose="020B0604030504040204" pitchFamily="34" charset="0"/>
                        </a:rPr>
                        <a:t>565</a:t>
                      </a:r>
                    </a:p>
                  </a:txBody>
                  <a:tcPr/>
                </a:tc>
                <a:tc>
                  <a:txBody>
                    <a:bodyPr/>
                    <a:lstStyle/>
                    <a:p>
                      <a:r>
                        <a:rPr lang="en-GB" dirty="0">
                          <a:latin typeface="+mj-lt"/>
                          <a:ea typeface="Tahoma" panose="020B0604030504040204" pitchFamily="34" charset="0"/>
                          <a:cs typeface="Tahoma" panose="020B0604030504040204" pitchFamily="34" charset="0"/>
                        </a:rPr>
                        <a:t>739</a:t>
                      </a:r>
                    </a:p>
                  </a:txBody>
                  <a:tcPr/>
                </a:tc>
                <a:extLst>
                  <a:ext uri="{0D108BD9-81ED-4DB2-BD59-A6C34878D82A}">
                    <a16:rowId xmlns:a16="http://schemas.microsoft.com/office/drawing/2014/main" val="10003"/>
                  </a:ext>
                </a:extLst>
              </a:tr>
              <a:tr h="545549">
                <a:tc>
                  <a:txBody>
                    <a:bodyPr/>
                    <a:lstStyle/>
                    <a:p>
                      <a:r>
                        <a:rPr lang="en-GB" dirty="0">
                          <a:latin typeface="+mj-lt"/>
                          <a:ea typeface="Tahoma" panose="020B0604030504040204" pitchFamily="34" charset="0"/>
                          <a:cs typeface="Tahoma" panose="020B0604030504040204" pitchFamily="34" charset="0"/>
                        </a:rPr>
                        <a:t>2013/14</a:t>
                      </a:r>
                    </a:p>
                  </a:txBody>
                  <a:tcPr/>
                </a:tc>
                <a:tc>
                  <a:txBody>
                    <a:bodyPr/>
                    <a:lstStyle/>
                    <a:p>
                      <a:r>
                        <a:rPr lang="en-GB" dirty="0">
                          <a:latin typeface="+mj-lt"/>
                          <a:ea typeface="Tahoma" panose="020B0604030504040204" pitchFamily="34" charset="0"/>
                          <a:cs typeface="Tahoma" panose="020B0604030504040204" pitchFamily="34" charset="0"/>
                        </a:rPr>
                        <a:t>765</a:t>
                      </a:r>
                    </a:p>
                  </a:txBody>
                  <a:tcPr/>
                </a:tc>
                <a:tc>
                  <a:txBody>
                    <a:bodyPr/>
                    <a:lstStyle/>
                    <a:p>
                      <a:r>
                        <a:rPr lang="en-GB" dirty="0">
                          <a:latin typeface="+mj-lt"/>
                          <a:ea typeface="Tahoma" panose="020B0604030504040204" pitchFamily="34" charset="0"/>
                          <a:cs typeface="Tahoma" panose="020B0604030504040204" pitchFamily="34" charset="0"/>
                        </a:rPr>
                        <a:t>880</a:t>
                      </a:r>
                    </a:p>
                  </a:txBody>
                  <a:tcPr/>
                </a:tc>
                <a:extLst>
                  <a:ext uri="{0D108BD9-81ED-4DB2-BD59-A6C34878D82A}">
                    <a16:rowId xmlns:a16="http://schemas.microsoft.com/office/drawing/2014/main" val="10004"/>
                  </a:ext>
                </a:extLst>
              </a:tr>
              <a:tr h="545549">
                <a:tc>
                  <a:txBody>
                    <a:bodyPr/>
                    <a:lstStyle/>
                    <a:p>
                      <a:r>
                        <a:rPr lang="en-GB" dirty="0">
                          <a:latin typeface="+mj-lt"/>
                          <a:ea typeface="Tahoma" panose="020B0604030504040204" pitchFamily="34" charset="0"/>
                          <a:cs typeface="Tahoma" panose="020B0604030504040204" pitchFamily="34" charset="0"/>
                        </a:rPr>
                        <a:t>2014/15</a:t>
                      </a:r>
                    </a:p>
                  </a:txBody>
                  <a:tcPr/>
                </a:tc>
                <a:tc>
                  <a:txBody>
                    <a:bodyPr/>
                    <a:lstStyle/>
                    <a:p>
                      <a:r>
                        <a:rPr lang="en-GB" dirty="0">
                          <a:latin typeface="+mj-lt"/>
                          <a:ea typeface="Tahoma" panose="020B0604030504040204" pitchFamily="34" charset="0"/>
                          <a:cs typeface="Tahoma" panose="020B0604030504040204" pitchFamily="34" charset="0"/>
                        </a:rPr>
                        <a:t>1165</a:t>
                      </a:r>
                    </a:p>
                  </a:txBody>
                  <a:tcPr/>
                </a:tc>
                <a:tc>
                  <a:txBody>
                    <a:bodyPr/>
                    <a:lstStyle/>
                    <a:p>
                      <a:r>
                        <a:rPr lang="en-GB" dirty="0">
                          <a:latin typeface="+mj-lt"/>
                          <a:ea typeface="Tahoma" panose="020B0604030504040204" pitchFamily="34" charset="0"/>
                          <a:cs typeface="Tahoma" panose="020B0604030504040204" pitchFamily="34" charset="0"/>
                        </a:rPr>
                        <a:t>1289</a:t>
                      </a:r>
                    </a:p>
                  </a:txBody>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8322CF61-23FF-484A-A521-1A4301761DEF}"/>
              </a:ext>
            </a:extLst>
          </p:cNvPr>
          <p:cNvSpPr/>
          <p:nvPr/>
        </p:nvSpPr>
        <p:spPr>
          <a:xfrm>
            <a:off x="973872" y="5463625"/>
            <a:ext cx="6753488" cy="646331"/>
          </a:xfrm>
          <a:prstGeom prst="rect">
            <a:avLst/>
          </a:prstGeom>
        </p:spPr>
        <p:txBody>
          <a:bodyPr wrap="square">
            <a:spAutoFit/>
          </a:bodyPr>
          <a:lstStyle/>
          <a:p>
            <a:r>
              <a:rPr lang="en-GB" dirty="0">
                <a:latin typeface="+mn-lt"/>
              </a:rPr>
              <a:t>HMRC met their target of 1000 prosecutions each year from 2014-2016.</a:t>
            </a:r>
          </a:p>
        </p:txBody>
      </p:sp>
      <p:sp>
        <p:nvSpPr>
          <p:cNvPr id="9" name="Rectangle 8">
            <a:extLst>
              <a:ext uri="{FF2B5EF4-FFF2-40B4-BE49-F238E27FC236}">
                <a16:creationId xmlns:a16="http://schemas.microsoft.com/office/drawing/2014/main" id="{94EC7C16-45FD-4C07-A9B5-83B773EDEF6D}"/>
              </a:ext>
            </a:extLst>
          </p:cNvPr>
          <p:cNvSpPr/>
          <p:nvPr/>
        </p:nvSpPr>
        <p:spPr>
          <a:xfrm>
            <a:off x="899591" y="1444135"/>
            <a:ext cx="2785121" cy="369332"/>
          </a:xfrm>
          <a:prstGeom prst="rect">
            <a:avLst/>
          </a:prstGeom>
        </p:spPr>
        <p:txBody>
          <a:bodyPr wrap="none">
            <a:spAutoFit/>
          </a:bodyPr>
          <a:lstStyle/>
          <a:p>
            <a:r>
              <a:rPr lang="en-GB" dirty="0">
                <a:latin typeface="+mj-lt"/>
              </a:rPr>
              <a:t>The Volume Crime Initiative</a:t>
            </a:r>
          </a:p>
        </p:txBody>
      </p:sp>
    </p:spTree>
    <p:extLst>
      <p:ext uri="{BB962C8B-B14F-4D97-AF65-F5344CB8AC3E}">
        <p14:creationId xmlns:p14="http://schemas.microsoft.com/office/powerpoint/2010/main" val="7631538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F850-078C-4677-A046-1F991CACA392}"/>
              </a:ext>
            </a:extLst>
          </p:cNvPr>
          <p:cNvSpPr>
            <a:spLocks noGrp="1"/>
          </p:cNvSpPr>
          <p:nvPr>
            <p:ph type="title"/>
          </p:nvPr>
        </p:nvSpPr>
        <p:spPr/>
        <p:txBody>
          <a:bodyPr/>
          <a:lstStyle/>
          <a:p>
            <a:r>
              <a:rPr lang="en-GB" dirty="0"/>
              <a:t>Impact </a:t>
            </a:r>
          </a:p>
        </p:txBody>
      </p:sp>
      <p:sp>
        <p:nvSpPr>
          <p:cNvPr id="3" name="Text Placeholder 2">
            <a:extLst>
              <a:ext uri="{FF2B5EF4-FFF2-40B4-BE49-F238E27FC236}">
                <a16:creationId xmlns:a16="http://schemas.microsoft.com/office/drawing/2014/main" id="{314BC2EC-16C8-4CE3-97F5-9AE8A07E68F8}"/>
              </a:ext>
            </a:extLst>
          </p:cNvPr>
          <p:cNvSpPr>
            <a:spLocks noGrp="1"/>
          </p:cNvSpPr>
          <p:nvPr>
            <p:ph type="body" sz="quarter" idx="11"/>
          </p:nvPr>
        </p:nvSpPr>
        <p:spPr>
          <a:xfrm>
            <a:off x="899592" y="1628800"/>
            <a:ext cx="7560840" cy="4536504"/>
          </a:xfrm>
        </p:spPr>
        <p:txBody>
          <a:bodyPr/>
          <a:lstStyle/>
          <a:p>
            <a:pPr marL="342900" indent="-342900"/>
            <a:r>
              <a:rPr lang="en-GB" sz="2000" dirty="0"/>
              <a:t>Only 13 individuals were prosecuted for offshore tax evasion between 2009-2016</a:t>
            </a:r>
          </a:p>
          <a:p>
            <a:pPr marL="342900" indent="-342900"/>
            <a:r>
              <a:rPr lang="en-US" sz="2000" dirty="0"/>
              <a:t>The average jail time served for tax evasion fell by 57 per cent, from 41.3 months in 2011 to 17.7 months in 2014</a:t>
            </a:r>
          </a:p>
          <a:p>
            <a:pPr marL="342900" indent="-342900"/>
            <a:endParaRPr lang="en-GB" sz="2000" dirty="0"/>
          </a:p>
          <a:p>
            <a:pPr marL="0" indent="0">
              <a:buNone/>
            </a:pPr>
            <a:r>
              <a:rPr lang="en-GB" sz="2000" dirty="0"/>
              <a:t>	Targets led HMRC to ‘focus on less complex cases, in particular a 	larger number of prosecutions for… lower-value cases.’ (National 	Audit Office, 2015) </a:t>
            </a:r>
          </a:p>
          <a:p>
            <a:pPr marL="342900" indent="-342900"/>
            <a:endParaRPr lang="en-GB" sz="2000" dirty="0"/>
          </a:p>
          <a:p>
            <a:pPr marL="0" indent="0">
              <a:buNone/>
            </a:pPr>
            <a:endParaRPr lang="en-GB" sz="2000" dirty="0"/>
          </a:p>
          <a:p>
            <a:pPr marL="342900" indent="-342900"/>
            <a:r>
              <a:rPr lang="en-GB" sz="2000" dirty="0"/>
              <a:t>Since 2015, focused on more complex and high-value cases, especially those involving professionals/businesses </a:t>
            </a:r>
          </a:p>
          <a:p>
            <a:pPr marL="0" indent="0">
              <a:buNone/>
            </a:pPr>
            <a:endParaRPr lang="en-GB" sz="2000" b="1" dirty="0">
              <a:solidFill>
                <a:srgbClr val="1A9DAC"/>
              </a:solidFill>
            </a:endParaRPr>
          </a:p>
          <a:p>
            <a:pPr marL="0" indent="0">
              <a:buNone/>
            </a:pPr>
            <a:r>
              <a:rPr lang="en-GB" sz="2000" b="1" dirty="0">
                <a:solidFill>
                  <a:srgbClr val="1A9DAC"/>
                </a:solidFill>
              </a:rPr>
              <a:t>	‘We will increase the number of criminal investigations that we 	undertake into serious and complex tax crime, focusing 	particularly on wealthy individuals and corporates, with the aim 	of increasing prosecutions in this area to 100 a year by the end of 	the Parliament’ </a:t>
            </a:r>
            <a:r>
              <a:rPr lang="en-GB" sz="2000" dirty="0"/>
              <a:t>(HM Treasury, 2015) </a:t>
            </a:r>
          </a:p>
          <a:p>
            <a:endParaRPr lang="en-GB" sz="2000" dirty="0"/>
          </a:p>
          <a:p>
            <a:pPr marL="0" indent="0">
              <a:buNone/>
            </a:pPr>
            <a:endParaRPr lang="en-GB" sz="2000" dirty="0"/>
          </a:p>
          <a:p>
            <a:endParaRPr lang="en-GB" sz="2000" dirty="0"/>
          </a:p>
        </p:txBody>
      </p:sp>
    </p:spTree>
    <p:extLst>
      <p:ext uri="{BB962C8B-B14F-4D97-AF65-F5344CB8AC3E}">
        <p14:creationId xmlns:p14="http://schemas.microsoft.com/office/powerpoint/2010/main" val="428748026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F850-078C-4677-A046-1F991CACA392}"/>
              </a:ext>
            </a:extLst>
          </p:cNvPr>
          <p:cNvSpPr>
            <a:spLocks noGrp="1"/>
          </p:cNvSpPr>
          <p:nvPr>
            <p:ph type="title"/>
          </p:nvPr>
        </p:nvSpPr>
        <p:spPr/>
        <p:txBody>
          <a:bodyPr/>
          <a:lstStyle/>
          <a:p>
            <a:r>
              <a:rPr lang="en-GB" dirty="0"/>
              <a:t>Broken Promises? </a:t>
            </a:r>
          </a:p>
        </p:txBody>
      </p:sp>
      <p:sp>
        <p:nvSpPr>
          <p:cNvPr id="3" name="Text Placeholder 2">
            <a:extLst>
              <a:ext uri="{FF2B5EF4-FFF2-40B4-BE49-F238E27FC236}">
                <a16:creationId xmlns:a16="http://schemas.microsoft.com/office/drawing/2014/main" id="{314BC2EC-16C8-4CE3-97F5-9AE8A07E68F8}"/>
              </a:ext>
            </a:extLst>
          </p:cNvPr>
          <p:cNvSpPr>
            <a:spLocks noGrp="1"/>
          </p:cNvSpPr>
          <p:nvPr>
            <p:ph type="body" sz="quarter" idx="11"/>
          </p:nvPr>
        </p:nvSpPr>
        <p:spPr>
          <a:xfrm>
            <a:off x="899592" y="1556792"/>
            <a:ext cx="7560840" cy="4608512"/>
          </a:xfrm>
        </p:spPr>
        <p:txBody>
          <a:bodyPr/>
          <a:lstStyle/>
          <a:p>
            <a:pPr marL="0" indent="0">
              <a:buNone/>
            </a:pPr>
            <a:r>
              <a:rPr lang="en-GB" sz="2000" dirty="0"/>
              <a:t>Since 2016, the number of prosecutions has declined</a:t>
            </a:r>
          </a:p>
          <a:p>
            <a:r>
              <a:rPr lang="en-GB" sz="2000" dirty="0"/>
              <a:t>917 prosecutions in 2017-18</a:t>
            </a:r>
          </a:p>
          <a:p>
            <a:r>
              <a:rPr lang="en-GB" sz="2000" dirty="0"/>
              <a:t>548 prosecutions in 2019-20, including only 32 wealthy individuals/businesses (Kingsley </a:t>
            </a:r>
            <a:r>
              <a:rPr lang="en-GB" sz="2000" dirty="0" err="1"/>
              <a:t>Napley</a:t>
            </a:r>
            <a:r>
              <a:rPr lang="en-GB" sz="2000" dirty="0"/>
              <a:t> FOI 2020)</a:t>
            </a:r>
          </a:p>
          <a:p>
            <a:r>
              <a:rPr lang="en-GB" sz="2000" dirty="0"/>
              <a:t>42 wealthy individuals/businesses prosecuted in 2018-19</a:t>
            </a:r>
          </a:p>
          <a:p>
            <a:endParaRPr lang="en-GB" sz="2000" dirty="0"/>
          </a:p>
          <a:p>
            <a:pPr marL="0" indent="0">
              <a:buNone/>
            </a:pPr>
            <a:r>
              <a:rPr lang="en-GB" sz="2000" dirty="0"/>
              <a:t>Target has been abandoned</a:t>
            </a:r>
          </a:p>
          <a:p>
            <a:pPr marL="0" indent="0">
              <a:buNone/>
            </a:pPr>
            <a:endParaRPr lang="en-GB" sz="2000" dirty="0"/>
          </a:p>
          <a:p>
            <a:r>
              <a:rPr lang="en-GB" sz="2000" dirty="0"/>
              <a:t>From 2012-19, 32 individuals prosecuted for offshore tax evasion (around 19 in last three years) </a:t>
            </a:r>
          </a:p>
          <a:p>
            <a:r>
              <a:rPr lang="en-GB" sz="2000" dirty="0"/>
              <a:t>0 Prosecutions for Corporate Offence of Failing to Prevent Tax Evasion (13 investigations as of October 2020) </a:t>
            </a:r>
          </a:p>
          <a:p>
            <a:endParaRPr lang="en-GB" sz="2000" dirty="0"/>
          </a:p>
          <a:p>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endParaRPr lang="en-GB" sz="2000" dirty="0"/>
          </a:p>
          <a:p>
            <a:pPr marL="0" indent="0">
              <a:buNone/>
            </a:pPr>
            <a:endParaRPr lang="en-GB" sz="2000" dirty="0"/>
          </a:p>
          <a:p>
            <a:endParaRPr lang="en-GB" sz="2000" dirty="0"/>
          </a:p>
          <a:p>
            <a:endParaRPr lang="en-GB" sz="2000" dirty="0"/>
          </a:p>
        </p:txBody>
      </p:sp>
    </p:spTree>
    <p:extLst>
      <p:ext uri="{BB962C8B-B14F-4D97-AF65-F5344CB8AC3E}">
        <p14:creationId xmlns:p14="http://schemas.microsoft.com/office/powerpoint/2010/main" val="132376279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F850-078C-4677-A046-1F991CACA392}"/>
              </a:ext>
            </a:extLst>
          </p:cNvPr>
          <p:cNvSpPr>
            <a:spLocks noGrp="1"/>
          </p:cNvSpPr>
          <p:nvPr>
            <p:ph type="title"/>
          </p:nvPr>
        </p:nvSpPr>
        <p:spPr/>
        <p:txBody>
          <a:bodyPr/>
          <a:lstStyle/>
          <a:p>
            <a:r>
              <a:rPr lang="en-GB" dirty="0"/>
              <a:t>Conclusion</a:t>
            </a:r>
          </a:p>
        </p:txBody>
      </p:sp>
      <p:sp>
        <p:nvSpPr>
          <p:cNvPr id="3" name="Text Placeholder 2">
            <a:extLst>
              <a:ext uri="{FF2B5EF4-FFF2-40B4-BE49-F238E27FC236}">
                <a16:creationId xmlns:a16="http://schemas.microsoft.com/office/drawing/2014/main" id="{314BC2EC-16C8-4CE3-97F5-9AE8A07E68F8}"/>
              </a:ext>
            </a:extLst>
          </p:cNvPr>
          <p:cNvSpPr>
            <a:spLocks noGrp="1"/>
          </p:cNvSpPr>
          <p:nvPr>
            <p:ph type="body" sz="quarter" idx="11"/>
          </p:nvPr>
        </p:nvSpPr>
        <p:spPr>
          <a:xfrm>
            <a:off x="899592" y="1628800"/>
            <a:ext cx="7560840" cy="4536504"/>
          </a:xfrm>
        </p:spPr>
        <p:txBody>
          <a:bodyPr/>
          <a:lstStyle/>
          <a:p>
            <a:r>
              <a:rPr lang="en-GB" dirty="0"/>
              <a:t>Tax enforcement policy and practice in the UK has been littered with broken promises </a:t>
            </a:r>
          </a:p>
          <a:p>
            <a:r>
              <a:rPr lang="en-GB" dirty="0"/>
              <a:t>In the realm of tax evasion detection and investigation, the UK’s retreat from excluding tax evasion from the scope of the AML framework has produced impressive results </a:t>
            </a:r>
          </a:p>
          <a:p>
            <a:r>
              <a:rPr lang="en-GB" dirty="0"/>
              <a:t>In contrast, while HMRC kept its promise to refer 1000 tax evaders for prosecution each year by 2014-15, the number of prosecutions has steadily declined thereafter</a:t>
            </a:r>
          </a:p>
          <a:p>
            <a:r>
              <a:rPr lang="en-GB" dirty="0"/>
              <a:t>HMRC has persistently failed to keep its promise to prosecute 100 wealthy individuals/businesses each year</a:t>
            </a:r>
          </a:p>
          <a:p>
            <a:r>
              <a:rPr lang="en-GB" dirty="0"/>
              <a:t>High-profile enforcement commitments should be thought through in greater detail. </a:t>
            </a:r>
          </a:p>
          <a:p>
            <a:endParaRPr lang="en-GB" dirty="0"/>
          </a:p>
          <a:p>
            <a:endParaRPr lang="en-GB" dirty="0"/>
          </a:p>
          <a:p>
            <a:r>
              <a:rPr lang="en-GB" dirty="0"/>
              <a:t>Is it time for a systematic review of the UK’s tax evasion criminal investigation policy and approach?</a:t>
            </a:r>
          </a:p>
          <a:p>
            <a:pPr marL="0" indent="0">
              <a:buNone/>
            </a:pPr>
            <a:endParaRPr lang="en-GB" dirty="0"/>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2573171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F850-078C-4677-A046-1F991CACA392}"/>
              </a:ext>
            </a:extLst>
          </p:cNvPr>
          <p:cNvSpPr>
            <a:spLocks noGrp="1"/>
          </p:cNvSpPr>
          <p:nvPr>
            <p:ph type="title"/>
          </p:nvPr>
        </p:nvSpPr>
        <p:spPr/>
        <p:txBody>
          <a:bodyPr/>
          <a:lstStyle/>
          <a:p>
            <a:r>
              <a:rPr lang="en-GB" dirty="0"/>
              <a:t>Bibliography</a:t>
            </a:r>
          </a:p>
        </p:txBody>
      </p:sp>
      <p:sp>
        <p:nvSpPr>
          <p:cNvPr id="3" name="Text Placeholder 2">
            <a:extLst>
              <a:ext uri="{FF2B5EF4-FFF2-40B4-BE49-F238E27FC236}">
                <a16:creationId xmlns:a16="http://schemas.microsoft.com/office/drawing/2014/main" id="{314BC2EC-16C8-4CE3-97F5-9AE8A07E68F8}"/>
              </a:ext>
            </a:extLst>
          </p:cNvPr>
          <p:cNvSpPr>
            <a:spLocks noGrp="1"/>
          </p:cNvSpPr>
          <p:nvPr>
            <p:ph type="body" sz="quarter" idx="11"/>
          </p:nvPr>
        </p:nvSpPr>
        <p:spPr>
          <a:xfrm>
            <a:off x="899592" y="1628800"/>
            <a:ext cx="7560840" cy="4536504"/>
          </a:xfrm>
        </p:spPr>
        <p:txBody>
          <a:bodyPr/>
          <a:lstStyle/>
          <a:p>
            <a:pPr>
              <a:lnSpc>
                <a:spcPct val="100000"/>
              </a:lnSpc>
            </a:pPr>
            <a:r>
              <a:rPr lang="en-GB" sz="1100" dirty="0"/>
              <a:t>Bosworth-Davies R, ‘Money Laundering: Chapter Five — The Implications of Global Money Laundering Laws’ (2007) 10 JMLC 189</a:t>
            </a:r>
          </a:p>
          <a:p>
            <a:pPr>
              <a:lnSpc>
                <a:spcPct val="100000"/>
              </a:lnSpc>
            </a:pPr>
            <a:r>
              <a:rPr lang="en-GB" sz="1100" dirty="0"/>
              <a:t>Bridges M, ‘Tax Evasion – A Crime in Itself: The Relationship with Money Laundering’ (1996) 4(2) JFC 161</a:t>
            </a:r>
          </a:p>
          <a:p>
            <a:pPr>
              <a:lnSpc>
                <a:spcPct val="100000"/>
              </a:lnSpc>
            </a:pPr>
            <a:r>
              <a:rPr lang="en-GB" sz="1100" dirty="0"/>
              <a:t>Cook D, </a:t>
            </a:r>
            <a:r>
              <a:rPr lang="en-GB" sz="1100" i="1" dirty="0"/>
              <a:t>Poverty, Crime and Punishment </a:t>
            </a:r>
            <a:r>
              <a:rPr lang="en-GB" sz="1100" dirty="0"/>
              <a:t>(Child Poverty Action Group, 1997) 102</a:t>
            </a:r>
          </a:p>
          <a:p>
            <a:pPr>
              <a:lnSpc>
                <a:spcPct val="100000"/>
              </a:lnSpc>
            </a:pPr>
            <a:r>
              <a:rPr lang="en-GB" sz="1100" dirty="0"/>
              <a:t>Fisher J, ‘The Anti-Money Laundering Disclosure Regime and the Collection of Revenue in the United Kingdom’ (2010) 3 BTR 235</a:t>
            </a:r>
          </a:p>
          <a:p>
            <a:pPr>
              <a:lnSpc>
                <a:spcPct val="100000"/>
              </a:lnSpc>
            </a:pPr>
            <a:r>
              <a:rPr lang="en-GB" sz="1100" dirty="0"/>
              <a:t>Home Office, ‘Reporting Force and Agency Data – Assets Recovered: September 2019’ (13 September 2019) &lt;https://www.gov.uk/government/statistics/asset-recovery-statistical-bulletin-financial-years-ending-2014-to-2019&gt; </a:t>
            </a:r>
          </a:p>
          <a:p>
            <a:pPr>
              <a:lnSpc>
                <a:spcPct val="100000"/>
              </a:lnSpc>
            </a:pPr>
            <a:r>
              <a:rPr lang="en-GB" sz="1100" dirty="0"/>
              <a:t>HM Treasury, </a:t>
            </a:r>
            <a:r>
              <a:rPr lang="en-GB" sz="1100" i="1" dirty="0"/>
              <a:t>Spending Review 2010 </a:t>
            </a:r>
            <a:r>
              <a:rPr lang="en-GB" sz="1100" dirty="0"/>
              <a:t>(</a:t>
            </a:r>
            <a:r>
              <a:rPr lang="en-GB" sz="1100" dirty="0" err="1"/>
              <a:t>Cmd</a:t>
            </a:r>
            <a:r>
              <a:rPr lang="en-GB" sz="1100" dirty="0"/>
              <a:t> 7942, 2010) </a:t>
            </a:r>
          </a:p>
          <a:p>
            <a:pPr>
              <a:lnSpc>
                <a:spcPct val="100000"/>
              </a:lnSpc>
            </a:pPr>
            <a:r>
              <a:rPr lang="en-GB" sz="1100" dirty="0"/>
              <a:t>HM Treasury, </a:t>
            </a:r>
            <a:r>
              <a:rPr lang="en-GB" sz="1100" i="1" dirty="0"/>
              <a:t>Summer Budget 2015 </a:t>
            </a:r>
            <a:r>
              <a:rPr lang="en-GB" sz="1100" dirty="0"/>
              <a:t>(HC 2015-16, 264) </a:t>
            </a:r>
          </a:p>
          <a:p>
            <a:pPr>
              <a:lnSpc>
                <a:spcPct val="100000"/>
              </a:lnSpc>
            </a:pPr>
            <a:r>
              <a:rPr lang="en-GB" sz="1100" dirty="0"/>
              <a:t>HM Revenue &amp; Customs, </a:t>
            </a:r>
            <a:r>
              <a:rPr lang="en-GB" sz="1100" i="1" dirty="0"/>
              <a:t>Annual Report and Accounts 2017-18 </a:t>
            </a:r>
            <a:r>
              <a:rPr lang="en-GB" sz="1100" dirty="0"/>
              <a:t>(HC 2017-18, 1222-I)</a:t>
            </a:r>
          </a:p>
          <a:p>
            <a:pPr>
              <a:lnSpc>
                <a:spcPct val="100000"/>
              </a:lnSpc>
            </a:pPr>
            <a:r>
              <a:rPr lang="en-GB" sz="1100" dirty="0"/>
              <a:t>HM Revenue &amp; Customs, </a:t>
            </a:r>
            <a:r>
              <a:rPr lang="en-GB" sz="1100" i="1" dirty="0"/>
              <a:t>Annual Report and Accounts 2018-19 </a:t>
            </a:r>
            <a:r>
              <a:rPr lang="en-GB" sz="1100" dirty="0"/>
              <a:t>(HC 2018-19, 2394-I) </a:t>
            </a:r>
          </a:p>
          <a:p>
            <a:pPr>
              <a:lnSpc>
                <a:spcPct val="100000"/>
              </a:lnSpc>
            </a:pPr>
            <a:r>
              <a:rPr lang="en-GB" sz="1100" dirty="0"/>
              <a:t>HM Revenue &amp; Customs, </a:t>
            </a:r>
            <a:r>
              <a:rPr lang="en-GB" sz="1100" i="1" dirty="0"/>
              <a:t>Annual Report and Accounts 2019-20 </a:t>
            </a:r>
            <a:r>
              <a:rPr lang="en-GB" sz="1100" dirty="0"/>
              <a:t>(HC 2019-20, 891-I) </a:t>
            </a:r>
          </a:p>
          <a:p>
            <a:pPr>
              <a:lnSpc>
                <a:spcPct val="100000"/>
              </a:lnSpc>
            </a:pPr>
            <a:r>
              <a:rPr lang="en-GB" sz="1100" dirty="0"/>
              <a:t>HM Revenue &amp; Customs, ‘FOI Release: Number of Live Corporate Criminal Offences Investigations’ (Updated 21 October 2020) &lt;https://www.gov.uk/government/publications/number-of-live-corporate-criminal-offences-investigations/number-of-live-corporate-criminal-offences-investigations&gt;</a:t>
            </a:r>
          </a:p>
          <a:p>
            <a:pPr>
              <a:lnSpc>
                <a:spcPct val="100000"/>
              </a:lnSpc>
            </a:pPr>
            <a:r>
              <a:rPr lang="en-GB" sz="1100" dirty="0"/>
              <a:t>Inland Revenue, </a:t>
            </a:r>
            <a:r>
              <a:rPr lang="en-GB" sz="1100" i="1" dirty="0"/>
              <a:t>Report of the Commissioners of Her Majesty’s Inland Revenue for the Year Ending 31st March 2002, One-Hundred and Forty-Fourth Report </a:t>
            </a:r>
            <a:r>
              <a:rPr lang="en-GB" sz="1100" dirty="0"/>
              <a:t>(</a:t>
            </a:r>
            <a:r>
              <a:rPr lang="en-GB" sz="1100" dirty="0" err="1"/>
              <a:t>Cmd</a:t>
            </a:r>
            <a:r>
              <a:rPr lang="en-GB" sz="1100" dirty="0"/>
              <a:t> 5706, 2002)</a:t>
            </a:r>
          </a:p>
          <a:p>
            <a:pPr>
              <a:lnSpc>
                <a:spcPct val="100000"/>
              </a:lnSpc>
            </a:pPr>
            <a:r>
              <a:rPr lang="en-GB" sz="1100" dirty="0"/>
              <a:t>Kingsley </a:t>
            </a:r>
            <a:r>
              <a:rPr lang="en-GB" sz="1100" dirty="0" err="1"/>
              <a:t>Napely</a:t>
            </a:r>
            <a:r>
              <a:rPr lang="en-GB" sz="1100" dirty="0"/>
              <a:t>, ‘HMRC Fails to Deliver on Pledge to Increase Criminal Prosecutions by End of 2020, FOI Request Reveals’ (21 December 2020) &lt;https://www.kingsleynapley.co.uk/insights/blogs/criminal-law-blog/hmrc-fails-to-deliver-on-pledge-to-increase-criminal-prosecutions-by-end-of-2020-foi-request-reveals&gt; </a:t>
            </a:r>
          </a:p>
          <a:p>
            <a:pPr>
              <a:lnSpc>
                <a:spcPct val="100000"/>
              </a:lnSpc>
            </a:pPr>
            <a:r>
              <a:rPr lang="en-GB" sz="1100" dirty="0"/>
              <a:t>Menkes M, ‘The Divine Comedy of Governance in Tax Matters. Or Not?’ 30(6) JIBLR 325</a:t>
            </a:r>
          </a:p>
          <a:p>
            <a:pPr>
              <a:lnSpc>
                <a:spcPct val="100000"/>
              </a:lnSpc>
            </a:pPr>
            <a:r>
              <a:rPr lang="en-GB" sz="1100" dirty="0"/>
              <a:t>National Audit Office, </a:t>
            </a:r>
            <a:r>
              <a:rPr lang="en-GB" sz="1100" i="1" dirty="0"/>
              <a:t>Tackling Fraud Against the Inland Revenue </a:t>
            </a:r>
            <a:r>
              <a:rPr lang="en-GB" sz="1100" dirty="0"/>
              <a:t>(HC 2002-03, 429-I) </a:t>
            </a:r>
          </a:p>
          <a:p>
            <a:pPr>
              <a:lnSpc>
                <a:spcPct val="100000"/>
              </a:lnSpc>
            </a:pPr>
            <a:r>
              <a:rPr lang="en-GB" sz="1100" dirty="0"/>
              <a:t>National Audit Office, </a:t>
            </a:r>
            <a:r>
              <a:rPr lang="en-GB" sz="1100" i="1" dirty="0"/>
              <a:t>Tackling Tax Fraud: How HMRC Responds to Tax Evasion, The Hidden Economy and Criminal Attacks </a:t>
            </a:r>
            <a:r>
              <a:rPr lang="en-GB" sz="1100" dirty="0"/>
              <a:t>(HC 2015-16, 610-I) </a:t>
            </a:r>
          </a:p>
          <a:p>
            <a:pPr>
              <a:lnSpc>
                <a:spcPct val="100000"/>
              </a:lnSpc>
            </a:pPr>
            <a:r>
              <a:rPr lang="en-GB" sz="1100" dirty="0"/>
              <a:t>National Crime Agency, ‘UK Financial Intelligence Unit: Suspicious Activity Reports Annual Report 2019’ &lt;https://www.nationalcrimeagency.gov.uk/who-we-are/publications/390-sars-annual-report-2019/file&gt;</a:t>
            </a:r>
          </a:p>
          <a:p>
            <a:pPr>
              <a:lnSpc>
                <a:spcPct val="100000"/>
              </a:lnSpc>
            </a:pPr>
            <a:r>
              <a:rPr lang="en-GB" sz="1100" dirty="0"/>
              <a:t>Public Accounts Committee, </a:t>
            </a:r>
            <a:r>
              <a:rPr lang="en-GB" sz="1100" i="1" dirty="0"/>
              <a:t>HMRC: Tackling the Hidden Economy </a:t>
            </a:r>
            <a:r>
              <a:rPr lang="en-GB" sz="1100" dirty="0"/>
              <a:t>(HC 2007-08, 712-I) </a:t>
            </a:r>
          </a:p>
          <a:p>
            <a:pPr>
              <a:lnSpc>
                <a:spcPct val="100000"/>
              </a:lnSpc>
            </a:pPr>
            <a:r>
              <a:rPr lang="en-GB" sz="1100" dirty="0"/>
              <a:t>Rhodes J, ‘The Impact of UK Money-Laundering Legislation on Fiscal Crime’ (2000) 8(2) JFC 117</a:t>
            </a:r>
          </a:p>
        </p:txBody>
      </p:sp>
    </p:spTree>
    <p:extLst>
      <p:ext uri="{BB962C8B-B14F-4D97-AF65-F5344CB8AC3E}">
        <p14:creationId xmlns:p14="http://schemas.microsoft.com/office/powerpoint/2010/main" val="353733015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A4CEB-F14D-463D-AB7B-F2D535326186}"/>
              </a:ext>
            </a:extLst>
          </p:cNvPr>
          <p:cNvSpPr>
            <a:spLocks noGrp="1"/>
          </p:cNvSpPr>
          <p:nvPr>
            <p:ph type="title"/>
          </p:nvPr>
        </p:nvSpPr>
        <p:spPr>
          <a:xfrm>
            <a:off x="827584" y="908721"/>
            <a:ext cx="6515620" cy="1008112"/>
          </a:xfrm>
        </p:spPr>
        <p:txBody>
          <a:bodyPr/>
          <a:lstStyle/>
          <a:p>
            <a:r>
              <a:rPr lang="en-GB" dirty="0"/>
              <a:t>Overview</a:t>
            </a:r>
          </a:p>
        </p:txBody>
      </p:sp>
      <p:sp>
        <p:nvSpPr>
          <p:cNvPr id="3" name="Text Placeholder 2">
            <a:extLst>
              <a:ext uri="{FF2B5EF4-FFF2-40B4-BE49-F238E27FC236}">
                <a16:creationId xmlns:a16="http://schemas.microsoft.com/office/drawing/2014/main" id="{C3A33326-BA8A-4403-932C-A3E3FE73A467}"/>
              </a:ext>
            </a:extLst>
          </p:cNvPr>
          <p:cNvSpPr>
            <a:spLocks noGrp="1"/>
          </p:cNvSpPr>
          <p:nvPr>
            <p:ph type="body" sz="quarter" idx="11"/>
          </p:nvPr>
        </p:nvSpPr>
        <p:spPr>
          <a:xfrm>
            <a:off x="899592" y="1772816"/>
            <a:ext cx="6515620" cy="3051451"/>
          </a:xfrm>
        </p:spPr>
        <p:txBody>
          <a:bodyPr/>
          <a:lstStyle/>
          <a:p>
            <a:pPr marL="285750" indent="-285750">
              <a:buFont typeface="Arial" panose="020B0604020202020204" pitchFamily="34" charset="0"/>
              <a:buChar char="•"/>
            </a:pPr>
            <a:r>
              <a:rPr lang="en-GB" sz="2000" dirty="0"/>
              <a:t>The first promise – the Anti-Money Laundering (AML) framework does not apply to tax evasion offences</a:t>
            </a:r>
          </a:p>
          <a:p>
            <a:pPr marL="285750" indent="-285750">
              <a:buFont typeface="Arial" panose="020B0604020202020204" pitchFamily="34" charset="0"/>
              <a:buChar char="•"/>
            </a:pPr>
            <a:r>
              <a:rPr lang="en-GB" sz="2000" dirty="0"/>
              <a:t>The second promise – the Volume Crime Initiative and the prosecution of wealthy tax evaders </a:t>
            </a:r>
          </a:p>
          <a:p>
            <a:pPr marL="285750" indent="-285750">
              <a:buFont typeface="Arial" panose="020B0604020202020204" pitchFamily="34" charset="0"/>
              <a:buChar char="•"/>
            </a:pPr>
            <a:r>
              <a:rPr lang="en-GB" sz="2000" dirty="0"/>
              <a:t>Impact and implications</a:t>
            </a:r>
          </a:p>
          <a:p>
            <a:pPr marL="285750" indent="-285750">
              <a:buFont typeface="Arial" panose="020B0604020202020204" pitchFamily="34" charset="0"/>
              <a:buChar char="•"/>
            </a:pPr>
            <a:r>
              <a:rPr lang="en-GB" sz="2000" dirty="0"/>
              <a:t>Conclusion </a:t>
            </a:r>
          </a:p>
        </p:txBody>
      </p:sp>
    </p:spTree>
    <p:extLst>
      <p:ext uri="{BB962C8B-B14F-4D97-AF65-F5344CB8AC3E}">
        <p14:creationId xmlns:p14="http://schemas.microsoft.com/office/powerpoint/2010/main" val="21143396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A74F-122A-41CD-A9D6-0DED697ED767}"/>
              </a:ext>
            </a:extLst>
          </p:cNvPr>
          <p:cNvSpPr>
            <a:spLocks noGrp="1"/>
          </p:cNvSpPr>
          <p:nvPr>
            <p:ph type="title"/>
          </p:nvPr>
        </p:nvSpPr>
        <p:spPr/>
        <p:txBody>
          <a:bodyPr>
            <a:normAutofit fontScale="90000"/>
          </a:bodyPr>
          <a:lstStyle/>
          <a:p>
            <a:r>
              <a:rPr lang="en-GB" dirty="0"/>
              <a:t>The first promise – the AML framework does not apply to tax evasion offences</a:t>
            </a:r>
          </a:p>
        </p:txBody>
      </p:sp>
      <p:sp>
        <p:nvSpPr>
          <p:cNvPr id="3" name="Text Placeholder 2">
            <a:extLst>
              <a:ext uri="{FF2B5EF4-FFF2-40B4-BE49-F238E27FC236}">
                <a16:creationId xmlns:a16="http://schemas.microsoft.com/office/drawing/2014/main" id="{34BFCD34-8FCD-4170-9C3D-A803C26C017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59818751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93DA-9975-43A2-9678-60BDA25B6C21}"/>
              </a:ext>
            </a:extLst>
          </p:cNvPr>
          <p:cNvSpPr>
            <a:spLocks noGrp="1"/>
          </p:cNvSpPr>
          <p:nvPr>
            <p:ph type="title"/>
          </p:nvPr>
        </p:nvSpPr>
        <p:spPr/>
        <p:txBody>
          <a:bodyPr/>
          <a:lstStyle/>
          <a:p>
            <a:r>
              <a:rPr lang="en-GB" dirty="0"/>
              <a:t>The First Promise</a:t>
            </a:r>
          </a:p>
        </p:txBody>
      </p:sp>
      <p:sp>
        <p:nvSpPr>
          <p:cNvPr id="3" name="Text Placeholder 2">
            <a:extLst>
              <a:ext uri="{FF2B5EF4-FFF2-40B4-BE49-F238E27FC236}">
                <a16:creationId xmlns:a16="http://schemas.microsoft.com/office/drawing/2014/main" id="{D1474684-16B6-4667-AD9F-523AB5D333B5}"/>
              </a:ext>
            </a:extLst>
          </p:cNvPr>
          <p:cNvSpPr>
            <a:spLocks noGrp="1"/>
          </p:cNvSpPr>
          <p:nvPr>
            <p:ph type="body" sz="quarter" idx="11"/>
          </p:nvPr>
        </p:nvSpPr>
        <p:spPr/>
        <p:txBody>
          <a:bodyPr/>
          <a:lstStyle/>
          <a:p>
            <a:pPr marL="9525" indent="0">
              <a:buNone/>
            </a:pPr>
            <a:r>
              <a:rPr lang="en-GB" dirty="0"/>
              <a:t>During the latter half of the 20</a:t>
            </a:r>
            <a:r>
              <a:rPr lang="en-GB" baseline="30000" dirty="0"/>
              <a:t>th</a:t>
            </a:r>
            <a:r>
              <a:rPr lang="en-GB" dirty="0"/>
              <a:t> Century, an International AML Framework was developed and implemented, consisting of: </a:t>
            </a:r>
          </a:p>
          <a:p>
            <a:r>
              <a:rPr lang="en-GB" dirty="0"/>
              <a:t>The UN Vienna (1988) and Palermo Conventions (2000)</a:t>
            </a:r>
          </a:p>
          <a:p>
            <a:r>
              <a:rPr lang="en-GB" dirty="0"/>
              <a:t>The FATF Recommendations, first issued in 1990</a:t>
            </a:r>
          </a:p>
          <a:p>
            <a:endParaRPr lang="en-GB" dirty="0"/>
          </a:p>
          <a:p>
            <a:pPr marL="9525" indent="0">
              <a:buNone/>
            </a:pPr>
            <a:r>
              <a:rPr lang="en-GB" dirty="0"/>
              <a:t>The Framework was initially focused on the proceeds of drug trafficking offences. </a:t>
            </a:r>
          </a:p>
          <a:p>
            <a:pPr marL="9525" indent="0">
              <a:buNone/>
            </a:pPr>
            <a:endParaRPr lang="en-GB" dirty="0"/>
          </a:p>
          <a:p>
            <a:pPr marL="9525" indent="0">
              <a:buNone/>
            </a:pPr>
            <a:r>
              <a:rPr lang="en-GB" dirty="0"/>
              <a:t>At first the FATF declined to address tax matters. It believed this would generate </a:t>
            </a:r>
            <a:r>
              <a:rPr lang="en-GB" sz="3200" b="1" dirty="0">
                <a:solidFill>
                  <a:srgbClr val="1C9DAC"/>
                </a:solidFill>
              </a:rPr>
              <a:t>“negative reactions”</a:t>
            </a:r>
            <a:r>
              <a:rPr lang="en-GB" dirty="0">
                <a:solidFill>
                  <a:srgbClr val="1C9DAC"/>
                </a:solidFill>
              </a:rPr>
              <a:t> </a:t>
            </a:r>
            <a:r>
              <a:rPr lang="en-GB" dirty="0"/>
              <a:t>and required </a:t>
            </a:r>
            <a:r>
              <a:rPr lang="en-GB" sz="3200" b="1" dirty="0">
                <a:solidFill>
                  <a:srgbClr val="1C9DAC"/>
                </a:solidFill>
              </a:rPr>
              <a:t>“a different methodological approach”.</a:t>
            </a:r>
          </a:p>
          <a:p>
            <a:pPr marL="9525" indent="0">
              <a:buNone/>
            </a:pPr>
            <a:endParaRPr lang="en-GB" sz="1600" dirty="0">
              <a:solidFill>
                <a:srgbClr val="1C9DAC"/>
              </a:solidFill>
            </a:endParaRPr>
          </a:p>
          <a:p>
            <a:pPr marL="9525" indent="0">
              <a:buNone/>
            </a:pPr>
            <a:r>
              <a:rPr lang="en-GB" sz="1600" dirty="0"/>
              <a:t>(Menkes, 2015) </a:t>
            </a:r>
          </a:p>
          <a:p>
            <a:endParaRPr lang="en-GB" dirty="0"/>
          </a:p>
        </p:txBody>
      </p:sp>
    </p:spTree>
    <p:extLst>
      <p:ext uri="{BB962C8B-B14F-4D97-AF65-F5344CB8AC3E}">
        <p14:creationId xmlns:p14="http://schemas.microsoft.com/office/powerpoint/2010/main" val="171999875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294F-A25C-4367-B378-2843EC62594D}"/>
              </a:ext>
            </a:extLst>
          </p:cNvPr>
          <p:cNvSpPr>
            <a:spLocks noGrp="1"/>
          </p:cNvSpPr>
          <p:nvPr>
            <p:ph type="title"/>
          </p:nvPr>
        </p:nvSpPr>
        <p:spPr/>
        <p:txBody>
          <a:bodyPr/>
          <a:lstStyle/>
          <a:p>
            <a:r>
              <a:rPr lang="en-GB" dirty="0"/>
              <a:t>Evolution of the AML Framework</a:t>
            </a:r>
          </a:p>
        </p:txBody>
      </p:sp>
      <p:sp>
        <p:nvSpPr>
          <p:cNvPr id="3" name="Text Placeholder 2">
            <a:extLst>
              <a:ext uri="{FF2B5EF4-FFF2-40B4-BE49-F238E27FC236}">
                <a16:creationId xmlns:a16="http://schemas.microsoft.com/office/drawing/2014/main" id="{5CADD8D4-C64B-4D9B-A739-63DB52F91DDB}"/>
              </a:ext>
            </a:extLst>
          </p:cNvPr>
          <p:cNvSpPr>
            <a:spLocks noGrp="1"/>
          </p:cNvSpPr>
          <p:nvPr>
            <p:ph type="body" sz="quarter" idx="11"/>
          </p:nvPr>
        </p:nvSpPr>
        <p:spPr/>
        <p:txBody>
          <a:bodyPr/>
          <a:lstStyle/>
          <a:p>
            <a:endParaRPr lang="en-GB" dirty="0"/>
          </a:p>
        </p:txBody>
      </p:sp>
      <p:sp>
        <p:nvSpPr>
          <p:cNvPr id="4" name="Rounded Rectangle 17">
            <a:extLst>
              <a:ext uri="{FF2B5EF4-FFF2-40B4-BE49-F238E27FC236}">
                <a16:creationId xmlns:a16="http://schemas.microsoft.com/office/drawing/2014/main" id="{6BCF8442-B2AC-473D-B684-947B010A0B08}"/>
              </a:ext>
            </a:extLst>
          </p:cNvPr>
          <p:cNvSpPr/>
          <p:nvPr/>
        </p:nvSpPr>
        <p:spPr>
          <a:xfrm>
            <a:off x="323528" y="1484784"/>
            <a:ext cx="8496944" cy="4536504"/>
          </a:xfrm>
          <a:prstGeom prst="roundRect">
            <a:avLst/>
          </a:prstGeom>
          <a:gradFill flip="none" rotWithShape="1">
            <a:gsLst>
              <a:gs pos="23014">
                <a:srgbClr val="C0F1F6"/>
              </a:gs>
              <a:gs pos="49600">
                <a:srgbClr val="C0F1F6"/>
              </a:gs>
              <a:gs pos="0">
                <a:srgbClr val="21CBDD"/>
              </a:gs>
              <a:gs pos="100000">
                <a:schemeClr val="bg1">
                  <a:lumMod val="95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Diagram 4">
            <a:extLst>
              <a:ext uri="{FF2B5EF4-FFF2-40B4-BE49-F238E27FC236}">
                <a16:creationId xmlns:a16="http://schemas.microsoft.com/office/drawing/2014/main" id="{14695D94-3EC1-4A60-B7FB-96687C487E97}"/>
              </a:ext>
            </a:extLst>
          </p:cNvPr>
          <p:cNvGraphicFramePr/>
          <p:nvPr>
            <p:extLst>
              <p:ext uri="{D42A27DB-BD31-4B8C-83A1-F6EECF244321}">
                <p14:modId xmlns:p14="http://schemas.microsoft.com/office/powerpoint/2010/main" val="216090537"/>
              </p:ext>
            </p:extLst>
          </p:nvPr>
        </p:nvGraphicFramePr>
        <p:xfrm>
          <a:off x="683568" y="1772816"/>
          <a:ext cx="778929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AE3F9D5-4D4B-4FD4-9807-8E55530A004F}"/>
              </a:ext>
            </a:extLst>
          </p:cNvPr>
          <p:cNvSpPr txBox="1"/>
          <p:nvPr/>
        </p:nvSpPr>
        <p:spPr>
          <a:xfrm>
            <a:off x="4535258" y="4221088"/>
            <a:ext cx="1656184" cy="861774"/>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Suspicious transactions should be reported, regardless of whether or not they also concern tax offences</a:t>
            </a:r>
          </a:p>
        </p:txBody>
      </p:sp>
      <p:sp>
        <p:nvSpPr>
          <p:cNvPr id="7" name="TextBox 6">
            <a:extLst>
              <a:ext uri="{FF2B5EF4-FFF2-40B4-BE49-F238E27FC236}">
                <a16:creationId xmlns:a16="http://schemas.microsoft.com/office/drawing/2014/main" id="{B4DF7AC3-EA95-4E74-B1A5-870CB63C1691}"/>
              </a:ext>
            </a:extLst>
          </p:cNvPr>
          <p:cNvSpPr txBox="1"/>
          <p:nvPr/>
        </p:nvSpPr>
        <p:spPr>
          <a:xfrm>
            <a:off x="4805209" y="2996952"/>
            <a:ext cx="1227355" cy="400110"/>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2003 FATF Recommendations</a:t>
            </a:r>
          </a:p>
        </p:txBody>
      </p:sp>
      <p:sp>
        <p:nvSpPr>
          <p:cNvPr id="8" name="TextBox 7">
            <a:extLst>
              <a:ext uri="{FF2B5EF4-FFF2-40B4-BE49-F238E27FC236}">
                <a16:creationId xmlns:a16="http://schemas.microsoft.com/office/drawing/2014/main" id="{9AB23DD4-2A9F-41AF-BAB6-47A92F3C2D87}"/>
              </a:ext>
            </a:extLst>
          </p:cNvPr>
          <p:cNvSpPr txBox="1"/>
          <p:nvPr/>
        </p:nvSpPr>
        <p:spPr>
          <a:xfrm>
            <a:off x="6023035" y="2996952"/>
            <a:ext cx="1213261" cy="400110"/>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2012 FATF Recommendations </a:t>
            </a:r>
          </a:p>
        </p:txBody>
      </p:sp>
      <p:sp>
        <p:nvSpPr>
          <p:cNvPr id="9" name="TextBox 8">
            <a:extLst>
              <a:ext uri="{FF2B5EF4-FFF2-40B4-BE49-F238E27FC236}">
                <a16:creationId xmlns:a16="http://schemas.microsoft.com/office/drawing/2014/main" id="{DB8A1A26-EA42-4A9F-A680-24A0CCFC0D40}"/>
              </a:ext>
            </a:extLst>
          </p:cNvPr>
          <p:cNvSpPr txBox="1"/>
          <p:nvPr/>
        </p:nvSpPr>
        <p:spPr>
          <a:xfrm>
            <a:off x="6191442" y="4615637"/>
            <a:ext cx="954659" cy="1015663"/>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Tax Evasion should be a predicate offence to money laundering</a:t>
            </a:r>
          </a:p>
        </p:txBody>
      </p:sp>
      <p:sp>
        <p:nvSpPr>
          <p:cNvPr id="10" name="TextBox 9">
            <a:extLst>
              <a:ext uri="{FF2B5EF4-FFF2-40B4-BE49-F238E27FC236}">
                <a16:creationId xmlns:a16="http://schemas.microsoft.com/office/drawing/2014/main" id="{3DDF2B5D-9FEF-48CB-9FBB-544ACACCB539}"/>
              </a:ext>
            </a:extLst>
          </p:cNvPr>
          <p:cNvSpPr txBox="1"/>
          <p:nvPr/>
        </p:nvSpPr>
        <p:spPr>
          <a:xfrm>
            <a:off x="899592" y="1916831"/>
            <a:ext cx="576064" cy="400110"/>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1991 1MLD</a:t>
            </a:r>
          </a:p>
        </p:txBody>
      </p:sp>
      <p:sp>
        <p:nvSpPr>
          <p:cNvPr id="11" name="TextBox 10">
            <a:extLst>
              <a:ext uri="{FF2B5EF4-FFF2-40B4-BE49-F238E27FC236}">
                <a16:creationId xmlns:a16="http://schemas.microsoft.com/office/drawing/2014/main" id="{217C56A3-78BB-4004-92A4-0128E2C77088}"/>
              </a:ext>
            </a:extLst>
          </p:cNvPr>
          <p:cNvSpPr txBox="1"/>
          <p:nvPr/>
        </p:nvSpPr>
        <p:spPr>
          <a:xfrm>
            <a:off x="2914713" y="1916831"/>
            <a:ext cx="576064" cy="400110"/>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2001 2MLD</a:t>
            </a:r>
          </a:p>
        </p:txBody>
      </p:sp>
      <p:sp>
        <p:nvSpPr>
          <p:cNvPr id="12" name="TextBox 11">
            <a:extLst>
              <a:ext uri="{FF2B5EF4-FFF2-40B4-BE49-F238E27FC236}">
                <a16:creationId xmlns:a16="http://schemas.microsoft.com/office/drawing/2014/main" id="{AE0EBCDE-E858-4231-B4B8-736BFE4CE1A4}"/>
              </a:ext>
            </a:extLst>
          </p:cNvPr>
          <p:cNvSpPr txBox="1"/>
          <p:nvPr/>
        </p:nvSpPr>
        <p:spPr>
          <a:xfrm>
            <a:off x="5508104" y="1916831"/>
            <a:ext cx="524460" cy="400110"/>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2005 3MLD </a:t>
            </a:r>
          </a:p>
        </p:txBody>
      </p:sp>
      <p:sp>
        <p:nvSpPr>
          <p:cNvPr id="13" name="TextBox 12">
            <a:extLst>
              <a:ext uri="{FF2B5EF4-FFF2-40B4-BE49-F238E27FC236}">
                <a16:creationId xmlns:a16="http://schemas.microsoft.com/office/drawing/2014/main" id="{8CAE8999-6FAE-46AD-A218-3FBE4DF45C1F}"/>
              </a:ext>
            </a:extLst>
          </p:cNvPr>
          <p:cNvSpPr txBox="1"/>
          <p:nvPr/>
        </p:nvSpPr>
        <p:spPr>
          <a:xfrm>
            <a:off x="6767141" y="1919906"/>
            <a:ext cx="594984" cy="400110"/>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2015 4MLD </a:t>
            </a:r>
          </a:p>
        </p:txBody>
      </p:sp>
      <p:sp>
        <p:nvSpPr>
          <p:cNvPr id="14" name="TextBox 13">
            <a:extLst>
              <a:ext uri="{FF2B5EF4-FFF2-40B4-BE49-F238E27FC236}">
                <a16:creationId xmlns:a16="http://schemas.microsoft.com/office/drawing/2014/main" id="{AEE741B8-0EEA-401A-B0A1-B459AF08101F}"/>
              </a:ext>
            </a:extLst>
          </p:cNvPr>
          <p:cNvSpPr txBox="1"/>
          <p:nvPr/>
        </p:nvSpPr>
        <p:spPr>
          <a:xfrm>
            <a:off x="7236296" y="1916831"/>
            <a:ext cx="576064" cy="400110"/>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2018 5MLD </a:t>
            </a:r>
          </a:p>
        </p:txBody>
      </p:sp>
      <p:sp>
        <p:nvSpPr>
          <p:cNvPr id="15" name="TextBox 14">
            <a:extLst>
              <a:ext uri="{FF2B5EF4-FFF2-40B4-BE49-F238E27FC236}">
                <a16:creationId xmlns:a16="http://schemas.microsoft.com/office/drawing/2014/main" id="{8F20A261-D861-4F97-8279-EC25BA72E626}"/>
              </a:ext>
            </a:extLst>
          </p:cNvPr>
          <p:cNvSpPr txBox="1"/>
          <p:nvPr/>
        </p:nvSpPr>
        <p:spPr>
          <a:xfrm>
            <a:off x="7734592" y="1916831"/>
            <a:ext cx="653832" cy="400110"/>
          </a:xfrm>
          <a:prstGeom prst="rect">
            <a:avLst/>
          </a:prstGeom>
          <a:noFill/>
        </p:spPr>
        <p:txBody>
          <a:bodyPr wrap="square" rtlCol="0">
            <a:spAutoFit/>
          </a:bodyPr>
          <a:lstStyle/>
          <a:p>
            <a:r>
              <a:rPr lang="en-GB" sz="1000" dirty="0">
                <a:latin typeface="Tahoma" panose="020B0604030504040204" pitchFamily="34" charset="0"/>
                <a:ea typeface="Tahoma" panose="020B0604030504040204" pitchFamily="34" charset="0"/>
                <a:cs typeface="Tahoma" panose="020B0604030504040204" pitchFamily="34" charset="0"/>
              </a:rPr>
              <a:t>2018 </a:t>
            </a:r>
          </a:p>
          <a:p>
            <a:r>
              <a:rPr lang="en-GB" sz="1000" dirty="0">
                <a:latin typeface="Tahoma" panose="020B0604030504040204" pitchFamily="34" charset="0"/>
                <a:ea typeface="Tahoma" panose="020B0604030504040204" pitchFamily="34" charset="0"/>
                <a:cs typeface="Tahoma" panose="020B0604030504040204" pitchFamily="34" charset="0"/>
              </a:rPr>
              <a:t>6MLD </a:t>
            </a:r>
          </a:p>
        </p:txBody>
      </p:sp>
    </p:spTree>
    <p:extLst>
      <p:ext uri="{BB962C8B-B14F-4D97-AF65-F5344CB8AC3E}">
        <p14:creationId xmlns:p14="http://schemas.microsoft.com/office/powerpoint/2010/main" val="56548955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93DA-9975-43A2-9678-60BDA25B6C21}"/>
              </a:ext>
            </a:extLst>
          </p:cNvPr>
          <p:cNvSpPr>
            <a:spLocks noGrp="1"/>
          </p:cNvSpPr>
          <p:nvPr>
            <p:ph type="title"/>
          </p:nvPr>
        </p:nvSpPr>
        <p:spPr/>
        <p:txBody>
          <a:bodyPr/>
          <a:lstStyle/>
          <a:p>
            <a:r>
              <a:rPr lang="en-GB" dirty="0"/>
              <a:t>The First Promise</a:t>
            </a:r>
          </a:p>
        </p:txBody>
      </p:sp>
      <p:sp>
        <p:nvSpPr>
          <p:cNvPr id="3" name="Text Placeholder 2">
            <a:extLst>
              <a:ext uri="{FF2B5EF4-FFF2-40B4-BE49-F238E27FC236}">
                <a16:creationId xmlns:a16="http://schemas.microsoft.com/office/drawing/2014/main" id="{D1474684-16B6-4667-AD9F-523AB5D333B5}"/>
              </a:ext>
            </a:extLst>
          </p:cNvPr>
          <p:cNvSpPr>
            <a:spLocks noGrp="1"/>
          </p:cNvSpPr>
          <p:nvPr>
            <p:ph type="body" sz="quarter" idx="11"/>
          </p:nvPr>
        </p:nvSpPr>
        <p:spPr>
          <a:xfrm>
            <a:off x="899590" y="1700808"/>
            <a:ext cx="7776865" cy="4608512"/>
          </a:xfrm>
        </p:spPr>
        <p:txBody>
          <a:bodyPr/>
          <a:lstStyle/>
          <a:p>
            <a:r>
              <a:rPr lang="en-GB" dirty="0"/>
              <a:t>1993 Criminal Justice Act - ‘all crime approach’</a:t>
            </a:r>
          </a:p>
          <a:p>
            <a:r>
              <a:rPr lang="en-GB" dirty="0"/>
              <a:t>In the early 1990s, </a:t>
            </a:r>
            <a:r>
              <a:rPr lang="en-GB" sz="2000" b="1" dirty="0">
                <a:solidFill>
                  <a:srgbClr val="1A9DAC"/>
                </a:solidFill>
              </a:rPr>
              <a:t>the Treasury assured the BBA that the AML framework did not apply to tax crimes. </a:t>
            </a:r>
            <a:r>
              <a:rPr lang="en-GB" dirty="0"/>
              <a:t>(Bridges, 1996)</a:t>
            </a:r>
            <a:endParaRPr lang="en-GB" sz="2000" b="1" dirty="0">
              <a:solidFill>
                <a:srgbClr val="1A9DAC"/>
              </a:solidFill>
            </a:endParaRPr>
          </a:p>
          <a:p>
            <a:pPr marL="9525" indent="0">
              <a:buNone/>
            </a:pPr>
            <a:endParaRPr lang="en-GB" sz="2000" b="1" dirty="0">
              <a:solidFill>
                <a:srgbClr val="1A9DAC"/>
              </a:solidFill>
            </a:endParaRPr>
          </a:p>
          <a:p>
            <a:r>
              <a:rPr lang="en-GB" dirty="0"/>
              <a:t>However, by the late 1990s:</a:t>
            </a:r>
          </a:p>
          <a:p>
            <a:pPr marL="9525" indent="0">
              <a:buNone/>
            </a:pPr>
            <a:r>
              <a:rPr lang="en-GB" sz="2000" b="1" dirty="0">
                <a:solidFill>
                  <a:srgbClr val="1A9DAC"/>
                </a:solidFill>
              </a:rPr>
              <a:t>	‘“The UK's all crime money laundering legislation was certainly 	intended to cover fiscal predicate offences, and I believe there is 	now general acceptance of that.” </a:t>
            </a:r>
            <a:r>
              <a:rPr lang="en-GB" dirty="0"/>
              <a:t>(Andrew Edwards, Home Office, 19th 	May, 1998)’ (Cited in Rhodes, 2000) </a:t>
            </a:r>
          </a:p>
          <a:p>
            <a:pPr marL="9525" indent="0">
              <a:buNone/>
            </a:pPr>
            <a:endParaRPr lang="en-GB" dirty="0"/>
          </a:p>
          <a:p>
            <a:r>
              <a:rPr lang="en-GB" dirty="0"/>
              <a:t>1998 – Inland Revenue Officer attached to National Criminal Intelligence Service (previous UK FIU)</a:t>
            </a:r>
          </a:p>
          <a:p>
            <a:r>
              <a:rPr lang="en-GB" dirty="0"/>
              <a:t>2002 Proceeds of Crime Act – retained ‘all crime approach’ </a:t>
            </a:r>
          </a:p>
          <a:p>
            <a:r>
              <a:rPr lang="en-GB" dirty="0"/>
              <a:t>2013 – SAR data fed into Her Majesty’s Revenue and Customs (HMRC) CONNECT system </a:t>
            </a:r>
          </a:p>
          <a:p>
            <a:pPr marL="9525" indent="0">
              <a:buNone/>
            </a:pPr>
            <a:endParaRPr lang="en-GB" dirty="0"/>
          </a:p>
          <a:p>
            <a:endParaRPr lang="en-GB" dirty="0"/>
          </a:p>
          <a:p>
            <a:endParaRPr lang="en-GB" dirty="0"/>
          </a:p>
        </p:txBody>
      </p:sp>
    </p:spTree>
    <p:extLst>
      <p:ext uri="{BB962C8B-B14F-4D97-AF65-F5344CB8AC3E}">
        <p14:creationId xmlns:p14="http://schemas.microsoft.com/office/powerpoint/2010/main" val="183261001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93DA-9975-43A2-9678-60BDA25B6C21}"/>
              </a:ext>
            </a:extLst>
          </p:cNvPr>
          <p:cNvSpPr>
            <a:spLocks noGrp="1"/>
          </p:cNvSpPr>
          <p:nvPr>
            <p:ph type="title"/>
          </p:nvPr>
        </p:nvSpPr>
        <p:spPr/>
        <p:txBody>
          <a:bodyPr/>
          <a:lstStyle/>
          <a:p>
            <a:r>
              <a:rPr lang="en-GB" dirty="0"/>
              <a:t>Broken Promises? </a:t>
            </a:r>
          </a:p>
        </p:txBody>
      </p:sp>
      <p:sp>
        <p:nvSpPr>
          <p:cNvPr id="3" name="Text Placeholder 2">
            <a:extLst>
              <a:ext uri="{FF2B5EF4-FFF2-40B4-BE49-F238E27FC236}">
                <a16:creationId xmlns:a16="http://schemas.microsoft.com/office/drawing/2014/main" id="{D1474684-16B6-4667-AD9F-523AB5D333B5}"/>
              </a:ext>
            </a:extLst>
          </p:cNvPr>
          <p:cNvSpPr>
            <a:spLocks noGrp="1"/>
          </p:cNvSpPr>
          <p:nvPr>
            <p:ph type="body" sz="quarter" idx="11"/>
          </p:nvPr>
        </p:nvSpPr>
        <p:spPr/>
        <p:txBody>
          <a:bodyPr/>
          <a:lstStyle/>
          <a:p>
            <a:r>
              <a:rPr lang="en-GB" dirty="0"/>
              <a:t>HMRC is now the largest recipient of SAR data </a:t>
            </a:r>
          </a:p>
          <a:p>
            <a:r>
              <a:rPr lang="en-GB" dirty="0"/>
              <a:t>From 2004-2007, HMRC recovered £27million from 7,150 investigations (Fisher, 2010) </a:t>
            </a:r>
          </a:p>
          <a:p>
            <a:r>
              <a:rPr lang="en-GB" dirty="0"/>
              <a:t>In 2018-19, SAR data assisted HMRC in recovering £40.2million through civil enquiries and over £30million from civil investigations (NCA 2019)</a:t>
            </a:r>
          </a:p>
          <a:p>
            <a:r>
              <a:rPr lang="en-GB" dirty="0"/>
              <a:t>Tax-related offending contributed 10-57% of the total value of all confiscation orders issued each year from 2014-17. </a:t>
            </a:r>
          </a:p>
          <a:p>
            <a:r>
              <a:rPr lang="en-GB" dirty="0"/>
              <a:t>HMRC recovered £20million using confiscation orders in 2017-18, £15million in 2018-19 (Home Office, 2019) </a:t>
            </a:r>
          </a:p>
        </p:txBody>
      </p:sp>
    </p:spTree>
    <p:extLst>
      <p:ext uri="{BB962C8B-B14F-4D97-AF65-F5344CB8AC3E}">
        <p14:creationId xmlns:p14="http://schemas.microsoft.com/office/powerpoint/2010/main" val="170963681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93DA-9975-43A2-9678-60BDA25B6C21}"/>
              </a:ext>
            </a:extLst>
          </p:cNvPr>
          <p:cNvSpPr>
            <a:spLocks noGrp="1"/>
          </p:cNvSpPr>
          <p:nvPr>
            <p:ph type="title"/>
          </p:nvPr>
        </p:nvSpPr>
        <p:spPr/>
        <p:txBody>
          <a:bodyPr/>
          <a:lstStyle/>
          <a:p>
            <a:r>
              <a:rPr lang="en-GB" dirty="0"/>
              <a:t>Implications</a:t>
            </a:r>
          </a:p>
        </p:txBody>
      </p:sp>
      <p:sp>
        <p:nvSpPr>
          <p:cNvPr id="3" name="Text Placeholder 2">
            <a:extLst>
              <a:ext uri="{FF2B5EF4-FFF2-40B4-BE49-F238E27FC236}">
                <a16:creationId xmlns:a16="http://schemas.microsoft.com/office/drawing/2014/main" id="{D1474684-16B6-4667-AD9F-523AB5D333B5}"/>
              </a:ext>
            </a:extLst>
          </p:cNvPr>
          <p:cNvSpPr>
            <a:spLocks noGrp="1"/>
          </p:cNvSpPr>
          <p:nvPr>
            <p:ph type="body" sz="quarter" idx="11"/>
          </p:nvPr>
        </p:nvSpPr>
        <p:spPr/>
        <p:txBody>
          <a:bodyPr/>
          <a:lstStyle/>
          <a:p>
            <a:pPr marL="9525" indent="0">
              <a:buNone/>
            </a:pPr>
            <a:r>
              <a:rPr lang="en-GB" dirty="0"/>
              <a:t>‘I assert that the </a:t>
            </a:r>
            <a:r>
              <a:rPr lang="en-GB" b="1" dirty="0">
                <a:solidFill>
                  <a:srgbClr val="1C9DAC"/>
                </a:solidFill>
              </a:rPr>
              <a:t>anti-money laundering laws are being used far more, and were always intended as a means of, providing government with greater access to information about tax evaders </a:t>
            </a:r>
            <a:r>
              <a:rPr lang="en-GB" dirty="0"/>
              <a:t>and others who seek to keep their assets from out of the reach of the government, the so-called “undeclared economic activity”. I made this point back in 1993.’ (Bosworth-Davies, 2007) </a:t>
            </a:r>
          </a:p>
          <a:p>
            <a:pPr marL="9525" indent="0">
              <a:buNone/>
            </a:pPr>
            <a:endParaRPr lang="en-GB" dirty="0"/>
          </a:p>
          <a:p>
            <a:r>
              <a:rPr lang="en-GB" dirty="0"/>
              <a:t>Have expensive and onerous obligations been imposed as a result of deception?</a:t>
            </a:r>
          </a:p>
          <a:p>
            <a:r>
              <a:rPr lang="en-GB" dirty="0"/>
              <a:t>Is it logical to include tax evasion as a predicate offence for the purposes of detection? Prosecution? </a:t>
            </a:r>
          </a:p>
          <a:p>
            <a:r>
              <a:rPr lang="en-GB" dirty="0"/>
              <a:t>Or will this exacerbate the issues inherent in the AML framework?</a:t>
            </a:r>
          </a:p>
          <a:p>
            <a:r>
              <a:rPr lang="en-GB" dirty="0"/>
              <a:t>Will this result in over-criminalization and/or a negative impact on the labelling function of criminal law?</a:t>
            </a:r>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75497A62-3C86-4A3E-AEDB-598325DFF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691" y="4291149"/>
            <a:ext cx="5580112" cy="2566851"/>
          </a:xfrm>
          <a:prstGeom prst="rect">
            <a:avLst/>
          </a:prstGeom>
        </p:spPr>
      </p:pic>
    </p:spTree>
    <p:extLst>
      <p:ext uri="{BB962C8B-B14F-4D97-AF65-F5344CB8AC3E}">
        <p14:creationId xmlns:p14="http://schemas.microsoft.com/office/powerpoint/2010/main" val="408301709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A74F-122A-41CD-A9D6-0DED697ED767}"/>
              </a:ext>
            </a:extLst>
          </p:cNvPr>
          <p:cNvSpPr>
            <a:spLocks noGrp="1"/>
          </p:cNvSpPr>
          <p:nvPr>
            <p:ph type="title"/>
          </p:nvPr>
        </p:nvSpPr>
        <p:spPr/>
        <p:txBody>
          <a:bodyPr>
            <a:normAutofit fontScale="90000"/>
          </a:bodyPr>
          <a:lstStyle/>
          <a:p>
            <a:r>
              <a:rPr lang="en-GB" dirty="0"/>
              <a:t>The second promise – the Volume Crime Initiative and the prosecution of wealthy tax evaders </a:t>
            </a:r>
          </a:p>
        </p:txBody>
      </p:sp>
      <p:sp>
        <p:nvSpPr>
          <p:cNvPr id="3" name="Text Placeholder 2">
            <a:extLst>
              <a:ext uri="{FF2B5EF4-FFF2-40B4-BE49-F238E27FC236}">
                <a16:creationId xmlns:a16="http://schemas.microsoft.com/office/drawing/2014/main" id="{34BFCD34-8FCD-4170-9C3D-A803C26C0177}"/>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919024890"/>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SKY with UWE logo top STANDARD" id="{01FAB0D0-5DBD-47E7-9373-94BA6C7E7835}" vid="{9680083E-B1B9-432B-A860-BC4A0118E28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3a4ab234-afbc-41ab-b2db-358d80304e46">Main Issue</Document_x0020_Type>
    <_dlc_DocId xmlns="037ba92a-5764-4297-b5f7-6ea117412624">NAYYJSKVSPAS-2-1608</_dlc_DocId>
    <_dlc_DocIdUrl xmlns="037ba92a-5764-4297-b5f7-6ea117412624">
      <Url>https://docs.uwe.ac.uk/ou/Communications/_layouts/15/DocIdRedir.aspx?ID=NAYYJSKVSPAS-2-1608</Url>
      <Description>NAYYJSKVSPAS-2-1608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FC3F4283AECA48BCBDDFCF4103160C" ma:contentTypeVersion="2" ma:contentTypeDescription="Create a new document." ma:contentTypeScope="" ma:versionID="71a29f68b18f52e7e0b329625759c092">
  <xsd:schema xmlns:xsd="http://www.w3.org/2001/XMLSchema" xmlns:xs="http://www.w3.org/2001/XMLSchema" xmlns:p="http://schemas.microsoft.com/office/2006/metadata/properties" xmlns:ns2="037ba92a-5764-4297-b5f7-6ea117412624" xmlns:ns3="3a4ab234-afbc-41ab-b2db-358d80304e46" targetNamespace="http://schemas.microsoft.com/office/2006/metadata/properties" ma:root="true" ma:fieldsID="a458c3587d291faf4ca1653387720a89" ns2:_="" ns3:_="">
    <xsd:import namespace="037ba92a-5764-4297-b5f7-6ea117412624"/>
    <xsd:import namespace="3a4ab234-afbc-41ab-b2db-358d80304e46"/>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ba92a-5764-4297-b5f7-6ea1174126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4ab234-afbc-41ab-b2db-358d80304e46" elementFormDefault="qualified">
    <xsd:import namespace="http://schemas.microsoft.com/office/2006/documentManagement/types"/>
    <xsd:import namespace="http://schemas.microsoft.com/office/infopath/2007/PartnerControls"/>
    <xsd:element name="Document_x0020_Type" ma:index="11" nillable="true" ma:displayName="Document Type" ma:default="Main Issue" ma:description="Specify type of document to help with filtered views" ma:format="Dropdown" ma:internalName="Document_x0020_Type">
      <xsd:simpleType>
        <xsd:restriction base="dms:Choice">
          <xsd:enumeration value="Main Issue"/>
          <xsd:enumeration value="Suppor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8D2D201-97C8-4E70-BF77-76D11DC8600F}">
  <ds:schemaRefs>
    <ds:schemaRef ds:uri="http://purl.org/dc/elements/1.1/"/>
    <ds:schemaRef ds:uri="http://schemas.openxmlformats.org/package/2006/metadata/core-properties"/>
    <ds:schemaRef ds:uri="http://www.w3.org/XML/1998/namespace"/>
    <ds:schemaRef ds:uri="3a4ab234-afbc-41ab-b2db-358d80304e46"/>
    <ds:schemaRef ds:uri="http://purl.org/dc/terms/"/>
    <ds:schemaRef ds:uri="http://schemas.microsoft.com/office/2006/metadata/properties"/>
    <ds:schemaRef ds:uri="http://schemas.microsoft.com/office/2006/documentManagement/types"/>
    <ds:schemaRef ds:uri="http://schemas.microsoft.com/office/infopath/2007/PartnerControls"/>
    <ds:schemaRef ds:uri="037ba92a-5764-4297-b5f7-6ea117412624"/>
    <ds:schemaRef ds:uri="http://purl.org/dc/dcmitype/"/>
  </ds:schemaRefs>
</ds:datastoreItem>
</file>

<file path=customXml/itemProps2.xml><?xml version="1.0" encoding="utf-8"?>
<ds:datastoreItem xmlns:ds="http://schemas.openxmlformats.org/officeDocument/2006/customXml" ds:itemID="{218277BB-DC5E-47BA-8CA9-13DFAB3B2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ba92a-5764-4297-b5f7-6ea117412624"/>
    <ds:schemaRef ds:uri="3a4ab234-afbc-41ab-b2db-358d80304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552B4-89B5-4F8D-B1E4-E0A34EA58D51}">
  <ds:schemaRefs>
    <ds:schemaRef ds:uri="http://schemas.microsoft.com/sharepoint/v3/contenttype/forms"/>
  </ds:schemaRefs>
</ds:datastoreItem>
</file>

<file path=customXml/itemProps4.xml><?xml version="1.0" encoding="utf-8"?>
<ds:datastoreItem xmlns:ds="http://schemas.openxmlformats.org/officeDocument/2006/customXml" ds:itemID="{1F364826-19C1-4551-92C2-A6C074B09DC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393</TotalTime>
  <Words>1547</Words>
  <Application>Microsoft Office PowerPoint</Application>
  <PresentationFormat>On-screen Show (4:3)</PresentationFormat>
  <Paragraphs>172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Tahoma</vt:lpstr>
      <vt:lpstr>Arial</vt:lpstr>
      <vt:lpstr>Courier New</vt:lpstr>
      <vt:lpstr>ＭＳ Ｐゴシック</vt:lpstr>
      <vt:lpstr>Calibri</vt:lpstr>
      <vt:lpstr>Custom Design</vt:lpstr>
      <vt:lpstr>Broken Promises? Tax Enforcement Policy in the UK</vt:lpstr>
      <vt:lpstr>Overview</vt:lpstr>
      <vt:lpstr>The first promise – the AML framework does not apply to tax evasion offences</vt:lpstr>
      <vt:lpstr>The First Promise</vt:lpstr>
      <vt:lpstr>Evolution of the AML Framework</vt:lpstr>
      <vt:lpstr>The First Promise</vt:lpstr>
      <vt:lpstr>Broken Promises? </vt:lpstr>
      <vt:lpstr>Implications</vt:lpstr>
      <vt:lpstr>The second promise – the Volume Crime Initiative and the prosecution of wealthy tax evaders </vt:lpstr>
      <vt:lpstr>The Second Promise </vt:lpstr>
      <vt:lpstr>The Second Promise </vt:lpstr>
      <vt:lpstr>The Second Promise </vt:lpstr>
      <vt:lpstr>Impact </vt:lpstr>
      <vt:lpstr>Broken Promises? </vt:lpstr>
      <vt:lpstr>Conclusion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Kirstin Barnett</dc:creator>
  <cp:lastModifiedBy>Sam Bourton</cp:lastModifiedBy>
  <cp:revision>35</cp:revision>
  <cp:lastPrinted>2016-09-22T10:08:48Z</cp:lastPrinted>
  <dcterms:created xsi:type="dcterms:W3CDTF">2019-12-19T16:15:15Z</dcterms:created>
  <dcterms:modified xsi:type="dcterms:W3CDTF">2021-03-26T10:13:25Z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0x01010072FC3F4283AECA48BCBDDFCF4103160C</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dlc_DocIdItemGuid">
    <vt:lpwstr>0beaf668-18bc-407e-89e0-ef66d74dcf56</vt:lpwstr>
  </property>
</Properties>
</file>