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2"/>
  </p:notesMasterIdLst>
  <p:sldIdLst>
    <p:sldId id="256" r:id="rId2"/>
    <p:sldId id="270" r:id="rId3"/>
    <p:sldId id="257" r:id="rId4"/>
    <p:sldId id="260" r:id="rId5"/>
    <p:sldId id="263" r:id="rId6"/>
    <p:sldId id="262" r:id="rId7"/>
    <p:sldId id="261" r:id="rId8"/>
    <p:sldId id="274" r:id="rId9"/>
    <p:sldId id="280" r:id="rId10"/>
    <p:sldId id="281" r:id="rId11"/>
    <p:sldId id="278" r:id="rId12"/>
    <p:sldId id="273" r:id="rId13"/>
    <p:sldId id="282" r:id="rId14"/>
    <p:sldId id="283" r:id="rId15"/>
    <p:sldId id="264" r:id="rId16"/>
    <p:sldId id="284" r:id="rId17"/>
    <p:sldId id="279" r:id="rId18"/>
    <p:sldId id="268"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521"/>
  </p:normalViewPr>
  <p:slideViewPr>
    <p:cSldViewPr snapToGrid="0" snapToObjects="1">
      <p:cViewPr varScale="1">
        <p:scale>
          <a:sx n="81" d="100"/>
          <a:sy n="81" d="100"/>
        </p:scale>
        <p:origin x="32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0DA47-FBDF-B54A-A4A0-108FBDE872E7}" type="datetimeFigureOut">
              <a:rPr lang="en-US" smtClean="0"/>
              <a:t>3/16/22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0DE90-6179-804A-808C-7B50A134D10B}" type="slidenum">
              <a:rPr lang="en-US" smtClean="0"/>
              <a:t>‹#›</a:t>
            </a:fld>
            <a:endParaRPr lang="en-US"/>
          </a:p>
        </p:txBody>
      </p:sp>
    </p:spTree>
    <p:extLst>
      <p:ext uri="{BB962C8B-B14F-4D97-AF65-F5344CB8AC3E}">
        <p14:creationId xmlns:p14="http://schemas.microsoft.com/office/powerpoint/2010/main" val="16175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10DE90-6179-804A-808C-7B50A134D10B}" type="slidenum">
              <a:rPr lang="en-US" smtClean="0"/>
              <a:t>4</a:t>
            </a:fld>
            <a:endParaRPr lang="en-US"/>
          </a:p>
        </p:txBody>
      </p:sp>
    </p:spTree>
    <p:extLst>
      <p:ext uri="{BB962C8B-B14F-4D97-AF65-F5344CB8AC3E}">
        <p14:creationId xmlns:p14="http://schemas.microsoft.com/office/powerpoint/2010/main" val="257135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Loxton Drawing here is one of of the Bishop Street properties operated by Agnes </a:t>
            </a:r>
            <a:r>
              <a:rPr lang="en-US" dirty="0" err="1"/>
              <a:t>Beddoe</a:t>
            </a:r>
            <a:r>
              <a:rPr lang="en-US" dirty="0"/>
              <a:t> – most likely the Bristol Working Women’s Dwelling House. The area around Bishop Street sustained heavy bombing during World War II and Bishop Street has been extensively redeveloped – to the extent that only one of the original houses at the end of the terrace has survived.</a:t>
            </a:r>
          </a:p>
        </p:txBody>
      </p:sp>
      <p:sp>
        <p:nvSpPr>
          <p:cNvPr id="4" name="Slide Number Placeholder 3"/>
          <p:cNvSpPr>
            <a:spLocks noGrp="1"/>
          </p:cNvSpPr>
          <p:nvPr>
            <p:ph type="sldNum" sz="quarter" idx="5"/>
          </p:nvPr>
        </p:nvSpPr>
        <p:spPr/>
        <p:txBody>
          <a:bodyPr/>
          <a:lstStyle/>
          <a:p>
            <a:fld id="{5710DE90-6179-804A-808C-7B50A134D10B}" type="slidenum">
              <a:rPr lang="en-US" smtClean="0"/>
              <a:t>12</a:t>
            </a:fld>
            <a:endParaRPr lang="en-US"/>
          </a:p>
        </p:txBody>
      </p:sp>
    </p:spTree>
    <p:extLst>
      <p:ext uri="{BB962C8B-B14F-4D97-AF65-F5344CB8AC3E}">
        <p14:creationId xmlns:p14="http://schemas.microsoft.com/office/powerpoint/2010/main" val="244384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1A24CD3-204F-4468-8EE4-28A6668D006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GB"/>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A24CD3-204F-4468-8EE4-28A6668D006A}" type="datetimeFigureOut">
              <a:rPr lang="en-US" smtClean="0"/>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1A24CD3-204F-4468-8EE4-28A6668D006A}"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1A24CD3-204F-4468-8EE4-28A6668D006A}" type="datetimeFigureOut">
              <a:rPr lang="en-US" smtClean="0"/>
              <a:t>3/16/22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1A24CD3-204F-4468-8EE4-28A6668D006A}" type="datetimeFigureOut">
              <a:rPr lang="en-US" smtClean="0"/>
              <a:t>3/16/22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t>3/16/22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GB"/>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GB"/>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B1A24CD3-204F-4468-8EE4-28A6668D006A}" type="datetimeFigureOut">
              <a:rPr lang="en-US" smtClean="0"/>
              <a:t>3/16/22</a:t>
            </a:fld>
            <a:endParaRPr lang="en-US"/>
          </a:p>
        </p:txBody>
      </p:sp>
      <p:sp>
        <p:nvSpPr>
          <p:cNvPr id="9" name="Slide Number Placeholder 8"/>
          <p:cNvSpPr>
            <a:spLocks noGrp="1"/>
          </p:cNvSpPr>
          <p:nvPr>
            <p:ph type="sldNum" sz="quarter" idx="11"/>
          </p:nvPr>
        </p:nvSpPr>
        <p:spPr/>
        <p:txBody>
          <a:bodyPr/>
          <a:lstStyle/>
          <a:p>
            <a:fld id="{57AF16DE-A0D5-4438-950F-5B1E159C2C2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7AF16DE-A0D5-4438-950F-5B1E159C2C2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1A24CD3-204F-4468-8EE4-28A6668D006A}" type="datetimeFigureOut">
              <a:rPr lang="en-US" smtClean="0"/>
              <a:t>3/16/22</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leeds.ac.uk/educol/documents/00002647.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Beyond the Ballot: Girls’ Education, Women’s Welfare and the Bristol Suffragists</a:t>
            </a:r>
          </a:p>
        </p:txBody>
      </p:sp>
      <p:sp>
        <p:nvSpPr>
          <p:cNvPr id="3" name="Subtitle 2"/>
          <p:cNvSpPr>
            <a:spLocks noGrp="1"/>
          </p:cNvSpPr>
          <p:nvPr>
            <p:ph type="subTitle" idx="1"/>
          </p:nvPr>
        </p:nvSpPr>
        <p:spPr/>
        <p:txBody>
          <a:bodyPr>
            <a:normAutofit lnSpcReduction="10000"/>
          </a:bodyPr>
          <a:lstStyle/>
          <a:p>
            <a:r>
              <a:rPr lang="en-US" dirty="0"/>
              <a:t>Alison McClean</a:t>
            </a:r>
          </a:p>
          <a:p>
            <a:r>
              <a:rPr lang="en-US" dirty="0"/>
              <a:t>University of the West of England</a:t>
            </a:r>
          </a:p>
          <a:p>
            <a:r>
              <a:rPr lang="en-US" dirty="0" err="1"/>
              <a:t>Alison.McClean@uwe.ac.uk</a:t>
            </a:r>
            <a:endParaRPr lang="en-US" dirty="0"/>
          </a:p>
        </p:txBody>
      </p:sp>
    </p:spTree>
    <p:extLst>
      <p:ext uri="{BB962C8B-B14F-4D97-AF65-F5344CB8AC3E}">
        <p14:creationId xmlns:p14="http://schemas.microsoft.com/office/powerpoint/2010/main" val="186658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0AAB-F9CD-994C-82DA-0663569C2BA9}"/>
              </a:ext>
            </a:extLst>
          </p:cNvPr>
          <p:cNvSpPr>
            <a:spLocks noGrp="1"/>
          </p:cNvSpPr>
          <p:nvPr>
            <p:ph type="title"/>
          </p:nvPr>
        </p:nvSpPr>
        <p:spPr>
          <a:xfrm>
            <a:off x="457200" y="274638"/>
            <a:ext cx="7620000" cy="1143000"/>
          </a:xfrm>
        </p:spPr>
        <p:txBody>
          <a:bodyPr anchor="ctr">
            <a:normAutofit/>
          </a:bodyPr>
          <a:lstStyle/>
          <a:p>
            <a:pPr>
              <a:lnSpc>
                <a:spcPct val="90000"/>
              </a:lnSpc>
            </a:pPr>
            <a:r>
              <a:rPr lang="en-US" sz="3600"/>
              <a:t>Clifton Association for the Higher Education of Women</a:t>
            </a:r>
          </a:p>
        </p:txBody>
      </p:sp>
      <p:pic>
        <p:nvPicPr>
          <p:cNvPr id="6" name="Content Placeholder 3">
            <a:extLst>
              <a:ext uri="{FF2B5EF4-FFF2-40B4-BE49-F238E27FC236}">
                <a16:creationId xmlns:a16="http://schemas.microsoft.com/office/drawing/2014/main" id="{52534188-DE3B-D94D-B051-5402BF4E58E3}"/>
              </a:ext>
            </a:extLst>
          </p:cNvPr>
          <p:cNvPicPr>
            <a:picLocks noGrp="1" noChangeAspect="1"/>
          </p:cNvPicPr>
          <p:nvPr>
            <p:ph sz="half" idx="1"/>
          </p:nvPr>
        </p:nvPicPr>
        <p:blipFill rotWithShape="1">
          <a:blip r:embed="rId2"/>
          <a:srcRect b="11673"/>
          <a:stretch/>
        </p:blipFill>
        <p:spPr>
          <a:xfrm>
            <a:off x="623710" y="2269236"/>
            <a:ext cx="3948290" cy="2664000"/>
          </a:xfrm>
          <a:noFill/>
        </p:spPr>
      </p:pic>
      <p:sp>
        <p:nvSpPr>
          <p:cNvPr id="5" name="Content Placeholder 4">
            <a:extLst>
              <a:ext uri="{FF2B5EF4-FFF2-40B4-BE49-F238E27FC236}">
                <a16:creationId xmlns:a16="http://schemas.microsoft.com/office/drawing/2014/main" id="{A5D286E6-DA8B-B34A-8C9B-C31DCDA8CBCA}"/>
              </a:ext>
            </a:extLst>
          </p:cNvPr>
          <p:cNvSpPr>
            <a:spLocks noGrp="1"/>
          </p:cNvSpPr>
          <p:nvPr>
            <p:ph sz="half" idx="2"/>
          </p:nvPr>
        </p:nvSpPr>
        <p:spPr>
          <a:xfrm>
            <a:off x="4914900" y="1536192"/>
            <a:ext cx="3162300" cy="4590288"/>
          </a:xfrm>
        </p:spPr>
        <p:txBody>
          <a:bodyPr>
            <a:normAutofit/>
          </a:bodyPr>
          <a:lstStyle/>
          <a:p>
            <a:r>
              <a:rPr lang="en-US" dirty="0"/>
              <a:t>Benjamin Jowett, Balliol College, Oxford</a:t>
            </a:r>
          </a:p>
          <a:p>
            <a:r>
              <a:rPr lang="en-US" dirty="0"/>
              <a:t>University College, Bristol 1874</a:t>
            </a:r>
          </a:p>
          <a:p>
            <a:endParaRPr lang="en-US" dirty="0"/>
          </a:p>
        </p:txBody>
      </p:sp>
    </p:spTree>
    <p:extLst>
      <p:ext uri="{BB962C8B-B14F-4D97-AF65-F5344CB8AC3E}">
        <p14:creationId xmlns:p14="http://schemas.microsoft.com/office/powerpoint/2010/main" val="232642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B607-7BDB-A444-97F2-BDB218017A09}"/>
              </a:ext>
            </a:extLst>
          </p:cNvPr>
          <p:cNvSpPr>
            <a:spLocks noGrp="1"/>
          </p:cNvSpPr>
          <p:nvPr>
            <p:ph type="title"/>
          </p:nvPr>
        </p:nvSpPr>
        <p:spPr/>
        <p:txBody>
          <a:bodyPr/>
          <a:lstStyle/>
          <a:p>
            <a:r>
              <a:rPr lang="en-US" sz="4000" dirty="0"/>
              <a:t>Susannah and Catherine </a:t>
            </a:r>
            <a:r>
              <a:rPr lang="en-US" sz="4000" dirty="0" err="1"/>
              <a:t>Winkworth</a:t>
            </a:r>
            <a:endParaRPr lang="en-US" sz="4000" dirty="0"/>
          </a:p>
        </p:txBody>
      </p:sp>
      <p:sp>
        <p:nvSpPr>
          <p:cNvPr id="7" name="Text Placeholder 6">
            <a:extLst>
              <a:ext uri="{FF2B5EF4-FFF2-40B4-BE49-F238E27FC236}">
                <a16:creationId xmlns:a16="http://schemas.microsoft.com/office/drawing/2014/main" id="{25E05AFB-2EAC-8D40-84AD-EB6E7908C158}"/>
              </a:ext>
            </a:extLst>
          </p:cNvPr>
          <p:cNvSpPr>
            <a:spLocks noGrp="1"/>
          </p:cNvSpPr>
          <p:nvPr>
            <p:ph type="body" idx="1"/>
          </p:nvPr>
        </p:nvSpPr>
        <p:spPr/>
        <p:txBody>
          <a:bodyPr/>
          <a:lstStyle/>
          <a:p>
            <a:r>
              <a:rPr lang="en-US" sz="2400" dirty="0"/>
              <a:t>Dowry Square, </a:t>
            </a:r>
            <a:r>
              <a:rPr lang="en-US" sz="2400" dirty="0" err="1"/>
              <a:t>Hotwells</a:t>
            </a:r>
            <a:endParaRPr lang="en-US" sz="2400" dirty="0"/>
          </a:p>
        </p:txBody>
      </p:sp>
      <p:pic>
        <p:nvPicPr>
          <p:cNvPr id="4" name="Content Placeholder 3">
            <a:extLst>
              <a:ext uri="{FF2B5EF4-FFF2-40B4-BE49-F238E27FC236}">
                <a16:creationId xmlns:a16="http://schemas.microsoft.com/office/drawing/2014/main" id="{D26D9FC2-C79D-CE4C-9C8C-EADDE2C8C805}"/>
              </a:ext>
            </a:extLst>
          </p:cNvPr>
          <p:cNvPicPr>
            <a:picLocks noGrp="1" noChangeAspect="1"/>
          </p:cNvPicPr>
          <p:nvPr>
            <p:ph sz="half" idx="2"/>
          </p:nvPr>
        </p:nvPicPr>
        <p:blipFill>
          <a:blip r:embed="rId2"/>
          <a:stretch>
            <a:fillRect/>
          </a:stretch>
        </p:blipFill>
        <p:spPr>
          <a:xfrm>
            <a:off x="539750" y="2721769"/>
            <a:ext cx="3492500" cy="2324100"/>
          </a:xfrm>
        </p:spPr>
      </p:pic>
      <p:sp>
        <p:nvSpPr>
          <p:cNvPr id="8" name="Text Placeholder 7">
            <a:extLst>
              <a:ext uri="{FF2B5EF4-FFF2-40B4-BE49-F238E27FC236}">
                <a16:creationId xmlns:a16="http://schemas.microsoft.com/office/drawing/2014/main" id="{ECF66C27-2A93-6F48-B29D-8418911B2D40}"/>
              </a:ext>
            </a:extLst>
          </p:cNvPr>
          <p:cNvSpPr>
            <a:spLocks noGrp="1"/>
          </p:cNvSpPr>
          <p:nvPr>
            <p:ph type="body" sz="quarter" idx="3"/>
          </p:nvPr>
        </p:nvSpPr>
        <p:spPr/>
        <p:txBody>
          <a:bodyPr/>
          <a:lstStyle/>
          <a:p>
            <a:r>
              <a:rPr lang="en-US" dirty="0"/>
              <a:t>Jacob’s Wells Industrial Dwellings, </a:t>
            </a:r>
            <a:r>
              <a:rPr lang="en-US" dirty="0" err="1"/>
              <a:t>Hotwells</a:t>
            </a:r>
            <a:endParaRPr lang="en-US" dirty="0"/>
          </a:p>
        </p:txBody>
      </p:sp>
      <p:pic>
        <p:nvPicPr>
          <p:cNvPr id="6" name="Content Placeholder 6">
            <a:extLst>
              <a:ext uri="{FF2B5EF4-FFF2-40B4-BE49-F238E27FC236}">
                <a16:creationId xmlns:a16="http://schemas.microsoft.com/office/drawing/2014/main" id="{8684F715-0929-5447-8714-B70DFCF0374D}"/>
              </a:ext>
            </a:extLst>
          </p:cNvPr>
          <p:cNvPicPr>
            <a:picLocks noGrp="1" noChangeAspect="1"/>
          </p:cNvPicPr>
          <p:nvPr>
            <p:ph sz="quarter" idx="4"/>
          </p:nvPr>
        </p:nvPicPr>
        <p:blipFill rotWithShape="1">
          <a:blip r:embed="rId3"/>
          <a:srcRect l="6944" t="7771"/>
          <a:stretch/>
        </p:blipFill>
        <p:spPr>
          <a:xfrm>
            <a:off x="4457721" y="2633869"/>
            <a:ext cx="3708376" cy="2412000"/>
          </a:xfrm>
        </p:spPr>
      </p:pic>
    </p:spTree>
    <p:extLst>
      <p:ext uri="{BB962C8B-B14F-4D97-AF65-F5344CB8AC3E}">
        <p14:creationId xmlns:p14="http://schemas.microsoft.com/office/powerpoint/2010/main" val="306001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AE621-8553-AE4B-9825-4089479E5B3D}"/>
              </a:ext>
            </a:extLst>
          </p:cNvPr>
          <p:cNvSpPr>
            <a:spLocks noGrp="1"/>
          </p:cNvSpPr>
          <p:nvPr>
            <p:ph type="title"/>
          </p:nvPr>
        </p:nvSpPr>
        <p:spPr/>
        <p:txBody>
          <a:bodyPr/>
          <a:lstStyle/>
          <a:p>
            <a:r>
              <a:rPr lang="en-US" dirty="0"/>
              <a:t>Working Women’s Dwellings</a:t>
            </a:r>
          </a:p>
        </p:txBody>
      </p:sp>
      <p:pic>
        <p:nvPicPr>
          <p:cNvPr id="6" name="Content Placeholder 5" descr="A drawing of a building&#10;&#10;Description automatically generated with low confidence">
            <a:extLst>
              <a:ext uri="{FF2B5EF4-FFF2-40B4-BE49-F238E27FC236}">
                <a16:creationId xmlns:a16="http://schemas.microsoft.com/office/drawing/2014/main" id="{6B0BF070-4D7B-D141-9A06-FA5C40E2D94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6521" y="1536700"/>
            <a:ext cx="3558958" cy="4589463"/>
          </a:xfrm>
        </p:spPr>
      </p:pic>
      <p:sp>
        <p:nvSpPr>
          <p:cNvPr id="4" name="Content Placeholder 3">
            <a:extLst>
              <a:ext uri="{FF2B5EF4-FFF2-40B4-BE49-F238E27FC236}">
                <a16:creationId xmlns:a16="http://schemas.microsoft.com/office/drawing/2014/main" id="{DBA5A2FC-C588-8F42-92B8-E8D491085B6E}"/>
              </a:ext>
            </a:extLst>
          </p:cNvPr>
          <p:cNvSpPr>
            <a:spLocks noGrp="1"/>
          </p:cNvSpPr>
          <p:nvPr>
            <p:ph sz="half" idx="2"/>
          </p:nvPr>
        </p:nvSpPr>
        <p:spPr/>
        <p:txBody>
          <a:bodyPr/>
          <a:lstStyle/>
          <a:p>
            <a:r>
              <a:rPr lang="en-US" dirty="0"/>
              <a:t>Bishop Street, St Paul’s</a:t>
            </a:r>
          </a:p>
          <a:p>
            <a:r>
              <a:rPr lang="en-US" dirty="0"/>
              <a:t>Mary Carpenter Memorial Home for Working Girls</a:t>
            </a:r>
          </a:p>
          <a:p>
            <a:r>
              <a:rPr lang="en-US" dirty="0"/>
              <a:t>Bristol Working Women’s Dwelling House</a:t>
            </a:r>
          </a:p>
          <a:p>
            <a:endParaRPr lang="en-US" dirty="0"/>
          </a:p>
        </p:txBody>
      </p:sp>
    </p:spTree>
    <p:extLst>
      <p:ext uri="{BB962C8B-B14F-4D97-AF65-F5344CB8AC3E}">
        <p14:creationId xmlns:p14="http://schemas.microsoft.com/office/powerpoint/2010/main" val="273965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FBAA-FA77-F748-B594-64F5CFC49FEC}"/>
              </a:ext>
            </a:extLst>
          </p:cNvPr>
          <p:cNvSpPr>
            <a:spLocks noGrp="1"/>
          </p:cNvSpPr>
          <p:nvPr>
            <p:ph type="title"/>
          </p:nvPr>
        </p:nvSpPr>
        <p:spPr/>
        <p:txBody>
          <a:bodyPr/>
          <a:lstStyle/>
          <a:p>
            <a:r>
              <a:rPr lang="en-US" dirty="0"/>
              <a:t>Mary </a:t>
            </a:r>
            <a:r>
              <a:rPr lang="en-US" dirty="0" err="1"/>
              <a:t>Estlin</a:t>
            </a:r>
            <a:endParaRPr lang="en-US" dirty="0"/>
          </a:p>
        </p:txBody>
      </p:sp>
      <p:sp>
        <p:nvSpPr>
          <p:cNvPr id="4" name="Content Placeholder 3">
            <a:extLst>
              <a:ext uri="{FF2B5EF4-FFF2-40B4-BE49-F238E27FC236}">
                <a16:creationId xmlns:a16="http://schemas.microsoft.com/office/drawing/2014/main" id="{0AA48F5E-0CDE-6140-A9B7-9FEF9ED8E4E4}"/>
              </a:ext>
            </a:extLst>
          </p:cNvPr>
          <p:cNvSpPr>
            <a:spLocks noGrp="1"/>
          </p:cNvSpPr>
          <p:nvPr>
            <p:ph sz="half" idx="2"/>
          </p:nvPr>
        </p:nvSpPr>
        <p:spPr/>
        <p:txBody>
          <a:bodyPr/>
          <a:lstStyle/>
          <a:p>
            <a:r>
              <a:rPr lang="en-US" dirty="0"/>
              <a:t>Bristol and Clifton Ladies Anti-Slavery Society</a:t>
            </a:r>
          </a:p>
          <a:p>
            <a:r>
              <a:rPr lang="en-US" dirty="0"/>
              <a:t>Ladies National Association</a:t>
            </a:r>
          </a:p>
          <a:p>
            <a:r>
              <a:rPr lang="en-US" dirty="0"/>
              <a:t>Contagious Diseases Act</a:t>
            </a:r>
          </a:p>
          <a:p>
            <a:r>
              <a:rPr lang="en-US" dirty="0"/>
              <a:t>National Union of Working Women</a:t>
            </a:r>
          </a:p>
        </p:txBody>
      </p:sp>
      <p:pic>
        <p:nvPicPr>
          <p:cNvPr id="5" name="Content Placeholder 4">
            <a:extLst>
              <a:ext uri="{FF2B5EF4-FFF2-40B4-BE49-F238E27FC236}">
                <a16:creationId xmlns:a16="http://schemas.microsoft.com/office/drawing/2014/main" id="{1EAB5B2A-6137-6C4D-B7F0-8DC9C597C912}"/>
              </a:ext>
            </a:extLst>
          </p:cNvPr>
          <p:cNvPicPr>
            <a:picLocks noGrp="1" noChangeAspect="1"/>
          </p:cNvPicPr>
          <p:nvPr>
            <p:ph sz="half" idx="1"/>
          </p:nvPr>
        </p:nvPicPr>
        <p:blipFill>
          <a:blip r:embed="rId2"/>
          <a:stretch>
            <a:fillRect/>
          </a:stretch>
        </p:blipFill>
        <p:spPr>
          <a:xfrm>
            <a:off x="1066800" y="1689336"/>
            <a:ext cx="2627128" cy="4284000"/>
          </a:xfrm>
          <a:prstGeom prst="rect">
            <a:avLst/>
          </a:prstGeom>
        </p:spPr>
      </p:pic>
    </p:spTree>
    <p:extLst>
      <p:ext uri="{BB962C8B-B14F-4D97-AF65-F5344CB8AC3E}">
        <p14:creationId xmlns:p14="http://schemas.microsoft.com/office/powerpoint/2010/main" val="116301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A2D4-972E-7948-A2E1-8A64AFE4EB27}"/>
              </a:ext>
            </a:extLst>
          </p:cNvPr>
          <p:cNvSpPr>
            <a:spLocks noGrp="1"/>
          </p:cNvSpPr>
          <p:nvPr>
            <p:ph type="title"/>
          </p:nvPr>
        </p:nvSpPr>
        <p:spPr/>
        <p:txBody>
          <a:bodyPr/>
          <a:lstStyle/>
          <a:p>
            <a:r>
              <a:rPr lang="en-US" sz="4000" dirty="0"/>
              <a:t>Bristol Association of Working Women</a:t>
            </a:r>
          </a:p>
        </p:txBody>
      </p:sp>
      <p:pic>
        <p:nvPicPr>
          <p:cNvPr id="5" name="Content Placeholder 4">
            <a:extLst>
              <a:ext uri="{FF2B5EF4-FFF2-40B4-BE49-F238E27FC236}">
                <a16:creationId xmlns:a16="http://schemas.microsoft.com/office/drawing/2014/main" id="{72953024-C47A-8E41-A79F-8A232826432A}"/>
              </a:ext>
            </a:extLst>
          </p:cNvPr>
          <p:cNvPicPr>
            <a:picLocks noGrp="1" noChangeAspect="1"/>
          </p:cNvPicPr>
          <p:nvPr>
            <p:ph sz="half" idx="1"/>
          </p:nvPr>
        </p:nvPicPr>
        <p:blipFill>
          <a:blip r:embed="rId2"/>
          <a:stretch>
            <a:fillRect/>
          </a:stretch>
        </p:blipFill>
        <p:spPr>
          <a:xfrm>
            <a:off x="698500" y="2326481"/>
            <a:ext cx="3175000" cy="3009900"/>
          </a:xfrm>
        </p:spPr>
      </p:pic>
      <p:sp>
        <p:nvSpPr>
          <p:cNvPr id="4" name="Content Placeholder 3">
            <a:extLst>
              <a:ext uri="{FF2B5EF4-FFF2-40B4-BE49-F238E27FC236}">
                <a16:creationId xmlns:a16="http://schemas.microsoft.com/office/drawing/2014/main" id="{F1CF8A74-62A9-F742-A35F-C4236E551BE9}"/>
              </a:ext>
            </a:extLst>
          </p:cNvPr>
          <p:cNvSpPr>
            <a:spLocks noGrp="1"/>
          </p:cNvSpPr>
          <p:nvPr>
            <p:ph sz="half" idx="2"/>
          </p:nvPr>
        </p:nvSpPr>
        <p:spPr/>
        <p:txBody>
          <a:bodyPr/>
          <a:lstStyle/>
          <a:p>
            <a:r>
              <a:rPr lang="en-US" dirty="0"/>
              <a:t>Agnes </a:t>
            </a:r>
            <a:r>
              <a:rPr lang="en-US" dirty="0" err="1"/>
              <a:t>Beddoe</a:t>
            </a:r>
            <a:endParaRPr lang="en-US" dirty="0"/>
          </a:p>
          <a:p>
            <a:r>
              <a:rPr lang="en-US" dirty="0"/>
              <a:t>Female Cigar Workers Protective Union</a:t>
            </a:r>
          </a:p>
          <a:p>
            <a:r>
              <a:rPr lang="en-US" dirty="0"/>
              <a:t>Central Conference of Women Workers 1892</a:t>
            </a:r>
          </a:p>
          <a:p>
            <a:r>
              <a:rPr lang="en-US" dirty="0"/>
              <a:t>Isabella Ford</a:t>
            </a:r>
          </a:p>
        </p:txBody>
      </p:sp>
    </p:spTree>
    <p:extLst>
      <p:ext uri="{BB962C8B-B14F-4D97-AF65-F5344CB8AC3E}">
        <p14:creationId xmlns:p14="http://schemas.microsoft.com/office/powerpoint/2010/main" val="295212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B8A6-9A7B-0346-872F-4F36ADD19BCE}"/>
              </a:ext>
            </a:extLst>
          </p:cNvPr>
          <p:cNvSpPr>
            <a:spLocks noGrp="1"/>
          </p:cNvSpPr>
          <p:nvPr>
            <p:ph type="title"/>
          </p:nvPr>
        </p:nvSpPr>
        <p:spPr/>
        <p:txBody>
          <a:bodyPr/>
          <a:lstStyle/>
          <a:p>
            <a:r>
              <a:rPr lang="en-US" dirty="0"/>
              <a:t>Emily and Elizabeth Sturge</a:t>
            </a:r>
          </a:p>
        </p:txBody>
      </p:sp>
      <p:pic>
        <p:nvPicPr>
          <p:cNvPr id="13" name="Content Placeholder 12"/>
          <p:cNvPicPr>
            <a:picLocks noGrp="1" noChangeAspect="1"/>
          </p:cNvPicPr>
          <p:nvPr>
            <p:ph sz="half" idx="1"/>
          </p:nvPr>
        </p:nvPicPr>
        <p:blipFill rotWithShape="1">
          <a:blip r:embed="rId2"/>
          <a:srcRect l="3280" t="2487" r="1666" b="9274"/>
          <a:stretch/>
        </p:blipFill>
        <p:spPr>
          <a:xfrm>
            <a:off x="631506" y="1729303"/>
            <a:ext cx="3368042" cy="2028351"/>
          </a:xfrm>
        </p:spPr>
      </p:pic>
      <p:sp>
        <p:nvSpPr>
          <p:cNvPr id="8" name="Text Placeholder 7"/>
          <p:cNvSpPr>
            <a:spLocks noGrp="1"/>
          </p:cNvSpPr>
          <p:nvPr>
            <p:ph sz="half" idx="2"/>
          </p:nvPr>
        </p:nvSpPr>
        <p:spPr/>
        <p:txBody>
          <a:bodyPr/>
          <a:lstStyle/>
          <a:p>
            <a:r>
              <a:rPr lang="en-US" dirty="0"/>
              <a:t>Clifton High School for Girls  1877</a:t>
            </a:r>
          </a:p>
          <a:p>
            <a:r>
              <a:rPr lang="en-US" dirty="0"/>
              <a:t>Bristol School Board 1880</a:t>
            </a:r>
          </a:p>
          <a:p>
            <a:r>
              <a:rPr lang="en-US" dirty="0"/>
              <a:t>Redland High School for Girls 1880</a:t>
            </a:r>
          </a:p>
          <a:p>
            <a:r>
              <a:rPr lang="en-US" dirty="0"/>
              <a:t>Bristol Evening Class and Recreational Society 1884</a:t>
            </a:r>
          </a:p>
        </p:txBody>
      </p:sp>
      <p:pic>
        <p:nvPicPr>
          <p:cNvPr id="12" name="Picture 11"/>
          <p:cNvPicPr>
            <a:picLocks noChangeAspect="1"/>
          </p:cNvPicPr>
          <p:nvPr/>
        </p:nvPicPr>
        <p:blipFill rotWithShape="1">
          <a:blip r:embed="rId3"/>
          <a:srcRect l="4375" t="4532" r="4532" b="8988"/>
          <a:stretch/>
        </p:blipFill>
        <p:spPr>
          <a:xfrm>
            <a:off x="573404" y="4069320"/>
            <a:ext cx="3484246" cy="2241550"/>
          </a:xfrm>
          <a:prstGeom prst="rect">
            <a:avLst/>
          </a:prstGeom>
        </p:spPr>
      </p:pic>
    </p:spTree>
    <p:extLst>
      <p:ext uri="{BB962C8B-B14F-4D97-AF65-F5344CB8AC3E}">
        <p14:creationId xmlns:p14="http://schemas.microsoft.com/office/powerpoint/2010/main" val="53664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A488-2AE0-824A-BEFB-FFC2C158BFE1}"/>
              </a:ext>
            </a:extLst>
          </p:cNvPr>
          <p:cNvSpPr>
            <a:spLocks noGrp="1"/>
          </p:cNvSpPr>
          <p:nvPr>
            <p:ph type="title"/>
          </p:nvPr>
        </p:nvSpPr>
        <p:spPr/>
        <p:txBody>
          <a:bodyPr/>
          <a:lstStyle/>
          <a:p>
            <a:r>
              <a:rPr lang="en-US" dirty="0"/>
              <a:t>Enid Stacy</a:t>
            </a:r>
          </a:p>
        </p:txBody>
      </p:sp>
      <p:pic>
        <p:nvPicPr>
          <p:cNvPr id="5" name="Content Placeholder 4">
            <a:extLst>
              <a:ext uri="{FF2B5EF4-FFF2-40B4-BE49-F238E27FC236}">
                <a16:creationId xmlns:a16="http://schemas.microsoft.com/office/drawing/2014/main" id="{E0E2F9BA-55A4-6A4A-B7DB-CABBC5626242}"/>
              </a:ext>
            </a:extLst>
          </p:cNvPr>
          <p:cNvPicPr>
            <a:picLocks noGrp="1" noChangeAspect="1"/>
          </p:cNvPicPr>
          <p:nvPr>
            <p:ph sz="half" idx="1"/>
          </p:nvPr>
        </p:nvPicPr>
        <p:blipFill rotWithShape="1">
          <a:blip r:embed="rId2"/>
          <a:srcRect t="4320" b="4879"/>
          <a:stretch/>
        </p:blipFill>
        <p:spPr>
          <a:xfrm>
            <a:off x="796153" y="1833336"/>
            <a:ext cx="2829132" cy="3996000"/>
          </a:xfrm>
        </p:spPr>
      </p:pic>
      <p:sp>
        <p:nvSpPr>
          <p:cNvPr id="4" name="Content Placeholder 3">
            <a:extLst>
              <a:ext uri="{FF2B5EF4-FFF2-40B4-BE49-F238E27FC236}">
                <a16:creationId xmlns:a16="http://schemas.microsoft.com/office/drawing/2014/main" id="{BD97FFFA-881A-6444-A95A-526B64E12E69}"/>
              </a:ext>
            </a:extLst>
          </p:cNvPr>
          <p:cNvSpPr>
            <a:spLocks noGrp="1"/>
          </p:cNvSpPr>
          <p:nvPr>
            <p:ph sz="half" idx="2"/>
          </p:nvPr>
        </p:nvSpPr>
        <p:spPr/>
        <p:txBody>
          <a:bodyPr>
            <a:normAutofit lnSpcReduction="10000"/>
          </a:bodyPr>
          <a:lstStyle/>
          <a:p>
            <a:r>
              <a:rPr lang="en-US" dirty="0"/>
              <a:t>Redland High School</a:t>
            </a:r>
          </a:p>
          <a:p>
            <a:r>
              <a:rPr lang="en-US" dirty="0"/>
              <a:t>University College, Bristol</a:t>
            </a:r>
          </a:p>
          <a:p>
            <a:r>
              <a:rPr lang="en-US" dirty="0"/>
              <a:t>NUWSS</a:t>
            </a:r>
          </a:p>
          <a:p>
            <a:r>
              <a:rPr lang="en-US" dirty="0"/>
              <a:t>Fabian Society</a:t>
            </a:r>
          </a:p>
          <a:p>
            <a:r>
              <a:rPr lang="en-US" dirty="0"/>
              <a:t>Independent </a:t>
            </a:r>
            <a:r>
              <a:rPr lang="en-US" dirty="0" err="1"/>
              <a:t>Labour</a:t>
            </a:r>
            <a:r>
              <a:rPr lang="en-US" dirty="0"/>
              <a:t> Party</a:t>
            </a:r>
          </a:p>
          <a:p>
            <a:r>
              <a:rPr lang="en-US" dirty="0"/>
              <a:t>National Union of Gas Workers and General </a:t>
            </a:r>
            <a:r>
              <a:rPr lang="en-US" dirty="0" err="1"/>
              <a:t>Labourers</a:t>
            </a:r>
            <a:endParaRPr lang="en-US" dirty="0"/>
          </a:p>
        </p:txBody>
      </p:sp>
    </p:spTree>
    <p:extLst>
      <p:ext uri="{BB962C8B-B14F-4D97-AF65-F5344CB8AC3E}">
        <p14:creationId xmlns:p14="http://schemas.microsoft.com/office/powerpoint/2010/main" val="93188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ACDF2-2D60-C54D-B3D4-3E94C468CE3F}"/>
              </a:ext>
            </a:extLst>
          </p:cNvPr>
          <p:cNvSpPr>
            <a:spLocks noGrp="1"/>
          </p:cNvSpPr>
          <p:nvPr>
            <p:ph type="title"/>
          </p:nvPr>
        </p:nvSpPr>
        <p:spPr/>
        <p:txBody>
          <a:bodyPr/>
          <a:lstStyle/>
          <a:p>
            <a:r>
              <a:rPr lang="en-US" dirty="0"/>
              <a:t>Bristol School Board Evening Classes</a:t>
            </a:r>
          </a:p>
        </p:txBody>
      </p:sp>
      <p:sp>
        <p:nvSpPr>
          <p:cNvPr id="6" name="Content Placeholder 5">
            <a:extLst>
              <a:ext uri="{FF2B5EF4-FFF2-40B4-BE49-F238E27FC236}">
                <a16:creationId xmlns:a16="http://schemas.microsoft.com/office/drawing/2014/main" id="{9A315A74-79AF-7848-AA6E-DEA1C124804E}"/>
              </a:ext>
            </a:extLst>
          </p:cNvPr>
          <p:cNvSpPr>
            <a:spLocks noGrp="1" noChangeAspect="1"/>
          </p:cNvSpPr>
          <p:nvPr>
            <p:ph idx="1"/>
          </p:nvPr>
        </p:nvSpPr>
        <p:spPr>
          <a:xfrm>
            <a:off x="1524000" y="2810193"/>
            <a:ext cx="2244827" cy="1414241"/>
          </a:xfrm>
        </p:spPr>
        <p:txBody>
          <a:bodyPr/>
          <a:lstStyle/>
          <a:p>
            <a:pPr marL="114300" indent="0">
              <a:buNone/>
            </a:pPr>
            <a:endParaRPr lang="en-US" dirty="0"/>
          </a:p>
        </p:txBody>
      </p:sp>
      <p:sp>
        <p:nvSpPr>
          <p:cNvPr id="7" name="Rectangle 2">
            <a:extLst>
              <a:ext uri="{FF2B5EF4-FFF2-40B4-BE49-F238E27FC236}">
                <a16:creationId xmlns:a16="http://schemas.microsoft.com/office/drawing/2014/main" id="{DA96E508-B831-AF47-8527-077D77E70B1F}"/>
              </a:ext>
            </a:extLst>
          </p:cNvPr>
          <p:cNvSpPr>
            <a:spLocks noChangeAspect="1" noChangeArrowheads="1"/>
          </p:cNvSpPr>
          <p:nvPr/>
        </p:nvSpPr>
        <p:spPr bwMode="auto">
          <a:xfrm>
            <a:off x="1066800" y="1209993"/>
            <a:ext cx="2693792" cy="13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descr="http://www.leeds.ac.uk/educol/documents/8505.gif">
            <a:extLst>
              <a:ext uri="{FF2B5EF4-FFF2-40B4-BE49-F238E27FC236}">
                <a16:creationId xmlns:a16="http://schemas.microsoft.com/office/drawing/2014/main" id="{A4F7B7E4-8357-1F42-BC0C-88B314305F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67192"/>
            <a:ext cx="6603531" cy="49161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E72B15D9-8539-5446-BC12-F98F15878DE8}"/>
              </a:ext>
            </a:extLst>
          </p:cNvPr>
          <p:cNvSpPr>
            <a:spLocks noChangeAspect="1" noChangeArrowheads="1"/>
          </p:cNvSpPr>
          <p:nvPr/>
        </p:nvSpPr>
        <p:spPr bwMode="auto">
          <a:xfrm>
            <a:off x="1066800" y="8690292"/>
            <a:ext cx="26937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9028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0D614-F5C8-9E44-8C06-71598611B6AC}"/>
              </a:ext>
            </a:extLst>
          </p:cNvPr>
          <p:cNvSpPr>
            <a:spLocks noGrp="1"/>
          </p:cNvSpPr>
          <p:nvPr>
            <p:ph type="title"/>
          </p:nvPr>
        </p:nvSpPr>
        <p:spPr/>
        <p:txBody>
          <a:bodyPr/>
          <a:lstStyle/>
          <a:p>
            <a:r>
              <a:rPr lang="en-US" dirty="0"/>
              <a:t>Agnes </a:t>
            </a:r>
            <a:r>
              <a:rPr lang="en-US" dirty="0" err="1"/>
              <a:t>Beddoe</a:t>
            </a:r>
            <a:r>
              <a:rPr lang="en-US" dirty="0"/>
              <a:t>: The Final Years</a:t>
            </a:r>
          </a:p>
        </p:txBody>
      </p:sp>
      <p:pic>
        <p:nvPicPr>
          <p:cNvPr id="4" name="Content Placeholder 3" descr="F04f.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28058"/>
            <a:ext cx="3657600" cy="4406746"/>
          </a:xfrm>
        </p:spPr>
      </p:pic>
      <p:sp>
        <p:nvSpPr>
          <p:cNvPr id="5" name="Content Placeholder 4">
            <a:extLst>
              <a:ext uri="{FF2B5EF4-FFF2-40B4-BE49-F238E27FC236}">
                <a16:creationId xmlns:a16="http://schemas.microsoft.com/office/drawing/2014/main" id="{1E54CEAC-6E31-D547-8A3B-C00504024AB7}"/>
              </a:ext>
            </a:extLst>
          </p:cNvPr>
          <p:cNvSpPr>
            <a:spLocks noGrp="1"/>
          </p:cNvSpPr>
          <p:nvPr>
            <p:ph sz="half" idx="2"/>
          </p:nvPr>
        </p:nvSpPr>
        <p:spPr/>
        <p:txBody>
          <a:bodyPr/>
          <a:lstStyle/>
          <a:p>
            <a:r>
              <a:rPr lang="en-US" dirty="0"/>
              <a:t> NUWSS Executive Committee</a:t>
            </a:r>
          </a:p>
          <a:p>
            <a:r>
              <a:rPr lang="en-US" dirty="0"/>
              <a:t>Women’s Social and Political Union (WSPU)</a:t>
            </a:r>
          </a:p>
          <a:p>
            <a:r>
              <a:rPr lang="en-US" dirty="0"/>
              <a:t>Bradford on Avon Board </a:t>
            </a:r>
            <a:r>
              <a:rPr lang="en-US"/>
              <a:t>of Guardians</a:t>
            </a:r>
            <a:endParaRPr lang="en-US" dirty="0"/>
          </a:p>
          <a:p>
            <a:r>
              <a:rPr lang="en-US" dirty="0"/>
              <a:t>1908 Hyde Park Demonstration</a:t>
            </a:r>
          </a:p>
        </p:txBody>
      </p:sp>
    </p:spTree>
    <p:extLst>
      <p:ext uri="{BB962C8B-B14F-4D97-AF65-F5344CB8AC3E}">
        <p14:creationId xmlns:p14="http://schemas.microsoft.com/office/powerpoint/2010/main" val="250749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31C6-1A3E-6D44-83FC-8A5A639B940F}"/>
              </a:ext>
            </a:extLst>
          </p:cNvPr>
          <p:cNvSpPr>
            <a:spLocks noGrp="1"/>
          </p:cNvSpPr>
          <p:nvPr>
            <p:ph type="title"/>
          </p:nvPr>
        </p:nvSpPr>
        <p:spPr/>
        <p:txBody>
          <a:bodyPr/>
          <a:lstStyle/>
          <a:p>
            <a:r>
              <a:rPr lang="en-US"/>
              <a:t>Bibliography</a:t>
            </a:r>
          </a:p>
        </p:txBody>
      </p:sp>
      <p:sp>
        <p:nvSpPr>
          <p:cNvPr id="3" name="Content Placeholder 2">
            <a:extLst>
              <a:ext uri="{FF2B5EF4-FFF2-40B4-BE49-F238E27FC236}">
                <a16:creationId xmlns:a16="http://schemas.microsoft.com/office/drawing/2014/main" id="{DC8CB298-7D1C-0A41-AD50-3942E449450C}"/>
              </a:ext>
            </a:extLst>
          </p:cNvPr>
          <p:cNvSpPr>
            <a:spLocks noGrp="1"/>
          </p:cNvSpPr>
          <p:nvPr>
            <p:ph idx="1"/>
          </p:nvPr>
        </p:nvSpPr>
        <p:spPr/>
        <p:txBody>
          <a:bodyPr>
            <a:normAutofit fontScale="92500" lnSpcReduction="20000"/>
          </a:bodyPr>
          <a:lstStyle/>
          <a:p>
            <a:pPr marL="0" indent="0">
              <a:buNone/>
            </a:pPr>
            <a:r>
              <a:rPr lang="en-US" dirty="0"/>
              <a:t>Elizabeth Bird, Curricular Innovations in Women’s Adult Education 1865-1900, (1985) </a:t>
            </a:r>
            <a:r>
              <a:rPr lang="en-US" dirty="0">
                <a:hlinkClick r:id="rId2"/>
              </a:rPr>
              <a:t>http://www.leeds.ac.uk/educol/documents/00002647.htm</a:t>
            </a:r>
            <a:endParaRPr lang="en-US" dirty="0"/>
          </a:p>
          <a:p>
            <a:pPr marL="0" indent="0">
              <a:buNone/>
            </a:pPr>
            <a:endParaRPr lang="en-US" dirty="0"/>
          </a:p>
          <a:p>
            <a:pPr marL="0" indent="0">
              <a:buNone/>
            </a:pPr>
            <a:r>
              <a:rPr lang="en-US" dirty="0"/>
              <a:t>Lucienne Boyce, The Bristol Suffragettes (2013)</a:t>
            </a:r>
          </a:p>
          <a:p>
            <a:pPr marL="0" indent="0">
              <a:buNone/>
            </a:pPr>
            <a:endParaRPr lang="en-US" dirty="0"/>
          </a:p>
          <a:p>
            <a:pPr marL="0" indent="0">
              <a:buNone/>
            </a:pPr>
            <a:r>
              <a:rPr lang="en-US" dirty="0"/>
              <a:t>Elizabeth Crawford, The Women’s Suffrage Movement in Britain A Regional Survey (2013)</a:t>
            </a:r>
          </a:p>
          <a:p>
            <a:pPr marL="0" indent="0">
              <a:buNone/>
            </a:pPr>
            <a:endParaRPr lang="en-GB" dirty="0"/>
          </a:p>
          <a:p>
            <a:pPr marL="0" indent="0">
              <a:buNone/>
            </a:pPr>
            <a:r>
              <a:rPr lang="en-GB" dirty="0"/>
              <a:t>June </a:t>
            </a:r>
            <a:r>
              <a:rPr lang="en-GB" dirty="0" err="1"/>
              <a:t>Hannam</a:t>
            </a:r>
            <a:r>
              <a:rPr lang="en-GB" dirty="0"/>
              <a:t>, ‘An Enlarged Sphere of Usefulness’: The Bristol Women’s Movement c.1860-1914, pp.184-209 in Madge Dresser and Philip </a:t>
            </a:r>
            <a:r>
              <a:rPr lang="en-GB" dirty="0" err="1"/>
              <a:t>Ollerenshaw</a:t>
            </a:r>
            <a:r>
              <a:rPr lang="en-GB" dirty="0"/>
              <a:t> (eds.) The Making of Modern Bristol, (1996)</a:t>
            </a:r>
          </a:p>
          <a:p>
            <a:pPr marL="0" indent="0">
              <a:buNone/>
            </a:pPr>
            <a:endParaRPr lang="en-GB" dirty="0"/>
          </a:p>
          <a:p>
            <a:pPr marL="0" indent="0">
              <a:buNone/>
            </a:pPr>
            <a:r>
              <a:rPr lang="en-GB" dirty="0"/>
              <a:t>Ellen </a:t>
            </a:r>
            <a:r>
              <a:rPr lang="en-GB" dirty="0" err="1"/>
              <a:t>Malos</a:t>
            </a:r>
            <a:r>
              <a:rPr lang="en-GB" dirty="0"/>
              <a:t>, ‘Bristol Women in Action 1839-1919: The Right to Vote and the Need to Earn a Living’, pp.97-128, Ian Bild (ed) Bristol’s Other History (1983)</a:t>
            </a:r>
          </a:p>
          <a:p>
            <a:pPr marL="0" indent="0">
              <a:buNone/>
            </a:pPr>
            <a:endParaRPr lang="en-GB" dirty="0"/>
          </a:p>
          <a:p>
            <a:pPr marL="0" indent="0">
              <a:buNone/>
            </a:pPr>
            <a:endParaRPr lang="en-GB" dirty="0"/>
          </a:p>
          <a:p>
            <a:pPr marL="0" indent="0">
              <a:buNone/>
            </a:pPr>
            <a:endParaRPr lang="en-GB" dirty="0"/>
          </a:p>
          <a:p>
            <a:pPr marL="114300" indent="0">
              <a:buNone/>
            </a:pPr>
            <a:endParaRPr lang="en-US" dirty="0"/>
          </a:p>
        </p:txBody>
      </p:sp>
    </p:spTree>
    <p:extLst>
      <p:ext uri="{BB962C8B-B14F-4D97-AF65-F5344CB8AC3E}">
        <p14:creationId xmlns:p14="http://schemas.microsoft.com/office/powerpoint/2010/main" val="427140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International Women’s Day 2018, </a:t>
            </a:r>
            <a:r>
              <a:rPr lang="en-US" sz="4000" dirty="0" err="1"/>
              <a:t>Redmaids</a:t>
            </a:r>
            <a:r>
              <a:rPr lang="en-US" sz="4000" dirty="0"/>
              <a:t>’ High School</a:t>
            </a:r>
          </a:p>
        </p:txBody>
      </p:sp>
      <p:pic>
        <p:nvPicPr>
          <p:cNvPr id="7" name="Content Placeholder 6" descr="20190308RedMaidsHighWomensParade-62.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43945" b="-43945"/>
          <a:stretch>
            <a:fillRect/>
          </a:stretch>
        </p:blipFill>
        <p:spPr/>
      </p:pic>
      <p:pic>
        <p:nvPicPr>
          <p:cNvPr id="8" name="Content Placeholder 7" descr="20190308RedMaidsHighWomensParade-22.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43945" b="-43945"/>
          <a:stretch>
            <a:fillRect/>
          </a:stretch>
        </p:blipFill>
        <p:spPr/>
      </p:pic>
    </p:spTree>
    <p:extLst>
      <p:ext uri="{BB962C8B-B14F-4D97-AF65-F5344CB8AC3E}">
        <p14:creationId xmlns:p14="http://schemas.microsoft.com/office/powerpoint/2010/main" val="1312427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725B-6174-ED41-9A57-E11B436D7F38}"/>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200678AD-0983-2246-9DA4-9C3757EBB80E}"/>
              </a:ext>
            </a:extLst>
          </p:cNvPr>
          <p:cNvSpPr>
            <a:spLocks noGrp="1"/>
          </p:cNvSpPr>
          <p:nvPr>
            <p:ph idx="1"/>
          </p:nvPr>
        </p:nvSpPr>
        <p:spPr/>
        <p:txBody>
          <a:bodyPr/>
          <a:lstStyle/>
          <a:p>
            <a:pPr marL="114300" indent="0">
              <a:buNone/>
            </a:pPr>
            <a:r>
              <a:rPr lang="en-GB" dirty="0"/>
              <a:t>Moira Martin, Single Women and Philanthropy: A case study of women’s associational life in Bristol, 1880-1914, pp. 395-417, Women’s History Review, Vol.17, No.3, (2008)</a:t>
            </a:r>
          </a:p>
          <a:p>
            <a:pPr marL="114300" indent="0">
              <a:buNone/>
            </a:pPr>
            <a:endParaRPr lang="en-US" dirty="0"/>
          </a:p>
          <a:p>
            <a:pPr marL="114300" indent="0">
              <a:buNone/>
            </a:pPr>
            <a:r>
              <a:rPr lang="en-US" dirty="0"/>
              <a:t>Walter Sampson, A History of the Red Maids’ School (1908)</a:t>
            </a:r>
          </a:p>
          <a:p>
            <a:pPr marL="114300" indent="0">
              <a:buNone/>
            </a:pPr>
            <a:endParaRPr lang="en-US" dirty="0"/>
          </a:p>
          <a:p>
            <a:pPr marL="114300" indent="0">
              <a:buNone/>
            </a:pPr>
            <a:r>
              <a:rPr lang="en-US" dirty="0"/>
              <a:t>Margaret </a:t>
            </a:r>
            <a:r>
              <a:rPr lang="en-US" dirty="0" err="1"/>
              <a:t>Shaen</a:t>
            </a:r>
            <a:r>
              <a:rPr lang="en-US" dirty="0"/>
              <a:t>, A Memorial of Two Sisters: Susanna and Catherine </a:t>
            </a:r>
            <a:r>
              <a:rPr lang="en-US" dirty="0" err="1"/>
              <a:t>Winkworth</a:t>
            </a:r>
            <a:r>
              <a:rPr lang="en-US" dirty="0"/>
              <a:t> (1904)</a:t>
            </a:r>
          </a:p>
          <a:p>
            <a:pPr marL="114300" indent="0">
              <a:buNone/>
            </a:pPr>
            <a:endParaRPr lang="en-US" dirty="0"/>
          </a:p>
          <a:p>
            <a:pPr marL="114300" indent="0">
              <a:buNone/>
            </a:pPr>
            <a:r>
              <a:rPr lang="en-US" dirty="0"/>
              <a:t>Jean Vane, </a:t>
            </a:r>
            <a:r>
              <a:rPr lang="en-US" dirty="0" err="1"/>
              <a:t>Apparelled</a:t>
            </a:r>
            <a:r>
              <a:rPr lang="en-US" dirty="0"/>
              <a:t> in Red: The History of the Red Maids’ School (1984)</a:t>
            </a:r>
          </a:p>
        </p:txBody>
      </p:sp>
    </p:spTree>
    <p:extLst>
      <p:ext uri="{BB962C8B-B14F-4D97-AF65-F5344CB8AC3E}">
        <p14:creationId xmlns:p14="http://schemas.microsoft.com/office/powerpoint/2010/main" val="363822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Bristol Outrages</a:t>
            </a:r>
          </a:p>
        </p:txBody>
      </p:sp>
      <p:pic>
        <p:nvPicPr>
          <p:cNvPr id="7" name="Content Placeholder 6"/>
          <p:cNvPicPr>
            <a:picLocks noGrp="1" noChangeAspect="1"/>
          </p:cNvPicPr>
          <p:nvPr>
            <p:ph sz="half" idx="1"/>
          </p:nvPr>
        </p:nvPicPr>
        <p:blipFill>
          <a:blip r:embed="rId2"/>
          <a:stretch>
            <a:fillRect/>
          </a:stretch>
        </p:blipFill>
        <p:spPr>
          <a:xfrm>
            <a:off x="457200" y="1922343"/>
            <a:ext cx="3657600" cy="3818177"/>
          </a:xfrm>
        </p:spPr>
      </p:pic>
      <p:pic>
        <p:nvPicPr>
          <p:cNvPr id="9" name="Content Placeholder 8">
            <a:extLst>
              <a:ext uri="{FF2B5EF4-FFF2-40B4-BE49-F238E27FC236}">
                <a16:creationId xmlns:a16="http://schemas.microsoft.com/office/drawing/2014/main" id="{89D05336-5539-EF49-A2ED-CCD92D67B218}"/>
              </a:ext>
            </a:extLst>
          </p:cNvPr>
          <p:cNvPicPr>
            <a:picLocks noGrp="1" noChangeAspect="1"/>
          </p:cNvPicPr>
          <p:nvPr>
            <p:ph sz="half" idx="2"/>
          </p:nvPr>
        </p:nvPicPr>
        <p:blipFill rotWithShape="1">
          <a:blip r:embed="rId3"/>
          <a:srcRect l="15716" r="13778"/>
          <a:stretch/>
        </p:blipFill>
        <p:spPr>
          <a:xfrm>
            <a:off x="4314423" y="1954506"/>
            <a:ext cx="3657601" cy="3492000"/>
          </a:xfrm>
        </p:spPr>
      </p:pic>
    </p:spTree>
    <p:extLst>
      <p:ext uri="{BB962C8B-B14F-4D97-AF65-F5344CB8AC3E}">
        <p14:creationId xmlns:p14="http://schemas.microsoft.com/office/powerpoint/2010/main" val="291329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chor="ctr">
            <a:normAutofit/>
          </a:bodyPr>
          <a:lstStyle/>
          <a:p>
            <a:r>
              <a:rPr lang="en-US" dirty="0"/>
              <a:t>Agnes Montgomerie </a:t>
            </a:r>
            <a:r>
              <a:rPr lang="en-US" dirty="0" err="1"/>
              <a:t>Beddoe</a:t>
            </a:r>
            <a:endParaRPr lang="en-US" dirty="0"/>
          </a:p>
        </p:txBody>
      </p:sp>
      <p:sp>
        <p:nvSpPr>
          <p:cNvPr id="3" name="Content Placeholder 2">
            <a:extLst>
              <a:ext uri="{FF2B5EF4-FFF2-40B4-BE49-F238E27FC236}">
                <a16:creationId xmlns:a16="http://schemas.microsoft.com/office/drawing/2014/main" id="{8533CBCA-BE0F-4742-AFE3-7103E9D36645}"/>
              </a:ext>
            </a:extLst>
          </p:cNvPr>
          <p:cNvSpPr>
            <a:spLocks noGrp="1"/>
          </p:cNvSpPr>
          <p:nvPr>
            <p:ph sz="half" idx="1"/>
          </p:nvPr>
        </p:nvSpPr>
        <p:spPr>
          <a:xfrm>
            <a:off x="457200" y="1536192"/>
            <a:ext cx="3657600" cy="4590288"/>
          </a:xfrm>
        </p:spPr>
        <p:txBody>
          <a:bodyPr>
            <a:normAutofit/>
          </a:bodyPr>
          <a:lstStyle/>
          <a:p>
            <a:r>
              <a:rPr lang="en-US" sz="2600" dirty="0"/>
              <a:t>Moved to Bristol in 1858</a:t>
            </a:r>
          </a:p>
          <a:p>
            <a:r>
              <a:rPr lang="en-US" sz="2600" dirty="0"/>
              <a:t>1866 Suffrage Petition</a:t>
            </a:r>
          </a:p>
          <a:p>
            <a:r>
              <a:rPr lang="en-US" sz="2600" dirty="0"/>
              <a:t>1868 Bristol and West of England Society for Women’s Suffrage</a:t>
            </a:r>
          </a:p>
          <a:p>
            <a:r>
              <a:rPr lang="en-US" sz="2600" dirty="0" err="1"/>
              <a:t>Kingswood</a:t>
            </a:r>
            <a:r>
              <a:rPr lang="en-US" sz="2600" dirty="0"/>
              <a:t> Reformatory for Boys</a:t>
            </a:r>
          </a:p>
          <a:p>
            <a:r>
              <a:rPr lang="en-US" sz="2600" dirty="0"/>
              <a:t>Red Lodge Reformatory for Girls</a:t>
            </a:r>
          </a:p>
        </p:txBody>
      </p:sp>
      <p:pic>
        <p:nvPicPr>
          <p:cNvPr id="10" name="Content Placeholder 9"/>
          <p:cNvPicPr>
            <a:picLocks noGrp="1" noChangeAspect="1"/>
          </p:cNvPicPr>
          <p:nvPr>
            <p:ph sz="half" idx="2"/>
          </p:nvPr>
        </p:nvPicPr>
        <p:blipFill>
          <a:blip r:embed="rId3"/>
          <a:stretch>
            <a:fillRect/>
          </a:stretch>
        </p:blipFill>
        <p:spPr>
          <a:xfrm>
            <a:off x="4419600" y="2033144"/>
            <a:ext cx="3657600" cy="3596384"/>
          </a:xfrm>
          <a:noFill/>
        </p:spPr>
      </p:pic>
    </p:spTree>
    <p:extLst>
      <p:ext uri="{BB962C8B-B14F-4D97-AF65-F5344CB8AC3E}">
        <p14:creationId xmlns:p14="http://schemas.microsoft.com/office/powerpoint/2010/main" val="369734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D2781-09BB-9B42-AB7B-301EBC58300C}"/>
              </a:ext>
            </a:extLst>
          </p:cNvPr>
          <p:cNvSpPr>
            <a:spLocks noGrp="1"/>
          </p:cNvSpPr>
          <p:nvPr>
            <p:ph type="title"/>
          </p:nvPr>
        </p:nvSpPr>
        <p:spPr/>
        <p:txBody>
          <a:bodyPr/>
          <a:lstStyle/>
          <a:p>
            <a:r>
              <a:rPr lang="en-US" sz="4000" dirty="0"/>
              <a:t>Bristol and West of England Society for Women’s Suffrage</a:t>
            </a:r>
          </a:p>
        </p:txBody>
      </p:sp>
      <p:pic>
        <p:nvPicPr>
          <p:cNvPr id="4" name="Content Placeholder 3"/>
          <p:cNvPicPr>
            <a:picLocks noGrp="1" noChangeAspect="1"/>
          </p:cNvPicPr>
          <p:nvPr>
            <p:ph sz="half" idx="1"/>
          </p:nvPr>
        </p:nvPicPr>
        <p:blipFill>
          <a:blip r:embed="rId2"/>
          <a:stretch>
            <a:fillRect/>
          </a:stretch>
        </p:blipFill>
        <p:spPr>
          <a:xfrm>
            <a:off x="1065552" y="1701800"/>
            <a:ext cx="3004799" cy="4589463"/>
          </a:xfrm>
        </p:spPr>
      </p:pic>
      <p:pic>
        <p:nvPicPr>
          <p:cNvPr id="6" name="Content Placeholder 5">
            <a:extLst>
              <a:ext uri="{FF2B5EF4-FFF2-40B4-BE49-F238E27FC236}">
                <a16:creationId xmlns:a16="http://schemas.microsoft.com/office/drawing/2014/main" id="{4CE83313-F135-AD41-A4FF-759FD7C82B89}"/>
              </a:ext>
            </a:extLst>
          </p:cNvPr>
          <p:cNvPicPr>
            <a:picLocks noGrp="1" noChangeAspect="1"/>
          </p:cNvPicPr>
          <p:nvPr>
            <p:ph sz="half" idx="2"/>
          </p:nvPr>
        </p:nvPicPr>
        <p:blipFill rotWithShape="1">
          <a:blip r:embed="rId3"/>
          <a:srcRect t="12796" b="11372"/>
          <a:stretch/>
        </p:blipFill>
        <p:spPr>
          <a:xfrm>
            <a:off x="4705341" y="1993899"/>
            <a:ext cx="3249285" cy="3636000"/>
          </a:xfrm>
        </p:spPr>
      </p:pic>
    </p:spTree>
    <p:extLst>
      <p:ext uri="{BB962C8B-B14F-4D97-AF65-F5344CB8AC3E}">
        <p14:creationId xmlns:p14="http://schemas.microsoft.com/office/powerpoint/2010/main" val="164595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71E028-4959-6143-AA19-323E479EA5C4}"/>
              </a:ext>
            </a:extLst>
          </p:cNvPr>
          <p:cNvSpPr>
            <a:spLocks noGrp="1"/>
          </p:cNvSpPr>
          <p:nvPr>
            <p:ph type="title"/>
          </p:nvPr>
        </p:nvSpPr>
        <p:spPr>
          <a:xfrm>
            <a:off x="304800" y="415544"/>
            <a:ext cx="7772400" cy="1095756"/>
          </a:xfrm>
        </p:spPr>
        <p:txBody>
          <a:bodyPr/>
          <a:lstStyle/>
          <a:p>
            <a:pPr algn="l"/>
            <a:r>
              <a:rPr lang="en-US" sz="4400" b="0" dirty="0"/>
              <a:t>Red Maids’ School</a:t>
            </a:r>
          </a:p>
        </p:txBody>
      </p:sp>
      <p:sp>
        <p:nvSpPr>
          <p:cNvPr id="4" name="Text Placeholder 3">
            <a:extLst>
              <a:ext uri="{FF2B5EF4-FFF2-40B4-BE49-F238E27FC236}">
                <a16:creationId xmlns:a16="http://schemas.microsoft.com/office/drawing/2014/main" id="{6CD93EDF-C1D6-434E-A881-2CB278501D73}"/>
              </a:ext>
            </a:extLst>
          </p:cNvPr>
          <p:cNvSpPr>
            <a:spLocks noGrp="1"/>
          </p:cNvSpPr>
          <p:nvPr>
            <p:ph type="body" sz="half" idx="2"/>
          </p:nvPr>
        </p:nvSpPr>
        <p:spPr/>
        <p:txBody>
          <a:bodyPr/>
          <a:lstStyle/>
          <a:p>
            <a:r>
              <a:rPr lang="en-US" b="1" dirty="0"/>
              <a:t>Darning Day at Red Maids’ School, Eyre Crowe RA, 1879 (</a:t>
            </a:r>
            <a:r>
              <a:rPr lang="en-US" dirty="0"/>
              <a:t>Aberdeen Art Gallery and Museum</a:t>
            </a:r>
            <a:r>
              <a:rPr lang="en-US" b="1" dirty="0"/>
              <a:t>)</a:t>
            </a:r>
            <a:endParaRPr lang="en-US" dirty="0"/>
          </a:p>
        </p:txBody>
      </p:sp>
      <p:pic>
        <p:nvPicPr>
          <p:cNvPr id="7" name="Content Placeholder 6"/>
          <p:cNvPicPr>
            <a:picLocks noGrp="1" noChangeAspect="1"/>
          </p:cNvPicPr>
          <p:nvPr>
            <p:ph sz="quarter" idx="13"/>
          </p:nvPr>
        </p:nvPicPr>
        <p:blipFill>
          <a:blip r:embed="rId2"/>
          <a:stretch>
            <a:fillRect/>
          </a:stretch>
        </p:blipFill>
        <p:spPr>
          <a:xfrm>
            <a:off x="304800" y="2195862"/>
            <a:ext cx="7772400" cy="3040951"/>
          </a:xfrm>
        </p:spPr>
      </p:pic>
    </p:spTree>
    <p:extLst>
      <p:ext uri="{BB962C8B-B14F-4D97-AF65-F5344CB8AC3E}">
        <p14:creationId xmlns:p14="http://schemas.microsoft.com/office/powerpoint/2010/main" val="91832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Commission for Endowed Schools</a:t>
            </a:r>
          </a:p>
        </p:txBody>
      </p:sp>
      <p:sp>
        <p:nvSpPr>
          <p:cNvPr id="6" name="Content Placeholder 5"/>
          <p:cNvSpPr>
            <a:spLocks noGrp="1"/>
          </p:cNvSpPr>
          <p:nvPr>
            <p:ph idx="1"/>
          </p:nvPr>
        </p:nvSpPr>
        <p:spPr/>
        <p:txBody>
          <a:bodyPr>
            <a:normAutofit/>
          </a:bodyPr>
          <a:lstStyle/>
          <a:p>
            <a:pPr marL="0" indent="0">
              <a:buNone/>
            </a:pPr>
            <a:r>
              <a:rPr lang="en-GB" dirty="0"/>
              <a:t>“</a:t>
            </a:r>
            <a:r>
              <a:rPr lang="en-GB" i="1" dirty="0"/>
              <a:t>The educational aim of schools in this class is never high. The life lived in them is for the most part joyless and uninteresting. The children are dressed in hideous costume; they are subject to many restraints of a humiliating kind</a:t>
            </a:r>
            <a:r>
              <a:rPr lang="en-GB" dirty="0"/>
              <a:t>”.</a:t>
            </a:r>
          </a:p>
          <a:p>
            <a:pPr marL="0" indent="0">
              <a:buNone/>
            </a:pPr>
            <a:r>
              <a:rPr lang="en-GB" b="1" i="1" dirty="0"/>
              <a:t>Westminster Review</a:t>
            </a:r>
            <a:r>
              <a:rPr lang="en-GB" dirty="0"/>
              <a:t>, April 1873</a:t>
            </a:r>
          </a:p>
          <a:p>
            <a:pPr marL="0" indent="0">
              <a:buNone/>
            </a:pPr>
            <a:endParaRPr lang="en-GB" dirty="0"/>
          </a:p>
          <a:p>
            <a:pPr marL="0" indent="0">
              <a:buNone/>
            </a:pPr>
            <a:r>
              <a:rPr lang="en-GB" dirty="0"/>
              <a:t>“</a:t>
            </a:r>
            <a:r>
              <a:rPr lang="en-GB" i="1" dirty="0"/>
              <a:t>They learn the 3 </a:t>
            </a:r>
            <a:r>
              <a:rPr lang="en-GB" i="1" dirty="0" err="1"/>
              <a:t>Rs</a:t>
            </a:r>
            <a:r>
              <a:rPr lang="en-GB" i="1" dirty="0"/>
              <a:t>, saying the Catechism and bobbing a curtsey. And thus £3000 is spent, just for the sake of supplying Clifton people with servants (about 15 per annum) warranted to have as little education as possible and to know to ‘keep their place</a:t>
            </a:r>
            <a:r>
              <a:rPr lang="en-GB" dirty="0"/>
              <a:t>”.</a:t>
            </a:r>
          </a:p>
          <a:p>
            <a:pPr marL="0" indent="0">
              <a:buNone/>
            </a:pPr>
            <a:r>
              <a:rPr lang="en-GB" b="1" i="1" dirty="0"/>
              <a:t>Western Daily Press</a:t>
            </a:r>
            <a:r>
              <a:rPr lang="en-GB" dirty="0"/>
              <a:t>, 1873</a:t>
            </a:r>
          </a:p>
          <a:p>
            <a:endParaRPr lang="en-GB" dirty="0"/>
          </a:p>
          <a:p>
            <a:endParaRPr lang="en-US" dirty="0"/>
          </a:p>
        </p:txBody>
      </p:sp>
    </p:spTree>
    <p:extLst>
      <p:ext uri="{BB962C8B-B14F-4D97-AF65-F5344CB8AC3E}">
        <p14:creationId xmlns:p14="http://schemas.microsoft.com/office/powerpoint/2010/main" val="429441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E867-C750-D94F-A438-5B05443979E5}"/>
              </a:ext>
            </a:extLst>
          </p:cNvPr>
          <p:cNvSpPr>
            <a:spLocks noGrp="1"/>
          </p:cNvSpPr>
          <p:nvPr>
            <p:ph type="title"/>
          </p:nvPr>
        </p:nvSpPr>
        <p:spPr/>
        <p:txBody>
          <a:bodyPr/>
          <a:lstStyle/>
          <a:p>
            <a:r>
              <a:rPr lang="en-US" sz="4000" dirty="0"/>
              <a:t>Walter Sampson, A History of Red Maids’ School (1908)</a:t>
            </a:r>
          </a:p>
        </p:txBody>
      </p:sp>
      <p:sp>
        <p:nvSpPr>
          <p:cNvPr id="3" name="Content Placeholder 2">
            <a:extLst>
              <a:ext uri="{FF2B5EF4-FFF2-40B4-BE49-F238E27FC236}">
                <a16:creationId xmlns:a16="http://schemas.microsoft.com/office/drawing/2014/main" id="{4812251C-E1C7-C043-B5F2-22A3742C5FA5}"/>
              </a:ext>
            </a:extLst>
          </p:cNvPr>
          <p:cNvSpPr>
            <a:spLocks noGrp="1"/>
          </p:cNvSpPr>
          <p:nvPr>
            <p:ph idx="1"/>
          </p:nvPr>
        </p:nvSpPr>
        <p:spPr/>
        <p:txBody>
          <a:bodyPr>
            <a:normAutofit/>
          </a:bodyPr>
          <a:lstStyle/>
          <a:p>
            <a:pPr marL="114300" indent="0">
              <a:buNone/>
            </a:pPr>
            <a:r>
              <a:rPr lang="en-GB" i="1" dirty="0"/>
              <a:t>“Miss Roberts was a lady of high intellect and strong character. The rapid rise in the educational state of the school from 1875 to 1879 is very remarkable. During this period French was ordered to be taught the girls in the first class, and the Governors decided to enter girls for the Cambridge Local Examinations (…) 21 certificates were awarded in December 1885, 10 with honours – 4 in the first class. The eldest student-teacher gained a first class senior certificate – a great distinction when it is remembered that 15 only were awarded first class honours out of 1138 senior candidates throughout the country. In addition she received the Royal Geographical Society’s Medal for political geography (..) Miss Roberts had, indeed, done a great work.”</a:t>
            </a:r>
          </a:p>
          <a:p>
            <a:r>
              <a:rPr lang="en-GB" dirty="0"/>
              <a:t>Walter Sampson, </a:t>
            </a:r>
            <a:r>
              <a:rPr lang="en-GB" b="1" dirty="0"/>
              <a:t>A History of Red Maids’ School</a:t>
            </a:r>
            <a:r>
              <a:rPr lang="en-GB" dirty="0"/>
              <a:t>, 1908</a:t>
            </a:r>
          </a:p>
          <a:p>
            <a:pPr marL="114300" indent="0">
              <a:buNone/>
            </a:pPr>
            <a:endParaRPr lang="en-US" dirty="0"/>
          </a:p>
        </p:txBody>
      </p:sp>
    </p:spTree>
    <p:extLst>
      <p:ext uri="{BB962C8B-B14F-4D97-AF65-F5344CB8AC3E}">
        <p14:creationId xmlns:p14="http://schemas.microsoft.com/office/powerpoint/2010/main" val="204932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B687-FAA8-A249-BC28-2365A007F6A7}"/>
              </a:ext>
            </a:extLst>
          </p:cNvPr>
          <p:cNvSpPr>
            <a:spLocks noGrp="1"/>
          </p:cNvSpPr>
          <p:nvPr>
            <p:ph type="title"/>
          </p:nvPr>
        </p:nvSpPr>
        <p:spPr/>
        <p:txBody>
          <a:bodyPr/>
          <a:lstStyle/>
          <a:p>
            <a:r>
              <a:rPr lang="en-US" dirty="0"/>
              <a:t>“Lectures for Ladies”</a:t>
            </a:r>
          </a:p>
        </p:txBody>
      </p:sp>
      <p:sp>
        <p:nvSpPr>
          <p:cNvPr id="3" name="Content Placeholder 2">
            <a:extLst>
              <a:ext uri="{FF2B5EF4-FFF2-40B4-BE49-F238E27FC236}">
                <a16:creationId xmlns:a16="http://schemas.microsoft.com/office/drawing/2014/main" id="{2A07095C-7EFB-B24A-88D3-252B7DF84A51}"/>
              </a:ext>
            </a:extLst>
          </p:cNvPr>
          <p:cNvSpPr>
            <a:spLocks noGrp="1"/>
          </p:cNvSpPr>
          <p:nvPr>
            <p:ph idx="1"/>
          </p:nvPr>
        </p:nvSpPr>
        <p:spPr/>
        <p:txBody>
          <a:bodyPr>
            <a:normAutofit fontScale="92500" lnSpcReduction="20000"/>
          </a:bodyPr>
          <a:lstStyle/>
          <a:p>
            <a:pPr marL="114300" indent="0">
              <a:buNone/>
            </a:pPr>
            <a:r>
              <a:rPr lang="en-GB" i="1" dirty="0"/>
              <a:t>There were, however, large numbers of young women, anxious for opportunities of improvement ,who could never hope to become students (at Oxford and Cambridge) and for their benefit a system of local 'lectures for ladies' was established. We were fortunate in having in Clifton a circle of enlightened men and women by whom the idea was warmly taken up, and for several years courses on a great variety of subjects were given by many eminent men. We elder sisters attended a number of them, as well as our aunts and some of their contemporaries. Of course, such a method of study was very unsystematic; one jumped from one subject to another; but the mental stimulus was of lasting value. We read diligently, and every week handed in papers signed by a number or pseudonym - such was the dread at that time of having your name known in such a connection. There was great excitement when the lists were read out - some who had not attained to the position they hoped for were even known to weep!</a:t>
            </a:r>
            <a:endParaRPr lang="en-GB" dirty="0"/>
          </a:p>
          <a:p>
            <a:pPr marL="0" indent="0" algn="r">
              <a:buNone/>
            </a:pPr>
            <a:r>
              <a:rPr lang="en-GB" b="1" dirty="0"/>
              <a:t>Elizabeth Sturge, Reminiscences of My Life (1928</a:t>
            </a:r>
            <a:endParaRPr lang="en-US" dirty="0"/>
          </a:p>
        </p:txBody>
      </p:sp>
    </p:spTree>
    <p:extLst>
      <p:ext uri="{BB962C8B-B14F-4D97-AF65-F5344CB8AC3E}">
        <p14:creationId xmlns:p14="http://schemas.microsoft.com/office/powerpoint/2010/main" val="4254596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Adjacency.thmx</Template>
  <TotalTime>14186</TotalTime>
  <Words>1056</Words>
  <Application>Microsoft Macintosh PowerPoint</Application>
  <PresentationFormat>On-screen Show (4:3)</PresentationFormat>
  <Paragraphs>88</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Adjacency</vt:lpstr>
      <vt:lpstr>Beyond the Ballot: Girls’ Education, Women’s Welfare and the Bristol Suffragists</vt:lpstr>
      <vt:lpstr>International Women’s Day 2018, Redmaids’ High School</vt:lpstr>
      <vt:lpstr>The Bristol Outrages</vt:lpstr>
      <vt:lpstr>Agnes Montgomerie Beddoe</vt:lpstr>
      <vt:lpstr>Bristol and West of England Society for Women’s Suffrage</vt:lpstr>
      <vt:lpstr>Red Maids’ School</vt:lpstr>
      <vt:lpstr>Commission for Endowed Schools</vt:lpstr>
      <vt:lpstr>Walter Sampson, A History of Red Maids’ School (1908)</vt:lpstr>
      <vt:lpstr>“Lectures for Ladies”</vt:lpstr>
      <vt:lpstr>Clifton Association for the Higher Education of Women</vt:lpstr>
      <vt:lpstr>Susannah and Catherine Winkworth</vt:lpstr>
      <vt:lpstr>Working Women’s Dwellings</vt:lpstr>
      <vt:lpstr>Mary Estlin</vt:lpstr>
      <vt:lpstr>Bristol Association of Working Women</vt:lpstr>
      <vt:lpstr>Emily and Elizabeth Sturge</vt:lpstr>
      <vt:lpstr>Enid Stacy</vt:lpstr>
      <vt:lpstr>Bristol School Board Evening Classes</vt:lpstr>
      <vt:lpstr>Agnes Beddoe: The Final Years</vt:lpstr>
      <vt:lpstr>Bibliography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McClean</dc:creator>
  <cp:lastModifiedBy>Alison McClean</cp:lastModifiedBy>
  <cp:revision>39</cp:revision>
  <dcterms:created xsi:type="dcterms:W3CDTF">2018-09-22T08:46:50Z</dcterms:created>
  <dcterms:modified xsi:type="dcterms:W3CDTF">2022-03-16T17:16:40Z</dcterms:modified>
</cp:coreProperties>
</file>