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4"/>
  </p:notesMasterIdLst>
  <p:handoutMasterIdLst>
    <p:handoutMasterId r:id="rId35"/>
  </p:handoutMasterIdLst>
  <p:sldIdLst>
    <p:sldId id="260" r:id="rId5"/>
    <p:sldId id="263" r:id="rId6"/>
    <p:sldId id="266" r:id="rId7"/>
    <p:sldId id="267" r:id="rId8"/>
    <p:sldId id="277" r:id="rId9"/>
    <p:sldId id="275" r:id="rId10"/>
    <p:sldId id="273" r:id="rId11"/>
    <p:sldId id="271" r:id="rId12"/>
    <p:sldId id="278" r:id="rId13"/>
    <p:sldId id="283" r:id="rId14"/>
    <p:sldId id="284" r:id="rId15"/>
    <p:sldId id="285" r:id="rId16"/>
    <p:sldId id="286" r:id="rId17"/>
    <p:sldId id="299" r:id="rId18"/>
    <p:sldId id="290" r:id="rId19"/>
    <p:sldId id="289" r:id="rId20"/>
    <p:sldId id="272" r:id="rId21"/>
    <p:sldId id="291" r:id="rId22"/>
    <p:sldId id="292" r:id="rId23"/>
    <p:sldId id="296" r:id="rId24"/>
    <p:sldId id="301" r:id="rId25"/>
    <p:sldId id="297" r:id="rId26"/>
    <p:sldId id="300" r:id="rId27"/>
    <p:sldId id="302" r:id="rId28"/>
    <p:sldId id="303" r:id="rId29"/>
    <p:sldId id="265" r:id="rId30"/>
    <p:sldId id="262" r:id="rId31"/>
    <p:sldId id="304" r:id="rId32"/>
    <p:sldId id="305" r:id="rId33"/>
  </p:sldIdLst>
  <p:sldSz cx="12192000" cy="6858000"/>
  <p:notesSz cx="9144000" cy="6858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284EADD-FE41-494D-A42C-2B60CCFC2DE6}">
          <p14:sldIdLst>
            <p14:sldId id="260"/>
            <p14:sldId id="263"/>
            <p14:sldId id="266"/>
            <p14:sldId id="267"/>
            <p14:sldId id="277"/>
            <p14:sldId id="275"/>
            <p14:sldId id="273"/>
            <p14:sldId id="271"/>
            <p14:sldId id="278"/>
            <p14:sldId id="283"/>
            <p14:sldId id="284"/>
            <p14:sldId id="285"/>
            <p14:sldId id="286"/>
            <p14:sldId id="299"/>
            <p14:sldId id="290"/>
            <p14:sldId id="289"/>
            <p14:sldId id="272"/>
            <p14:sldId id="291"/>
            <p14:sldId id="292"/>
            <p14:sldId id="296"/>
            <p14:sldId id="301"/>
            <p14:sldId id="297"/>
            <p14:sldId id="300"/>
            <p14:sldId id="302"/>
            <p14:sldId id="303"/>
            <p14:sldId id="265"/>
            <p14:sldId id="262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8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6804" userDrawn="1">
          <p15:clr>
            <a:srgbClr val="A4A3A4"/>
          </p15:clr>
        </p15:guide>
        <p15:guide id="12" pos="8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veen Kumar" initials="PK" lastIdx="0" clrIdx="0">
    <p:extLst>
      <p:ext uri="{19B8F6BF-5375-455C-9EA6-DF929625EA0E}">
        <p15:presenceInfo xmlns:p15="http://schemas.microsoft.com/office/powerpoint/2012/main" userId="S-1-5-21-1659004503-492894223-725345543-47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AC"/>
    <a:srgbClr val="CC7054"/>
    <a:srgbClr val="7A7392"/>
    <a:srgbClr val="199DAC"/>
    <a:srgbClr val="16818D"/>
    <a:srgbClr val="1C9DAC"/>
    <a:srgbClr val="598752"/>
    <a:srgbClr val="6DA463"/>
    <a:srgbClr val="A65C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098F6-D01A-387C-CAEF-550B27C4762C}" v="103" dt="2022-04-04T10:31:1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93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3838"/>
        <p:guide pos="3840"/>
        <p:guide pos="6804"/>
        <p:guide pos="8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3CF07-9307-6C48-9A7D-CFB6D2778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7DB75-BAF4-B743-9A92-74B92A91E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2C6B3-A39F-7849-8137-15C55F281F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F245-9DFC-A14D-946D-EB14F66A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1EF103-8B47-490D-8D9D-90D6154BE42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28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None of these caused discontinuity of wearing the sleeve.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90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7A7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D8E96D4C-F781-D146-B2F0-26791859FA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1787872" cy="8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E3B5BC-7C7D-A745-8158-A53C466D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435" y="1915482"/>
            <a:ext cx="7586032" cy="208958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EC6F0B-C9B0-464E-ABF8-505FA2B99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97" y="1916833"/>
            <a:ext cx="1625519" cy="2690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Presented by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1E2BFEE-0AD7-C548-92B3-DE639BB40C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895" y="2323736"/>
            <a:ext cx="1625519" cy="6012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E54718D-4C22-E94B-A4C0-C34A3A425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9991" y="3132250"/>
            <a:ext cx="1625519" cy="5934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A8BFE-74A7-E94B-8A00-4CD70EAFA367}"/>
              </a:ext>
            </a:extLst>
          </p:cNvPr>
          <p:cNvCxnSpPr>
            <a:cxnSpLocks/>
          </p:cNvCxnSpPr>
          <p:nvPr userDrawn="1"/>
        </p:nvCxnSpPr>
        <p:spPr>
          <a:xfrm>
            <a:off x="2559051" y="1916832"/>
            <a:ext cx="0" cy="38022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5B2378F-7E74-5649-B1F7-5BE87863FD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008" y="5373216"/>
            <a:ext cx="1625519" cy="3458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pos="17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D979-55B4-3C48-802B-10CF449D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92699"/>
            <a:ext cx="10515600" cy="7200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53" y="1412776"/>
            <a:ext cx="12192000" cy="59511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D231-0526-BA4B-A751-485A68D4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692699"/>
            <a:ext cx="9938841" cy="7683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461052"/>
            <a:ext cx="4032251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8817" y="1461053"/>
            <a:ext cx="4027088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8817" y="4149728"/>
            <a:ext cx="4027088" cy="2708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7635" y="1461052"/>
            <a:ext cx="4034367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7421980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3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pos="5111" userDrawn="1">
          <p15:clr>
            <a:srgbClr val="FBAE40"/>
          </p15:clr>
        </p15:guide>
        <p15:guide id="5" orient="horz" pos="2614" userDrawn="1">
          <p15:clr>
            <a:srgbClr val="FBAE40"/>
          </p15:clr>
        </p15:guide>
        <p15:guide id="6" pos="756" userDrawn="1">
          <p15:clr>
            <a:srgbClr val="FBAE40"/>
          </p15:clr>
        </p15:guide>
        <p15:guide id="8" pos="2569" userDrawn="1">
          <p15:clr>
            <a:srgbClr val="FBAE40"/>
          </p15:clr>
        </p15:guide>
        <p15:guide id="9" pos="5139" userDrawn="1">
          <p15:clr>
            <a:srgbClr val="FBAE40"/>
          </p15:clr>
        </p15:guide>
        <p15:guide id="10" orient="horz" pos="25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2A74-33A9-1E47-9EBD-B4B8BA3C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53" y="692699"/>
            <a:ext cx="10515600" cy="7683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0755" y="1461052"/>
            <a:ext cx="3396094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20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Bullet Point</a:t>
            </a:r>
          </a:p>
          <a:p>
            <a:pPr lvl="2"/>
            <a:r>
              <a:rPr lang="en-GB"/>
              <a:t>Third Bullet Point</a:t>
            </a:r>
          </a:p>
          <a:p>
            <a:pPr lvl="3"/>
            <a:endParaRPr lang="en-GB"/>
          </a:p>
        </p:txBody>
      </p:sp>
      <p:sp>
        <p:nvSpPr>
          <p:cNvPr id="5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5533" y="1461052"/>
            <a:ext cx="4057651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1867" y="1461053"/>
            <a:ext cx="4030132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1868" y="4146550"/>
            <a:ext cx="4030133" cy="2711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14538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141" userDrawn="1">
          <p15:clr>
            <a:srgbClr val="FBAE40"/>
          </p15:clr>
        </p15:guide>
        <p15:guide id="4" pos="5111" userDrawn="1">
          <p15:clr>
            <a:srgbClr val="FBAE40"/>
          </p15:clr>
        </p15:guide>
        <p15:guide id="6" orient="horz" pos="2590" userDrawn="1">
          <p15:clr>
            <a:srgbClr val="FBAE40"/>
          </p15:clr>
        </p15:guide>
        <p15:guide id="7" orient="horz" pos="26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419B-FC38-4656-9F77-C3E7F5DE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280AE-A27A-4C21-8018-4CDF51435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6050" y="1700213"/>
            <a:ext cx="9217025" cy="3960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A7392"/>
                </a:solidFill>
              </a:defRPr>
            </a:lvl1pPr>
            <a:lvl2pPr marL="609600" indent="0">
              <a:buNone/>
              <a:defRPr sz="2000">
                <a:solidFill>
                  <a:srgbClr val="7A7392"/>
                </a:solidFill>
              </a:defRPr>
            </a:lvl2pPr>
            <a:lvl3pPr marL="1219200" indent="0">
              <a:buNone/>
              <a:defRPr sz="2000">
                <a:solidFill>
                  <a:srgbClr val="7A7392"/>
                </a:solidFill>
              </a:defRPr>
            </a:lvl3pPr>
            <a:lvl4pPr marL="1828800" indent="0">
              <a:buNone/>
              <a:defRPr sz="2000">
                <a:solidFill>
                  <a:srgbClr val="7A7392"/>
                </a:solidFill>
              </a:defRPr>
            </a:lvl4pPr>
            <a:lvl5pPr marL="2438400" indent="0">
              <a:buNone/>
              <a:defRPr sz="2000">
                <a:solidFill>
                  <a:srgbClr val="7A739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660BAE-66FC-42F6-BD3C-5B58157AAA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6050" y="5661025"/>
            <a:ext cx="9217025" cy="10810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609600" indent="0" algn="r">
              <a:buNone/>
              <a:defRPr sz="1800">
                <a:solidFill>
                  <a:schemeClr val="tx1"/>
                </a:solidFill>
              </a:defRPr>
            </a:lvl2pPr>
            <a:lvl3pPr marL="1219200" indent="0" algn="r">
              <a:buNone/>
              <a:defRPr sz="1800">
                <a:solidFill>
                  <a:schemeClr val="tx1"/>
                </a:solidFill>
              </a:defRPr>
            </a:lvl3pPr>
            <a:lvl4pPr marL="1828800" indent="0" algn="r">
              <a:buNone/>
              <a:defRPr sz="1800">
                <a:solidFill>
                  <a:schemeClr val="tx1"/>
                </a:solidFill>
              </a:defRPr>
            </a:lvl4pPr>
            <a:lvl5pPr marL="2438400" indent="0" algn="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4163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3A07-22BD-4911-A932-8F2D6698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42487-5D92-4193-8C12-E3811303EA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348880"/>
            <a:ext cx="4176464" cy="2995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0">
                <a:solidFill>
                  <a:srgbClr val="7A7392"/>
                </a:solidFill>
              </a:defRPr>
            </a:lvl1pPr>
          </a:lstStyle>
          <a:p>
            <a:pPr lvl="0"/>
            <a:r>
              <a:rPr lang="en-GB"/>
              <a:t>100%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F246C3-55F5-41A0-A73E-5368C3F43B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3872" y="2348880"/>
            <a:ext cx="6481366" cy="2995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A7392"/>
                </a:solidFill>
              </a:defRPr>
            </a:lvl1pPr>
            <a:lvl2pPr marL="609600" indent="0">
              <a:buNone/>
              <a:defRPr sz="2000">
                <a:solidFill>
                  <a:srgbClr val="7A7392"/>
                </a:solidFill>
              </a:defRPr>
            </a:lvl2pPr>
            <a:lvl3pPr marL="1219200" indent="0">
              <a:buNone/>
              <a:defRPr sz="2000">
                <a:solidFill>
                  <a:srgbClr val="7A7392"/>
                </a:solidFill>
              </a:defRPr>
            </a:lvl3pPr>
            <a:lvl4pPr marL="1828800" indent="0">
              <a:buNone/>
              <a:defRPr sz="2000">
                <a:solidFill>
                  <a:srgbClr val="7A7392"/>
                </a:solidFill>
              </a:defRPr>
            </a:lvl4pPr>
            <a:lvl5pPr marL="2438400" indent="0">
              <a:buNone/>
              <a:defRPr sz="2000">
                <a:solidFill>
                  <a:srgbClr val="7A739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E5FF59-326E-4B4E-9D7D-CFDB81AC6C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8925" y="5344492"/>
            <a:ext cx="9650413" cy="1108696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800"/>
            </a:lvl1pPr>
            <a:lvl2pPr marL="609600" indent="0" algn="r">
              <a:buNone/>
              <a:defRPr sz="1800"/>
            </a:lvl2pPr>
            <a:lvl3pPr marL="1219200" indent="0" algn="r">
              <a:buNone/>
              <a:defRPr sz="1800"/>
            </a:lvl3pPr>
            <a:lvl4pPr marL="1828800" indent="0" algn="r">
              <a:buNone/>
              <a:defRPr sz="1800"/>
            </a:lvl4pPr>
            <a:lvl5pPr marL="2438400" indent="0" algn="r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2614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8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7A7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D8E96D4C-F781-D146-B2F0-26791859FA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1787872" cy="8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E3B5BC-7C7D-A745-8158-A53C466D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435" y="1915482"/>
            <a:ext cx="7586032" cy="208958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EC6F0B-C9B0-464E-ABF8-505FA2B99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97" y="1916833"/>
            <a:ext cx="1625519" cy="2690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3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Presented by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1E2BFEE-0AD7-C548-92B3-DE639BB40C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895" y="2323736"/>
            <a:ext cx="1625519" cy="6012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E54718D-4C22-E94B-A4C0-C34A3A425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9991" y="3132250"/>
            <a:ext cx="1625519" cy="5934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A8BFE-74A7-E94B-8A00-4CD70EAFA367}"/>
              </a:ext>
            </a:extLst>
          </p:cNvPr>
          <p:cNvCxnSpPr>
            <a:cxnSpLocks/>
          </p:cNvCxnSpPr>
          <p:nvPr userDrawn="1"/>
        </p:nvCxnSpPr>
        <p:spPr>
          <a:xfrm>
            <a:off x="2559051" y="1916832"/>
            <a:ext cx="0" cy="38022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5B2378F-7E74-5649-B1F7-5BE87863FD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008" y="5373216"/>
            <a:ext cx="1625519" cy="3458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76787368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17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4AAA3-E9D4-B544-B77B-0789573E9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5" y="689703"/>
            <a:ext cx="9937104" cy="101110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7A739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456" y="1700808"/>
            <a:ext cx="9937104" cy="4608512"/>
          </a:xfrm>
          <a:prstGeom prst="rect">
            <a:avLst/>
          </a:prstGeom>
        </p:spPr>
        <p:txBody>
          <a:bodyPr lIns="0" tIns="0" rIns="0" bIns="0"/>
          <a:lstStyle>
            <a:lvl1pPr marL="266700" indent="-257175">
              <a:buClr>
                <a:srgbClr val="7A7392"/>
              </a:buClr>
              <a:tabLst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362774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7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34933-4C8A-4DC3-B5A0-CDB55435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D983DFD-4FB3-4EE5-97BA-E56CE2F84265}" type="datetimeFigureOut">
              <a:rPr lang="en-US"/>
              <a:pPr>
                <a:defRPr/>
              </a:pPr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4F5CE-D0D1-4433-BDBA-A21A77B7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B6FA5-67B6-4CB5-A104-16085E0C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16F215-4F78-4CBF-9592-C266F08E6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41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3DBD-28B5-6744-B93D-384D879A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974058"/>
            <a:ext cx="868749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A73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99456" y="4221163"/>
            <a:ext cx="8687493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E2F9-7A6E-45F0-95D4-6A6E5F8D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87B6-3EDB-4C9D-B2AF-02E699EBAE2E}" type="datetimeFigureOut">
              <a:rPr lang="en-US"/>
              <a:pPr>
                <a:defRPr/>
              </a:pPr>
              <a:t>6/22/2022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2EF7-0C5A-4A35-AE18-244C5CC8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5B596-A629-44FD-81FA-52A7CB21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EBFD-354B-4509-9A4E-D13895BF91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795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4AAA3-E9D4-B544-B77B-0789573E9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5" y="689703"/>
            <a:ext cx="9937104" cy="101110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7A739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456" y="1700808"/>
            <a:ext cx="9937104" cy="4608512"/>
          </a:xfrm>
          <a:prstGeom prst="rect">
            <a:avLst/>
          </a:prstGeom>
        </p:spPr>
        <p:txBody>
          <a:bodyPr lIns="0" tIns="0" rIns="0" bIns="0"/>
          <a:lstStyle>
            <a:lvl1pPr marL="266700" indent="-257175">
              <a:buClr>
                <a:srgbClr val="7A7392"/>
              </a:buClr>
              <a:tabLst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4AA9-9B1B-7D49-821B-E768D4FE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687617"/>
            <a:ext cx="9936408" cy="101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152" y="1700216"/>
            <a:ext cx="9936408" cy="4465637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85A6-D158-2E49-90B4-F2441730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5" y="692699"/>
            <a:ext cx="9912077" cy="936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99457" y="1628800"/>
            <a:ext cx="4871515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40016" y="1628800"/>
            <a:ext cx="4871516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63C3-2B19-3E4C-861A-2B5A52BA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5" y="692699"/>
            <a:ext cx="10515600" cy="936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458" y="1628800"/>
            <a:ext cx="4896542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20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6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Bullet Point</a:t>
            </a:r>
          </a:p>
          <a:p>
            <a:pPr lvl="2"/>
            <a:r>
              <a:rPr lang="en-GB"/>
              <a:t>Third Bullet Point</a:t>
            </a:r>
          </a:p>
          <a:p>
            <a:pPr lvl="3"/>
            <a:endParaRPr lang="en-GB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0016" y="1628800"/>
            <a:ext cx="4752528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24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Bullet Point</a:t>
            </a:r>
          </a:p>
          <a:p>
            <a:pPr lvl="2"/>
            <a:r>
              <a:rPr lang="en-US"/>
              <a:t>Third Bullet Point</a:t>
            </a:r>
          </a:p>
          <a:p>
            <a:pPr lvl="3"/>
            <a:endParaRPr lang="en-US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A39C-6E99-FE4F-B641-F44C7B4B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92699"/>
            <a:ext cx="10515600" cy="936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458" y="1628800"/>
            <a:ext cx="4896542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20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2000" baseline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Clr>
                <a:srgbClr val="1A9DAC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Number Position Number 2</a:t>
            </a:r>
          </a:p>
          <a:p>
            <a:pPr lvl="2"/>
            <a:r>
              <a:rPr lang="en-GB"/>
              <a:t>Number Position Number 3</a:t>
            </a:r>
          </a:p>
          <a:p>
            <a:pPr lvl="3"/>
            <a:endParaRPr lang="en-GB"/>
          </a:p>
          <a:p>
            <a:pPr lvl="3"/>
            <a:endParaRPr lang="en-GB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0018" y="1628800"/>
            <a:ext cx="4896542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20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20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Number Position Number 2</a:t>
            </a:r>
          </a:p>
          <a:p>
            <a:pPr lvl="2"/>
            <a:r>
              <a:rPr lang="en-GB"/>
              <a:t>Number Position Number 3</a:t>
            </a:r>
          </a:p>
          <a:p>
            <a:pPr lvl="3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C80B-5DE2-104C-BCD7-114FA55C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20" y="692700"/>
            <a:ext cx="10515600" cy="86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1199456" y="1554763"/>
            <a:ext cx="9865096" cy="4538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65AE-FBB8-C547-A863-8ACFC53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5" y="692699"/>
            <a:ext cx="10515600" cy="936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99458" y="1628800"/>
            <a:ext cx="4392486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5712885" y="1628802"/>
            <a:ext cx="5351667" cy="44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2A975-9E0E-5D43-ADC1-E0089E324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3631A212-DAA8-B544-9BA8-9F3465AA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699"/>
            <a:ext cx="10299327" cy="7200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7" r:id="rId13"/>
    <p:sldLayoutId id="2147483976" r:id="rId14"/>
    <p:sldLayoutId id="2147483990" r:id="rId15"/>
    <p:sldLayoutId id="2147484010" r:id="rId16"/>
    <p:sldLayoutId id="2147484008" r:id="rId17"/>
    <p:sldLayoutId id="2147484009" r:id="rId18"/>
    <p:sldLayoutId id="2147484011" r:id="rId19"/>
    <p:sldLayoutId id="2147484012" r:id="rId20"/>
  </p:sldLayoutIdLst>
  <p:transition spd="slow">
    <p:fade/>
  </p:transition>
  <p:txStyles>
    <p:titleStyle>
      <a:lvl1pPr algn="l" defTabSz="606425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A7392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hekbhal.org.uk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hekbhal.org.uk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jpeg"/><Relationship Id="rId4" Type="http://schemas.openxmlformats.org/officeDocument/2006/relationships/image" Target="../media/image33.jpe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Praveen.Kumar@uwe.ac.uk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okeaudit.org/SupportFiles/Documents/Guidelines/2016-National-Clinical-Guideline-for-Stroke-5t-(1).aspx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748" y="2051373"/>
            <a:ext cx="8904571" cy="208958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Role of Assistive Devices in </a:t>
            </a:r>
            <a:r>
              <a:rPr lang="en-GB" dirty="0" smtClean="0">
                <a:solidFill>
                  <a:srgbClr val="FFC000"/>
                </a:solidFill>
              </a:rPr>
              <a:t>Rehabilitation of people with Stroke  </a:t>
            </a: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/>
            </a:r>
            <a:br>
              <a:rPr lang="en-GB" dirty="0">
                <a:solidFill>
                  <a:srgbClr val="FFC000"/>
                </a:solidFill>
              </a:rPr>
            </a:b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Dr Praveen Kumar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519" y="3568658"/>
            <a:ext cx="2569052" cy="872817"/>
          </a:xfrm>
        </p:spPr>
        <p:txBody>
          <a:bodyPr/>
          <a:lstStyle/>
          <a:p>
            <a:r>
              <a:rPr lang="en-GB" dirty="0"/>
              <a:t>Assistive </a:t>
            </a:r>
            <a:r>
              <a:rPr lang="en-GB" dirty="0" smtClean="0"/>
              <a:t>Tech </a:t>
            </a:r>
            <a:r>
              <a:rPr lang="en-GB" dirty="0"/>
              <a:t>workshop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 </a:t>
            </a:r>
            <a:r>
              <a:rPr lang="en-GB" dirty="0" smtClean="0"/>
              <a:t>June 2022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450667" y="4083803"/>
            <a:ext cx="1801366" cy="1588484"/>
            <a:chOff x="1027668" y="3823856"/>
            <a:chExt cx="1801366" cy="158848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A9D1C2-21C4-1EBF-5C15-655B9CBA2E5F}"/>
                </a:ext>
              </a:extLst>
            </p:cNvPr>
            <p:cNvSpPr/>
            <p:nvPr/>
          </p:nvSpPr>
          <p:spPr>
            <a:xfrm>
              <a:off x="1027668" y="3823856"/>
              <a:ext cx="1801366" cy="15884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cs typeface="Calibri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456" y="4215653"/>
              <a:ext cx="1476066" cy="73338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" y="130389"/>
            <a:ext cx="3272368" cy="938807"/>
          </a:xfrm>
          <a:prstGeom prst="rect">
            <a:avLst/>
          </a:prstGeom>
        </p:spPr>
      </p:pic>
      <p:pic>
        <p:nvPicPr>
          <p:cNvPr id="11" name="officeArt object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741" y="96180"/>
            <a:ext cx="2286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017" y="96181"/>
            <a:ext cx="2428875" cy="847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26502" y="6006929"/>
            <a:ext cx="257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Home | Dhek Bhal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233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2457" y="1524000"/>
            <a:ext cx="10164103" cy="4785320"/>
          </a:xfrm>
        </p:spPr>
        <p:txBody>
          <a:bodyPr/>
          <a:lstStyle/>
          <a:p>
            <a:pPr marL="9525" indent="0">
              <a:buNone/>
            </a:pPr>
            <a:r>
              <a:rPr lang="en-GB" sz="3600" dirty="0"/>
              <a:t>The primary aim of this study was to explore patients’, carers’ and staff perceptions, regarding acceptability of the use of Lycra sleeves over a three month period in the </a:t>
            </a:r>
            <a:r>
              <a:rPr lang="en-GB" sz="3600" b="1" dirty="0"/>
              <a:t>sub-acute phase (up to 6 months from the date) </a:t>
            </a:r>
            <a:r>
              <a:rPr lang="en-GB" sz="3600" b="1" dirty="0" smtClean="0"/>
              <a:t>of </a:t>
            </a:r>
            <a:r>
              <a:rPr lang="en-GB" sz="3600" b="1" dirty="0"/>
              <a:t>stroke.</a:t>
            </a:r>
            <a:r>
              <a:rPr lang="en-GB" sz="3600" dirty="0"/>
              <a:t>  </a:t>
            </a:r>
          </a:p>
          <a:p>
            <a:endParaRPr lang="en-GB" dirty="0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r="25320" b="35577"/>
          <a:stretch>
            <a:fillRect/>
          </a:stretch>
        </p:blipFill>
        <p:spPr bwMode="auto">
          <a:xfrm>
            <a:off x="8844855" y="4490303"/>
            <a:ext cx="2291704" cy="1720054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b="1" dirty="0" smtClean="0"/>
              <a:t>Design: </a:t>
            </a:r>
            <a:r>
              <a:rPr lang="en-GB" sz="2800" dirty="0" smtClean="0"/>
              <a:t>A </a:t>
            </a:r>
            <a:r>
              <a:rPr lang="en-GB" sz="2800" dirty="0"/>
              <a:t>prospective cohort study design </a:t>
            </a:r>
          </a:p>
          <a:p>
            <a:r>
              <a:rPr lang="en-GB" altLang="en-US" sz="2800" b="1" dirty="0">
                <a:cs typeface="Arial" panose="020B0604020202020204" pitchFamily="34" charset="0"/>
              </a:rPr>
              <a:t>Settings:</a:t>
            </a:r>
            <a:r>
              <a:rPr lang="en-GB" altLang="en-US" sz="2800" dirty="0">
                <a:cs typeface="Arial" panose="020B0604020202020204" pitchFamily="34" charset="0"/>
              </a:rPr>
              <a:t> In-patient rehabilitation. </a:t>
            </a:r>
          </a:p>
          <a:p>
            <a:r>
              <a:rPr lang="en-GB" altLang="en-US" sz="2800" b="1" dirty="0">
                <a:cs typeface="Arial" panose="020B0604020202020204" pitchFamily="34" charset="0"/>
              </a:rPr>
              <a:t>Evaluation points: </a:t>
            </a:r>
            <a:r>
              <a:rPr lang="en-GB" altLang="en-US" sz="2800" dirty="0">
                <a:cs typeface="Arial" panose="020B0604020202020204" pitchFamily="34" charset="0"/>
              </a:rPr>
              <a:t>Baseline and at three months.</a:t>
            </a:r>
          </a:p>
          <a:p>
            <a:r>
              <a:rPr lang="en-GB" altLang="en-US" sz="2800" b="1" dirty="0">
                <a:cs typeface="Arial" panose="020B0604020202020204" pitchFamily="34" charset="0"/>
              </a:rPr>
              <a:t>Intervention:</a:t>
            </a:r>
            <a:r>
              <a:rPr lang="en-GB" altLang="en-US" sz="2800" dirty="0">
                <a:cs typeface="Arial" panose="020B0604020202020204" pitchFamily="34" charset="0"/>
              </a:rPr>
              <a:t> Patients were </a:t>
            </a:r>
            <a:r>
              <a:rPr lang="en-GB" altLang="en-US" sz="2800" dirty="0" smtClean="0">
                <a:cs typeface="Arial" panose="020B0604020202020204" pitchFamily="34" charset="0"/>
              </a:rPr>
              <a:t>randomly divided into to </a:t>
            </a:r>
            <a:r>
              <a:rPr lang="en-GB" altLang="en-US" sz="2800" dirty="0">
                <a:cs typeface="Arial" panose="020B0604020202020204" pitchFamily="34" charset="0"/>
              </a:rPr>
              <a:t>immediate or delayed (received sleeve at three months) groups.</a:t>
            </a:r>
          </a:p>
          <a:p>
            <a:r>
              <a:rPr lang="en-GB" altLang="en-US" sz="2800" b="1" dirty="0">
                <a:cs typeface="Arial" panose="020B0604020202020204" pitchFamily="34" charset="0"/>
              </a:rPr>
              <a:t>Training: </a:t>
            </a:r>
            <a:r>
              <a:rPr lang="en-GB" altLang="en-US" sz="2800" dirty="0">
                <a:cs typeface="Arial" panose="020B0604020202020204" pitchFamily="34" charset="0"/>
              </a:rPr>
              <a:t>Staff, patients and carers received training on application of sleeve.</a:t>
            </a:r>
          </a:p>
          <a:p>
            <a:r>
              <a:rPr lang="en-GB" altLang="en-US" sz="2800" b="1" dirty="0">
                <a:cs typeface="Arial" panose="020B0604020202020204" pitchFamily="34" charset="0"/>
              </a:rPr>
              <a:t>Ethical Approval:  </a:t>
            </a:r>
            <a:r>
              <a:rPr lang="en-GB" altLang="en-US" sz="2800" dirty="0">
                <a:cs typeface="Arial" panose="020B0604020202020204" pitchFamily="34" charset="0"/>
              </a:rPr>
              <a:t>South West- Frenchay Research Ethics Committee (</a:t>
            </a:r>
            <a:r>
              <a:rPr lang="en-GB" altLang="en-US" sz="2800" dirty="0">
                <a:solidFill>
                  <a:srgbClr val="7030A0"/>
                </a:solidFill>
                <a:cs typeface="Arial" panose="020B0604020202020204" pitchFamily="34" charset="0"/>
              </a:rPr>
              <a:t>REC reference: 17/SW/0173)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60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Acceptability Questionnaire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627" y="1358739"/>
            <a:ext cx="10455515" cy="5201717"/>
          </a:xfrm>
        </p:spPr>
        <p:txBody>
          <a:bodyPr/>
          <a:lstStyle/>
          <a:p>
            <a:pPr algn="just"/>
            <a:r>
              <a:rPr lang="en-GB" sz="2800" dirty="0"/>
              <a:t>Acceptability of the sleeve was assessed using a </a:t>
            </a:r>
            <a:r>
              <a:rPr lang="en-GB" sz="2800" dirty="0" smtClean="0"/>
              <a:t>questionnaire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questionnaires were developed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wore the sleeve for 3 months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aintained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dairy /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</a:p>
          <a:p>
            <a:pPr algn="just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questionnaire consisted of questions on a 7 point Likert Scale with 1- Entirely disagree to 7- Entirely agree categories.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38782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Results 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724919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992313" y="476250"/>
            <a:ext cx="8196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Demographic characteristics of patients</a:t>
            </a:r>
            <a:endParaRPr lang="en-GB" altLang="en-US" sz="3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062038"/>
            <a:ext cx="8569325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61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26" y="184150"/>
            <a:ext cx="9937104" cy="1011105"/>
          </a:xfrm>
        </p:spPr>
        <p:txBody>
          <a:bodyPr/>
          <a:lstStyle/>
          <a:p>
            <a:r>
              <a:rPr lang="en-GB" dirty="0" smtClean="0"/>
              <a:t>Adverse Events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8540" y="1195255"/>
            <a:ext cx="10905459" cy="5263602"/>
          </a:xfrm>
        </p:spPr>
        <p:txBody>
          <a:bodyPr/>
          <a:lstStyle/>
          <a:p>
            <a:r>
              <a:rPr lang="en-GB" sz="3200" dirty="0"/>
              <a:t>Of 27 participants, 24 had no adverse effects (88%) and three (12%) reported swelling in the hand/wrist. 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Staff </a:t>
            </a:r>
            <a:r>
              <a:rPr lang="en-GB" sz="3200" dirty="0"/>
              <a:t>groups noted slight temporary redness (therapy staff n=2 (4</a:t>
            </a:r>
            <a:r>
              <a:rPr lang="en-GB" sz="3200" dirty="0" smtClean="0"/>
              <a:t>%)</a:t>
            </a:r>
          </a:p>
          <a:p>
            <a:endParaRPr lang="en-GB" sz="3200" dirty="0"/>
          </a:p>
          <a:p>
            <a:r>
              <a:rPr lang="en-GB" sz="3200" dirty="0"/>
              <a:t>D</a:t>
            </a:r>
            <a:r>
              <a:rPr lang="en-GB" sz="3200" dirty="0" smtClean="0"/>
              <a:t>iscomfort </a:t>
            </a:r>
            <a:r>
              <a:rPr lang="en-GB" sz="3200" dirty="0"/>
              <a:t>at the wrist (nurses </a:t>
            </a:r>
            <a:r>
              <a:rPr lang="en-GB" sz="3200" b="1" dirty="0" smtClean="0"/>
              <a:t>n=2)</a:t>
            </a:r>
            <a:r>
              <a:rPr lang="en-GB" sz="3200" dirty="0" smtClean="0"/>
              <a:t> </a:t>
            </a:r>
            <a:r>
              <a:rPr lang="en-GB" sz="3200" dirty="0"/>
              <a:t>(</a:t>
            </a:r>
            <a:r>
              <a:rPr lang="en-GB" sz="3200" dirty="0" smtClean="0"/>
              <a:t>5</a:t>
            </a:r>
            <a:r>
              <a:rPr lang="en-GB" sz="3200" dirty="0" smtClean="0"/>
              <a:t>%)</a:t>
            </a:r>
          </a:p>
          <a:p>
            <a:pPr marL="9525" indent="0">
              <a:buNone/>
            </a:pPr>
            <a:endParaRPr lang="en-GB" sz="3200" dirty="0" smtClean="0"/>
          </a:p>
          <a:p>
            <a:r>
              <a:rPr lang="en-GB" sz="3200" dirty="0" smtClean="0"/>
              <a:t>Itchy </a:t>
            </a:r>
            <a:r>
              <a:rPr lang="en-GB" sz="3200" dirty="0"/>
              <a:t>sensation (</a:t>
            </a:r>
            <a:r>
              <a:rPr lang="en-GB" sz="3200" dirty="0" smtClean="0"/>
              <a:t>nurses=</a:t>
            </a:r>
            <a:r>
              <a:rPr lang="en-GB" sz="3200" b="1" dirty="0" smtClean="0"/>
              <a:t>1</a:t>
            </a:r>
            <a:r>
              <a:rPr lang="en-GB" sz="3200" dirty="0" smtClean="0"/>
              <a:t>), </a:t>
            </a:r>
            <a:r>
              <a:rPr lang="en-GB" sz="3200" dirty="0"/>
              <a:t>although these were not reported by patients. </a:t>
            </a:r>
          </a:p>
        </p:txBody>
      </p:sp>
    </p:spTree>
    <p:extLst>
      <p:ext uri="{BB962C8B-B14F-4D97-AF65-F5344CB8AC3E}">
        <p14:creationId xmlns:p14="http://schemas.microsoft.com/office/powerpoint/2010/main" val="4228690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/ Diary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10770" y="1454065"/>
            <a:ext cx="9937104" cy="4608512"/>
          </a:xfrm>
        </p:spPr>
        <p:txBody>
          <a:bodyPr/>
          <a:lstStyle/>
          <a:p>
            <a:r>
              <a:rPr lang="en-GB" sz="3200" dirty="0" smtClean="0"/>
              <a:t>20 </a:t>
            </a:r>
            <a:r>
              <a:rPr lang="en-GB" sz="3200" dirty="0"/>
              <a:t>participants (74%) returned log-sheets, of which only 4 (20%) had entries for the full 90 days (i.e. worn every day).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The </a:t>
            </a:r>
            <a:r>
              <a:rPr lang="en-GB" sz="3200" dirty="0"/>
              <a:t>remaining 16 participants had entries for a median of 55 days with a range of 10-84 days. 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Across </a:t>
            </a:r>
            <a:r>
              <a:rPr lang="en-GB" sz="3200" dirty="0"/>
              <a:t>all returned log-sheets, mean duration of daily wear was 11 hours (range = 8-15 hours).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70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690298"/>
              </p:ext>
            </p:extLst>
          </p:nvPr>
        </p:nvGraphicFramePr>
        <p:xfrm>
          <a:off x="1074057" y="943429"/>
          <a:ext cx="10421257" cy="561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Chart" r:id="rId3" imgW="9675191" imgH="7632854" progId="Excel.Chart.8">
                  <p:embed/>
                </p:oleObj>
              </mc:Choice>
              <mc:Fallback>
                <p:oleObj name="Chart" r:id="rId3" imgW="9675191" imgH="7632854" progId="Excel.Chart.8">
                  <p:embed/>
                  <p:pic>
                    <p:nvPicPr>
                      <p:cNvPr id="5144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057" y="943429"/>
                        <a:ext cx="10421257" cy="5617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009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41" y="210732"/>
            <a:ext cx="9937104" cy="1011105"/>
          </a:xfrm>
        </p:spPr>
        <p:txBody>
          <a:bodyPr/>
          <a:lstStyle/>
          <a:p>
            <a:r>
              <a:rPr lang="en-GB" dirty="0" smtClean="0"/>
              <a:t>Patients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2287" y="796964"/>
            <a:ext cx="10979349" cy="5779327"/>
          </a:xfrm>
        </p:spPr>
        <p:txBody>
          <a:bodyPr/>
          <a:lstStyle/>
          <a:p>
            <a:r>
              <a:rPr lang="en-GB" sz="2800" dirty="0" smtClean="0"/>
              <a:t>63% (n=17/27</a:t>
            </a:r>
            <a:r>
              <a:rPr lang="en-GB" sz="2800" dirty="0"/>
              <a:t>) of patients felt the sleeve made them more aware of the affected </a:t>
            </a:r>
            <a:r>
              <a:rPr lang="en-GB" sz="2800" dirty="0" smtClean="0"/>
              <a:t>arm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67</a:t>
            </a:r>
            <a:r>
              <a:rPr lang="en-GB" sz="2800" dirty="0"/>
              <a:t>% (n=18/27) felt minimal or no shoulder looseness when the sleeve was applied.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70% (</a:t>
            </a:r>
            <a:r>
              <a:rPr lang="en-GB" sz="2800" dirty="0"/>
              <a:t>n=19/27) of patients found the sleeve to be supportive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60</a:t>
            </a:r>
            <a:r>
              <a:rPr lang="en-GB" sz="2800" dirty="0"/>
              <a:t>% (n=16/27) of patients were willing to wear sleeve for longer term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92% (</a:t>
            </a:r>
            <a:r>
              <a:rPr lang="en-GB" sz="2800" dirty="0"/>
              <a:t>n=24/26) of patients felt that the sleeve allowed them to participate in </a:t>
            </a:r>
            <a:r>
              <a:rPr lang="en-GB" sz="2800" dirty="0" smtClean="0"/>
              <a:t>rehabilitation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84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26" y="0"/>
            <a:ext cx="9937104" cy="1011105"/>
          </a:xfrm>
        </p:spPr>
        <p:txBody>
          <a:bodyPr/>
          <a:lstStyle/>
          <a:p>
            <a:r>
              <a:rPr lang="en-GB" dirty="0" smtClean="0"/>
              <a:t>Therapists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07569" y="1195255"/>
            <a:ext cx="10803859" cy="5263602"/>
          </a:xfrm>
        </p:spPr>
        <p:txBody>
          <a:bodyPr/>
          <a:lstStyle/>
          <a:p>
            <a:r>
              <a:rPr lang="en-GB" sz="2800" dirty="0" smtClean="0"/>
              <a:t>28</a:t>
            </a:r>
            <a:r>
              <a:rPr lang="en-GB" sz="2800" dirty="0"/>
              <a:t>% (n=13/46) of therapists felt that the sleeve improved the resting </a:t>
            </a:r>
            <a:r>
              <a:rPr lang="en-GB" sz="2800" dirty="0" smtClean="0"/>
              <a:t>alignment and 54</a:t>
            </a:r>
            <a:r>
              <a:rPr lang="en-GB" sz="2800" dirty="0"/>
              <a:t>% (n=25/46) were neutral about </a:t>
            </a:r>
            <a:r>
              <a:rPr lang="en-GB" sz="2800" dirty="0" smtClean="0"/>
              <a:t>this</a:t>
            </a:r>
          </a:p>
          <a:p>
            <a:pPr marL="9525" indent="0">
              <a:buNone/>
            </a:pPr>
            <a:r>
              <a:rPr lang="en-GB" sz="2800" dirty="0" smtClean="0"/>
              <a:t>  </a:t>
            </a:r>
            <a:endParaRPr lang="en-GB" sz="2800" dirty="0" smtClean="0"/>
          </a:p>
          <a:p>
            <a:r>
              <a:rPr lang="en-GB" sz="2800" dirty="0" smtClean="0"/>
              <a:t>37</a:t>
            </a:r>
            <a:r>
              <a:rPr lang="en-GB" sz="2800" dirty="0"/>
              <a:t>% (n=17/46) of therapists did recommend longer term use, while 49% (n=23/46) were </a:t>
            </a:r>
            <a:r>
              <a:rPr lang="en-GB" sz="2800" dirty="0" smtClean="0"/>
              <a:t>neutral. </a:t>
            </a:r>
          </a:p>
          <a:p>
            <a:endParaRPr lang="en-GB" sz="2800" dirty="0" smtClean="0"/>
          </a:p>
          <a:p>
            <a:r>
              <a:rPr lang="en-GB" sz="2800" dirty="0" smtClean="0"/>
              <a:t>Seventy </a:t>
            </a:r>
            <a:r>
              <a:rPr lang="en-GB" sz="2800" dirty="0"/>
              <a:t>percent (n=32/46) of therapists were neutral about the sleeve improving patients engagement in rehabilitation.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536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Assistive </a:t>
            </a:r>
            <a:r>
              <a:rPr lang="en-GB" dirty="0" smtClean="0"/>
              <a:t>Devices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1476102"/>
            <a:ext cx="3303521" cy="2200275"/>
          </a:xfrm>
          <a:prstGeom prst="rect">
            <a:avLst/>
          </a:prstGeom>
        </p:spPr>
      </p:pic>
      <p:pic>
        <p:nvPicPr>
          <p:cNvPr id="2050" name="Picture 2" descr="Assistive Device and Technology – Asha Ek H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73" y="1435577"/>
            <a:ext cx="3148738" cy="2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p-On | Active Dynamic AFO | Brace Orthopaed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89" y="1395054"/>
            <a:ext cx="3162003" cy="22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velopment of 3D-printed myoelectric hand orthosis for patients with  spinal cord injury | Journal of NeuroEngineering and Rehabilitation | Full 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9" y="4182978"/>
            <a:ext cx="3057888" cy="22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ynamic Movement Orthotics Products: Lycra Suits &amp; Bra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3" y="4182978"/>
            <a:ext cx="3743215" cy="22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riaxial accelerometer - Tradinco Instrume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88" y="4381728"/>
            <a:ext cx="260030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irtual Reality/Exercise Games | Product Categories |  Neurorehabdirectory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56" y="4503922"/>
            <a:ext cx="2233749" cy="17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93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98" y="138160"/>
            <a:ext cx="9937104" cy="1011105"/>
          </a:xfrm>
        </p:spPr>
        <p:txBody>
          <a:bodyPr/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4743" y="1320800"/>
            <a:ext cx="10798628" cy="4988520"/>
          </a:xfrm>
        </p:spPr>
        <p:txBody>
          <a:bodyPr/>
          <a:lstStyle/>
          <a:p>
            <a:pPr algn="just"/>
            <a:r>
              <a:rPr lang="en-GB" altLang="en-US" sz="2800" dirty="0" smtClean="0">
                <a:latin typeface="Arial" panose="020B0604020202020204" pitchFamily="34" charset="0"/>
              </a:rPr>
              <a:t>The use of a Lycra sleeve, as an </a:t>
            </a:r>
            <a:r>
              <a:rPr lang="en-GB" altLang="en-US" sz="2800" b="1" i="1" dirty="0" smtClean="0">
                <a:latin typeface="Arial" panose="020B0604020202020204" pitchFamily="34" charset="0"/>
              </a:rPr>
              <a:t>adjunct to therapy</a:t>
            </a:r>
            <a:r>
              <a:rPr lang="en-GB" altLang="en-US" sz="2800" dirty="0" smtClean="0">
                <a:latin typeface="Arial" panose="020B0604020202020204" pitchFamily="34" charset="0"/>
              </a:rPr>
              <a:t>, is </a:t>
            </a:r>
            <a:r>
              <a:rPr lang="en-GB" altLang="en-US" sz="2800" b="1" i="1" dirty="0" smtClean="0">
                <a:latin typeface="Arial" panose="020B0604020202020204" pitchFamily="34" charset="0"/>
              </a:rPr>
              <a:t>acceptable to Patients, carers, nurses and therapists</a:t>
            </a:r>
            <a:r>
              <a:rPr lang="en-GB" altLang="en-US" sz="2800" dirty="0" smtClean="0">
                <a:latin typeface="Arial" panose="020B0604020202020204" pitchFamily="34" charset="0"/>
              </a:rPr>
              <a:t> and is not a burden or hindrance to nursing care or therapy in either </a:t>
            </a:r>
            <a:r>
              <a:rPr lang="en-GB" altLang="en-US" sz="2800" b="1" i="1" dirty="0" smtClean="0">
                <a:latin typeface="Arial" panose="020B0604020202020204" pitchFamily="34" charset="0"/>
              </a:rPr>
              <a:t>hospital, nursing home or home environments</a:t>
            </a:r>
            <a:r>
              <a:rPr lang="en-GB" altLang="en-US" sz="2800" dirty="0" smtClean="0">
                <a:latin typeface="Arial" panose="020B0604020202020204" pitchFamily="34" charset="0"/>
              </a:rPr>
              <a:t>. </a:t>
            </a:r>
          </a:p>
          <a:p>
            <a:endParaRPr lang="en-GB" altLang="en-US" sz="2800" dirty="0" smtClean="0">
              <a:latin typeface="Arial" panose="020B0604020202020204" pitchFamily="34" charset="0"/>
            </a:endParaRPr>
          </a:p>
          <a:p>
            <a:pPr algn="just"/>
            <a:r>
              <a:rPr lang="en-GB" altLang="en-US" sz="2800" dirty="0" smtClean="0">
                <a:latin typeface="Arial" panose="020B0604020202020204" pitchFamily="34" charset="0"/>
              </a:rPr>
              <a:t>Understanding the purpose of the sleeve, providing basic training and defining potential benefit would be necessary in the larger scale study. </a:t>
            </a:r>
          </a:p>
          <a:p>
            <a:endParaRPr lang="en-GB" altLang="en-US" sz="2800" dirty="0">
              <a:latin typeface="Arial" panose="020B0604020202020204" pitchFamily="34" charset="0"/>
            </a:endParaRPr>
          </a:p>
          <a:p>
            <a:pPr algn="just"/>
            <a:r>
              <a:rPr lang="en-GB" altLang="en-US" sz="2800" dirty="0" smtClean="0">
                <a:latin typeface="Arial" panose="020B0604020202020204" pitchFamily="34" charset="0"/>
              </a:rPr>
              <a:t>Maintaining diary / log was a big challenge </a:t>
            </a: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644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98" y="425809"/>
            <a:ext cx="9937104" cy="1011105"/>
          </a:xfrm>
        </p:spPr>
        <p:txBody>
          <a:bodyPr/>
          <a:lstStyle/>
          <a:p>
            <a:r>
              <a:rPr lang="en-GB" dirty="0" smtClean="0"/>
              <a:t>Accelerometer in Stroke Rehabilitation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931361"/>
            <a:ext cx="10657588" cy="1913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9" y="2844800"/>
            <a:ext cx="10203543" cy="1857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58" y="4702629"/>
            <a:ext cx="10847402" cy="19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50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8" y="481335"/>
            <a:ext cx="2989432" cy="938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8" y="2141992"/>
            <a:ext cx="11321143" cy="36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44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1" y="1284514"/>
            <a:ext cx="10425766" cy="50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13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309" y="1330036"/>
            <a:ext cx="11342255" cy="4979284"/>
          </a:xfrm>
        </p:spPr>
        <p:txBody>
          <a:bodyPr/>
          <a:lstStyle/>
          <a:p>
            <a:r>
              <a:rPr lang="en-GB" sz="2800" dirty="0" smtClean="0"/>
              <a:t>Enhancing self-directed arm exercise practice using GripAble gaming device integrated with wearable (accelerometer and Lycra arm Sleeve) technologies in chronic stroke survivors</a:t>
            </a:r>
          </a:p>
          <a:p>
            <a:endParaRPr lang="en-GB" sz="3600" b="1" dirty="0" smtClean="0"/>
          </a:p>
          <a:p>
            <a:pPr marL="9525" indent="0">
              <a:buNone/>
            </a:pPr>
            <a:r>
              <a:rPr lang="en-GB" dirty="0" smtClean="0"/>
              <a:t>                                                                                              </a:t>
            </a:r>
            <a:endParaRPr lang="en-GB" sz="3600" dirty="0" smtClean="0"/>
          </a:p>
          <a:p>
            <a:pPr lvl="8"/>
            <a:endParaRPr lang="en-GB" dirty="0" smtClean="0"/>
          </a:p>
          <a:p>
            <a:pPr marL="4876436" lvl="8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Professor Praminda Caleb-Solly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05241" y="3510750"/>
            <a:ext cx="1801366" cy="1588484"/>
            <a:chOff x="1027668" y="3823856"/>
            <a:chExt cx="1801366" cy="158848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CA9D1C2-21C4-1EBF-5C15-655B9CBA2E5F}"/>
                </a:ext>
              </a:extLst>
            </p:cNvPr>
            <p:cNvSpPr/>
            <p:nvPr/>
          </p:nvSpPr>
          <p:spPr>
            <a:xfrm>
              <a:off x="1027668" y="3823856"/>
              <a:ext cx="1801366" cy="15884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cs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456" y="4215653"/>
              <a:ext cx="1476066" cy="73338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21" y="4269239"/>
            <a:ext cx="2947457" cy="9388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4539" y="3818397"/>
            <a:ext cx="363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Virginia.RuizGarate@uwe.ac.uk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590" y="4673381"/>
            <a:ext cx="2428875" cy="895350"/>
          </a:xfrm>
          <a:prstGeom prst="rect">
            <a:avLst/>
          </a:prstGeom>
        </p:spPr>
      </p:pic>
      <p:pic>
        <p:nvPicPr>
          <p:cNvPr id="21506" name="officeArt object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1" y="5568731"/>
            <a:ext cx="2286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84462" y="5993556"/>
            <a:ext cx="257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Home | Dhek Bhal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480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1" y="540103"/>
            <a:ext cx="10942978" cy="10111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Combining Assistive Devices in Upper Limb Stroke Rehabilitation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22976" y="1278028"/>
            <a:ext cx="1352958" cy="2949569"/>
            <a:chOff x="0" y="0"/>
            <a:chExt cx="1333500" cy="4638675"/>
          </a:xfrm>
        </p:grpSpPr>
        <p:pic>
          <p:nvPicPr>
            <p:cNvPr id="5" name="Picture 4" descr="https://fbcdn-sphotos-h-a.akamaihd.net/hphotos-ak-xpa1/v/t34.0-12/10966859_10153062744813834_264654800_n.jpg?oh=32edc618eaa31957b0652c0b086c9965&amp;oe=54DBE3F3&amp;__gda__=1423625570_8e204458781062936500f3ad780c9c1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66" r="1588" b="29341"/>
            <a:stretch/>
          </p:blipFill>
          <p:spPr bwMode="auto">
            <a:xfrm>
              <a:off x="9525" y="4019550"/>
              <a:ext cx="1323975" cy="6191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https://fbcdn-sphotos-h-a.akamaihd.net/hphotos-ak-xta1/v/t34.0-12/11127936_10153206671763834_1802326810_n.jpg?oh=c0d8b125bfe29cdba0b4f6d961b84c20&amp;oe=55288AA7&amp;__gda__=1428745991_7a8ba69c6381ddfdf69f2aa88aa0db3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6" b="3403"/>
            <a:stretch/>
          </p:blipFill>
          <p:spPr bwMode="auto">
            <a:xfrm>
              <a:off x="0" y="0"/>
              <a:ext cx="1323975" cy="3962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302655" y="6296091"/>
            <a:ext cx="2073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Lycra Arm Sleeve</a:t>
            </a:r>
          </a:p>
        </p:txBody>
      </p:sp>
      <p:pic>
        <p:nvPicPr>
          <p:cNvPr id="8" name="Picture 14" descr="Triaxial accelerometer - Tradinco Instru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21" y="1493952"/>
            <a:ext cx="260030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59" y="4188918"/>
            <a:ext cx="5307873" cy="2008354"/>
          </a:xfrm>
          <a:prstGeom prst="rect">
            <a:avLst/>
          </a:prstGeom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r="25320" b="35577"/>
          <a:stretch>
            <a:fillRect/>
          </a:stretch>
        </p:blipFill>
        <p:spPr>
          <a:xfrm>
            <a:off x="302655" y="4278604"/>
            <a:ext cx="1774339" cy="182898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891" y="4188918"/>
            <a:ext cx="1815737" cy="145841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399" y="1587547"/>
            <a:ext cx="3513908" cy="2323293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309892" y="6296090"/>
            <a:ext cx="273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Accelerometer - Sensors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83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27" y="138160"/>
            <a:ext cx="9937104" cy="1011105"/>
          </a:xfrm>
        </p:spPr>
        <p:txBody>
          <a:bodyPr/>
          <a:lstStyle/>
          <a:p>
            <a:r>
              <a:rPr lang="en-GB" dirty="0" smtClean="0"/>
              <a:t>Acknowledgement / Team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2084" y="757378"/>
            <a:ext cx="10339402" cy="5977251"/>
          </a:xfrm>
        </p:spPr>
        <p:txBody>
          <a:bodyPr/>
          <a:lstStyle/>
          <a:p>
            <a:r>
              <a:rPr lang="en-GB" altLang="en-US" b="1" dirty="0"/>
              <a:t>Rob </a:t>
            </a:r>
            <a:r>
              <a:rPr lang="en-GB" altLang="en-US" b="1" dirty="0" smtClean="0"/>
              <a:t>Jones </a:t>
            </a:r>
          </a:p>
          <a:p>
            <a:r>
              <a:rPr lang="en-GB" altLang="en-US" b="1" dirty="0" smtClean="0"/>
              <a:t>Chris Easton </a:t>
            </a:r>
          </a:p>
          <a:p>
            <a:r>
              <a:rPr lang="en-GB" altLang="en-US" b="1" dirty="0" smtClean="0"/>
              <a:t>Dr Rosemary Greenwood</a:t>
            </a:r>
          </a:p>
          <a:p>
            <a:r>
              <a:rPr lang="en-GB" altLang="en-US" b="1" dirty="0" smtClean="0"/>
              <a:t>Dr Ailie Turton</a:t>
            </a:r>
          </a:p>
          <a:p>
            <a:r>
              <a:rPr lang="en-GB" altLang="en-US" b="1" dirty="0" smtClean="0"/>
              <a:t>Dr Paul White</a:t>
            </a:r>
          </a:p>
          <a:p>
            <a:r>
              <a:rPr lang="en-GB" altLang="en-US" b="1" dirty="0" smtClean="0"/>
              <a:t>Dr Mary Cramp </a:t>
            </a:r>
          </a:p>
          <a:p>
            <a:r>
              <a:rPr lang="en-GB" altLang="en-US" b="1" dirty="0" smtClean="0"/>
              <a:t>Professor Praminda Caleb-Solly </a:t>
            </a:r>
          </a:p>
          <a:p>
            <a:r>
              <a:rPr lang="en-GB" altLang="en-US" b="1" dirty="0" smtClean="0"/>
              <a:t>Jason Leake </a:t>
            </a:r>
          </a:p>
          <a:p>
            <a:r>
              <a:rPr lang="en-GB" altLang="en-US" b="1" dirty="0" smtClean="0"/>
              <a:t>Undergraduate students – BSc Physiotherapy (UWE)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b="1" dirty="0" smtClean="0"/>
              <a:t>Rebecca Sheehy - Bristol After Stroke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cs typeface="Arial" panose="020B0604020202020204" pitchFamily="34" charset="0"/>
              </a:rPr>
              <a:t>Elinor </a:t>
            </a:r>
            <a:r>
              <a:rPr lang="en-GB" b="1" dirty="0">
                <a:cs typeface="Arial" panose="020B0604020202020204" pitchFamily="34" charset="0"/>
              </a:rPr>
              <a:t>Griffith  - Research Development Unit, UHB for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Amy </a:t>
            </a:r>
            <a:r>
              <a:rPr lang="en-US" b="1" dirty="0">
                <a:cs typeface="Arial" panose="020B0604020202020204" pitchFamily="34" charset="0"/>
              </a:rPr>
              <a:t>Steele, Mairead  Osborn (UHB) –for help with initial set up of the study</a:t>
            </a:r>
            <a:endParaRPr lang="en-GB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Patients for Participation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Clinical colleagues - Physiotherapy, Occupational therapy, Therapy assistants at the acute, rehab units and ESD team for help with Recruitment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cs typeface="Arial" panose="020B0604020202020204" pitchFamily="34" charset="0"/>
              </a:rPr>
              <a:t>Nursing staff for help with application of sleeve and participation </a:t>
            </a:r>
          </a:p>
          <a:p>
            <a:endParaRPr lang="en-GB" alt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alt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alt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693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Above &amp; Beyon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2420579"/>
            <a:ext cx="270351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RDS South We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60" y="4626904"/>
            <a:ext cx="3329759" cy="10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5" y="4548652"/>
            <a:ext cx="3400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86" y="730336"/>
            <a:ext cx="2947457" cy="9388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22079" y="2566117"/>
            <a:ext cx="1801366" cy="1588484"/>
            <a:chOff x="1027668" y="3823856"/>
            <a:chExt cx="1801366" cy="15884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A9D1C2-21C4-1EBF-5C15-655B9CBA2E5F}"/>
                </a:ext>
              </a:extLst>
            </p:cNvPr>
            <p:cNvSpPr/>
            <p:nvPr/>
          </p:nvSpPr>
          <p:spPr>
            <a:xfrm>
              <a:off x="1027668" y="3823856"/>
              <a:ext cx="1801366" cy="15884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cs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9456" y="4215653"/>
              <a:ext cx="1476066" cy="73338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864" y="770106"/>
            <a:ext cx="2316353" cy="938807"/>
          </a:xfrm>
          <a:prstGeom prst="rect">
            <a:avLst/>
          </a:prstGeom>
        </p:spPr>
      </p:pic>
      <p:pic>
        <p:nvPicPr>
          <p:cNvPr id="11" name="Picture 36">
            <a:extLst>
              <a:ext uri="{FF2B5EF4-FFF2-40B4-BE49-F238E27FC236}">
                <a16:creationId xmlns:a16="http://schemas.microsoft.com/office/drawing/2014/main" id="{24A6C703-DF2B-A741-B744-64CDF8F88D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" y="633770"/>
            <a:ext cx="2993394" cy="121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1160" y="2912684"/>
            <a:ext cx="2428875" cy="895350"/>
          </a:xfrm>
          <a:prstGeom prst="rect">
            <a:avLst/>
          </a:prstGeom>
        </p:spPr>
      </p:pic>
      <p:pic>
        <p:nvPicPr>
          <p:cNvPr id="13" name="officeArt object" descr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77" y="4807605"/>
            <a:ext cx="2286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62877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79" y="11715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7600" y="5761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hlinkClick r:id="rId4"/>
              </a:rPr>
              <a:t>Praveen.Kumar@uwe.ac.uk</a:t>
            </a:r>
            <a:endParaRPr lang="en-GB" b="1" dirty="0"/>
          </a:p>
          <a:p>
            <a:r>
              <a:rPr lang="en-GB" b="1" dirty="0">
                <a:solidFill>
                  <a:srgbClr val="7030A0"/>
                </a:solidFill>
              </a:rPr>
              <a:t>Twitter: @</a:t>
            </a:r>
            <a:r>
              <a:rPr lang="en-GB" b="1" dirty="0" err="1">
                <a:solidFill>
                  <a:srgbClr val="7030A0"/>
                </a:solidFill>
              </a:rPr>
              <a:t>KumarDrP</a:t>
            </a:r>
            <a:r>
              <a:rPr lang="en-GB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848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981201" y="476251"/>
            <a:ext cx="8507413" cy="6265863"/>
          </a:xfrm>
        </p:spPr>
        <p:txBody>
          <a:bodyPr/>
          <a:lstStyle/>
          <a:p>
            <a:endParaRPr lang="en-GB" altLang="en-US" sz="1400"/>
          </a:p>
          <a:p>
            <a:r>
              <a:rPr lang="en-GB" altLang="en-US" sz="1400"/>
              <a:t>Gracies, J., Marosszeky, J.E., Renton, R., Sandanam, J., Gandevia, S.C. and Burke, D. (2000) Short - term effects of dynamic lycra splints on upper limb in hemiplegic patients. </a:t>
            </a:r>
            <a:r>
              <a:rPr lang="en-GB" altLang="en-US" sz="1400" i="1"/>
              <a:t>Archives of Physical Medicine and Rehabilitation</a:t>
            </a:r>
            <a:r>
              <a:rPr lang="en-GB" altLang="en-US" sz="1400"/>
              <a:t> [online]. </a:t>
            </a:r>
          </a:p>
          <a:p>
            <a:r>
              <a:rPr lang="en-GB" altLang="en-US" sz="1400"/>
              <a:t>Kendall FP, McCreary EK, Provance PG. (1993) </a:t>
            </a:r>
            <a:r>
              <a:rPr lang="en-GB" altLang="en-US" sz="1400" i="1"/>
              <a:t>Muscles Testing and Function.</a:t>
            </a:r>
            <a:r>
              <a:rPr lang="en-GB" altLang="en-US" sz="1400"/>
              <a:t> Williams and Wilkins, Baltimore. </a:t>
            </a:r>
          </a:p>
          <a:p>
            <a:r>
              <a:rPr lang="en-GB" altLang="en-US" sz="1400"/>
              <a:t>Lannin, N.A. (2004) Reliability, validity and factor structure of the UL subscale of the Motor Assessment Scale (UL-MAS) in adults following stroke. </a:t>
            </a:r>
            <a:r>
              <a:rPr lang="en-GB" altLang="en-US" sz="1400" i="1"/>
              <a:t>Disability Rehabilitation</a:t>
            </a:r>
            <a:r>
              <a:rPr lang="en-GB" altLang="en-US" sz="1400"/>
              <a:t>.26 (2): 109-116</a:t>
            </a:r>
          </a:p>
          <a:p>
            <a:r>
              <a:rPr lang="en-GB" altLang="en-US" sz="1400"/>
              <a:t>Kumar P, Mardon M, Bradley M, Gray S, Swinkels A (2014) Assessment of glenohumeral subluxation in post-stroke hemiplegia: Comparison between ultrasound and fingerbreadth palpation methods. Physical Therapy, 94 (11):1622-31</a:t>
            </a:r>
          </a:p>
          <a:p>
            <a:r>
              <a:rPr lang="en-GB" altLang="en-US" sz="1400"/>
              <a:t>Matthews, MJ., Payne, C. and Watson, M. (2011) The use of a dynamic elastomeric fabric orthosis to manage painful shoulder subluxation: A case study</a:t>
            </a:r>
            <a:r>
              <a:rPr lang="en-GB" altLang="en-US" sz="1400" i="1"/>
              <a:t>. Journal of Prothetics and Orthotics</a:t>
            </a:r>
            <a:r>
              <a:rPr lang="en-GB" altLang="en-US" sz="1400"/>
              <a:t> [online]. 23 (3), pp.155-158</a:t>
            </a:r>
          </a:p>
          <a:p>
            <a:r>
              <a:rPr lang="en-GB" altLang="en-US" sz="1400"/>
              <a:t>Royal College of Physicians, National Clinical Guidelines for Stroke. 2016 [online]. Available from </a:t>
            </a:r>
            <a:r>
              <a:rPr lang="en-GB" altLang="en-US" sz="1400" u="sng">
                <a:hlinkClick r:id="rId2"/>
              </a:rPr>
              <a:t>https://www.strokeaudit.org/SupportFiles/Documents/Guidelines/2016-National-Clinical-Guideline-for-Stroke-5t-(1).aspx</a:t>
            </a:r>
            <a:endParaRPr lang="en-GB" altLang="en-US" sz="1400" u="sng"/>
          </a:p>
          <a:p>
            <a:r>
              <a:rPr lang="en-GB" altLang="en-US" sz="1400"/>
              <a:t>Stolzenberg D, Siu G, Cruz E (2012)Current and future interventions for glenohumeral subluxation in hemiplegia secondary to stroke. </a:t>
            </a:r>
            <a:r>
              <a:rPr lang="en-GB" altLang="en-US" sz="1400" i="1"/>
              <a:t>Topics in Stroke Rehabilitation. </a:t>
            </a:r>
            <a:r>
              <a:rPr lang="en-GB" altLang="en-US" sz="1400"/>
              <a:t>19(5):444-56.</a:t>
            </a:r>
          </a:p>
          <a:p>
            <a:r>
              <a:rPr lang="en-AU" altLang="en-US" sz="1400"/>
              <a:t>Suethanapornkul, S., Kuptniratsaikul, P.S., Kuptniratsaikul, V., Uthensut, P., Dajpratha, P. and Wongwisethkarn, J. (2008) Post stroke shoulder subluxation and shoulder pain: a cohort multicenter study. J Med Assoc Thai. </a:t>
            </a:r>
            <a:r>
              <a:rPr lang="en-AU" altLang="en-US" sz="1400" b="1"/>
              <a:t>91</a:t>
            </a:r>
            <a:r>
              <a:rPr lang="en-AU" altLang="en-US" sz="1400"/>
              <a:t>:885-93.</a:t>
            </a:r>
          </a:p>
          <a:p>
            <a:r>
              <a:rPr lang="en-GB" altLang="en-US" sz="1400"/>
              <a:t>Turner-Stoke, L, Jackson D (2006) Assessment of shoulder pain in hemiplegia: Sensitivity of the ShoulderQ. Disability and Rehabilitation, 28:6, 389-395</a:t>
            </a:r>
          </a:p>
          <a:p>
            <a:r>
              <a:rPr lang="en-GB" altLang="en-US" sz="1400"/>
              <a:t>Vafadar AK, Cote JN, Archambault PS (2015) Effectiveness of functional electrical stimulation in improving clinical outcomes in the upper arm following stroke: a systematic review and meta-analysis .</a:t>
            </a:r>
            <a:r>
              <a:rPr lang="en-GB" altLang="en-US" sz="1400" i="1"/>
              <a:t>BioMed Research International. </a:t>
            </a:r>
            <a:r>
              <a:rPr lang="en-GB" altLang="en-US" sz="1400"/>
              <a:t>doi: 10.1155/2015/729768. Epub 2015 Jan 22.</a:t>
            </a:r>
          </a:p>
          <a:p>
            <a:r>
              <a:rPr lang="en-GB" altLang="en-US" sz="1400"/>
              <a:t>Watson, M.J., Crosby, P. and Matthews, M. (2007) An evaluation of the effects of a dynamic lycra orthosis on arm function in a late stage patient with acquired brain injury. </a:t>
            </a:r>
            <a:r>
              <a:rPr lang="en-GB" altLang="en-US" sz="1400" i="1"/>
              <a:t>Brain Injury</a:t>
            </a:r>
            <a:r>
              <a:rPr lang="en-GB" altLang="en-US" sz="1400"/>
              <a:t>. 21 (7):753-761</a:t>
            </a:r>
          </a:p>
          <a:p>
            <a:endParaRPr lang="en-GB" altLang="en-US" sz="140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1978025" y="30164"/>
            <a:ext cx="8229600" cy="714375"/>
          </a:xfrm>
        </p:spPr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</a:rPr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3030345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Stroke – Background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600" dirty="0" smtClean="0"/>
              <a:t>Incidence</a:t>
            </a:r>
          </a:p>
          <a:p>
            <a:r>
              <a:rPr lang="en-GB" sz="3600" dirty="0" smtClean="0"/>
              <a:t>Cost</a:t>
            </a:r>
          </a:p>
          <a:p>
            <a:r>
              <a:rPr lang="en-GB" sz="3600" dirty="0" smtClean="0"/>
              <a:t>Clinical features </a:t>
            </a:r>
          </a:p>
          <a:p>
            <a:r>
              <a:rPr lang="en-GB" sz="3600" dirty="0" smtClean="0"/>
              <a:t>Clinical Problems 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78033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Upper Limb Problems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600" dirty="0" smtClean="0"/>
              <a:t>Weakness </a:t>
            </a:r>
          </a:p>
          <a:p>
            <a:r>
              <a:rPr lang="en-GB" sz="3600" dirty="0" smtClean="0"/>
              <a:t>Glenohumeral subluxation (GHS)</a:t>
            </a:r>
          </a:p>
          <a:p>
            <a:r>
              <a:rPr lang="en-GB" sz="3600" dirty="0" smtClean="0"/>
              <a:t>Hemiplegic Shoulder Pain (HSP)</a:t>
            </a:r>
          </a:p>
          <a:p>
            <a:r>
              <a:rPr lang="en-GB" sz="3600" dirty="0" smtClean="0"/>
              <a:t>Increased Tone – Spasticity </a:t>
            </a:r>
          </a:p>
          <a:p>
            <a:r>
              <a:rPr lang="en-GB" sz="3600" dirty="0" smtClean="0"/>
              <a:t>Sensory Impairments </a:t>
            </a:r>
          </a:p>
          <a:p>
            <a:r>
              <a:rPr lang="en-GB" sz="3600" dirty="0" smtClean="0"/>
              <a:t>Reduced Functional use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9614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780D964-5C4E-4192-A099-1ED3AAB51794}"/>
              </a:ext>
            </a:extLst>
          </p:cNvPr>
          <p:cNvSpPr/>
          <p:nvPr/>
        </p:nvSpPr>
        <p:spPr>
          <a:xfrm>
            <a:off x="2582864" y="2659064"/>
            <a:ext cx="1944687" cy="936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Incidence</a:t>
            </a:r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5F4BB2-5D95-45BB-B74C-754B2FD98B2B}"/>
              </a:ext>
            </a:extLst>
          </p:cNvPr>
          <p:cNvSpPr/>
          <p:nvPr/>
        </p:nvSpPr>
        <p:spPr>
          <a:xfrm>
            <a:off x="2532064" y="3933826"/>
            <a:ext cx="1944687" cy="936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Aetiology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2C785B-30DE-4F73-A0D7-08E6B2AFAB29}"/>
              </a:ext>
            </a:extLst>
          </p:cNvPr>
          <p:cNvSpPr/>
          <p:nvPr/>
        </p:nvSpPr>
        <p:spPr>
          <a:xfrm>
            <a:off x="2365829" y="620713"/>
            <a:ext cx="7186159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GHS and HSP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3" name="Picture 2" descr="p9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659063"/>
            <a:ext cx="1371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CE01B6A-AE3D-4AF3-AD50-98671A6E323A}"/>
              </a:ext>
            </a:extLst>
          </p:cNvPr>
          <p:cNvSpPr/>
          <p:nvPr/>
        </p:nvSpPr>
        <p:spPr>
          <a:xfrm>
            <a:off x="7646667" y="2687584"/>
            <a:ext cx="1944216" cy="936104"/>
          </a:xfrm>
          <a:prstGeom prst="round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Risk Factors </a:t>
            </a:r>
            <a:endParaRPr lang="en-US" dirty="0"/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6F9A716-E0EF-4AD7-8075-ED90D065A4FB}"/>
              </a:ext>
            </a:extLst>
          </p:cNvPr>
          <p:cNvSpPr/>
          <p:nvPr/>
        </p:nvSpPr>
        <p:spPr>
          <a:xfrm>
            <a:off x="7613648" y="4070429"/>
            <a:ext cx="2469227" cy="100957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0" name="Rectangle 1"/>
          <p:cNvSpPr>
            <a:spLocks noChangeArrowheads="1"/>
          </p:cNvSpPr>
          <p:nvPr/>
        </p:nvSpPr>
        <p:spPr bwMode="auto">
          <a:xfrm>
            <a:off x="2114551" y="6021388"/>
            <a:ext cx="796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cs typeface="Times New Roman" panose="02020603050405020304" pitchFamily="18" charset="0"/>
              </a:rPr>
              <a:t>Suethanapornkul et al, 2008, </a:t>
            </a:r>
            <a:r>
              <a:rPr lang="en-GB" altLang="en-US"/>
              <a:t>Lindgren 2007, Paci 2007, Stolzenberg, 2012, Vafadar 2015, RCP, 2016, 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340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114151"/>
            <a:ext cx="3168352" cy="2326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63" y="4206516"/>
            <a:ext cx="2436987" cy="232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962" y="4894495"/>
            <a:ext cx="2857500" cy="1638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327" y="2235200"/>
            <a:ext cx="2466975" cy="2084618"/>
          </a:xfrm>
          <a:prstGeom prst="rect">
            <a:avLst/>
          </a:prstGeom>
        </p:spPr>
      </p:pic>
      <p:pic>
        <p:nvPicPr>
          <p:cNvPr id="12" name="Picture 4" descr="IMG_035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27" y="4798684"/>
            <a:ext cx="2527474" cy="18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Frontiers | The Use of Functional Electrical Stimulation on the Upper Limb  and Interscapular Muscles of Patients with Stroke for the Improvement of  Reaching Movements: A Feasibility Study | Neur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Frontiers | The Use of Functional Electrical Stimulation on the Upper Limb  and Interscapular Muscles of Patients with Stroke for the Improvement of  Reaching Movements: A Feasibility Study | Neurolo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25" y="2114151"/>
            <a:ext cx="2536825" cy="20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 bwMode="auto">
          <a:xfrm>
            <a:off x="704908" y="160338"/>
            <a:ext cx="9121263" cy="8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 dirty="0" smtClean="0">
                <a:solidFill>
                  <a:schemeClr val="tx1"/>
                </a:solidFill>
              </a:rPr>
              <a:t>Evidence for UL Rehab in Stroke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 txBox="1">
            <a:spLocks/>
          </p:cNvSpPr>
          <p:nvPr/>
        </p:nvSpPr>
        <p:spPr bwMode="auto">
          <a:xfrm>
            <a:off x="472679" y="201615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 dirty="0" smtClean="0">
                <a:solidFill>
                  <a:schemeClr val="tx1"/>
                </a:solidFill>
              </a:rPr>
              <a:t>Evidence for UL Rehab in Stroke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1454152"/>
            <a:ext cx="20891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4319588"/>
            <a:ext cx="304323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77" y="4314826"/>
            <a:ext cx="21637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STPHYSIO Shoulder Support Brace Lightweight Adjustable Bobath Sling and  Arm Wrap for Men and Women (L(14&quot;to16&quot;)): Buy Online in Bangladesh at  desertc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87" y="1227934"/>
            <a:ext cx="2639784" cy="29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racing for Shoulder Subluxation | Total Body Orthot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89" y="1454152"/>
            <a:ext cx="2237526" cy="20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ontiers | The Use of Functional Electrical Stimulation on the Upper Limb  and Interscapular Muscles of Patients with Stroke for the Improvement of  Reaching Movements: A Feasibility Study | Neurolo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65" y="4534135"/>
            <a:ext cx="2536825" cy="20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31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2409371" y="174456"/>
            <a:ext cx="5871029" cy="715962"/>
          </a:xfrm>
        </p:spPr>
        <p:txBody>
          <a:bodyPr/>
          <a:lstStyle/>
          <a:p>
            <a:r>
              <a:rPr lang="en-GB" altLang="en-US" dirty="0" smtClean="0"/>
              <a:t>Lycra Arm Sleeve</a:t>
            </a:r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r="25320" b="35577"/>
          <a:stretch>
            <a:fillRect/>
          </a:stretch>
        </p:blipFill>
        <p:spPr>
          <a:xfrm>
            <a:off x="4619625" y="944564"/>
            <a:ext cx="2952750" cy="2479675"/>
          </a:xfr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2" y="1096114"/>
            <a:ext cx="8394898" cy="15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2" y="2968060"/>
            <a:ext cx="8666656" cy="17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r="25320" b="35577"/>
          <a:stretch>
            <a:fillRect/>
          </a:stretch>
        </p:blipFill>
        <p:spPr bwMode="auto">
          <a:xfrm>
            <a:off x="9558140" y="683308"/>
            <a:ext cx="2291704" cy="1720054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29" y="4804229"/>
            <a:ext cx="9196486" cy="1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7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899885" y="3341235"/>
            <a:ext cx="10203543" cy="2490787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400" b="1" dirty="0" smtClean="0">
                <a:solidFill>
                  <a:srgbClr val="C00000"/>
                </a:solidFill>
              </a:rPr>
              <a:t/>
            </a:r>
            <a:br>
              <a:rPr lang="en-GB" altLang="en-US" sz="4400" b="1" dirty="0" smtClean="0">
                <a:solidFill>
                  <a:srgbClr val="C00000"/>
                </a:solidFill>
              </a:rPr>
            </a:br>
            <a:r>
              <a:rPr lang="en-GB" sz="4400" b="1" dirty="0">
                <a:solidFill>
                  <a:srgbClr val="C00000"/>
                </a:solidFill>
              </a:rPr>
              <a:t>Acceptability of </a:t>
            </a:r>
            <a:r>
              <a:rPr lang="en-GB" sz="4400" b="1" dirty="0" smtClean="0">
                <a:solidFill>
                  <a:srgbClr val="C00000"/>
                </a:solidFill>
              </a:rPr>
              <a:t>Lycra Arm Sleeve </a:t>
            </a:r>
            <a:r>
              <a:rPr lang="en-GB" sz="4400" b="1" dirty="0">
                <a:solidFill>
                  <a:srgbClr val="C00000"/>
                </a:solidFill>
              </a:rPr>
              <a:t>in people with sub-acute stroke: patients’, carers’ and clinicians’ perspectives</a:t>
            </a:r>
            <a:r>
              <a:rPr lang="en-GB" dirty="0"/>
              <a:t>.</a:t>
            </a:r>
            <a:r>
              <a:rPr lang="en-US" altLang="en-US" dirty="0" smtClean="0">
                <a:solidFill>
                  <a:srgbClr val="002060"/>
                </a:solidFill>
              </a:rPr>
              <a:t/>
            </a:r>
            <a:br>
              <a:rPr lang="en-US" altLang="en-US" dirty="0" smtClean="0">
                <a:solidFill>
                  <a:srgbClr val="002060"/>
                </a:solidFill>
              </a:rPr>
            </a:br>
            <a:endParaRPr lang="en-GB" altLang="en-US" dirty="0" smtClean="0">
              <a:solidFill>
                <a:srgbClr val="002060"/>
              </a:solidFill>
            </a:endParaRP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5" y="319882"/>
            <a:ext cx="23733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3" descr="Above &amp; Beyon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5" y="2058625"/>
            <a:ext cx="270351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DB589-65D3-4143-BB35-6F58514658C6}"/>
              </a:ext>
            </a:extLst>
          </p:cNvPr>
          <p:cNvSpPr/>
          <p:nvPr/>
        </p:nvSpPr>
        <p:spPr>
          <a:xfrm>
            <a:off x="6956425" y="234951"/>
            <a:ext cx="215900" cy="16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7A6753-B582-4310-A697-48F887D0B90F}"/>
              </a:ext>
            </a:extLst>
          </p:cNvPr>
          <p:cNvSpPr/>
          <p:nvPr/>
        </p:nvSpPr>
        <p:spPr>
          <a:xfrm>
            <a:off x="10113964" y="454025"/>
            <a:ext cx="414337" cy="31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**</a:t>
            </a: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72" y="373857"/>
            <a:ext cx="3400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DS South Wes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38" y="2050961"/>
            <a:ext cx="3329759" cy="10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78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&quot;/&gt;&lt;property id=&quot;20307&quot; value=&quot;256&quot;/&gt;&lt;/object&gt;&lt;object type=&quot;3&quot; unique_id=&quot;10075&quot;&gt;&lt;property id=&quot;20148&quot; value=&quot;5&quot;/&gt;&lt;property id=&quot;20300&quot; value=&quot;Slide 2&quot;/&gt;&lt;property id=&quot;20307&quot; value=&quot;260&quot;/&gt;&lt;/object&gt;&lt;object type=&quot;3&quot; unique_id=&quot;10076&quot;&gt;&lt;property id=&quot;20148&quot; value=&quot;5&quot;/&gt;&lt;property id=&quot;20300&quot; value=&quot;Slide 3&quot;/&gt;&lt;property id=&quot;20307&quot; value=&quot;267&quot;/&gt;&lt;/object&gt;&lt;object type=&quot;3&quot; unique_id=&quot;10077&quot;&gt;&lt;property id=&quot;20148&quot; value=&quot;5&quot;/&gt;&lt;property id=&quot;20300&quot; value=&quot;Slide 4&quot;/&gt;&lt;property id=&quot;20307&quot; value=&quot;264&quot;/&gt;&lt;/object&gt;&lt;object type=&quot;3&quot; unique_id=&quot;10078&quot;&gt;&lt;property id=&quot;20148&quot; value=&quot;5&quot;/&gt;&lt;property id=&quot;20300&quot; value=&quot;Slide 5&quot;/&gt;&lt;property id=&quot;20307&quot; value=&quot;268&quot;/&gt;&lt;/object&gt;&lt;object type=&quot;3&quot; unique_id=&quot;10079&quot;&gt;&lt;property id=&quot;20148&quot; value=&quot;5&quot;/&gt;&lt;property id=&quot;20300&quot; value=&quot;Slide 6&quot;/&gt;&lt;property id=&quot;20307&quot; value=&quot;265&quot;/&gt;&lt;/object&gt;&lt;object type=&quot;3&quot; unique_id=&quot;10080&quot;&gt;&lt;property id=&quot;20148&quot; value=&quot;5&quot;/&gt;&lt;property id=&quot;20300&quot; value=&quot;Slide 7&quot;/&gt;&lt;property id=&quot;20307&quot; value=&quot;266&quot;/&gt;&lt;/object&gt;&lt;object type=&quot;3&quot; unique_id=&quot;10081&quot;&gt;&lt;property id=&quot;20148&quot; value=&quot;5&quot;/&gt;&lt;property id=&quot;20300&quot; value=&quot;Slide 8&quot;/&gt;&lt;property id=&quot;20307&quot; value=&quot;262&quot;/&gt;&lt;/object&gt;&lt;object type=&quot;3&quot; unique_id=&quot;10082&quot;&gt;&lt;property id=&quot;20148&quot; value=&quot;5&quot;/&gt;&lt;property id=&quot;20300&quot; value=&quot;Slide 9&quot;/&gt;&lt;property id=&quot;20307&quot; value=&quot;269&quot;/&gt;&lt;/object&gt;&lt;object type=&quot;3&quot; unique_id=&quot;10083&quot;&gt;&lt;property id=&quot;20148&quot; value=&quot;5&quot;/&gt;&lt;property id=&quot;20300&quot; value=&quot;Slide 10&quot;/&gt;&lt;property id=&quot;20307&quot; value=&quot;259&quot;/&gt;&lt;/object&gt;&lt;/object&gt;&lt;object type=&quot;8&quot; unique_id=&quot;1009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 LILAC with UWE logo top WIDESCREEN" id="{43D5D6E4-9CA8-413C-A8DB-97D05B5BD478}" vid="{416AC107-BCB6-4289-85E4-79E89F80091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95DC29F69DA41B831D7985DDEFF7A" ma:contentTypeVersion="14" ma:contentTypeDescription="Create a new document." ma:contentTypeScope="" ma:versionID="e0634fa6233a26e13cb7737a1ccaaff3">
  <xsd:schema xmlns:xsd="http://www.w3.org/2001/XMLSchema" xmlns:xs="http://www.w3.org/2001/XMLSchema" xmlns:p="http://schemas.microsoft.com/office/2006/metadata/properties" xmlns:ns3="da5da9df-85e1-4e4b-b319-af1e48434c21" xmlns:ns4="f6569699-ae44-4c85-9383-dd5a41d3d471" targetNamespace="http://schemas.microsoft.com/office/2006/metadata/properties" ma:root="true" ma:fieldsID="76c9ea09c6edc13c26def75e06c26998" ns3:_="" ns4:_="">
    <xsd:import namespace="da5da9df-85e1-4e4b-b319-af1e48434c21"/>
    <xsd:import namespace="f6569699-ae44-4c85-9383-dd5a41d3d4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da9df-85e1-4e4b-b319-af1e48434c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69699-ae44-4c85-9383-dd5a41d3d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EA595-522B-48FA-ADD0-7F8E2061A65F}">
  <ds:schemaRefs>
    <ds:schemaRef ds:uri="da5da9df-85e1-4e4b-b319-af1e48434c21"/>
    <ds:schemaRef ds:uri="f6569699-ae44-4c85-9383-dd5a41d3d4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7BB7B5-274C-4E94-9498-5C5B0E448458}">
  <ds:schemaRefs>
    <ds:schemaRef ds:uri="f6569699-ae44-4c85-9383-dd5a41d3d471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a5da9df-85e1-4e4b-b319-af1e48434c21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89102B-94DD-4360-A2A0-1A8F0D7F84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1264</Words>
  <Application>Microsoft Office PowerPoint</Application>
  <PresentationFormat>Widescreen</PresentationFormat>
  <Paragraphs>134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Candara</vt:lpstr>
      <vt:lpstr>Courier New</vt:lpstr>
      <vt:lpstr>Tahoma</vt:lpstr>
      <vt:lpstr>Times New Roman</vt:lpstr>
      <vt:lpstr>Custom Design</vt:lpstr>
      <vt:lpstr>Chart</vt:lpstr>
      <vt:lpstr>Role of Assistive Devices in Rehabilitation of people with Stroke    </vt:lpstr>
      <vt:lpstr>Assistive Devices</vt:lpstr>
      <vt:lpstr>Stroke – Background </vt:lpstr>
      <vt:lpstr>Upper Limb Problems </vt:lpstr>
      <vt:lpstr>PowerPoint Presentation</vt:lpstr>
      <vt:lpstr>PowerPoint Presentation</vt:lpstr>
      <vt:lpstr>PowerPoint Presentation</vt:lpstr>
      <vt:lpstr>Lycra Arm Sleeve</vt:lpstr>
      <vt:lpstr> Acceptability of Lycra Arm Sleeve in people with sub-acute stroke: patients’, carers’ and clinicians’ perspectives. </vt:lpstr>
      <vt:lpstr>AIM</vt:lpstr>
      <vt:lpstr>Methods</vt:lpstr>
      <vt:lpstr>Acceptability Questionnaire </vt:lpstr>
      <vt:lpstr>Results </vt:lpstr>
      <vt:lpstr>PowerPoint Presentation</vt:lpstr>
      <vt:lpstr>Adverse Events </vt:lpstr>
      <vt:lpstr>Log / Diary </vt:lpstr>
      <vt:lpstr>PowerPoint Presentation</vt:lpstr>
      <vt:lpstr>Patients feedback</vt:lpstr>
      <vt:lpstr>Therapists Feedback</vt:lpstr>
      <vt:lpstr>Conclusion </vt:lpstr>
      <vt:lpstr>Accelerometer in Stroke Rehabilitation  </vt:lpstr>
      <vt:lpstr>PowerPoint Presentation</vt:lpstr>
      <vt:lpstr>PowerPoint Presentation</vt:lpstr>
      <vt:lpstr>Future Work </vt:lpstr>
      <vt:lpstr>Combining Assistive Devices in Upper Limb Stroke Rehabilitation</vt:lpstr>
      <vt:lpstr>Acknowledgement / Team </vt:lpstr>
      <vt:lpstr>PowerPoint Presentation</vt:lpstr>
      <vt:lpstr>PowerPoint Presentation</vt:lpstr>
      <vt:lpstr>References </vt:lpstr>
    </vt:vector>
  </TitlesOfParts>
  <Company>University of the West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Praveen Kumar</dc:creator>
  <cp:lastModifiedBy>Praveen Kumar</cp:lastModifiedBy>
  <cp:revision>77</cp:revision>
  <cp:lastPrinted>2016-09-22T10:08:48Z</cp:lastPrinted>
  <dcterms:created xsi:type="dcterms:W3CDTF">2022-02-25T11:02:07Z</dcterms:created>
  <dcterms:modified xsi:type="dcterms:W3CDTF">2022-06-22T12:04:00Z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0x0101001C495DC29F69DA41B831D7985DDEFF7A</vt:lpwstr>
  </property>
</Properties>
</file>