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0" r:id="rId2"/>
    <p:sldId id="262" r:id="rId3"/>
    <p:sldId id="263" r:id="rId4"/>
    <p:sldId id="265" r:id="rId5"/>
    <p:sldId id="266" r:id="rId6"/>
    <p:sldId id="267" r:id="rId7"/>
    <p:sldId id="269" r:id="rId8"/>
    <p:sldId id="272" r:id="rId9"/>
    <p:sldId id="273" r:id="rId10"/>
    <p:sldId id="270" r:id="rId11"/>
    <p:sldId id="27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99"/>
    <a:srgbClr val="FFC000"/>
    <a:srgbClr val="00ADEF"/>
    <a:srgbClr val="0E4295"/>
    <a:srgbClr val="57AFE8"/>
    <a:srgbClr val="3F3F42"/>
    <a:srgbClr val="BFD1EC"/>
    <a:srgbClr val="1DD17B"/>
    <a:srgbClr val="0081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3D439-E39D-449E-A4D7-293300858E3D}" v="167" dt="2022-12-06T11:29:41.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564" autoAdjust="0"/>
  </p:normalViewPr>
  <p:slideViewPr>
    <p:cSldViewPr snapToGrid="0">
      <p:cViewPr varScale="1">
        <p:scale>
          <a:sx n="46" d="100"/>
          <a:sy n="46" d="100"/>
        </p:scale>
        <p:origin x="16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Clayton" userId="3d54d15c-9ef0-438c-a973-953b68c7fc4e" providerId="ADAL" clId="{A003D439-E39D-449E-A4D7-293300858E3D}"/>
    <pc:docChg chg="undo custSel delSld modSld">
      <pc:chgData name="Gillian Clayton" userId="3d54d15c-9ef0-438c-a973-953b68c7fc4e" providerId="ADAL" clId="{A003D439-E39D-449E-A4D7-293300858E3D}" dt="2022-12-07T06:41:39.790" v="2735" actId="20577"/>
      <pc:docMkLst>
        <pc:docMk/>
      </pc:docMkLst>
      <pc:sldChg chg="addSp modSp mod">
        <pc:chgData name="Gillian Clayton" userId="3d54d15c-9ef0-438c-a973-953b68c7fc4e" providerId="ADAL" clId="{A003D439-E39D-449E-A4D7-293300858E3D}" dt="2022-12-06T11:21:48.010" v="2286" actId="1076"/>
        <pc:sldMkLst>
          <pc:docMk/>
          <pc:sldMk cId="477054136" sldId="260"/>
        </pc:sldMkLst>
        <pc:spChg chg="add mod">
          <ac:chgData name="Gillian Clayton" userId="3d54d15c-9ef0-438c-a973-953b68c7fc4e" providerId="ADAL" clId="{A003D439-E39D-449E-A4D7-293300858E3D}" dt="2022-12-06T11:21:48.010" v="2286" actId="1076"/>
          <ac:spMkLst>
            <pc:docMk/>
            <pc:sldMk cId="477054136" sldId="260"/>
            <ac:spMk id="5" creationId="{1C1C9727-88D5-53F4-F70D-35ED4C0611F5}"/>
          </ac:spMkLst>
        </pc:spChg>
        <pc:spChg chg="mod">
          <ac:chgData name="Gillian Clayton" userId="3d54d15c-9ef0-438c-a973-953b68c7fc4e" providerId="ADAL" clId="{A003D439-E39D-449E-A4D7-293300858E3D}" dt="2022-12-06T11:21:29.748" v="2279" actId="21"/>
          <ac:spMkLst>
            <pc:docMk/>
            <pc:sldMk cId="477054136" sldId="260"/>
            <ac:spMk id="11" creationId="{2566A4AD-2751-46AE-973D-EFDDBA0C0E90}"/>
          </ac:spMkLst>
        </pc:spChg>
      </pc:sldChg>
      <pc:sldChg chg="modSp modNotesTx">
        <pc:chgData name="Gillian Clayton" userId="3d54d15c-9ef0-438c-a973-953b68c7fc4e" providerId="ADAL" clId="{A003D439-E39D-449E-A4D7-293300858E3D}" dt="2022-12-07T06:41:39.790" v="2735" actId="20577"/>
        <pc:sldMkLst>
          <pc:docMk/>
          <pc:sldMk cId="3675310086" sldId="262"/>
        </pc:sldMkLst>
        <pc:spChg chg="mod">
          <ac:chgData name="Gillian Clayton" userId="3d54d15c-9ef0-438c-a973-953b68c7fc4e" providerId="ADAL" clId="{A003D439-E39D-449E-A4D7-293300858E3D}" dt="2022-12-06T03:35:45.989" v="891" actId="20577"/>
          <ac:spMkLst>
            <pc:docMk/>
            <pc:sldMk cId="3675310086" sldId="262"/>
            <ac:spMk id="3" creationId="{17B56ED7-B231-7E72-2B41-160810AD4A10}"/>
          </ac:spMkLst>
        </pc:spChg>
      </pc:sldChg>
      <pc:sldChg chg="modSp modNotesTx">
        <pc:chgData name="Gillian Clayton" userId="3d54d15c-9ef0-438c-a973-953b68c7fc4e" providerId="ADAL" clId="{A003D439-E39D-449E-A4D7-293300858E3D}" dt="2022-12-06T11:24:42.232" v="2287"/>
        <pc:sldMkLst>
          <pc:docMk/>
          <pc:sldMk cId="132459710" sldId="263"/>
        </pc:sldMkLst>
        <pc:spChg chg="mod">
          <ac:chgData name="Gillian Clayton" userId="3d54d15c-9ef0-438c-a973-953b68c7fc4e" providerId="ADAL" clId="{A003D439-E39D-449E-A4D7-293300858E3D}" dt="2022-12-06T03:37:59.064" v="986" actId="6549"/>
          <ac:spMkLst>
            <pc:docMk/>
            <pc:sldMk cId="132459710" sldId="263"/>
            <ac:spMk id="48" creationId="{C83DCED9-D9DB-88F1-89ED-2E819E2F55F3}"/>
          </ac:spMkLst>
        </pc:spChg>
      </pc:sldChg>
      <pc:sldChg chg="del">
        <pc:chgData name="Gillian Clayton" userId="3d54d15c-9ef0-438c-a973-953b68c7fc4e" providerId="ADAL" clId="{A003D439-E39D-449E-A4D7-293300858E3D}" dt="2022-12-01T12:12:57.973" v="762" actId="47"/>
        <pc:sldMkLst>
          <pc:docMk/>
          <pc:sldMk cId="1090033353" sldId="264"/>
        </pc:sldMkLst>
      </pc:sldChg>
      <pc:sldChg chg="modSp">
        <pc:chgData name="Gillian Clayton" userId="3d54d15c-9ef0-438c-a973-953b68c7fc4e" providerId="ADAL" clId="{A003D439-E39D-449E-A4D7-293300858E3D}" dt="2022-12-06T11:27:59.507" v="2299" actId="20577"/>
        <pc:sldMkLst>
          <pc:docMk/>
          <pc:sldMk cId="16150678" sldId="265"/>
        </pc:sldMkLst>
        <pc:spChg chg="mod">
          <ac:chgData name="Gillian Clayton" userId="3d54d15c-9ef0-438c-a973-953b68c7fc4e" providerId="ADAL" clId="{A003D439-E39D-449E-A4D7-293300858E3D}" dt="2022-12-06T11:27:59.507" v="2299" actId="20577"/>
          <ac:spMkLst>
            <pc:docMk/>
            <pc:sldMk cId="16150678" sldId="265"/>
            <ac:spMk id="7" creationId="{13ADAB1F-040D-AC0B-3ED0-44884B45E0DA}"/>
          </ac:spMkLst>
        </pc:spChg>
      </pc:sldChg>
      <pc:sldChg chg="addSp delSp modSp mod modAnim">
        <pc:chgData name="Gillian Clayton" userId="3d54d15c-9ef0-438c-a973-953b68c7fc4e" providerId="ADAL" clId="{A003D439-E39D-449E-A4D7-293300858E3D}" dt="2022-12-06T11:29:41.409" v="2309"/>
        <pc:sldMkLst>
          <pc:docMk/>
          <pc:sldMk cId="3812321867" sldId="266"/>
        </pc:sldMkLst>
        <pc:spChg chg="add del mod">
          <ac:chgData name="Gillian Clayton" userId="3d54d15c-9ef0-438c-a973-953b68c7fc4e" providerId="ADAL" clId="{A003D439-E39D-449E-A4D7-293300858E3D}" dt="2022-12-06T03:37:23.600" v="904"/>
          <ac:spMkLst>
            <pc:docMk/>
            <pc:sldMk cId="3812321867" sldId="266"/>
            <ac:spMk id="5" creationId="{657BA781-2FAD-E5CF-5241-598B5E17E6C5}"/>
          </ac:spMkLst>
        </pc:spChg>
        <pc:spChg chg="mod">
          <ac:chgData name="Gillian Clayton" userId="3d54d15c-9ef0-438c-a973-953b68c7fc4e" providerId="ADAL" clId="{A003D439-E39D-449E-A4D7-293300858E3D}" dt="2022-12-06T03:40:05.559" v="989" actId="113"/>
          <ac:spMkLst>
            <pc:docMk/>
            <pc:sldMk cId="3812321867" sldId="266"/>
            <ac:spMk id="89" creationId="{5A020C65-6759-8F29-91C5-2DED5637F032}"/>
          </ac:spMkLst>
        </pc:spChg>
        <pc:spChg chg="mod">
          <ac:chgData name="Gillian Clayton" userId="3d54d15c-9ef0-438c-a973-953b68c7fc4e" providerId="ADAL" clId="{A003D439-E39D-449E-A4D7-293300858E3D}" dt="2022-12-06T03:37:50.524" v="984" actId="20577"/>
          <ac:spMkLst>
            <pc:docMk/>
            <pc:sldMk cId="3812321867" sldId="266"/>
            <ac:spMk id="92" creationId="{3FF78ACD-BE1E-3527-ADFF-C58140B00800}"/>
          </ac:spMkLst>
        </pc:spChg>
      </pc:sldChg>
      <pc:sldChg chg="modNotesTx">
        <pc:chgData name="Gillian Clayton" userId="3d54d15c-9ef0-438c-a973-953b68c7fc4e" providerId="ADAL" clId="{A003D439-E39D-449E-A4D7-293300858E3D}" dt="2022-12-06T03:46:11.574" v="1181" actId="20577"/>
        <pc:sldMkLst>
          <pc:docMk/>
          <pc:sldMk cId="3744871393" sldId="269"/>
        </pc:sldMkLst>
      </pc:sldChg>
      <pc:sldChg chg="addSp delSp modSp mod delAnim modAnim modNotesTx">
        <pc:chgData name="Gillian Clayton" userId="3d54d15c-9ef0-438c-a973-953b68c7fc4e" providerId="ADAL" clId="{A003D439-E39D-449E-A4D7-293300858E3D}" dt="2022-12-06T04:20:08.417" v="2276" actId="1076"/>
        <pc:sldMkLst>
          <pc:docMk/>
          <pc:sldMk cId="386523754" sldId="270"/>
        </pc:sldMkLst>
        <pc:spChg chg="mod">
          <ac:chgData name="Gillian Clayton" userId="3d54d15c-9ef0-438c-a973-953b68c7fc4e" providerId="ADAL" clId="{A003D439-E39D-449E-A4D7-293300858E3D}" dt="2022-12-06T04:02:51.854" v="1755" actId="20577"/>
          <ac:spMkLst>
            <pc:docMk/>
            <pc:sldMk cId="386523754" sldId="270"/>
            <ac:spMk id="8" creationId="{CA82CB06-AD43-5CAD-E408-7B3366F6F586}"/>
          </ac:spMkLst>
        </pc:spChg>
        <pc:picChg chg="add del mod modCrop">
          <ac:chgData name="Gillian Clayton" userId="3d54d15c-9ef0-438c-a973-953b68c7fc4e" providerId="ADAL" clId="{A003D439-E39D-449E-A4D7-293300858E3D}" dt="2022-12-01T12:06:52.486" v="434" actId="478"/>
          <ac:picMkLst>
            <pc:docMk/>
            <pc:sldMk cId="386523754" sldId="270"/>
            <ac:picMk id="6" creationId="{AC8B00DC-DD18-DB33-0E27-67BE3ECDE153}"/>
          </ac:picMkLst>
        </pc:picChg>
        <pc:picChg chg="add mod">
          <ac:chgData name="Gillian Clayton" userId="3d54d15c-9ef0-438c-a973-953b68c7fc4e" providerId="ADAL" clId="{A003D439-E39D-449E-A4D7-293300858E3D}" dt="2022-12-06T04:20:08.417" v="2276" actId="1076"/>
          <ac:picMkLst>
            <pc:docMk/>
            <pc:sldMk cId="386523754" sldId="270"/>
            <ac:picMk id="7" creationId="{58208B53-8D17-2CF2-EFDE-ABB18CB49580}"/>
          </ac:picMkLst>
        </pc:picChg>
      </pc:sldChg>
      <pc:sldChg chg="modSp mod">
        <pc:chgData name="Gillian Clayton" userId="3d54d15c-9ef0-438c-a973-953b68c7fc4e" providerId="ADAL" clId="{A003D439-E39D-449E-A4D7-293300858E3D}" dt="2022-12-01T12:06:33.308" v="433" actId="1076"/>
        <pc:sldMkLst>
          <pc:docMk/>
          <pc:sldMk cId="2187257836" sldId="271"/>
        </pc:sldMkLst>
        <pc:spChg chg="mod">
          <ac:chgData name="Gillian Clayton" userId="3d54d15c-9ef0-438c-a973-953b68c7fc4e" providerId="ADAL" clId="{A003D439-E39D-449E-A4D7-293300858E3D}" dt="2022-12-01T12:06:20.476" v="432" actId="20577"/>
          <ac:spMkLst>
            <pc:docMk/>
            <pc:sldMk cId="2187257836" sldId="271"/>
            <ac:spMk id="6" creationId="{0100AF9F-6755-4B46-B3E2-2AFACA4683B5}"/>
          </ac:spMkLst>
        </pc:spChg>
        <pc:spChg chg="mod">
          <ac:chgData name="Gillian Clayton" userId="3d54d15c-9ef0-438c-a973-953b68c7fc4e" providerId="ADAL" clId="{A003D439-E39D-449E-A4D7-293300858E3D}" dt="2022-12-01T12:06:33.308" v="433" actId="1076"/>
          <ac:spMkLst>
            <pc:docMk/>
            <pc:sldMk cId="2187257836" sldId="271"/>
            <ac:spMk id="10" creationId="{FFEEFB00-8499-B1BF-89E0-0386548AE5D3}"/>
          </ac:spMkLst>
        </pc:spChg>
      </pc:sldChg>
      <pc:sldChg chg="modNotesTx">
        <pc:chgData name="Gillian Clayton" userId="3d54d15c-9ef0-438c-a973-953b68c7fc4e" providerId="ADAL" clId="{A003D439-E39D-449E-A4D7-293300858E3D}" dt="2022-12-07T04:55:20.589" v="2566" actId="20577"/>
        <pc:sldMkLst>
          <pc:docMk/>
          <pc:sldMk cId="3114235602" sldId="272"/>
        </pc:sldMkLst>
      </pc:sldChg>
      <pc:sldChg chg="modNotesTx">
        <pc:chgData name="Gillian Clayton" userId="3d54d15c-9ef0-438c-a973-953b68c7fc4e" providerId="ADAL" clId="{A003D439-E39D-449E-A4D7-293300858E3D}" dt="2022-12-07T04:57:17.104" v="2703" actId="20577"/>
        <pc:sldMkLst>
          <pc:docMk/>
          <pc:sldMk cId="82698774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7F546-42AC-457A-BB2C-E9B2F0E93999}" type="datetimeFigureOut">
              <a:rPr lang="en-GB" smtClean="0"/>
              <a:t>07/12/2022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43266-0E7A-4D03-994E-1B55724FDB4D}" type="slidenum">
              <a:rPr lang="en-GB" smtClean="0"/>
              <a:t>‹#›</a:t>
            </a:fld>
            <a:endParaRPr lang="en-GB"/>
          </a:p>
        </p:txBody>
      </p:sp>
    </p:spTree>
    <p:extLst>
      <p:ext uri="{BB962C8B-B14F-4D97-AF65-F5344CB8AC3E}">
        <p14:creationId xmlns:p14="http://schemas.microsoft.com/office/powerpoint/2010/main" val="3346503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443266-0E7A-4D03-994E-1B55724FDB4D}" type="slidenum">
              <a:rPr lang="en-GB" smtClean="0"/>
              <a:t>1</a:t>
            </a:fld>
            <a:endParaRPr lang="en-GB"/>
          </a:p>
        </p:txBody>
      </p:sp>
    </p:spTree>
    <p:extLst>
      <p:ext uri="{BB962C8B-B14F-4D97-AF65-F5344CB8AC3E}">
        <p14:creationId xmlns:p14="http://schemas.microsoft.com/office/powerpoint/2010/main" val="270703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Dosing of electrochemically generated HOCl has negated the need for harsh acid/alkaline washes. </a:t>
            </a:r>
          </a:p>
          <a:p>
            <a:r>
              <a:rPr lang="en-GB"/>
              <a:t>The UF membranes have not been chemically cleaned in the three years since the system was installed on UWE’s Campus </a:t>
            </a:r>
          </a:p>
          <a:p>
            <a:r>
              <a:rPr lang="en-GB"/>
              <a:t>The system has produced over 5 million L of drinking water throughout the three years it has been running on UWE’s campus. </a:t>
            </a:r>
          </a:p>
          <a:p>
            <a:endParaRPr lang="en-GB"/>
          </a:p>
          <a:p>
            <a:endParaRPr lang="en-GB"/>
          </a:p>
        </p:txBody>
      </p:sp>
      <p:sp>
        <p:nvSpPr>
          <p:cNvPr id="4" name="Slide Number Placeholder 3"/>
          <p:cNvSpPr>
            <a:spLocks noGrp="1"/>
          </p:cNvSpPr>
          <p:nvPr>
            <p:ph type="sldNum" sz="quarter" idx="5"/>
          </p:nvPr>
        </p:nvSpPr>
        <p:spPr/>
        <p:txBody>
          <a:bodyPr/>
          <a:lstStyle/>
          <a:p>
            <a:fld id="{84443266-0E7A-4D03-994E-1B55724FDB4D}" type="slidenum">
              <a:rPr lang="en-GB" smtClean="0"/>
              <a:t>10</a:t>
            </a:fld>
            <a:endParaRPr lang="en-GB"/>
          </a:p>
        </p:txBody>
      </p:sp>
    </p:spTree>
    <p:extLst>
      <p:ext uri="{BB962C8B-B14F-4D97-AF65-F5344CB8AC3E}">
        <p14:creationId xmlns:p14="http://schemas.microsoft.com/office/powerpoint/2010/main" val="198903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around 40% of rural communities do not have access to safely managed drinking water services.</a:t>
            </a:r>
          </a:p>
          <a:p>
            <a:r>
              <a:rPr lang="en-GB" dirty="0"/>
              <a:t>Where centralised drinking water treatment systems are not necessarily feasible options, decentralised, point-of-use systems could be far more effective and valuable in rural communities or resource constrained environments.  </a:t>
            </a:r>
          </a:p>
          <a:p>
            <a:r>
              <a:rPr lang="en-GB" dirty="0"/>
              <a:t>When implementing hybrid POU systems with a combination of filtration and disinfection processes, UF membranes are often overlooked due to the potential for biofouling and blockages that lead to non-operational periods. </a:t>
            </a:r>
          </a:p>
          <a:p>
            <a:r>
              <a:rPr lang="en-GB" dirty="0"/>
              <a:t>To deep clean blocked UF membranes block, strong acid/alkaline washes are required to remove blockages such as sediment and biofilms</a:t>
            </a:r>
          </a:p>
          <a:p>
            <a:r>
              <a:rPr lang="en-GB" dirty="0"/>
              <a:t>Hypochlorite solutions are used widely in centralised treatment systems, but are not necessarily the most practical in decentralised systems due to the </a:t>
            </a:r>
            <a:r>
              <a:rPr lang="en-GB"/>
              <a:t>residual chlorine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addition OCl</a:t>
            </a:r>
            <a:r>
              <a:rPr lang="en-GB" sz="1200" baseline="30000" dirty="0"/>
              <a:t>-</a:t>
            </a:r>
            <a:r>
              <a:rPr lang="en-GB" sz="1200" dirty="0"/>
              <a:t> solutions are less efficacious against biofilms</a:t>
            </a:r>
            <a:r>
              <a:rPr lang="en-GB" sz="1200" baseline="30000" dirty="0"/>
              <a:t>1</a:t>
            </a:r>
            <a:r>
              <a:rPr lang="en-GB" sz="1200" dirty="0"/>
              <a:t>, and have a greater affinity to produce trihalomethanes</a:t>
            </a:r>
            <a:r>
              <a:rPr lang="en-GB" sz="1200" baseline="30000" dirty="0"/>
              <a:t>2</a:t>
            </a:r>
            <a:r>
              <a:rPr lang="en-GB" sz="1200" dirty="0"/>
              <a:t> </a:t>
            </a:r>
          </a:p>
          <a:p>
            <a:endParaRPr lang="en-GB" dirty="0"/>
          </a:p>
        </p:txBody>
      </p:sp>
      <p:sp>
        <p:nvSpPr>
          <p:cNvPr id="4" name="Slide Number Placeholder 3"/>
          <p:cNvSpPr>
            <a:spLocks noGrp="1"/>
          </p:cNvSpPr>
          <p:nvPr>
            <p:ph type="sldNum" sz="quarter" idx="5"/>
          </p:nvPr>
        </p:nvSpPr>
        <p:spPr/>
        <p:txBody>
          <a:bodyPr/>
          <a:lstStyle/>
          <a:p>
            <a:fld id="{49A830F6-1202-43DA-A35B-62A4FF383B87}" type="slidenum">
              <a:rPr lang="en-GB" smtClean="0"/>
              <a:t>2</a:t>
            </a:fld>
            <a:endParaRPr lang="en-GB"/>
          </a:p>
        </p:txBody>
      </p:sp>
    </p:spTree>
    <p:extLst>
      <p:ext uri="{BB962C8B-B14F-4D97-AF65-F5344CB8AC3E}">
        <p14:creationId xmlns:p14="http://schemas.microsoft.com/office/powerpoint/2010/main" val="356571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Electrochemically generated HOCl has the ionic neutrality of HOCl, whereby there is not charge on the molecule, but within the anodic solution there are metastable oxidative species which can disrupt the EPS of biofilms more easily through oxidative reactions, in comparison to chemically derived HOCl which does not exhibit the same oxidative nature. </a:t>
            </a:r>
          </a:p>
          <a:p>
            <a:r>
              <a:rPr lang="en-GB" dirty="0"/>
              <a:t>In previous studies using lab-scale models we have demonstrated that HOCl is more efficacious in terms of antimicrobial activity both against planktonic bacteria and established biofilms using a standard CDC biofilm reactor model against Pseudomonas</a:t>
            </a:r>
          </a:p>
          <a:p>
            <a:r>
              <a:rPr lang="en-GB" dirty="0"/>
              <a:t>Other lab-scale experimental models were developed including Polyethersulphone coupons and in-situ disinfectant dosing, with environmental water as the source media, and HOCl exhibited greater antimicrobial efficacy in comparison to NaOCl. </a:t>
            </a:r>
          </a:p>
        </p:txBody>
      </p:sp>
      <p:sp>
        <p:nvSpPr>
          <p:cNvPr id="4" name="Slide Number Placeholder 3"/>
          <p:cNvSpPr>
            <a:spLocks noGrp="1"/>
          </p:cNvSpPr>
          <p:nvPr>
            <p:ph type="sldNum" sz="quarter" idx="5"/>
          </p:nvPr>
        </p:nvSpPr>
        <p:spPr/>
        <p:txBody>
          <a:bodyPr/>
          <a:lstStyle/>
          <a:p>
            <a:fld id="{49A830F6-1202-43DA-A35B-62A4FF383B87}" type="slidenum">
              <a:rPr lang="en-GB" smtClean="0"/>
              <a:t>3</a:t>
            </a:fld>
            <a:endParaRPr lang="en-GB"/>
          </a:p>
        </p:txBody>
      </p:sp>
    </p:spTree>
    <p:extLst>
      <p:ext uri="{BB962C8B-B14F-4D97-AF65-F5344CB8AC3E}">
        <p14:creationId xmlns:p14="http://schemas.microsoft.com/office/powerpoint/2010/main" val="188002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POU DWTS produces drinking water that meets WHO guidelines./EU Standards </a:t>
            </a:r>
          </a:p>
        </p:txBody>
      </p:sp>
      <p:sp>
        <p:nvSpPr>
          <p:cNvPr id="4" name="Slide Number Placeholder 3"/>
          <p:cNvSpPr>
            <a:spLocks noGrp="1"/>
          </p:cNvSpPr>
          <p:nvPr>
            <p:ph type="sldNum" sz="quarter" idx="5"/>
          </p:nvPr>
        </p:nvSpPr>
        <p:spPr/>
        <p:txBody>
          <a:bodyPr/>
          <a:lstStyle/>
          <a:p>
            <a:fld id="{84443266-0E7A-4D03-994E-1B55724FDB4D}" type="slidenum">
              <a:rPr lang="en-GB" smtClean="0"/>
              <a:t>4</a:t>
            </a:fld>
            <a:endParaRPr lang="en-GB"/>
          </a:p>
        </p:txBody>
      </p:sp>
    </p:spTree>
    <p:extLst>
      <p:ext uri="{BB962C8B-B14F-4D97-AF65-F5344CB8AC3E}">
        <p14:creationId xmlns:p14="http://schemas.microsoft.com/office/powerpoint/2010/main" val="514983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HOCl produced at pH: ~5.65, FAC ~365 mg/L &amp; ORP: ~800mV</a:t>
            </a:r>
          </a:p>
          <a:p>
            <a:pPr marL="171450" indent="-171450">
              <a:buFont typeface="Arial" panose="020B0604020202020204" pitchFamily="34" charset="0"/>
              <a:buChar char="•"/>
            </a:pPr>
            <a:r>
              <a:rPr lang="en-GB" dirty="0"/>
              <a:t>The data presented here covers a 2 and a quarter year period</a:t>
            </a:r>
          </a:p>
          <a:p>
            <a:pPr marL="171450" indent="-171450">
              <a:buFont typeface="Arial" panose="020B0604020202020204" pitchFamily="34" charset="0"/>
              <a:buChar char="•"/>
            </a:pPr>
            <a:r>
              <a:rPr lang="en-GB" dirty="0"/>
              <a:t>Operational parameters monitored in real-time include; power, free chlorine, ORP, flow rate, transmembrane pressure, temperature – free chlorine/ORP is measured at point of dosing not in the treated water tank.</a:t>
            </a:r>
          </a:p>
          <a:p>
            <a:pPr marL="171450" indent="-171450">
              <a:buFont typeface="Arial" panose="020B0604020202020204" pitchFamily="34" charset="0"/>
              <a:buChar char="•"/>
            </a:pPr>
            <a:r>
              <a:rPr lang="en-GB" dirty="0"/>
              <a:t>Total UF membrane area of 8m</a:t>
            </a:r>
            <a:r>
              <a:rPr lang="en-GB" baseline="30000" dirty="0"/>
              <a:t>2</a:t>
            </a:r>
          </a:p>
          <a:p>
            <a:pPr marL="171450" indent="-171450">
              <a:buFont typeface="Arial" panose="020B0604020202020204" pitchFamily="34" charset="0"/>
              <a:buChar char="•"/>
            </a:pPr>
            <a:r>
              <a:rPr lang="en-GB" baseline="0" dirty="0"/>
              <a:t>HOCl within this system was used for two applications: to disinfect the water to ensure biologically safe water is produced, and also to minimise the formation of biofilms forming on surfaces within the UF membrane, reducing blockages </a:t>
            </a:r>
          </a:p>
          <a:p>
            <a:endParaRPr lang="en-GB" dirty="0"/>
          </a:p>
        </p:txBody>
      </p:sp>
      <p:sp>
        <p:nvSpPr>
          <p:cNvPr id="4" name="Slide Number Placeholder 3"/>
          <p:cNvSpPr>
            <a:spLocks noGrp="1"/>
          </p:cNvSpPr>
          <p:nvPr>
            <p:ph type="sldNum" sz="quarter" idx="5"/>
          </p:nvPr>
        </p:nvSpPr>
        <p:spPr/>
        <p:txBody>
          <a:bodyPr/>
          <a:lstStyle/>
          <a:p>
            <a:fld id="{49A830F6-1202-43DA-A35B-62A4FF383B87}" type="slidenum">
              <a:rPr lang="en-GB" smtClean="0"/>
              <a:t>5</a:t>
            </a:fld>
            <a:endParaRPr lang="en-GB"/>
          </a:p>
        </p:txBody>
      </p:sp>
    </p:spTree>
    <p:extLst>
      <p:ext uri="{BB962C8B-B14F-4D97-AF65-F5344CB8AC3E}">
        <p14:creationId xmlns:p14="http://schemas.microsoft.com/office/powerpoint/2010/main" val="111149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 the two year trial period, we wanted to test the maximum flow rate that was possible from the source water. A minimum set flow rate of 0.3m</a:t>
            </a:r>
            <a:r>
              <a:rPr lang="en-GB" baseline="30000"/>
              <a:t>3</a:t>
            </a:r>
            <a:r>
              <a:rPr lang="en-GB"/>
              <a:t> and a maximum of 0.75m</a:t>
            </a:r>
            <a:r>
              <a:rPr lang="en-GB" baseline="30000"/>
              <a:t>3</a:t>
            </a:r>
            <a:r>
              <a:rPr lang="en-GB"/>
              <a:t>. Between operational weeks 51 and 69 flow rate was gradually increased from the minimum to the maximum flow rate. </a:t>
            </a:r>
          </a:p>
        </p:txBody>
      </p:sp>
      <p:sp>
        <p:nvSpPr>
          <p:cNvPr id="4" name="Slide Number Placeholder 3"/>
          <p:cNvSpPr>
            <a:spLocks noGrp="1"/>
          </p:cNvSpPr>
          <p:nvPr>
            <p:ph type="sldNum" sz="quarter" idx="5"/>
          </p:nvPr>
        </p:nvSpPr>
        <p:spPr/>
        <p:txBody>
          <a:bodyPr/>
          <a:lstStyle/>
          <a:p>
            <a:fld id="{49A830F6-1202-43DA-A35B-62A4FF383B87}" type="slidenum">
              <a:rPr lang="en-GB" smtClean="0"/>
              <a:t>6</a:t>
            </a:fld>
            <a:endParaRPr lang="en-GB"/>
          </a:p>
        </p:txBody>
      </p:sp>
    </p:spTree>
    <p:extLst>
      <p:ext uri="{BB962C8B-B14F-4D97-AF65-F5344CB8AC3E}">
        <p14:creationId xmlns:p14="http://schemas.microsoft.com/office/powerpoint/2010/main" val="3809677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t>FAC and ORP allow us to monitor the quality of HOCl produced from the in-line generator. </a:t>
            </a:r>
          </a:p>
          <a:p>
            <a:pPr marL="0" indent="0">
              <a:buFont typeface="Arial" panose="020B0604020202020204" pitchFamily="34" charset="0"/>
              <a:buNone/>
            </a:pPr>
            <a:endParaRPr lang="en-GB" sz="1200">
              <a:cs typeface="Calibri" panose="020F0502020204030204" pitchFamily="34" charset="0"/>
            </a:endParaRPr>
          </a:p>
          <a:p>
            <a:pPr marL="0" indent="0">
              <a:buFont typeface="Arial" panose="020B0604020202020204" pitchFamily="34" charset="0"/>
              <a:buNone/>
            </a:pPr>
            <a:r>
              <a:rPr lang="en-GB" sz="1200">
                <a:cs typeface="Calibri" panose="020F0502020204030204" pitchFamily="34" charset="0"/>
              </a:rPr>
              <a:t>Free chlorine concentration not the values in the treated water, but the values at point of dosing. </a:t>
            </a:r>
          </a:p>
          <a:p>
            <a:pPr marL="0" indent="0">
              <a:buFont typeface="Arial" panose="020B0604020202020204" pitchFamily="34" charset="0"/>
              <a:buNone/>
            </a:pPr>
            <a:endParaRPr lang="en-GB" sz="120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49A830F6-1202-43DA-A35B-62A4FF383B87}" type="slidenum">
              <a:rPr lang="en-GB" smtClean="0"/>
              <a:t>7</a:t>
            </a:fld>
            <a:endParaRPr lang="en-GB"/>
          </a:p>
        </p:txBody>
      </p:sp>
    </p:spTree>
    <p:extLst>
      <p:ext uri="{BB962C8B-B14F-4D97-AF65-F5344CB8AC3E}">
        <p14:creationId xmlns:p14="http://schemas.microsoft.com/office/powerpoint/2010/main" val="1211310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HOCl dosing location was altered in weeks 89 and 94, to see whether HOCl could also reduce fouling in the 5um reverse flushing prefilter</a:t>
            </a:r>
          </a:p>
        </p:txBody>
      </p:sp>
      <p:sp>
        <p:nvSpPr>
          <p:cNvPr id="4" name="Slide Number Placeholder 3"/>
          <p:cNvSpPr>
            <a:spLocks noGrp="1"/>
          </p:cNvSpPr>
          <p:nvPr>
            <p:ph type="sldNum" sz="quarter" idx="5"/>
          </p:nvPr>
        </p:nvSpPr>
        <p:spPr/>
        <p:txBody>
          <a:bodyPr/>
          <a:lstStyle/>
          <a:p>
            <a:fld id="{49A830F6-1202-43DA-A35B-62A4FF383B87}" type="slidenum">
              <a:rPr lang="en-GB" smtClean="0"/>
              <a:t>8</a:t>
            </a:fld>
            <a:endParaRPr lang="en-GB"/>
          </a:p>
        </p:txBody>
      </p:sp>
    </p:spTree>
    <p:extLst>
      <p:ext uri="{BB962C8B-B14F-4D97-AF65-F5344CB8AC3E}">
        <p14:creationId xmlns:p14="http://schemas.microsoft.com/office/powerpoint/2010/main" val="303309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Between weeks 89 – 94 (yellow bar), the HOCl dosing location was changed to pre- 5</a:t>
            </a:r>
            <a:r>
              <a:rPr lang="en-GB" sz="1200" dirty="0">
                <a:cs typeface="Calibri" panose="020F0502020204030204" pitchFamily="34" charset="0"/>
              </a:rPr>
              <a:t>µm filter, whereby HOCl was not dosed immediately prior to UF membranes. After week 94 the dosing location was moved back to immediately before UF membranes – no effect on the permeability across the UF membrane throughout this period. </a:t>
            </a:r>
          </a:p>
          <a:p>
            <a:pPr marL="0" indent="0">
              <a:buFont typeface="Arial" panose="020B0604020202020204" pitchFamily="34" charset="0"/>
              <a:buNone/>
            </a:pPr>
            <a:r>
              <a:rPr lang="en-GB" sz="1200" dirty="0">
                <a:cs typeface="Calibri" panose="020F0502020204030204" pitchFamily="34" charset="0"/>
              </a:rPr>
              <a:t>The blue boxes show when the free chlorine concentration of the HOCl generator was increased from ~350ppm to ~500ppm, to see whether a reduced dosing rate (i.e. not continuous) would impact the permeability of the UF membranes. There were more backflushing events and automatic ‘chemical cleans’ as the transmembrane pressure.,</a:t>
            </a:r>
          </a:p>
          <a:p>
            <a:pPr marL="0" indent="0">
              <a:buFont typeface="Arial" panose="020B0604020202020204" pitchFamily="34" charset="0"/>
              <a:buNone/>
            </a:pPr>
            <a:r>
              <a:rPr lang="en-GB" sz="1200" dirty="0">
                <a:cs typeface="Calibri" panose="020F0502020204030204" pitchFamily="34" charset="0"/>
              </a:rPr>
              <a:t>The chlorine concentration in final drinking water was not affected by the increase in FAC between weeks 70 to 120.</a:t>
            </a:r>
          </a:p>
          <a:p>
            <a:pPr marL="0" indent="0">
              <a:buFont typeface="Arial" panose="020B0604020202020204" pitchFamily="34" charset="0"/>
              <a:buNone/>
            </a:pPr>
            <a:endParaRPr lang="en-GB" sz="1200" dirty="0">
              <a:cs typeface="Calibri" panose="020F0502020204030204" pitchFamily="34" charset="0"/>
            </a:endParaRPr>
          </a:p>
          <a:p>
            <a:pPr marL="0" indent="0">
              <a:buFont typeface="Arial" panose="020B0604020202020204" pitchFamily="34" charset="0"/>
              <a:buNone/>
            </a:pPr>
            <a:endParaRPr lang="en-GB" sz="1200" dirty="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9A830F6-1202-43DA-A35B-62A4FF383B87}" type="slidenum">
              <a:rPr lang="en-GB" smtClean="0"/>
              <a:t>9</a:t>
            </a:fld>
            <a:endParaRPr lang="en-GB"/>
          </a:p>
        </p:txBody>
      </p:sp>
    </p:spTree>
    <p:extLst>
      <p:ext uri="{BB962C8B-B14F-4D97-AF65-F5344CB8AC3E}">
        <p14:creationId xmlns:p14="http://schemas.microsoft.com/office/powerpoint/2010/main" val="76729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6313CD-0C22-4C0C-A6F1-98B99178FFC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2487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6313CD-0C22-4C0C-A6F1-98B99178FFC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412210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6313CD-0C22-4C0C-A6F1-98B99178FFC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152480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6313CD-0C22-4C0C-A6F1-98B99178FFC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43483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6313CD-0C22-4C0C-A6F1-98B99178FFC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413437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6313CD-0C22-4C0C-A6F1-98B99178FFC4}"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147816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6313CD-0C22-4C0C-A6F1-98B99178FFC4}"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363184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6313CD-0C22-4C0C-A6F1-98B99178FFC4}"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216908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6313CD-0C22-4C0C-A6F1-98B99178FFC4}"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2431700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6313CD-0C22-4C0C-A6F1-98B99178FFC4}"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2655049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6313CD-0C22-4C0C-A6F1-98B99178FFC4}"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ED3E9-3934-4078-8BAE-353B0F9A575C}" type="slidenum">
              <a:rPr lang="en-US" smtClean="0"/>
              <a:t>‹#›</a:t>
            </a:fld>
            <a:endParaRPr lang="en-US"/>
          </a:p>
        </p:txBody>
      </p:sp>
    </p:spTree>
    <p:extLst>
      <p:ext uri="{BB962C8B-B14F-4D97-AF65-F5344CB8AC3E}">
        <p14:creationId xmlns:p14="http://schemas.microsoft.com/office/powerpoint/2010/main" val="44497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313CD-0C22-4C0C-A6F1-98B99178FFC4}" type="datetimeFigureOut">
              <a:rPr lang="en-US" smtClean="0"/>
              <a:t>12/7/2022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ED3E9-3934-4078-8BAE-353B0F9A575C}" type="slidenum">
              <a:rPr lang="en-US" smtClean="0"/>
              <a:t>‹#›</a:t>
            </a:fld>
            <a:endParaRPr lang="en-US"/>
          </a:p>
        </p:txBody>
      </p:sp>
    </p:spTree>
    <p:extLst>
      <p:ext uri="{BB962C8B-B14F-4D97-AF65-F5344CB8AC3E}">
        <p14:creationId xmlns:p14="http://schemas.microsoft.com/office/powerpoint/2010/main" val="3159992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hyperlink" Target="mailto:Gillian.Clayton@uwe.ac.uk" TargetMode="Externa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tif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3.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png"/><Relationship Id="rId7"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emf"/><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14.tiff"/><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747C62-06C7-2315-F3BD-1481F661B82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13059" r="2015"/>
          <a:stretch/>
        </p:blipFill>
        <p:spPr>
          <a:xfrm>
            <a:off x="8697434" y="0"/>
            <a:ext cx="3494566" cy="1102052"/>
          </a:xfrm>
          <a:prstGeom prst="rect">
            <a:avLst/>
          </a:prstGeom>
          <a:effectLst>
            <a:softEdge rad="127000"/>
          </a:effectLst>
        </p:spPr>
      </p:pic>
      <p:sp>
        <p:nvSpPr>
          <p:cNvPr id="3" name="Double Wave 2">
            <a:extLst>
              <a:ext uri="{FF2B5EF4-FFF2-40B4-BE49-F238E27FC236}">
                <a16:creationId xmlns:a16="http://schemas.microsoft.com/office/drawing/2014/main" id="{19E82B22-131B-713E-EAEC-D91991219A96}"/>
              </a:ext>
            </a:extLst>
          </p:cNvPr>
          <p:cNvSpPr/>
          <p:nvPr/>
        </p:nvSpPr>
        <p:spPr>
          <a:xfrm>
            <a:off x="0" y="-91106"/>
            <a:ext cx="12192000" cy="1267590"/>
          </a:xfrm>
          <a:prstGeom prst="doubleWave">
            <a:avLst>
              <a:gd name="adj1" fmla="val 7282"/>
              <a:gd name="adj2" fmla="val 0"/>
            </a:avLst>
          </a:prstGeom>
          <a:gradFill>
            <a:gsLst>
              <a:gs pos="0">
                <a:schemeClr val="accent1">
                  <a:alpha val="0"/>
                  <a:lumMod val="0"/>
                  <a:lumOff val="100000"/>
                </a:schemeClr>
              </a:gs>
              <a:gs pos="100000">
                <a:srgbClr val="00ADEF"/>
              </a:gs>
              <a:gs pos="66000">
                <a:srgbClr val="40C3FE">
                  <a:alpha val="16000"/>
                  <a:lumMod val="65000"/>
                  <a:lumOff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Water and Development Congress &amp; Exhibition">
            <a:extLst>
              <a:ext uri="{FF2B5EF4-FFF2-40B4-BE49-F238E27FC236}">
                <a16:creationId xmlns:a16="http://schemas.microsoft.com/office/drawing/2014/main" id="{C62BB1E4-43F5-00C8-A387-ACA28061898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2500" r="14693"/>
          <a:stretch/>
        </p:blipFill>
        <p:spPr bwMode="auto">
          <a:xfrm>
            <a:off x="673281" y="55328"/>
            <a:ext cx="1120686" cy="93205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C4AB953-86FF-31A2-BACD-2052760A2EA2}"/>
              </a:ext>
            </a:extLst>
          </p:cNvPr>
          <p:cNvSpPr txBox="1"/>
          <p:nvPr/>
        </p:nvSpPr>
        <p:spPr>
          <a:xfrm>
            <a:off x="3258078" y="407982"/>
            <a:ext cx="5439356" cy="523220"/>
          </a:xfrm>
          <a:prstGeom prst="rect">
            <a:avLst/>
          </a:prstGeom>
          <a:noFill/>
        </p:spPr>
        <p:txBody>
          <a:bodyPr wrap="square">
            <a:spAutoFit/>
          </a:bodyPr>
          <a:lstStyle/>
          <a:p>
            <a:r>
              <a:rPr lang="en-US" sz="2800" b="1">
                <a:solidFill>
                  <a:srgbClr val="0E4295"/>
                </a:solidFill>
                <a:latin typeface="Arial Nova Cond" panose="020B0506020202020204" pitchFamily="34" charset="0"/>
                <a:cs typeface="Aharoni" panose="02010803020104030203" pitchFamily="2" charset="-79"/>
              </a:rPr>
              <a:t>IWA BIOFILMS CONFERENCE 2022 </a:t>
            </a:r>
          </a:p>
        </p:txBody>
      </p:sp>
      <p:sp>
        <p:nvSpPr>
          <p:cNvPr id="28" name="TextBox 27">
            <a:extLst>
              <a:ext uri="{FF2B5EF4-FFF2-40B4-BE49-F238E27FC236}">
                <a16:creationId xmlns:a16="http://schemas.microsoft.com/office/drawing/2014/main" id="{0AECA6AB-87E6-72D4-7110-58A476BE7F41}"/>
              </a:ext>
            </a:extLst>
          </p:cNvPr>
          <p:cNvSpPr txBox="1"/>
          <p:nvPr/>
        </p:nvSpPr>
        <p:spPr>
          <a:xfrm>
            <a:off x="2045148" y="74311"/>
            <a:ext cx="2425859" cy="400110"/>
          </a:xfrm>
          <a:prstGeom prst="rect">
            <a:avLst/>
          </a:prstGeom>
          <a:noFill/>
        </p:spPr>
        <p:txBody>
          <a:bodyPr wrap="square">
            <a:spAutoFit/>
          </a:bodyPr>
          <a:lstStyle/>
          <a:p>
            <a:pPr algn="ctr" fontAlgn="base"/>
            <a:r>
              <a:rPr lang="en-US" sz="2000" b="1">
                <a:solidFill>
                  <a:srgbClr val="00ADEF"/>
                </a:solidFill>
                <a:latin typeface="Arial Narrow" panose="020B0606020202030204" pitchFamily="34" charset="0"/>
              </a:rPr>
              <a:t>December 6-8, 2022</a:t>
            </a:r>
          </a:p>
        </p:txBody>
      </p:sp>
      <p:sp>
        <p:nvSpPr>
          <p:cNvPr id="29" name="TextBox 28">
            <a:extLst>
              <a:ext uri="{FF2B5EF4-FFF2-40B4-BE49-F238E27FC236}">
                <a16:creationId xmlns:a16="http://schemas.microsoft.com/office/drawing/2014/main" id="{3CA9910C-C124-F25D-417F-0147EA1120F8}"/>
              </a:ext>
            </a:extLst>
          </p:cNvPr>
          <p:cNvSpPr txBox="1"/>
          <p:nvPr/>
        </p:nvSpPr>
        <p:spPr>
          <a:xfrm>
            <a:off x="10161545" y="796154"/>
            <a:ext cx="2148329" cy="338554"/>
          </a:xfrm>
          <a:prstGeom prst="rect">
            <a:avLst/>
          </a:prstGeom>
          <a:noFill/>
        </p:spPr>
        <p:txBody>
          <a:bodyPr wrap="square">
            <a:spAutoFit/>
          </a:bodyPr>
          <a:lstStyle/>
          <a:p>
            <a:pPr algn="ctr" fontAlgn="base"/>
            <a:r>
              <a:rPr lang="en-US" sz="1600" b="1">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Phuket, Thailand</a:t>
            </a:r>
          </a:p>
        </p:txBody>
      </p:sp>
      <p:sp>
        <p:nvSpPr>
          <p:cNvPr id="11" name="Text Box 3">
            <a:extLst>
              <a:ext uri="{FF2B5EF4-FFF2-40B4-BE49-F238E27FC236}">
                <a16:creationId xmlns:a16="http://schemas.microsoft.com/office/drawing/2014/main" id="{2566A4AD-2751-46AE-973D-EFDDBA0C0E90}"/>
              </a:ext>
            </a:extLst>
          </p:cNvPr>
          <p:cNvSpPr txBox="1">
            <a:spLocks noChangeArrowheads="1"/>
          </p:cNvSpPr>
          <p:nvPr/>
        </p:nvSpPr>
        <p:spPr bwMode="auto">
          <a:xfrm>
            <a:off x="1945317" y="1510034"/>
            <a:ext cx="8064877" cy="2985433"/>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en-GB" altLang="en-US" sz="3600" b="1">
                <a:latin typeface="Arial" panose="020B0604020202020204" pitchFamily="34" charset="0"/>
                <a:cs typeface="Arial" panose="020B0604020202020204" pitchFamily="34" charset="0"/>
              </a:rPr>
              <a:t>Managing Biofilms in Ultrafiltration Membranes within a Point-of-Use Drinking Water System</a:t>
            </a:r>
            <a:endParaRPr lang="en-GB" altLang="en-US" sz="2400" b="1">
              <a:latin typeface="Arial" panose="020B0604020202020204" pitchFamily="34" charset="0"/>
              <a:cs typeface="Arial" panose="020B0604020202020204" pitchFamily="34" charset="0"/>
            </a:endParaRPr>
          </a:p>
          <a:p>
            <a:pPr algn="ctr" eaLnBrk="1" hangingPunct="1">
              <a:spcBef>
                <a:spcPct val="50000"/>
              </a:spcBef>
              <a:buFontTx/>
              <a:buNone/>
              <a:defRPr/>
            </a:pPr>
            <a:r>
              <a:rPr lang="en-GB" altLang="en-US" sz="3200" b="1">
                <a:latin typeface="Arial" panose="020B0604020202020204" pitchFamily="34" charset="0"/>
                <a:cs typeface="Arial" panose="020B0604020202020204" pitchFamily="34" charset="0"/>
              </a:rPr>
              <a:t>Gillian Clayton, </a:t>
            </a:r>
            <a:r>
              <a:rPr lang="en-US" altLang="nl-NL" sz="3200">
                <a:latin typeface="Arial" panose="020B0604020202020204" pitchFamily="34" charset="0"/>
                <a:cs typeface="Arial" panose="020B0604020202020204" pitchFamily="34" charset="0"/>
              </a:rPr>
              <a:t>Robin Thorn &amp; Darren Reynolds </a:t>
            </a:r>
          </a:p>
        </p:txBody>
      </p:sp>
      <p:pic>
        <p:nvPicPr>
          <p:cNvPr id="2" name="Picture 1" descr="Text&#10;&#10;Description automatically generated">
            <a:extLst>
              <a:ext uri="{FF2B5EF4-FFF2-40B4-BE49-F238E27FC236}">
                <a16:creationId xmlns:a16="http://schemas.microsoft.com/office/drawing/2014/main" id="{1590E704-3BDE-9B17-C7BB-FECAF710B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6087" y="5872294"/>
            <a:ext cx="1970148" cy="985706"/>
          </a:xfrm>
          <a:prstGeom prst="rect">
            <a:avLst/>
          </a:prstGeom>
        </p:spPr>
      </p:pic>
      <p:sp>
        <p:nvSpPr>
          <p:cNvPr id="5" name="TextBox 4">
            <a:extLst>
              <a:ext uri="{FF2B5EF4-FFF2-40B4-BE49-F238E27FC236}">
                <a16:creationId xmlns:a16="http://schemas.microsoft.com/office/drawing/2014/main" id="{1C1C9727-88D5-53F4-F70D-35ED4C0611F5}"/>
              </a:ext>
            </a:extLst>
          </p:cNvPr>
          <p:cNvSpPr txBox="1"/>
          <p:nvPr/>
        </p:nvSpPr>
        <p:spPr>
          <a:xfrm>
            <a:off x="3019587" y="4624691"/>
            <a:ext cx="6152826" cy="1446550"/>
          </a:xfrm>
          <a:prstGeom prst="rect">
            <a:avLst/>
          </a:prstGeom>
          <a:noFill/>
        </p:spPr>
        <p:txBody>
          <a:bodyPr wrap="square">
            <a:spAutoFit/>
          </a:bodyPr>
          <a:lstStyle/>
          <a:p>
            <a:pPr algn="ctr" eaLnBrk="1" hangingPunct="1">
              <a:spcBef>
                <a:spcPct val="50000"/>
              </a:spcBef>
              <a:buNone/>
              <a:defRPr/>
            </a:pPr>
            <a:r>
              <a:rPr lang="en-US" altLang="nl-NL" sz="2800">
                <a:solidFill>
                  <a:schemeClr val="bg2">
                    <a:lumMod val="50000"/>
                  </a:schemeClr>
                </a:solidFill>
                <a:latin typeface="Arial" panose="020B0604020202020204" pitchFamily="34" charset="0"/>
                <a:cs typeface="Arial" panose="020B0604020202020204" pitchFamily="34" charset="0"/>
              </a:rPr>
              <a:t>Centre for </a:t>
            </a:r>
            <a:r>
              <a:rPr lang="en-US" altLang="nl-NL" sz="3200">
                <a:solidFill>
                  <a:schemeClr val="bg2">
                    <a:lumMod val="50000"/>
                  </a:schemeClr>
                </a:solidFill>
                <a:latin typeface="Arial" panose="020B0604020202020204" pitchFamily="34" charset="0"/>
                <a:cs typeface="Arial" panose="020B0604020202020204" pitchFamily="34" charset="0"/>
              </a:rPr>
              <a:t>Research</a:t>
            </a:r>
            <a:r>
              <a:rPr lang="en-US" altLang="nl-NL" sz="2800">
                <a:solidFill>
                  <a:schemeClr val="bg2">
                    <a:lumMod val="50000"/>
                  </a:schemeClr>
                </a:solidFill>
                <a:latin typeface="Arial" panose="020B0604020202020204" pitchFamily="34" charset="0"/>
                <a:cs typeface="Arial" panose="020B0604020202020204" pitchFamily="34" charset="0"/>
              </a:rPr>
              <a:t> in Biosciences, University of the West of England, Bristol, UK</a:t>
            </a:r>
            <a:endParaRPr lang="nl-BE" alt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05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A82CB06-AD43-5CAD-E408-7B3366F6F586}"/>
              </a:ext>
            </a:extLst>
          </p:cNvPr>
          <p:cNvSpPr>
            <a:spLocks noGrp="1"/>
          </p:cNvSpPr>
          <p:nvPr>
            <p:ph idx="1"/>
          </p:nvPr>
        </p:nvSpPr>
        <p:spPr>
          <a:xfrm>
            <a:off x="406400" y="1092014"/>
            <a:ext cx="6362700" cy="5243055"/>
          </a:xfrm>
        </p:spPr>
        <p:txBody>
          <a:bodyPr>
            <a:normAutofit lnSpcReduction="10000"/>
          </a:bodyPr>
          <a:lstStyle/>
          <a:p>
            <a:pPr marL="342900" indent="-342900">
              <a:buFont typeface="Arial" panose="020B0604020202020204" pitchFamily="34" charset="0"/>
              <a:buChar char="•"/>
            </a:pPr>
            <a:r>
              <a:rPr lang="en-GB" sz="2400"/>
              <a:t>In-situ dosing of HOCl within a decentralised POU drinking water treatment system resulted in the constant production of safe drinking water for over 2 years </a:t>
            </a:r>
          </a:p>
          <a:p>
            <a:pPr marL="342900" indent="-342900">
              <a:buFont typeface="Arial" panose="020B0604020202020204" pitchFamily="34" charset="0"/>
              <a:buChar char="•"/>
            </a:pPr>
            <a:r>
              <a:rPr lang="en-GB" sz="2400"/>
              <a:t>No additional cleaning regimen was required to maintain system permeability, even when flow rate and HOCl dosing location was altered</a:t>
            </a:r>
          </a:p>
          <a:p>
            <a:pPr marL="342900" indent="-342900">
              <a:buFont typeface="Arial" panose="020B0604020202020204" pitchFamily="34" charset="0"/>
              <a:buChar char="•"/>
            </a:pPr>
            <a:r>
              <a:rPr lang="en-GB" sz="2400">
                <a:cs typeface="Calibri" panose="020F0502020204030204" pitchFamily="34" charset="0"/>
              </a:rPr>
              <a:t>The stable permeability is likely a result of constant in-situ dosing of HOCl minimising biofilm formation within UF membranes</a:t>
            </a:r>
          </a:p>
          <a:p>
            <a:pPr lvl="1">
              <a:buFont typeface="Wingdings" panose="05000000000000000000" pitchFamily="2" charset="2"/>
              <a:buChar char="§"/>
            </a:pPr>
            <a:r>
              <a:rPr lang="en-GB">
                <a:cs typeface="Calibri" panose="020F0502020204030204" pitchFamily="34" charset="0"/>
              </a:rPr>
              <a:t>No current indication that constant HOCl dosing negatively impacts UF membranes</a:t>
            </a:r>
          </a:p>
          <a:p>
            <a:pPr marL="342900" indent="-342900">
              <a:buFont typeface="Arial" panose="020B0604020202020204" pitchFamily="34" charset="0"/>
              <a:buChar char="•"/>
            </a:pPr>
            <a:r>
              <a:rPr lang="en-GB" sz="2400"/>
              <a:t>Once POU DWTS trial at UWE Bristol has finished, UF membranes will be imaged and compared to new UF membranes</a:t>
            </a:r>
          </a:p>
        </p:txBody>
      </p:sp>
      <p:sp>
        <p:nvSpPr>
          <p:cNvPr id="2" name="Text Box 7">
            <a:extLst>
              <a:ext uri="{FF2B5EF4-FFF2-40B4-BE49-F238E27FC236}">
                <a16:creationId xmlns:a16="http://schemas.microsoft.com/office/drawing/2014/main" id="{FDB1BE4A-DC89-6F15-2E6A-EF130431CFB9}"/>
              </a:ext>
            </a:extLst>
          </p:cNvPr>
          <p:cNvSpPr txBox="1">
            <a:spLocks noChangeArrowheads="1"/>
          </p:cNvSpPr>
          <p:nvPr/>
        </p:nvSpPr>
        <p:spPr bwMode="auto">
          <a:xfrm>
            <a:off x="218364" y="344671"/>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Conclusions and Future Work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FAF5693-200B-D69C-D191-67337AC3B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pic>
        <p:nvPicPr>
          <p:cNvPr id="3" name="Picture 2">
            <a:extLst>
              <a:ext uri="{FF2B5EF4-FFF2-40B4-BE49-F238E27FC236}">
                <a16:creationId xmlns:a16="http://schemas.microsoft.com/office/drawing/2014/main" id="{BF287FAE-26A9-10C5-7881-B1AE05A9974B}"/>
              </a:ext>
            </a:extLst>
          </p:cNvPr>
          <p:cNvPicPr>
            <a:picLocks noChangeAspect="1"/>
          </p:cNvPicPr>
          <p:nvPr/>
        </p:nvPicPr>
        <p:blipFill rotWithShape="1">
          <a:blip r:embed="rId4"/>
          <a:srcRect t="37395"/>
          <a:stretch/>
        </p:blipFill>
        <p:spPr>
          <a:xfrm flipV="1">
            <a:off x="0" y="6335069"/>
            <a:ext cx="12192000" cy="522931"/>
          </a:xfrm>
          <a:prstGeom prst="rect">
            <a:avLst/>
          </a:prstGeom>
        </p:spPr>
      </p:pic>
      <p:sp>
        <p:nvSpPr>
          <p:cNvPr id="4" name="TextBox 3">
            <a:extLst>
              <a:ext uri="{FF2B5EF4-FFF2-40B4-BE49-F238E27FC236}">
                <a16:creationId xmlns:a16="http://schemas.microsoft.com/office/drawing/2014/main" id="{E0762068-2732-60C7-F155-EE307EDB37D2}"/>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pic>
        <p:nvPicPr>
          <p:cNvPr id="7" name="Picture 6">
            <a:extLst>
              <a:ext uri="{FF2B5EF4-FFF2-40B4-BE49-F238E27FC236}">
                <a16:creationId xmlns:a16="http://schemas.microsoft.com/office/drawing/2014/main" id="{58208B53-8D17-2CF2-EFDE-ABB18CB49580}"/>
              </a:ext>
            </a:extLst>
          </p:cNvPr>
          <p:cNvPicPr>
            <a:picLocks noChangeAspect="1"/>
          </p:cNvPicPr>
          <p:nvPr/>
        </p:nvPicPr>
        <p:blipFill rotWithShape="1">
          <a:blip r:embed="rId5"/>
          <a:srcRect l="2865" r="6102"/>
          <a:stretch/>
        </p:blipFill>
        <p:spPr>
          <a:xfrm>
            <a:off x="6528757" y="1667820"/>
            <a:ext cx="5667213" cy="3974180"/>
          </a:xfrm>
          <a:prstGeom prst="rect">
            <a:avLst/>
          </a:prstGeom>
          <a:noFill/>
        </p:spPr>
      </p:pic>
    </p:spTree>
    <p:extLst>
      <p:ext uri="{BB962C8B-B14F-4D97-AF65-F5344CB8AC3E}">
        <p14:creationId xmlns:p14="http://schemas.microsoft.com/office/powerpoint/2010/main" val="386523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100AF9F-6755-4B46-B3E2-2AFACA4683B5}"/>
              </a:ext>
            </a:extLst>
          </p:cNvPr>
          <p:cNvSpPr>
            <a:spLocks noGrp="1"/>
          </p:cNvSpPr>
          <p:nvPr>
            <p:ph sz="half" idx="1"/>
          </p:nvPr>
        </p:nvSpPr>
        <p:spPr>
          <a:xfrm>
            <a:off x="1037305" y="1685925"/>
            <a:ext cx="4953000" cy="4467767"/>
          </a:xfrm>
        </p:spPr>
        <p:txBody>
          <a:bodyPr>
            <a:normAutofit/>
          </a:bodyPr>
          <a:lstStyle/>
          <a:p>
            <a:pPr marL="0" indent="0">
              <a:buNone/>
            </a:pPr>
            <a:r>
              <a:rPr lang="en-GB" sz="2800" b="1"/>
              <a:t>UWE Bristol</a:t>
            </a:r>
          </a:p>
          <a:p>
            <a:r>
              <a:rPr lang="en-GB" sz="2400"/>
              <a:t>Professor Darren Reynolds</a:t>
            </a:r>
          </a:p>
          <a:p>
            <a:r>
              <a:rPr lang="en-GB" sz="2400"/>
              <a:t>Dr Robin Thorn</a:t>
            </a:r>
          </a:p>
          <a:p>
            <a:r>
              <a:rPr lang="en-GB" sz="2400" i="1"/>
              <a:t>Dr Bethany Fox*</a:t>
            </a:r>
            <a:r>
              <a:rPr lang="en-GB" sz="2400"/>
              <a:t> (</a:t>
            </a:r>
            <a:r>
              <a:rPr lang="en-GB" sz="2400" i="1"/>
              <a:t>Jacobs Solutions</a:t>
            </a:r>
            <a:r>
              <a:rPr lang="en-GB" sz="2400"/>
              <a:t>)</a:t>
            </a:r>
          </a:p>
          <a:p>
            <a:pPr marL="0" indent="0">
              <a:buNone/>
            </a:pPr>
            <a:r>
              <a:rPr lang="en-GB" sz="2800" b="1"/>
              <a:t>Portsmouth Aqua</a:t>
            </a:r>
          </a:p>
          <a:p>
            <a:r>
              <a:rPr lang="en-GB" sz="2400"/>
              <a:t>Nick Scott</a:t>
            </a:r>
          </a:p>
          <a:p>
            <a:r>
              <a:rPr lang="en-GB" sz="2400"/>
              <a:t>Gary Driscoll</a:t>
            </a:r>
          </a:p>
          <a:p>
            <a:r>
              <a:rPr lang="en-GB" sz="2400"/>
              <a:t>Simon Escott </a:t>
            </a:r>
          </a:p>
        </p:txBody>
      </p:sp>
      <p:sp>
        <p:nvSpPr>
          <p:cNvPr id="10" name="Content Placeholder 9">
            <a:extLst>
              <a:ext uri="{FF2B5EF4-FFF2-40B4-BE49-F238E27FC236}">
                <a16:creationId xmlns:a16="http://schemas.microsoft.com/office/drawing/2014/main" id="{FFEEFB00-8499-B1BF-89E0-0386548AE5D3}"/>
              </a:ext>
            </a:extLst>
          </p:cNvPr>
          <p:cNvSpPr>
            <a:spLocks noGrp="1"/>
          </p:cNvSpPr>
          <p:nvPr>
            <p:ph sz="half" idx="2"/>
          </p:nvPr>
        </p:nvSpPr>
        <p:spPr>
          <a:xfrm>
            <a:off x="5961526" y="1685925"/>
            <a:ext cx="4953000" cy="4467767"/>
          </a:xfrm>
        </p:spPr>
        <p:txBody>
          <a:bodyPr>
            <a:normAutofit/>
          </a:bodyPr>
          <a:lstStyle/>
          <a:p>
            <a:pPr marL="0" indent="0">
              <a:buNone/>
            </a:pPr>
            <a:r>
              <a:rPr lang="en-GB" sz="2800" b="1"/>
              <a:t>Funding</a:t>
            </a:r>
            <a:r>
              <a:rPr lang="en-GB" sz="2400" b="1"/>
              <a:t> </a:t>
            </a:r>
          </a:p>
          <a:p>
            <a:r>
              <a:rPr lang="en-GB" sz="2400"/>
              <a:t>NERC/Newton Bhabha: Grant NE/R003106/1</a:t>
            </a:r>
          </a:p>
          <a:p>
            <a:pPr marL="0" indent="0">
              <a:buNone/>
            </a:pPr>
            <a:endParaRPr lang="en-GB" sz="2400">
              <a:hlinkClick r:id="rId2">
                <a:extLst>
                  <a:ext uri="{A12FA001-AC4F-418D-AE19-62706E023703}">
                    <ahyp:hlinkClr xmlns:ahyp="http://schemas.microsoft.com/office/drawing/2018/hyperlinkcolor" val="tx"/>
                  </a:ext>
                </a:extLst>
              </a:hlinkClick>
            </a:endParaRPr>
          </a:p>
          <a:p>
            <a:pPr marL="0" indent="0">
              <a:buNone/>
            </a:pPr>
            <a:r>
              <a:rPr lang="en-GB" sz="2400">
                <a:hlinkClick r:id="rId2">
                  <a:extLst>
                    <a:ext uri="{A12FA001-AC4F-418D-AE19-62706E023703}">
                      <ahyp:hlinkClr xmlns:ahyp="http://schemas.microsoft.com/office/drawing/2018/hyperlinkcolor" val="tx"/>
                    </a:ext>
                  </a:extLst>
                </a:hlinkClick>
              </a:rPr>
              <a:t>Gillian.Clayton@uwe.ac.uk</a:t>
            </a:r>
            <a:r>
              <a:rPr lang="en-GB" sz="2400"/>
              <a:t> </a:t>
            </a:r>
          </a:p>
        </p:txBody>
      </p:sp>
      <p:pic>
        <p:nvPicPr>
          <p:cNvPr id="7" name="Picture 6">
            <a:extLst>
              <a:ext uri="{FF2B5EF4-FFF2-40B4-BE49-F238E27FC236}">
                <a16:creationId xmlns:a16="http://schemas.microsoft.com/office/drawing/2014/main" id="{6240871D-7C02-A6AD-CC11-528BC0112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66"/>
          <a:stretch/>
        </p:blipFill>
        <p:spPr>
          <a:xfrm>
            <a:off x="8026412" y="5260511"/>
            <a:ext cx="2986017" cy="698820"/>
          </a:xfrm>
          <a:prstGeom prst="rect">
            <a:avLst/>
          </a:prstGeom>
        </p:spPr>
      </p:pic>
      <p:pic>
        <p:nvPicPr>
          <p:cNvPr id="8" name="Picture 7">
            <a:extLst>
              <a:ext uri="{FF2B5EF4-FFF2-40B4-BE49-F238E27FC236}">
                <a16:creationId xmlns:a16="http://schemas.microsoft.com/office/drawing/2014/main" id="{B16F94D4-A651-5217-3EFF-E8272D66E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092" y="4778290"/>
            <a:ext cx="1250309" cy="870522"/>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A7D3625E-A0BC-6ED5-2EA4-621F3DB38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3255" y="4474870"/>
            <a:ext cx="2801271" cy="697205"/>
          </a:xfrm>
          <a:prstGeom prst="rect">
            <a:avLst/>
          </a:prstGeom>
        </p:spPr>
      </p:pic>
      <p:pic>
        <p:nvPicPr>
          <p:cNvPr id="14" name="Picture 13" descr="Text&#10;&#10;Description automatically generated">
            <a:extLst>
              <a:ext uri="{FF2B5EF4-FFF2-40B4-BE49-F238E27FC236}">
                <a16:creationId xmlns:a16="http://schemas.microsoft.com/office/drawing/2014/main" id="{1B64389F-8D45-ABE6-943B-BA3F4F0CCA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6874" y="0"/>
            <a:ext cx="1739927" cy="870522"/>
          </a:xfrm>
          <a:prstGeom prst="rect">
            <a:avLst/>
          </a:prstGeom>
        </p:spPr>
      </p:pic>
      <p:sp>
        <p:nvSpPr>
          <p:cNvPr id="2" name="Text Box 7">
            <a:extLst>
              <a:ext uri="{FF2B5EF4-FFF2-40B4-BE49-F238E27FC236}">
                <a16:creationId xmlns:a16="http://schemas.microsoft.com/office/drawing/2014/main" id="{28D3B8EA-8EB5-BC02-B83A-603F502F6126}"/>
              </a:ext>
            </a:extLst>
          </p:cNvPr>
          <p:cNvSpPr txBox="1">
            <a:spLocks noChangeArrowheads="1"/>
          </p:cNvSpPr>
          <p:nvPr/>
        </p:nvSpPr>
        <p:spPr bwMode="auto">
          <a:xfrm>
            <a:off x="218364" y="344671"/>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Acknowlegdements</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EE4D181-EE60-AE2F-F31C-73AB367F4EF6}"/>
              </a:ext>
            </a:extLst>
          </p:cNvPr>
          <p:cNvPicPr>
            <a:picLocks noChangeAspect="1"/>
          </p:cNvPicPr>
          <p:nvPr/>
        </p:nvPicPr>
        <p:blipFill rotWithShape="1">
          <a:blip r:embed="rId7"/>
          <a:srcRect t="37395"/>
          <a:stretch/>
        </p:blipFill>
        <p:spPr>
          <a:xfrm flipV="1">
            <a:off x="0" y="6335069"/>
            <a:ext cx="12192000" cy="522931"/>
          </a:xfrm>
          <a:prstGeom prst="rect">
            <a:avLst/>
          </a:prstGeom>
        </p:spPr>
      </p:pic>
      <p:sp>
        <p:nvSpPr>
          <p:cNvPr id="4" name="TextBox 3">
            <a:extLst>
              <a:ext uri="{FF2B5EF4-FFF2-40B4-BE49-F238E27FC236}">
                <a16:creationId xmlns:a16="http://schemas.microsoft.com/office/drawing/2014/main" id="{9C27C50A-38F1-DCC0-60D5-66DF9BE4D73F}"/>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spTree>
    <p:extLst>
      <p:ext uri="{BB962C8B-B14F-4D97-AF65-F5344CB8AC3E}">
        <p14:creationId xmlns:p14="http://schemas.microsoft.com/office/powerpoint/2010/main" val="218725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E5ACD9-4C88-0D34-F35F-21989E96F72D}"/>
              </a:ext>
            </a:extLst>
          </p:cNvPr>
          <p:cNvGrpSpPr/>
          <p:nvPr/>
        </p:nvGrpSpPr>
        <p:grpSpPr>
          <a:xfrm>
            <a:off x="6096000" y="953346"/>
            <a:ext cx="5442855" cy="4862567"/>
            <a:chOff x="6612296" y="1368144"/>
            <a:chExt cx="4327576" cy="4143391"/>
          </a:xfrm>
        </p:grpSpPr>
        <p:pic>
          <p:nvPicPr>
            <p:cNvPr id="7" name="Picture 6">
              <a:extLst>
                <a:ext uri="{FF2B5EF4-FFF2-40B4-BE49-F238E27FC236}">
                  <a16:creationId xmlns:a16="http://schemas.microsoft.com/office/drawing/2014/main" id="{52F73653-8166-1E50-49E6-94F4D146FCF5}"/>
                </a:ext>
              </a:extLst>
            </p:cNvPr>
            <p:cNvPicPr>
              <a:picLocks noChangeAspect="1"/>
            </p:cNvPicPr>
            <p:nvPr/>
          </p:nvPicPr>
          <p:blipFill rotWithShape="1">
            <a:blip r:embed="rId3">
              <a:duotone>
                <a:schemeClr val="accent5">
                  <a:shade val="45000"/>
                  <a:satMod val="135000"/>
                </a:schemeClr>
                <a:prstClr val="white"/>
              </a:duotone>
            </a:blip>
            <a:srcRect l="9649" t="17267" r="8007" b="20903"/>
            <a:stretch/>
          </p:blipFill>
          <p:spPr>
            <a:xfrm>
              <a:off x="6612296" y="1368144"/>
              <a:ext cx="4327576" cy="4021213"/>
            </a:xfrm>
            <a:prstGeom prst="rect">
              <a:avLst/>
            </a:prstGeom>
          </p:spPr>
        </p:pic>
        <p:sp>
          <p:nvSpPr>
            <p:cNvPr id="9" name="TextBox 8">
              <a:extLst>
                <a:ext uri="{FF2B5EF4-FFF2-40B4-BE49-F238E27FC236}">
                  <a16:creationId xmlns:a16="http://schemas.microsoft.com/office/drawing/2014/main" id="{3AEE2DCF-B0D9-981B-47E9-0A9931FAE123}"/>
                </a:ext>
              </a:extLst>
            </p:cNvPr>
            <p:cNvSpPr txBox="1"/>
            <p:nvPr/>
          </p:nvSpPr>
          <p:spPr>
            <a:xfrm>
              <a:off x="8233393" y="5118150"/>
              <a:ext cx="1636760" cy="393385"/>
            </a:xfrm>
            <a:prstGeom prst="rect">
              <a:avLst/>
            </a:prstGeom>
            <a:noFill/>
          </p:spPr>
          <p:txBody>
            <a:bodyPr wrap="none" rtlCol="0">
              <a:spAutoFit/>
            </a:bodyPr>
            <a:lstStyle/>
            <a:p>
              <a:r>
                <a:rPr lang="en-GB" sz="2400">
                  <a:solidFill>
                    <a:schemeClr val="accent5">
                      <a:lumMod val="75000"/>
                    </a:schemeClr>
                  </a:solidFill>
                  <a:latin typeface="Georgia" panose="02040502050405020303" pitchFamily="18" charset="0"/>
                </a:rPr>
                <a:t>Decentralised</a:t>
              </a:r>
            </a:p>
          </p:txBody>
        </p:sp>
      </p:grpSp>
      <p:sp>
        <p:nvSpPr>
          <p:cNvPr id="3" name="Content Placeholder 2">
            <a:extLst>
              <a:ext uri="{FF2B5EF4-FFF2-40B4-BE49-F238E27FC236}">
                <a16:creationId xmlns:a16="http://schemas.microsoft.com/office/drawing/2014/main" id="{17B56ED7-B231-7E72-2B41-160810AD4A10}"/>
              </a:ext>
            </a:extLst>
          </p:cNvPr>
          <p:cNvSpPr>
            <a:spLocks noGrp="1"/>
          </p:cNvSpPr>
          <p:nvPr>
            <p:ph idx="1"/>
          </p:nvPr>
        </p:nvSpPr>
        <p:spPr>
          <a:xfrm>
            <a:off x="352425" y="1412156"/>
            <a:ext cx="5286375" cy="5103844"/>
          </a:xfrm>
        </p:spPr>
        <p:txBody>
          <a:bodyPr>
            <a:normAutofit/>
          </a:bodyPr>
          <a:lstStyle/>
          <a:p>
            <a:pPr marL="342900" indent="-342900">
              <a:buFont typeface="Arial" panose="020B0604020202020204" pitchFamily="34" charset="0"/>
              <a:buChar char="•"/>
            </a:pPr>
            <a:r>
              <a:rPr lang="en-GB" sz="2400"/>
              <a:t>2 billion people worldwide do not have access to safely managed drinking water</a:t>
            </a:r>
            <a:r>
              <a:rPr lang="en-GB" sz="2400" baseline="30000"/>
              <a:t>1</a:t>
            </a:r>
            <a:r>
              <a:rPr lang="en-GB" sz="2400"/>
              <a:t> </a:t>
            </a:r>
          </a:p>
          <a:p>
            <a:pPr marL="342900" indent="-342900">
              <a:buFont typeface="Arial" panose="020B0604020202020204" pitchFamily="34" charset="0"/>
              <a:buChar char="•"/>
            </a:pPr>
            <a:r>
              <a:rPr lang="en-GB" sz="2400"/>
              <a:t>Biofilms in drinking water treatment systems can result in biofouling, causing non-operational periods</a:t>
            </a:r>
          </a:p>
          <a:p>
            <a:pPr marL="342900" indent="-342900">
              <a:buFont typeface="Arial" panose="020B0604020202020204" pitchFamily="34" charset="0"/>
              <a:buChar char="•"/>
            </a:pPr>
            <a:r>
              <a:rPr lang="en-GB" sz="2400"/>
              <a:t>UF membrane manufacturers advise against long-term exposure of membranes to chlorine (e.g. NaOCl or Ca(OCl)</a:t>
            </a:r>
            <a:r>
              <a:rPr lang="en-GB" sz="2400" baseline="-25000"/>
              <a:t>2</a:t>
            </a:r>
            <a:r>
              <a:rPr lang="en-GB" sz="2400"/>
              <a:t>) due to the oxidative damage such solutions can have on material surfaces</a:t>
            </a:r>
          </a:p>
        </p:txBody>
      </p:sp>
      <p:pic>
        <p:nvPicPr>
          <p:cNvPr id="6" name="Picture 5">
            <a:extLst>
              <a:ext uri="{FF2B5EF4-FFF2-40B4-BE49-F238E27FC236}">
                <a16:creationId xmlns:a16="http://schemas.microsoft.com/office/drawing/2014/main" id="{62068A62-4337-917B-D2E8-D276E7B805F2}"/>
              </a:ext>
            </a:extLst>
          </p:cNvPr>
          <p:cNvPicPr>
            <a:picLocks noChangeAspect="1"/>
          </p:cNvPicPr>
          <p:nvPr/>
        </p:nvPicPr>
        <p:blipFill rotWithShape="1">
          <a:blip r:embed="rId4"/>
          <a:srcRect l="2598" r="5813"/>
          <a:stretch/>
        </p:blipFill>
        <p:spPr>
          <a:xfrm>
            <a:off x="5638800" y="1163784"/>
            <a:ext cx="6429569" cy="4624865"/>
          </a:xfrm>
          <a:prstGeom prst="rect">
            <a:avLst/>
          </a:prstGeom>
          <a:solidFill>
            <a:schemeClr val="bg1"/>
          </a:solidFill>
        </p:spPr>
      </p:pic>
      <p:pic>
        <p:nvPicPr>
          <p:cNvPr id="8" name="Picture 7">
            <a:extLst>
              <a:ext uri="{FF2B5EF4-FFF2-40B4-BE49-F238E27FC236}">
                <a16:creationId xmlns:a16="http://schemas.microsoft.com/office/drawing/2014/main" id="{3A94C7A0-105E-50BD-9D58-C12976FD89DA}"/>
              </a:ext>
            </a:extLst>
          </p:cNvPr>
          <p:cNvPicPr>
            <a:picLocks noChangeAspect="1"/>
          </p:cNvPicPr>
          <p:nvPr/>
        </p:nvPicPr>
        <p:blipFill rotWithShape="1">
          <a:blip r:embed="rId5"/>
          <a:srcRect l="2865" r="6102"/>
          <a:stretch/>
        </p:blipFill>
        <p:spPr>
          <a:xfrm>
            <a:off x="5662186" y="1153937"/>
            <a:ext cx="6480123" cy="4544240"/>
          </a:xfrm>
          <a:prstGeom prst="rect">
            <a:avLst/>
          </a:prstGeom>
          <a:solidFill>
            <a:schemeClr val="bg1"/>
          </a:solidFill>
        </p:spPr>
      </p:pic>
      <p:pic>
        <p:nvPicPr>
          <p:cNvPr id="10" name="Picture 9">
            <a:extLst>
              <a:ext uri="{FF2B5EF4-FFF2-40B4-BE49-F238E27FC236}">
                <a16:creationId xmlns:a16="http://schemas.microsoft.com/office/drawing/2014/main" id="{326FBD4E-4BDE-059D-4A56-749DCD1903F7}"/>
              </a:ext>
            </a:extLst>
          </p:cNvPr>
          <p:cNvPicPr>
            <a:picLocks noChangeAspect="1"/>
          </p:cNvPicPr>
          <p:nvPr/>
        </p:nvPicPr>
        <p:blipFill rotWithShape="1">
          <a:blip r:embed="rId6"/>
          <a:srcRect t="37395"/>
          <a:stretch/>
        </p:blipFill>
        <p:spPr>
          <a:xfrm flipV="1">
            <a:off x="0" y="6335069"/>
            <a:ext cx="12192000" cy="522931"/>
          </a:xfrm>
          <a:prstGeom prst="rect">
            <a:avLst/>
          </a:prstGeom>
        </p:spPr>
      </p:pic>
      <p:sp>
        <p:nvSpPr>
          <p:cNvPr id="11" name="TextBox 10">
            <a:extLst>
              <a:ext uri="{FF2B5EF4-FFF2-40B4-BE49-F238E27FC236}">
                <a16:creationId xmlns:a16="http://schemas.microsoft.com/office/drawing/2014/main" id="{ADEA56B1-8079-83E0-D83F-33AA74399591}"/>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sp>
        <p:nvSpPr>
          <p:cNvPr id="4" name="TextBox 3">
            <a:extLst>
              <a:ext uri="{FF2B5EF4-FFF2-40B4-BE49-F238E27FC236}">
                <a16:creationId xmlns:a16="http://schemas.microsoft.com/office/drawing/2014/main" id="{9F17F132-03EB-2766-DB96-1FE46CF94A83}"/>
              </a:ext>
            </a:extLst>
          </p:cNvPr>
          <p:cNvSpPr txBox="1"/>
          <p:nvPr/>
        </p:nvSpPr>
        <p:spPr>
          <a:xfrm>
            <a:off x="4660577" y="5993069"/>
            <a:ext cx="7679287" cy="307777"/>
          </a:xfrm>
          <a:prstGeom prst="rect">
            <a:avLst/>
          </a:prstGeom>
          <a:noFill/>
        </p:spPr>
        <p:txBody>
          <a:bodyPr wrap="square" rtlCol="0">
            <a:spAutoFit/>
          </a:bodyPr>
          <a:lstStyle/>
          <a:p>
            <a:r>
              <a:rPr lang="en-GB" sz="1400" b="1" baseline="30000"/>
              <a:t>1</a:t>
            </a:r>
            <a:r>
              <a:rPr lang="en-GB" sz="1400" baseline="30000"/>
              <a:t> </a:t>
            </a:r>
            <a:r>
              <a:rPr lang="en-GB" sz="1400"/>
              <a:t>WHO &amp; UNICEF. Progress on drinking water, sanitation and hygiene in households 2000-2020 (2021); </a:t>
            </a:r>
          </a:p>
        </p:txBody>
      </p:sp>
      <p:sp>
        <p:nvSpPr>
          <p:cNvPr id="12" name="Text Box 7">
            <a:extLst>
              <a:ext uri="{FF2B5EF4-FFF2-40B4-BE49-F238E27FC236}">
                <a16:creationId xmlns:a16="http://schemas.microsoft.com/office/drawing/2014/main" id="{A06BB70F-3E3D-28F4-2477-7B7492B59086}"/>
              </a:ext>
            </a:extLst>
          </p:cNvPr>
          <p:cNvSpPr txBox="1">
            <a:spLocks noChangeArrowheads="1"/>
          </p:cNvSpPr>
          <p:nvPr/>
        </p:nvSpPr>
        <p:spPr bwMode="auto">
          <a:xfrm>
            <a:off x="218364" y="344671"/>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Background</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5" name="Picture 14" descr="Text&#10;&#10;Description automatically generated">
            <a:extLst>
              <a:ext uri="{FF2B5EF4-FFF2-40B4-BE49-F238E27FC236}">
                <a16:creationId xmlns:a16="http://schemas.microsoft.com/office/drawing/2014/main" id="{4AA2E9BC-052F-9923-8B04-9A79428559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Tree>
    <p:extLst>
      <p:ext uri="{BB962C8B-B14F-4D97-AF65-F5344CB8AC3E}">
        <p14:creationId xmlns:p14="http://schemas.microsoft.com/office/powerpoint/2010/main" val="36753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033FAB4-C895-FB29-C257-DDAEDDDF7EF1}"/>
              </a:ext>
            </a:extLst>
          </p:cNvPr>
          <p:cNvSpPr/>
          <p:nvPr/>
        </p:nvSpPr>
        <p:spPr>
          <a:xfrm>
            <a:off x="0" y="898669"/>
            <a:ext cx="12192000" cy="547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CF56D53-7159-E81B-2033-F11DD2237BA4}"/>
              </a:ext>
            </a:extLst>
          </p:cNvPr>
          <p:cNvPicPr>
            <a:picLocks noChangeAspect="1"/>
          </p:cNvPicPr>
          <p:nvPr/>
        </p:nvPicPr>
        <p:blipFill rotWithShape="1">
          <a:blip r:embed="rId3"/>
          <a:srcRect t="37395"/>
          <a:stretch/>
        </p:blipFill>
        <p:spPr>
          <a:xfrm flipV="1">
            <a:off x="0" y="6335069"/>
            <a:ext cx="12192000" cy="522931"/>
          </a:xfrm>
          <a:prstGeom prst="rect">
            <a:avLst/>
          </a:prstGeom>
        </p:spPr>
      </p:pic>
      <p:grpSp>
        <p:nvGrpSpPr>
          <p:cNvPr id="23" name="Group 22">
            <a:extLst>
              <a:ext uri="{FF2B5EF4-FFF2-40B4-BE49-F238E27FC236}">
                <a16:creationId xmlns:a16="http://schemas.microsoft.com/office/drawing/2014/main" id="{43191C03-5BA4-285C-45B8-9996F5BFD49B}"/>
              </a:ext>
            </a:extLst>
          </p:cNvPr>
          <p:cNvGrpSpPr/>
          <p:nvPr/>
        </p:nvGrpSpPr>
        <p:grpSpPr>
          <a:xfrm>
            <a:off x="587613" y="618779"/>
            <a:ext cx="11526718" cy="5875300"/>
            <a:chOff x="1883013" y="780855"/>
            <a:chExt cx="11526718" cy="5875300"/>
          </a:xfrm>
        </p:grpSpPr>
        <p:grpSp>
          <p:nvGrpSpPr>
            <p:cNvPr id="19" name="Group 18">
              <a:extLst>
                <a:ext uri="{FF2B5EF4-FFF2-40B4-BE49-F238E27FC236}">
                  <a16:creationId xmlns:a16="http://schemas.microsoft.com/office/drawing/2014/main" id="{33D5558F-5A39-3127-CB42-9E54D14124CC}"/>
                </a:ext>
              </a:extLst>
            </p:cNvPr>
            <p:cNvGrpSpPr/>
            <p:nvPr/>
          </p:nvGrpSpPr>
          <p:grpSpPr>
            <a:xfrm>
              <a:off x="1883013" y="780855"/>
              <a:ext cx="11526718" cy="5875300"/>
              <a:chOff x="2435463" y="907664"/>
              <a:chExt cx="11526718" cy="5875300"/>
            </a:xfrm>
          </p:grpSpPr>
          <p:pic>
            <p:nvPicPr>
              <p:cNvPr id="15" name="Picture 14">
                <a:extLst>
                  <a:ext uri="{FF2B5EF4-FFF2-40B4-BE49-F238E27FC236}">
                    <a16:creationId xmlns:a16="http://schemas.microsoft.com/office/drawing/2014/main" id="{829DAEBA-B271-5CE6-ABCD-C5790248159A}"/>
                  </a:ext>
                </a:extLst>
              </p:cNvPr>
              <p:cNvPicPr>
                <a:picLocks noChangeAspect="1"/>
              </p:cNvPicPr>
              <p:nvPr/>
            </p:nvPicPr>
            <p:blipFill rotWithShape="1">
              <a:blip r:embed="rId4">
                <a:clrChange>
                  <a:clrFrom>
                    <a:srgbClr val="FFFFFF"/>
                  </a:clrFrom>
                  <a:clrTo>
                    <a:srgbClr val="FFFFFF">
                      <a:alpha val="0"/>
                    </a:srgbClr>
                  </a:clrTo>
                </a:clrChange>
              </a:blip>
              <a:srcRect l="4235" t="1675" r="2604" b="46388"/>
              <a:stretch/>
            </p:blipFill>
            <p:spPr>
              <a:xfrm>
                <a:off x="8935918" y="1046100"/>
                <a:ext cx="5026263" cy="1770615"/>
              </a:xfrm>
              <a:prstGeom prst="rect">
                <a:avLst/>
              </a:prstGeom>
            </p:spPr>
          </p:pic>
          <p:pic>
            <p:nvPicPr>
              <p:cNvPr id="18" name="Picture 17" descr="A screenshot of a computer&#10;&#10;Description automatically generated with low confidence">
                <a:extLst>
                  <a:ext uri="{FF2B5EF4-FFF2-40B4-BE49-F238E27FC236}">
                    <a16:creationId xmlns:a16="http://schemas.microsoft.com/office/drawing/2014/main" id="{1F38FD1C-6C92-8BF8-B1C2-D3BE98167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463" y="907664"/>
                <a:ext cx="8425974" cy="5875300"/>
              </a:xfrm>
              <a:prstGeom prst="rect">
                <a:avLst/>
              </a:prstGeom>
            </p:spPr>
          </p:pic>
        </p:grpSp>
        <p:sp>
          <p:nvSpPr>
            <p:cNvPr id="22" name="TextBox 21">
              <a:extLst>
                <a:ext uri="{FF2B5EF4-FFF2-40B4-BE49-F238E27FC236}">
                  <a16:creationId xmlns:a16="http://schemas.microsoft.com/office/drawing/2014/main" id="{FCD31E4A-81A6-750C-6AA8-494ABE6DC7AC}"/>
                </a:ext>
              </a:extLst>
            </p:cNvPr>
            <p:cNvSpPr txBox="1"/>
            <p:nvPr/>
          </p:nvSpPr>
          <p:spPr>
            <a:xfrm>
              <a:off x="3276600" y="4636354"/>
              <a:ext cx="4000500" cy="923330"/>
            </a:xfrm>
            <a:prstGeom prst="rect">
              <a:avLst/>
            </a:prstGeom>
            <a:solidFill>
              <a:schemeClr val="bg1"/>
            </a:solidFill>
          </p:spPr>
          <p:txBody>
            <a:bodyPr wrap="square" rtlCol="0">
              <a:spAutoFit/>
            </a:bodyPr>
            <a:lstStyle/>
            <a:p>
              <a:r>
                <a:rPr lang="en-GB"/>
                <a:t>NaOCl</a:t>
              </a:r>
            </a:p>
            <a:p>
              <a:r>
                <a:rPr lang="en-GB"/>
                <a:t>HOCl (NaDCC)</a:t>
              </a:r>
            </a:p>
            <a:p>
              <a:r>
                <a:rPr lang="en-GB"/>
                <a:t>Acidic Electrochemically Generated HOCl</a:t>
              </a:r>
            </a:p>
          </p:txBody>
        </p:sp>
      </p:grpSp>
      <p:sp>
        <p:nvSpPr>
          <p:cNvPr id="3" name="TextBox 2">
            <a:extLst>
              <a:ext uri="{FF2B5EF4-FFF2-40B4-BE49-F238E27FC236}">
                <a16:creationId xmlns:a16="http://schemas.microsoft.com/office/drawing/2014/main" id="{2CF88E4A-26DA-D77D-06A6-87CD4EF3BDEE}"/>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sp>
        <p:nvSpPr>
          <p:cNvPr id="4" name="Text Box 7">
            <a:extLst>
              <a:ext uri="{FF2B5EF4-FFF2-40B4-BE49-F238E27FC236}">
                <a16:creationId xmlns:a16="http://schemas.microsoft.com/office/drawing/2014/main" id="{F169B5FB-7EE8-6DB2-DC29-9BF2F18CEB3F}"/>
              </a:ext>
            </a:extLst>
          </p:cNvPr>
          <p:cNvSpPr txBox="1">
            <a:spLocks noChangeArrowheads="1"/>
          </p:cNvSpPr>
          <p:nvPr/>
        </p:nvSpPr>
        <p:spPr bwMode="auto">
          <a:xfrm>
            <a:off x="218364" y="344671"/>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HOCl efficacy against biofilms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8" name="Picture 7" descr="Text&#10;&#10;Description automatically generated">
            <a:extLst>
              <a:ext uri="{FF2B5EF4-FFF2-40B4-BE49-F238E27FC236}">
                <a16:creationId xmlns:a16="http://schemas.microsoft.com/office/drawing/2014/main" id="{38734DE5-F208-8218-C41E-1D6E190BB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grpSp>
        <p:nvGrpSpPr>
          <p:cNvPr id="6" name="Group 5">
            <a:extLst>
              <a:ext uri="{FF2B5EF4-FFF2-40B4-BE49-F238E27FC236}">
                <a16:creationId xmlns:a16="http://schemas.microsoft.com/office/drawing/2014/main" id="{0698DA27-C6EE-6A6D-93A2-D06783F333AD}"/>
              </a:ext>
            </a:extLst>
          </p:cNvPr>
          <p:cNvGrpSpPr>
            <a:grpSpLocks noChangeAspect="1"/>
          </p:cNvGrpSpPr>
          <p:nvPr/>
        </p:nvGrpSpPr>
        <p:grpSpPr>
          <a:xfrm>
            <a:off x="2242664" y="815672"/>
            <a:ext cx="9082915" cy="5468773"/>
            <a:chOff x="5398555" y="1141155"/>
            <a:chExt cx="6793445" cy="4090296"/>
          </a:xfrm>
        </p:grpSpPr>
        <p:sp>
          <p:nvSpPr>
            <p:cNvPr id="7" name="Rectangle: Rounded Corners 6">
              <a:extLst>
                <a:ext uri="{FF2B5EF4-FFF2-40B4-BE49-F238E27FC236}">
                  <a16:creationId xmlns:a16="http://schemas.microsoft.com/office/drawing/2014/main" id="{CF8D336C-7F78-666C-FE56-22B7D132A995}"/>
                </a:ext>
              </a:extLst>
            </p:cNvPr>
            <p:cNvSpPr/>
            <p:nvPr/>
          </p:nvSpPr>
          <p:spPr>
            <a:xfrm>
              <a:off x="10230064" y="4492811"/>
              <a:ext cx="1871531" cy="732104"/>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17E7E4F7-55CF-30CF-DEDE-4CB14D0E74D4}"/>
                </a:ext>
              </a:extLst>
            </p:cNvPr>
            <p:cNvGrpSpPr/>
            <p:nvPr/>
          </p:nvGrpSpPr>
          <p:grpSpPr>
            <a:xfrm>
              <a:off x="5398555" y="1141155"/>
              <a:ext cx="6793445" cy="4090296"/>
              <a:chOff x="2699277" y="1456715"/>
              <a:chExt cx="6793445" cy="4090296"/>
            </a:xfrm>
          </p:grpSpPr>
          <p:sp>
            <p:nvSpPr>
              <p:cNvPr id="10" name="Rectangle: Top Corners Rounded 9">
                <a:extLst>
                  <a:ext uri="{FF2B5EF4-FFF2-40B4-BE49-F238E27FC236}">
                    <a16:creationId xmlns:a16="http://schemas.microsoft.com/office/drawing/2014/main" id="{1E57899B-D71B-26A1-CE61-A523EA9AD739}"/>
                  </a:ext>
                </a:extLst>
              </p:cNvPr>
              <p:cNvSpPr/>
              <p:nvPr/>
            </p:nvSpPr>
            <p:spPr>
              <a:xfrm rot="5400000">
                <a:off x="5803773" y="3451867"/>
                <a:ext cx="2394857" cy="1782358"/>
              </a:xfrm>
              <a:prstGeom prst="round2SameRect">
                <a:avLst/>
              </a:prstGeom>
              <a:solidFill>
                <a:srgbClr val="0099CC">
                  <a:alpha val="24706"/>
                </a:srgbClr>
              </a:solidFill>
              <a:ln>
                <a:solidFill>
                  <a:srgbClr val="5B9BD5">
                    <a:lumMod val="50000"/>
                  </a:srgbClr>
                </a:solidFill>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white"/>
                  </a:solidFill>
                  <a:effectLst/>
                  <a:uLnTx/>
                  <a:uFillTx/>
                  <a:latin typeface="+mj-lt"/>
                  <a:ea typeface="Batang" panose="02030600000101010101" pitchFamily="18" charset="-127"/>
                  <a:cs typeface="+mn-cs"/>
                </a:endParaRPr>
              </a:p>
            </p:txBody>
          </p:sp>
          <p:sp>
            <p:nvSpPr>
              <p:cNvPr id="11" name="Rectangle: Top Corners Rounded 10">
                <a:extLst>
                  <a:ext uri="{FF2B5EF4-FFF2-40B4-BE49-F238E27FC236}">
                    <a16:creationId xmlns:a16="http://schemas.microsoft.com/office/drawing/2014/main" id="{D8C62665-BFB4-1E52-2E8C-EB5E8D440E97}"/>
                  </a:ext>
                </a:extLst>
              </p:cNvPr>
              <p:cNvSpPr/>
              <p:nvPr/>
            </p:nvSpPr>
            <p:spPr>
              <a:xfrm rot="16200000">
                <a:off x="4060013" y="3453640"/>
                <a:ext cx="2394857" cy="1782358"/>
              </a:xfrm>
              <a:prstGeom prst="round2SameRect">
                <a:avLst/>
              </a:prstGeom>
              <a:solidFill>
                <a:srgbClr val="70AD47">
                  <a:alpha val="25098"/>
                </a:srgbClr>
              </a:solidFill>
              <a:ln>
                <a:solidFill>
                  <a:srgbClr val="70AD47">
                    <a:lumMod val="50000"/>
                  </a:srgbClr>
                </a:solidFill>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white"/>
                  </a:solidFill>
                  <a:effectLst/>
                  <a:uLnTx/>
                  <a:uFillTx/>
                  <a:latin typeface="+mj-lt"/>
                  <a:ea typeface="Batang" panose="02030600000101010101" pitchFamily="18" charset="-127"/>
                  <a:cs typeface="+mn-cs"/>
                </a:endParaRPr>
              </a:p>
            </p:txBody>
          </p:sp>
          <p:sp>
            <p:nvSpPr>
              <p:cNvPr id="12" name="Rectangle 11">
                <a:extLst>
                  <a:ext uri="{FF2B5EF4-FFF2-40B4-BE49-F238E27FC236}">
                    <a16:creationId xmlns:a16="http://schemas.microsoft.com/office/drawing/2014/main" id="{C6672A8F-E4B0-2FAD-C4A2-4CA0A5C43F2B}"/>
                  </a:ext>
                </a:extLst>
              </p:cNvPr>
              <p:cNvSpPr/>
              <p:nvPr/>
            </p:nvSpPr>
            <p:spPr>
              <a:xfrm>
                <a:off x="5205833" y="3638346"/>
                <a:ext cx="181696" cy="1392615"/>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sp>
            <p:nvSpPr>
              <p:cNvPr id="13" name="Rectangle 12">
                <a:extLst>
                  <a:ext uri="{FF2B5EF4-FFF2-40B4-BE49-F238E27FC236}">
                    <a16:creationId xmlns:a16="http://schemas.microsoft.com/office/drawing/2014/main" id="{4E967411-CCB0-D114-2E08-1B65D020A0A5}"/>
                  </a:ext>
                </a:extLst>
              </p:cNvPr>
              <p:cNvSpPr/>
              <p:nvPr/>
            </p:nvSpPr>
            <p:spPr>
              <a:xfrm>
                <a:off x="6810075" y="3638346"/>
                <a:ext cx="189533" cy="1392615"/>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sp>
            <p:nvSpPr>
              <p:cNvPr id="14" name="TextBox 31">
                <a:extLst>
                  <a:ext uri="{FF2B5EF4-FFF2-40B4-BE49-F238E27FC236}">
                    <a16:creationId xmlns:a16="http://schemas.microsoft.com/office/drawing/2014/main" id="{C2461D5A-D211-959A-78DF-F34772035A27}"/>
                  </a:ext>
                </a:extLst>
              </p:cNvPr>
              <p:cNvSpPr txBox="1"/>
              <p:nvPr/>
            </p:nvSpPr>
            <p:spPr>
              <a:xfrm>
                <a:off x="5699701" y="2496858"/>
                <a:ext cx="798202" cy="273957"/>
              </a:xfrm>
              <a:prstGeom prst="rect">
                <a:avLst/>
              </a:prstGeom>
              <a:solidFill>
                <a:sysClr val="window" lastClr="FFFFFF"/>
              </a:solidFill>
              <a:ln w="9525" cmpd="sng">
                <a:solidFill>
                  <a:sysClr val="window" lastClr="FFFFFF">
                    <a:shade val="50000"/>
                  </a:sysClr>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Current</a:t>
                </a:r>
              </a:p>
            </p:txBody>
          </p:sp>
          <p:cxnSp>
            <p:nvCxnSpPr>
              <p:cNvPr id="16" name="Elbow Connector 32">
                <a:extLst>
                  <a:ext uri="{FF2B5EF4-FFF2-40B4-BE49-F238E27FC236}">
                    <a16:creationId xmlns:a16="http://schemas.microsoft.com/office/drawing/2014/main" id="{0D16C1E9-E3E4-6312-FFDA-E99627290A6E}"/>
                  </a:ext>
                </a:extLst>
              </p:cNvPr>
              <p:cNvCxnSpPr>
                <a:endCxn id="12" idx="0"/>
              </p:cNvCxnSpPr>
              <p:nvPr/>
            </p:nvCxnSpPr>
            <p:spPr>
              <a:xfrm rot="10800000" flipV="1">
                <a:off x="5292763" y="2633837"/>
                <a:ext cx="406938" cy="1004509"/>
              </a:xfrm>
              <a:prstGeom prst="bentConnector2">
                <a:avLst/>
              </a:prstGeom>
              <a:noFill/>
              <a:ln w="6350" cap="flat" cmpd="sng" algn="ctr">
                <a:solidFill>
                  <a:sysClr val="windowText" lastClr="000000"/>
                </a:solidFill>
                <a:prstDash val="solid"/>
                <a:miter lim="800000"/>
              </a:ln>
              <a:effectLst/>
            </p:spPr>
          </p:cxnSp>
          <p:cxnSp>
            <p:nvCxnSpPr>
              <p:cNvPr id="17" name="Shape 11">
                <a:extLst>
                  <a:ext uri="{FF2B5EF4-FFF2-40B4-BE49-F238E27FC236}">
                    <a16:creationId xmlns:a16="http://schemas.microsoft.com/office/drawing/2014/main" id="{BC03BD60-ACF7-4841-6C09-6C8AB4F0DC05}"/>
                  </a:ext>
                </a:extLst>
              </p:cNvPr>
              <p:cNvCxnSpPr>
                <a:endCxn id="13" idx="0"/>
              </p:cNvCxnSpPr>
              <p:nvPr/>
            </p:nvCxnSpPr>
            <p:spPr>
              <a:xfrm>
                <a:off x="6497902" y="2633837"/>
                <a:ext cx="406940" cy="1004509"/>
              </a:xfrm>
              <a:prstGeom prst="bentConnector2">
                <a:avLst/>
              </a:prstGeom>
              <a:noFill/>
              <a:ln w="6350" cap="flat" cmpd="sng" algn="ctr">
                <a:solidFill>
                  <a:sysClr val="windowText" lastClr="000000"/>
                </a:solidFill>
                <a:prstDash val="solid"/>
                <a:miter lim="800000"/>
              </a:ln>
              <a:effectLst/>
            </p:spPr>
          </p:cxnSp>
          <p:sp>
            <p:nvSpPr>
              <p:cNvPr id="20" name="TextBox 34">
                <a:extLst>
                  <a:ext uri="{FF2B5EF4-FFF2-40B4-BE49-F238E27FC236}">
                    <a16:creationId xmlns:a16="http://schemas.microsoft.com/office/drawing/2014/main" id="{22FC4C71-4A59-6166-30AE-A56CD4292E43}"/>
                  </a:ext>
                </a:extLst>
              </p:cNvPr>
              <p:cNvSpPr txBox="1"/>
              <p:nvPr/>
            </p:nvSpPr>
            <p:spPr>
              <a:xfrm>
                <a:off x="6814597" y="4285224"/>
                <a:ext cx="189533" cy="22829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black"/>
                    </a:solidFill>
                    <a:effectLst/>
                    <a:uLnTx/>
                    <a:uFillTx/>
                    <a:latin typeface="+mj-lt"/>
                    <a:ea typeface="Batang" panose="02030600000101010101" pitchFamily="18" charset="-127"/>
                    <a:cs typeface="+mn-cs"/>
                  </a:rPr>
                  <a:t>+</a:t>
                </a:r>
              </a:p>
            </p:txBody>
          </p:sp>
          <p:sp>
            <p:nvSpPr>
              <p:cNvPr id="21" name="TextBox 35">
                <a:extLst>
                  <a:ext uri="{FF2B5EF4-FFF2-40B4-BE49-F238E27FC236}">
                    <a16:creationId xmlns:a16="http://schemas.microsoft.com/office/drawing/2014/main" id="{E492C078-B404-DD35-6233-FC7798286A58}"/>
                  </a:ext>
                </a:extLst>
              </p:cNvPr>
              <p:cNvSpPr txBox="1"/>
              <p:nvPr/>
            </p:nvSpPr>
            <p:spPr>
              <a:xfrm>
                <a:off x="5212459" y="4273807"/>
                <a:ext cx="181696" cy="22829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black"/>
                    </a:solidFill>
                    <a:effectLst/>
                    <a:uLnTx/>
                    <a:uFillTx/>
                    <a:latin typeface="+mj-lt"/>
                    <a:ea typeface="Batang" panose="02030600000101010101" pitchFamily="18" charset="-127"/>
                    <a:cs typeface="+mn-cs"/>
                  </a:rPr>
                  <a:t>-</a:t>
                </a:r>
              </a:p>
            </p:txBody>
          </p:sp>
          <p:cxnSp>
            <p:nvCxnSpPr>
              <p:cNvPr id="24" name="Elbow Connector 25">
                <a:extLst>
                  <a:ext uri="{FF2B5EF4-FFF2-40B4-BE49-F238E27FC236}">
                    <a16:creationId xmlns:a16="http://schemas.microsoft.com/office/drawing/2014/main" id="{B854817D-5527-4C41-7C8B-D35013DD42E5}"/>
                  </a:ext>
                </a:extLst>
              </p:cNvPr>
              <p:cNvCxnSpPr/>
              <p:nvPr/>
            </p:nvCxnSpPr>
            <p:spPr>
              <a:xfrm rot="16200000" flipH="1">
                <a:off x="6033463" y="1997293"/>
                <a:ext cx="1586672" cy="1467142"/>
              </a:xfrm>
              <a:prstGeom prst="bentConnector3">
                <a:avLst>
                  <a:gd name="adj1" fmla="val 24083"/>
                </a:avLst>
              </a:prstGeom>
              <a:noFill/>
              <a:ln w="76200" cap="flat" cmpd="sng" algn="ctr">
                <a:solidFill>
                  <a:srgbClr val="4472C4"/>
                </a:solidFill>
                <a:prstDash val="solid"/>
                <a:round/>
                <a:headEnd type="none" w="med" len="med"/>
                <a:tailEnd type="triangle" w="med" len="med"/>
              </a:ln>
              <a:effectLst/>
            </p:spPr>
          </p:cxnSp>
          <p:cxnSp>
            <p:nvCxnSpPr>
              <p:cNvPr id="25" name="Elbow Connector 26">
                <a:extLst>
                  <a:ext uri="{FF2B5EF4-FFF2-40B4-BE49-F238E27FC236}">
                    <a16:creationId xmlns:a16="http://schemas.microsoft.com/office/drawing/2014/main" id="{907B3909-4FCC-8603-D0C2-41EBF6F2BB9A}"/>
                  </a:ext>
                </a:extLst>
              </p:cNvPr>
              <p:cNvCxnSpPr/>
              <p:nvPr/>
            </p:nvCxnSpPr>
            <p:spPr>
              <a:xfrm rot="5400000">
                <a:off x="4582513" y="2070558"/>
                <a:ext cx="1632331" cy="1389102"/>
              </a:xfrm>
              <a:prstGeom prst="bentConnector3">
                <a:avLst>
                  <a:gd name="adj1" fmla="val 22727"/>
                </a:avLst>
              </a:prstGeom>
              <a:noFill/>
              <a:ln w="76200" cap="flat" cmpd="sng" algn="ctr">
                <a:solidFill>
                  <a:srgbClr val="4472C4"/>
                </a:solidFill>
                <a:prstDash val="solid"/>
                <a:round/>
                <a:headEnd type="none" w="med" len="med"/>
                <a:tailEnd type="triangle" w="med" len="med"/>
              </a:ln>
              <a:effectLst/>
            </p:spPr>
          </p:cxnSp>
          <p:sp>
            <p:nvSpPr>
              <p:cNvPr id="26" name="Curved Left Arrow 20">
                <a:extLst>
                  <a:ext uri="{FF2B5EF4-FFF2-40B4-BE49-F238E27FC236}">
                    <a16:creationId xmlns:a16="http://schemas.microsoft.com/office/drawing/2014/main" id="{E744FB42-A9C0-1E9B-0482-69D2E3BBD99B}"/>
                  </a:ext>
                </a:extLst>
              </p:cNvPr>
              <p:cNvSpPr/>
              <p:nvPr/>
            </p:nvSpPr>
            <p:spPr>
              <a:xfrm>
                <a:off x="4985897" y="4266619"/>
                <a:ext cx="167235" cy="302000"/>
              </a:xfrm>
              <a:prstGeom prst="curvedLeftArrow">
                <a:avLst/>
              </a:prstGeom>
              <a:solidFill>
                <a:srgbClr val="4472C4"/>
              </a:solidFill>
              <a:ln w="12700" cap="flat" cmpd="sng" algn="ctr">
                <a:solidFill>
                  <a:srgbClr val="4472C4">
                    <a:shade val="50000"/>
                  </a:srgbClr>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sp>
            <p:nvSpPr>
              <p:cNvPr id="27" name="Curved Right Arrow 22">
                <a:extLst>
                  <a:ext uri="{FF2B5EF4-FFF2-40B4-BE49-F238E27FC236}">
                    <a16:creationId xmlns:a16="http://schemas.microsoft.com/office/drawing/2014/main" id="{3CBCA66E-A110-AB07-8BE0-4868A8571F90}"/>
                  </a:ext>
                </a:extLst>
              </p:cNvPr>
              <p:cNvSpPr/>
              <p:nvPr/>
            </p:nvSpPr>
            <p:spPr>
              <a:xfrm>
                <a:off x="7034576" y="4565370"/>
                <a:ext cx="159398" cy="302000"/>
              </a:xfrm>
              <a:prstGeom prst="curvedRightArrow">
                <a:avLst/>
              </a:prstGeom>
              <a:solidFill>
                <a:srgbClr val="4472C4"/>
              </a:solidFill>
              <a:ln w="12700" cap="flat" cmpd="sng" algn="ctr">
                <a:solidFill>
                  <a:srgbClr val="4472C4">
                    <a:shade val="50000"/>
                  </a:srgbClr>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sp>
            <p:nvSpPr>
              <p:cNvPr id="28" name="TextBox 27">
                <a:extLst>
                  <a:ext uri="{FF2B5EF4-FFF2-40B4-BE49-F238E27FC236}">
                    <a16:creationId xmlns:a16="http://schemas.microsoft.com/office/drawing/2014/main" id="{A836B3ED-B8BF-6C6B-CB27-BD6768736509}"/>
                  </a:ext>
                </a:extLst>
              </p:cNvPr>
              <p:cNvSpPr txBox="1"/>
              <p:nvPr/>
            </p:nvSpPr>
            <p:spPr>
              <a:xfrm>
                <a:off x="7004173" y="4090425"/>
                <a:ext cx="709011" cy="1085021"/>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Cl</a:t>
                </a:r>
                <a:r>
                  <a:rPr kumimoji="0" lang="en-GB" sz="2000" b="1" i="0" u="none" strike="noStrike" kern="0" cap="none" spc="0" normalizeH="0" baseline="30000" noProof="0">
                    <a:ln>
                      <a:noFill/>
                    </a:ln>
                    <a:solidFill>
                      <a:prstClr val="black"/>
                    </a:solidFill>
                    <a:effectLst/>
                    <a:uLnTx/>
                    <a:uFillTx/>
                    <a:latin typeface="+mj-lt"/>
                    <a:ea typeface="Batang" panose="02030600000101010101" pitchFamily="18" charset="-127"/>
                    <a:cs typeface="+mn-cs"/>
                  </a:rPr>
                  <a:t>-</a:t>
                </a:r>
                <a:endPar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Cl₂</a:t>
                </a:r>
              </a:p>
            </p:txBody>
          </p:sp>
          <p:sp>
            <p:nvSpPr>
              <p:cNvPr id="29" name="TextBox 28">
                <a:extLst>
                  <a:ext uri="{FF2B5EF4-FFF2-40B4-BE49-F238E27FC236}">
                    <a16:creationId xmlns:a16="http://schemas.microsoft.com/office/drawing/2014/main" id="{AC53F4FF-0759-7DE4-9869-4957DB4CABDB}"/>
                  </a:ext>
                </a:extLst>
              </p:cNvPr>
              <p:cNvSpPr txBox="1"/>
              <p:nvPr/>
            </p:nvSpPr>
            <p:spPr>
              <a:xfrm>
                <a:off x="4426164" y="3991033"/>
                <a:ext cx="716847" cy="828262"/>
              </a:xfrm>
              <a:prstGeom prst="rect">
                <a:avLst/>
              </a:prstGeom>
              <a:no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H₂O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OH</a:t>
                </a:r>
                <a:r>
                  <a:rPr kumimoji="0" lang="en-GB" sz="2400" b="1" i="0" u="none" strike="noStrike" kern="0" cap="none" spc="0" normalizeH="0" baseline="30000" noProof="0">
                    <a:ln>
                      <a:noFill/>
                    </a:ln>
                    <a:solidFill>
                      <a:prstClr val="black"/>
                    </a:solidFill>
                    <a:effectLst/>
                    <a:uLnTx/>
                    <a:uFillTx/>
                    <a:latin typeface="+mj-lt"/>
                    <a:ea typeface="Batang" panose="02030600000101010101" pitchFamily="18" charset="-127"/>
                    <a:cs typeface="+mn-cs"/>
                  </a:rPr>
                  <a:t>- </a:t>
                </a: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H₂</a:t>
                </a:r>
              </a:p>
            </p:txBody>
          </p:sp>
          <p:sp>
            <p:nvSpPr>
              <p:cNvPr id="30" name="Right Arrow 11">
                <a:extLst>
                  <a:ext uri="{FF2B5EF4-FFF2-40B4-BE49-F238E27FC236}">
                    <a16:creationId xmlns:a16="http://schemas.microsoft.com/office/drawing/2014/main" id="{59A95299-E30A-A7DA-27F9-23F1040B96DB}"/>
                  </a:ext>
                </a:extLst>
              </p:cNvPr>
              <p:cNvSpPr/>
              <p:nvPr/>
            </p:nvSpPr>
            <p:spPr>
              <a:xfrm>
                <a:off x="7315092" y="5253551"/>
                <a:ext cx="1972160" cy="194053"/>
              </a:xfrm>
              <a:prstGeom prst="rightArrow">
                <a:avLst/>
              </a:prstGeom>
              <a:solidFill>
                <a:srgbClr val="5B9BD5">
                  <a:lumMod val="40000"/>
                  <a:lumOff val="60000"/>
                </a:srgbClr>
              </a:solidFill>
              <a:ln w="15875" cap="flat" cmpd="sng" algn="ctr">
                <a:solidFill>
                  <a:srgbClr val="5B9BD5">
                    <a:lumMod val="50000"/>
                  </a:srgbClr>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white"/>
                  </a:solidFill>
                  <a:effectLst/>
                  <a:uLnTx/>
                  <a:uFillTx/>
                  <a:latin typeface="+mj-lt"/>
                  <a:ea typeface="Batang" panose="02030600000101010101" pitchFamily="18" charset="-127"/>
                  <a:cs typeface="+mn-cs"/>
                </a:endParaRPr>
              </a:p>
            </p:txBody>
          </p:sp>
          <p:sp>
            <p:nvSpPr>
              <p:cNvPr id="31" name="Right Arrow 12">
                <a:extLst>
                  <a:ext uri="{FF2B5EF4-FFF2-40B4-BE49-F238E27FC236}">
                    <a16:creationId xmlns:a16="http://schemas.microsoft.com/office/drawing/2014/main" id="{DED7DAAA-6B03-CAF8-A265-72292D473A65}"/>
                  </a:ext>
                </a:extLst>
              </p:cNvPr>
              <p:cNvSpPr/>
              <p:nvPr/>
            </p:nvSpPr>
            <p:spPr>
              <a:xfrm rot="10800000">
                <a:off x="2899203" y="5253550"/>
                <a:ext cx="1972159" cy="194053"/>
              </a:xfrm>
              <a:prstGeom prst="rightArrow">
                <a:avLst/>
              </a:prstGeom>
              <a:solidFill>
                <a:srgbClr val="70AD47">
                  <a:lumMod val="60000"/>
                  <a:lumOff val="40000"/>
                </a:srgbClr>
              </a:solidFill>
              <a:ln w="15875" cap="flat" cmpd="sng" algn="ctr">
                <a:solidFill>
                  <a:srgbClr val="70AD47">
                    <a:lumMod val="50000"/>
                  </a:srgbClr>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white"/>
                  </a:solidFill>
                  <a:effectLst/>
                  <a:uLnTx/>
                  <a:uFillTx/>
                  <a:latin typeface="+mj-lt"/>
                  <a:ea typeface="Batang" panose="02030600000101010101" pitchFamily="18" charset="-127"/>
                  <a:cs typeface="+mn-cs"/>
                </a:endParaRPr>
              </a:p>
            </p:txBody>
          </p:sp>
          <p:sp>
            <p:nvSpPr>
              <p:cNvPr id="32" name="TextBox 13">
                <a:extLst>
                  <a:ext uri="{FF2B5EF4-FFF2-40B4-BE49-F238E27FC236}">
                    <a16:creationId xmlns:a16="http://schemas.microsoft.com/office/drawing/2014/main" id="{C25023CF-B857-1E4D-2E65-3FBEDCBA41CD}"/>
                  </a:ext>
                </a:extLst>
              </p:cNvPr>
              <p:cNvSpPr txBox="1"/>
              <p:nvPr/>
            </p:nvSpPr>
            <p:spPr>
              <a:xfrm>
                <a:off x="2699277" y="4742986"/>
                <a:ext cx="1968009" cy="62892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solidFill>
                      <a:prstClr val="black"/>
                    </a:solidFill>
                    <a:effectLst/>
                    <a:uLnTx/>
                    <a:uFillTx/>
                    <a:latin typeface="+mj-lt"/>
                    <a:ea typeface="Batang" panose="02030600000101010101" pitchFamily="18" charset="-127"/>
                    <a:cs typeface="+mn-cs"/>
                  </a:rPr>
                  <a:t>Cathodic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solidFill>
                      <a:prstClr val="black"/>
                    </a:solidFill>
                    <a:effectLst/>
                    <a:uLnTx/>
                    <a:uFillTx/>
                    <a:latin typeface="+mj-lt"/>
                    <a:ea typeface="Batang" panose="02030600000101010101" pitchFamily="18" charset="-127"/>
                    <a:cs typeface="+mn-cs"/>
                  </a:rPr>
                  <a:t>Output (NaOH)</a:t>
                </a:r>
              </a:p>
            </p:txBody>
          </p:sp>
          <p:sp>
            <p:nvSpPr>
              <p:cNvPr id="33" name="TextBox 14">
                <a:extLst>
                  <a:ext uri="{FF2B5EF4-FFF2-40B4-BE49-F238E27FC236}">
                    <a16:creationId xmlns:a16="http://schemas.microsoft.com/office/drawing/2014/main" id="{C68960B6-EE86-BB83-8377-20C5126136AA}"/>
                  </a:ext>
                </a:extLst>
              </p:cNvPr>
              <p:cNvSpPr txBox="1"/>
              <p:nvPr/>
            </p:nvSpPr>
            <p:spPr>
              <a:xfrm>
                <a:off x="7524712" y="4738380"/>
                <a:ext cx="1968010" cy="709224"/>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mj-lt"/>
                    <a:ea typeface="Batang" panose="02030600000101010101" pitchFamily="18" charset="-127"/>
                    <a:cs typeface="+mn-cs"/>
                  </a:rPr>
                  <a:t>Anodic output (HOCl)</a:t>
                </a:r>
              </a:p>
            </p:txBody>
          </p:sp>
          <p:sp>
            <p:nvSpPr>
              <p:cNvPr id="34" name="Curved Right Arrow 36">
                <a:extLst>
                  <a:ext uri="{FF2B5EF4-FFF2-40B4-BE49-F238E27FC236}">
                    <a16:creationId xmlns:a16="http://schemas.microsoft.com/office/drawing/2014/main" id="{825F0C21-8FB6-C9AB-F86E-E37DBC3A251F}"/>
                  </a:ext>
                </a:extLst>
              </p:cNvPr>
              <p:cNvSpPr/>
              <p:nvPr/>
            </p:nvSpPr>
            <p:spPr>
              <a:xfrm>
                <a:off x="7028367" y="3832662"/>
                <a:ext cx="161849" cy="302000"/>
              </a:xfrm>
              <a:prstGeom prst="curvedRightArrow">
                <a:avLst/>
              </a:prstGeom>
              <a:solidFill>
                <a:srgbClr val="4472C4"/>
              </a:solidFill>
              <a:ln w="12700" cap="flat" cmpd="sng" algn="ctr">
                <a:solidFill>
                  <a:srgbClr val="4472C4">
                    <a:shade val="50000"/>
                  </a:srgbClr>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sp>
            <p:nvSpPr>
              <p:cNvPr id="35" name="TextBox 37">
                <a:extLst>
                  <a:ext uri="{FF2B5EF4-FFF2-40B4-BE49-F238E27FC236}">
                    <a16:creationId xmlns:a16="http://schemas.microsoft.com/office/drawing/2014/main" id="{4094143E-108D-CD77-5DEB-E16555273E19}"/>
                  </a:ext>
                </a:extLst>
              </p:cNvPr>
              <p:cNvSpPr txBox="1"/>
              <p:nvPr/>
            </p:nvSpPr>
            <p:spPr>
              <a:xfrm>
                <a:off x="6998125" y="3571934"/>
                <a:ext cx="711856" cy="753381"/>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H</a:t>
                </a:r>
                <a:r>
                  <a:rPr kumimoji="0" lang="en-GB" sz="1400" b="1" i="0" u="none" strike="noStrike" kern="0" cap="none" spc="0" normalizeH="0" baseline="-25000" noProof="0">
                    <a:ln>
                      <a:noFill/>
                    </a:ln>
                    <a:solidFill>
                      <a:prstClr val="black"/>
                    </a:solidFill>
                    <a:effectLst/>
                    <a:uLnTx/>
                    <a:uFillTx/>
                    <a:latin typeface="+mj-lt"/>
                    <a:ea typeface="Batang" panose="02030600000101010101" pitchFamily="18" charset="-127"/>
                    <a:cs typeface="+mn-cs"/>
                  </a:rPr>
                  <a:t>2</a:t>
                </a: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H</a:t>
                </a:r>
                <a:r>
                  <a:rPr kumimoji="0" lang="en-GB" sz="1400" b="1" i="0" u="none" strike="noStrike" kern="0" cap="none" spc="0" normalizeH="0" baseline="30000" noProof="0">
                    <a:ln>
                      <a:noFill/>
                    </a:ln>
                    <a:solidFill>
                      <a:prstClr val="black"/>
                    </a:solidFill>
                    <a:effectLst/>
                    <a:uLnTx/>
                    <a:uFillTx/>
                    <a:latin typeface="+mj-lt"/>
                    <a:ea typeface="Batang" panose="02030600000101010101" pitchFamily="18" charset="-127"/>
                    <a:cs typeface="+mn-cs"/>
                  </a:rPr>
                  <a:t>+</a:t>
                </a: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O</a:t>
                </a:r>
                <a:r>
                  <a:rPr kumimoji="0" lang="en-GB" sz="1400" b="1" i="0" u="none" strike="noStrike" kern="0" cap="none" spc="0" normalizeH="0" baseline="-25000" noProof="0">
                    <a:ln>
                      <a:noFill/>
                    </a:ln>
                    <a:solidFill>
                      <a:prstClr val="black"/>
                    </a:solidFill>
                    <a:effectLst/>
                    <a:uLnTx/>
                    <a:uFillTx/>
                    <a:latin typeface="+mj-lt"/>
                    <a:ea typeface="Batang" panose="02030600000101010101" pitchFamily="18" charset="-127"/>
                    <a:cs typeface="+mn-cs"/>
                  </a:rPr>
                  <a:t>2</a:t>
                </a:r>
                <a:endParaRPr kumimoji="0" lang="en-GB" sz="11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sp>
            <p:nvSpPr>
              <p:cNvPr id="36" name="TextBox 72">
                <a:extLst>
                  <a:ext uri="{FF2B5EF4-FFF2-40B4-BE49-F238E27FC236}">
                    <a16:creationId xmlns:a16="http://schemas.microsoft.com/office/drawing/2014/main" id="{11B0EB2B-B008-8D14-6B35-C9C6E1B604A2}"/>
                  </a:ext>
                </a:extLst>
              </p:cNvPr>
              <p:cNvSpPr txBox="1"/>
              <p:nvPr/>
            </p:nvSpPr>
            <p:spPr>
              <a:xfrm>
                <a:off x="5365056" y="1456715"/>
                <a:ext cx="1472786" cy="499912"/>
              </a:xfrm>
              <a:prstGeom prst="rect">
                <a:avLst/>
              </a:prstGeom>
              <a:solidFill>
                <a:sysClr val="window" lastClr="FFFFFF"/>
              </a:solidFill>
              <a:ln w="9525" cmpd="sng">
                <a:solidFill>
                  <a:sysClr val="window" lastClr="FFFFFF">
                    <a:shade val="50000"/>
                  </a:sysClr>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~1% (w/v) NaCl aqueous solution </a:t>
                </a:r>
              </a:p>
            </p:txBody>
          </p:sp>
          <p:sp>
            <p:nvSpPr>
              <p:cNvPr id="37" name="Rectangle 36">
                <a:extLst>
                  <a:ext uri="{FF2B5EF4-FFF2-40B4-BE49-F238E27FC236}">
                    <a16:creationId xmlns:a16="http://schemas.microsoft.com/office/drawing/2014/main" id="{60B9F0EE-C54B-48A5-3B57-1142691AC00C}"/>
                  </a:ext>
                </a:extLst>
              </p:cNvPr>
              <p:cNvSpPr/>
              <p:nvPr/>
            </p:nvSpPr>
            <p:spPr>
              <a:xfrm>
                <a:off x="6013472" y="3140854"/>
                <a:ext cx="217814" cy="2406157"/>
              </a:xfrm>
              <a:prstGeom prst="rect">
                <a:avLst/>
              </a:prstGeom>
              <a:solidFill>
                <a:srgbClr val="FFFFFF">
                  <a:alpha val="94902"/>
                </a:srgbClr>
              </a:solidFill>
              <a:ln w="12700" cap="flat" cmpd="sng" algn="ctr">
                <a:solidFill>
                  <a:sysClr val="windowText" lastClr="000000"/>
                </a:solidFill>
                <a:prstDash val="sysDot"/>
                <a:miter lim="800000"/>
              </a:ln>
              <a:effectLst/>
            </p:spPr>
            <p:txBody>
              <a:bodyPr vert="vert27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ysClr val="windowText" lastClr="000000"/>
                    </a:solidFill>
                    <a:effectLst/>
                    <a:uLnTx/>
                    <a:uFillTx/>
                    <a:latin typeface="+mj-lt"/>
                    <a:ea typeface="Batang" panose="02030600000101010101" pitchFamily="18" charset="-127"/>
                    <a:cs typeface="+mn-cs"/>
                  </a:rPr>
                  <a:t>Membrane</a:t>
                </a:r>
              </a:p>
            </p:txBody>
          </p:sp>
          <p:sp>
            <p:nvSpPr>
              <p:cNvPr id="38" name="TextBox 3">
                <a:extLst>
                  <a:ext uri="{FF2B5EF4-FFF2-40B4-BE49-F238E27FC236}">
                    <a16:creationId xmlns:a16="http://schemas.microsoft.com/office/drawing/2014/main" id="{54246FD7-6FC3-85EB-1731-69313D76C06A}"/>
                  </a:ext>
                </a:extLst>
              </p:cNvPr>
              <p:cNvSpPr txBox="1"/>
              <p:nvPr/>
            </p:nvSpPr>
            <p:spPr>
              <a:xfrm>
                <a:off x="5532466" y="3558440"/>
                <a:ext cx="315483" cy="239714"/>
              </a:xfrm>
              <a:prstGeom prst="rect">
                <a:avLst/>
              </a:prstGeom>
              <a:no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OH</a:t>
                </a:r>
              </a:p>
            </p:txBody>
          </p:sp>
          <p:cxnSp>
            <p:nvCxnSpPr>
              <p:cNvPr id="39" name="Straight Arrow Connector 38">
                <a:extLst>
                  <a:ext uri="{FF2B5EF4-FFF2-40B4-BE49-F238E27FC236}">
                    <a16:creationId xmlns:a16="http://schemas.microsoft.com/office/drawing/2014/main" id="{9DD6896F-62E0-33A5-0ED6-BAC13CDD827F}"/>
                  </a:ext>
                </a:extLst>
              </p:cNvPr>
              <p:cNvCxnSpPr>
                <a:stCxn id="38" idx="3"/>
              </p:cNvCxnSpPr>
              <p:nvPr/>
            </p:nvCxnSpPr>
            <p:spPr>
              <a:xfrm flipV="1">
                <a:off x="5847950" y="3676396"/>
                <a:ext cx="694549" cy="1901"/>
              </a:xfrm>
              <a:prstGeom prst="straightConnector1">
                <a:avLst/>
              </a:prstGeom>
              <a:noFill/>
              <a:ln w="19050" cap="flat" cmpd="sng" algn="ctr">
                <a:solidFill>
                  <a:srgbClr val="4472C4"/>
                </a:solidFill>
                <a:prstDash val="solid"/>
                <a:miter lim="800000"/>
                <a:headEnd type="none" w="med" len="med"/>
                <a:tailEnd type="triangle" w="med" len="med"/>
              </a:ln>
              <a:effectLst/>
            </p:spPr>
          </p:cxnSp>
          <p:sp>
            <p:nvSpPr>
              <p:cNvPr id="40" name="TextBox 4">
                <a:extLst>
                  <a:ext uri="{FF2B5EF4-FFF2-40B4-BE49-F238E27FC236}">
                    <a16:creationId xmlns:a16="http://schemas.microsoft.com/office/drawing/2014/main" id="{09B0C5B1-4D56-BEE4-5C9D-7B2301947EB6}"/>
                  </a:ext>
                </a:extLst>
              </p:cNvPr>
              <p:cNvSpPr txBox="1"/>
              <p:nvPr/>
            </p:nvSpPr>
            <p:spPr>
              <a:xfrm>
                <a:off x="6388676" y="3801781"/>
                <a:ext cx="315483" cy="239714"/>
              </a:xfrm>
              <a:prstGeom prst="rect">
                <a:avLst/>
              </a:prstGeom>
              <a:no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H</a:t>
                </a:r>
                <a:r>
                  <a:rPr kumimoji="0" lang="en-GB" sz="1400" b="1" i="0" u="none" strike="noStrike" kern="0" cap="none" spc="0" normalizeH="0" baseline="30000" noProof="0">
                    <a:ln>
                      <a:noFill/>
                    </a:ln>
                    <a:solidFill>
                      <a:prstClr val="black"/>
                    </a:solidFill>
                    <a:effectLst/>
                    <a:uLnTx/>
                    <a:uFillTx/>
                    <a:latin typeface="+mj-lt"/>
                    <a:ea typeface="Batang" panose="02030600000101010101" pitchFamily="18" charset="-127"/>
                    <a:cs typeface="+mn-cs"/>
                  </a:rPr>
                  <a:t>+</a:t>
                </a:r>
                <a:endPar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cxnSp>
            <p:nvCxnSpPr>
              <p:cNvPr id="41" name="Straight Arrow Connector 40">
                <a:extLst>
                  <a:ext uri="{FF2B5EF4-FFF2-40B4-BE49-F238E27FC236}">
                    <a16:creationId xmlns:a16="http://schemas.microsoft.com/office/drawing/2014/main" id="{BCA917B3-26F2-894D-1138-EA4970178CD9}"/>
                  </a:ext>
                </a:extLst>
              </p:cNvPr>
              <p:cNvCxnSpPr>
                <a:endCxn id="40" idx="1"/>
              </p:cNvCxnSpPr>
              <p:nvPr/>
            </p:nvCxnSpPr>
            <p:spPr>
              <a:xfrm>
                <a:off x="5718283" y="3915931"/>
                <a:ext cx="670394" cy="5707"/>
              </a:xfrm>
              <a:prstGeom prst="straightConnector1">
                <a:avLst/>
              </a:prstGeom>
              <a:noFill/>
              <a:ln w="19050" cap="flat" cmpd="sng" algn="ctr">
                <a:solidFill>
                  <a:srgbClr val="ED7D31"/>
                </a:solidFill>
                <a:prstDash val="solid"/>
                <a:miter lim="800000"/>
                <a:headEnd type="triangle" w="med" len="med"/>
                <a:tailEnd type="none" w="med" len="med"/>
              </a:ln>
              <a:effectLst/>
            </p:spPr>
          </p:cxnSp>
          <p:sp>
            <p:nvSpPr>
              <p:cNvPr id="42" name="TextBox 5">
                <a:extLst>
                  <a:ext uri="{FF2B5EF4-FFF2-40B4-BE49-F238E27FC236}">
                    <a16:creationId xmlns:a16="http://schemas.microsoft.com/office/drawing/2014/main" id="{88689E2A-DFD5-F086-766C-5DCAF419A539}"/>
                  </a:ext>
                </a:extLst>
              </p:cNvPr>
              <p:cNvSpPr txBox="1"/>
              <p:nvPr/>
            </p:nvSpPr>
            <p:spPr>
              <a:xfrm>
                <a:off x="5532466" y="4918247"/>
                <a:ext cx="315483" cy="239714"/>
              </a:xfrm>
              <a:prstGeom prst="rect">
                <a:avLst/>
              </a:prstGeom>
              <a:no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Cl</a:t>
                </a:r>
                <a:r>
                  <a:rPr kumimoji="0" lang="en-GB" sz="1400" b="1" i="0" u="none" strike="noStrike" kern="0" cap="none" spc="0" normalizeH="0" baseline="30000" noProof="0">
                    <a:ln>
                      <a:noFill/>
                    </a:ln>
                    <a:solidFill>
                      <a:prstClr val="black"/>
                    </a:solidFill>
                    <a:effectLst/>
                    <a:uLnTx/>
                    <a:uFillTx/>
                    <a:latin typeface="+mj-lt"/>
                    <a:ea typeface="Batang" panose="02030600000101010101" pitchFamily="18" charset="-127"/>
                    <a:cs typeface="+mn-cs"/>
                  </a:rPr>
                  <a:t>-</a:t>
                </a:r>
                <a:endPar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endParaRPr>
              </a:p>
            </p:txBody>
          </p:sp>
          <p:cxnSp>
            <p:nvCxnSpPr>
              <p:cNvPr id="43" name="Straight Arrow Connector 42">
                <a:extLst>
                  <a:ext uri="{FF2B5EF4-FFF2-40B4-BE49-F238E27FC236}">
                    <a16:creationId xmlns:a16="http://schemas.microsoft.com/office/drawing/2014/main" id="{04C40E25-10F1-A53A-C981-CF45619C3836}"/>
                  </a:ext>
                </a:extLst>
              </p:cNvPr>
              <p:cNvCxnSpPr>
                <a:stCxn id="42" idx="3"/>
              </p:cNvCxnSpPr>
              <p:nvPr/>
            </p:nvCxnSpPr>
            <p:spPr>
              <a:xfrm flipV="1">
                <a:off x="5847950" y="5036202"/>
                <a:ext cx="709415" cy="1902"/>
              </a:xfrm>
              <a:prstGeom prst="straightConnector1">
                <a:avLst/>
              </a:prstGeom>
              <a:noFill/>
              <a:ln w="19050" cap="flat" cmpd="sng" algn="ctr">
                <a:solidFill>
                  <a:srgbClr val="4472C4"/>
                </a:solidFill>
                <a:prstDash val="solid"/>
                <a:miter lim="800000"/>
                <a:headEnd type="none" w="med" len="med"/>
                <a:tailEnd type="triangle" w="med" len="med"/>
              </a:ln>
              <a:effectLst/>
            </p:spPr>
          </p:cxnSp>
          <p:sp>
            <p:nvSpPr>
              <p:cNvPr id="44" name="TextBox 6">
                <a:extLst>
                  <a:ext uri="{FF2B5EF4-FFF2-40B4-BE49-F238E27FC236}">
                    <a16:creationId xmlns:a16="http://schemas.microsoft.com/office/drawing/2014/main" id="{3CC196D7-6291-EE7E-B7AC-27D91EB72E3C}"/>
                  </a:ext>
                </a:extLst>
              </p:cNvPr>
              <p:cNvSpPr txBox="1"/>
              <p:nvPr/>
            </p:nvSpPr>
            <p:spPr>
              <a:xfrm>
                <a:off x="6388676" y="4688514"/>
                <a:ext cx="315483" cy="239714"/>
              </a:xfrm>
              <a:prstGeom prst="rect">
                <a:avLst/>
              </a:prstGeom>
              <a:no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mj-lt"/>
                    <a:ea typeface="Batang" panose="02030600000101010101" pitchFamily="18" charset="-127"/>
                    <a:cs typeface="+mn-cs"/>
                  </a:rPr>
                  <a:t>Na</a:t>
                </a:r>
              </a:p>
            </p:txBody>
          </p:sp>
          <p:cxnSp>
            <p:nvCxnSpPr>
              <p:cNvPr id="45" name="Straight Arrow Connector 44">
                <a:extLst>
                  <a:ext uri="{FF2B5EF4-FFF2-40B4-BE49-F238E27FC236}">
                    <a16:creationId xmlns:a16="http://schemas.microsoft.com/office/drawing/2014/main" id="{B82FF42A-34E5-EAD4-7572-119324311A53}"/>
                  </a:ext>
                </a:extLst>
              </p:cNvPr>
              <p:cNvCxnSpPr>
                <a:endCxn id="44" idx="1"/>
              </p:cNvCxnSpPr>
              <p:nvPr/>
            </p:nvCxnSpPr>
            <p:spPr>
              <a:xfrm flipV="1">
                <a:off x="5681120" y="4808371"/>
                <a:ext cx="707557" cy="1902"/>
              </a:xfrm>
              <a:prstGeom prst="straightConnector1">
                <a:avLst/>
              </a:prstGeom>
              <a:noFill/>
              <a:ln w="19050" cap="flat" cmpd="sng" algn="ctr">
                <a:solidFill>
                  <a:srgbClr val="ED7D31"/>
                </a:solidFill>
                <a:prstDash val="solid"/>
                <a:miter lim="800000"/>
                <a:headEnd type="triangle" w="med" len="med"/>
                <a:tailEnd type="none" w="med" len="med"/>
              </a:ln>
              <a:effectLst/>
            </p:spPr>
          </p:cxnSp>
        </p:grpSp>
      </p:grpSp>
      <p:sp>
        <p:nvSpPr>
          <p:cNvPr id="48" name="TextBox 47">
            <a:extLst>
              <a:ext uri="{FF2B5EF4-FFF2-40B4-BE49-F238E27FC236}">
                <a16:creationId xmlns:a16="http://schemas.microsoft.com/office/drawing/2014/main" id="{C83DCED9-D9DB-88F1-89ED-2E819E2F55F3}"/>
              </a:ext>
            </a:extLst>
          </p:cNvPr>
          <p:cNvSpPr txBox="1"/>
          <p:nvPr/>
        </p:nvSpPr>
        <p:spPr>
          <a:xfrm>
            <a:off x="997314" y="1472112"/>
            <a:ext cx="3614436" cy="1569660"/>
          </a:xfrm>
          <a:prstGeom prst="rect">
            <a:avLst/>
          </a:prstGeom>
          <a:noFill/>
        </p:spPr>
        <p:txBody>
          <a:bodyPr wrap="square">
            <a:spAutoFit/>
          </a:bodyPr>
          <a:lstStyle/>
          <a:p>
            <a:r>
              <a:rPr lang="en-GB" sz="2400"/>
              <a:t>Hypochlorous acid (HOCl) can be generated through the electrolysis of a weak saline solution</a:t>
            </a:r>
          </a:p>
        </p:txBody>
      </p:sp>
    </p:spTree>
    <p:extLst>
      <p:ext uri="{BB962C8B-B14F-4D97-AF65-F5344CB8AC3E}">
        <p14:creationId xmlns:p14="http://schemas.microsoft.com/office/powerpoint/2010/main" val="1324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8"/>
                                        </p:tgtEl>
                                      </p:cBhvr>
                                    </p:animEffect>
                                    <p:set>
                                      <p:cBhvr>
                                        <p:cTn id="10" dur="1" fill="hold">
                                          <p:stCondLst>
                                            <p:cond delay="499"/>
                                          </p:stCondLst>
                                        </p:cTn>
                                        <p:tgtEl>
                                          <p:spTgt spid="4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52F425-D8AD-A505-8BBE-6DE228415DEF}"/>
              </a:ext>
            </a:extLst>
          </p:cNvPr>
          <p:cNvPicPr>
            <a:picLocks noChangeAspect="1"/>
          </p:cNvPicPr>
          <p:nvPr/>
        </p:nvPicPr>
        <p:blipFill rotWithShape="1">
          <a:blip r:embed="rId3"/>
          <a:srcRect t="37395"/>
          <a:stretch/>
        </p:blipFill>
        <p:spPr>
          <a:xfrm flipV="1">
            <a:off x="0" y="6335069"/>
            <a:ext cx="12192000" cy="522931"/>
          </a:xfrm>
          <a:prstGeom prst="rect">
            <a:avLst/>
          </a:prstGeom>
        </p:spPr>
      </p:pic>
      <p:sp>
        <p:nvSpPr>
          <p:cNvPr id="9" name="TextBox 8">
            <a:extLst>
              <a:ext uri="{FF2B5EF4-FFF2-40B4-BE49-F238E27FC236}">
                <a16:creationId xmlns:a16="http://schemas.microsoft.com/office/drawing/2014/main" id="{EE49775D-271F-6AA7-2018-68FDDB42DF4A}"/>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pic>
        <p:nvPicPr>
          <p:cNvPr id="4" name="Picture 5">
            <a:extLst>
              <a:ext uri="{FF2B5EF4-FFF2-40B4-BE49-F238E27FC236}">
                <a16:creationId xmlns:a16="http://schemas.microsoft.com/office/drawing/2014/main" id="{F6E5E5A5-3BF5-6C02-2370-4EE0BD31D501}"/>
              </a:ext>
            </a:extLst>
          </p:cNvPr>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r="46735"/>
          <a:stretch>
            <a:fillRect/>
          </a:stretch>
        </p:blipFill>
        <p:spPr bwMode="auto">
          <a:xfrm>
            <a:off x="214501" y="1136917"/>
            <a:ext cx="11896345" cy="565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9" descr="A picture containing water, sky, outdoor, tree&#10;&#10;Description automatically generated">
            <a:extLst>
              <a:ext uri="{FF2B5EF4-FFF2-40B4-BE49-F238E27FC236}">
                <a16:creationId xmlns:a16="http://schemas.microsoft.com/office/drawing/2014/main" id="{D0F69835-A416-0A3F-0BC9-D96AE940D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95" y="1814649"/>
            <a:ext cx="12245196" cy="4341294"/>
          </a:xfrm>
          <a:prstGeom prst="rect">
            <a:avLst/>
          </a:prstGeom>
        </p:spPr>
      </p:pic>
      <p:pic>
        <p:nvPicPr>
          <p:cNvPr id="6" name="Picture 5" descr="A picture containing grass, outdoor, tree, building&#10;&#10;Description automatically generated">
            <a:extLst>
              <a:ext uri="{FF2B5EF4-FFF2-40B4-BE49-F238E27FC236}">
                <a16:creationId xmlns:a16="http://schemas.microsoft.com/office/drawing/2014/main" id="{7FB5981A-5A09-5D01-1DA3-86679420B6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07878"/>
            <a:ext cx="12192000" cy="5460967"/>
          </a:xfrm>
          <a:prstGeom prst="rect">
            <a:avLst/>
          </a:prstGeom>
        </p:spPr>
      </p:pic>
      <p:sp>
        <p:nvSpPr>
          <p:cNvPr id="7" name="TextBox 6">
            <a:extLst>
              <a:ext uri="{FF2B5EF4-FFF2-40B4-BE49-F238E27FC236}">
                <a16:creationId xmlns:a16="http://schemas.microsoft.com/office/drawing/2014/main" id="{13ADAB1F-040D-AC0B-3ED0-44884B45E0DA}"/>
              </a:ext>
            </a:extLst>
          </p:cNvPr>
          <p:cNvSpPr txBox="1"/>
          <p:nvPr/>
        </p:nvSpPr>
        <p:spPr>
          <a:xfrm>
            <a:off x="2913338" y="2190494"/>
            <a:ext cx="6365322" cy="3439239"/>
          </a:xfrm>
          <a:prstGeom prst="roundRect">
            <a:avLst/>
          </a:prstGeom>
          <a:solidFill>
            <a:srgbClr val="E3EBEF">
              <a:alpha val="85098"/>
            </a:srgbClr>
          </a:solidFill>
          <a:ln>
            <a:solidFill>
              <a:schemeClr val="tx2">
                <a:lumMod val="90000"/>
                <a:lumOff val="10000"/>
              </a:schemeClr>
            </a:solidFill>
          </a:ln>
        </p:spPr>
        <p:txBody>
          <a:bodyPr wrap="square" rtlCol="0">
            <a:spAutoFit/>
          </a:bodyPr>
          <a:lstStyle/>
          <a:p>
            <a:pPr algn="ctr"/>
            <a:r>
              <a:rPr lang="en-GB" sz="2800"/>
              <a:t>This study demonstrated the use of slightly acidic electrochemically generated HOCl at managing biofilm formation, enabling long-term permeability stability within a community scale drinking water treatment system </a:t>
            </a:r>
          </a:p>
        </p:txBody>
      </p:sp>
      <p:sp>
        <p:nvSpPr>
          <p:cNvPr id="3" name="Text Box 7">
            <a:extLst>
              <a:ext uri="{FF2B5EF4-FFF2-40B4-BE49-F238E27FC236}">
                <a16:creationId xmlns:a16="http://schemas.microsoft.com/office/drawing/2014/main" id="{A822490A-DE59-20D8-E1C8-2225808F2607}"/>
              </a:ext>
            </a:extLst>
          </p:cNvPr>
          <p:cNvSpPr txBox="1">
            <a:spLocks noChangeArrowheads="1"/>
          </p:cNvSpPr>
          <p:nvPr/>
        </p:nvSpPr>
        <p:spPr bwMode="auto">
          <a:xfrm>
            <a:off x="218363" y="504062"/>
            <a:ext cx="11759135" cy="553998"/>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Decentralised Point-of-Use Drinking Water Treatment System</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5A0EA519-FE7A-8A4E-5E0B-03D8911EB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Tree>
    <p:extLst>
      <p:ext uri="{BB962C8B-B14F-4D97-AF65-F5344CB8AC3E}">
        <p14:creationId xmlns:p14="http://schemas.microsoft.com/office/powerpoint/2010/main" val="1615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81FC5C-6070-103C-3406-7CE46773F356}"/>
              </a:ext>
            </a:extLst>
          </p:cNvPr>
          <p:cNvPicPr>
            <a:picLocks noChangeAspect="1"/>
          </p:cNvPicPr>
          <p:nvPr/>
        </p:nvPicPr>
        <p:blipFill rotWithShape="1">
          <a:blip r:embed="rId3"/>
          <a:srcRect t="37395"/>
          <a:stretch/>
        </p:blipFill>
        <p:spPr>
          <a:xfrm flipV="1">
            <a:off x="0" y="6335069"/>
            <a:ext cx="12192000" cy="522931"/>
          </a:xfrm>
          <a:prstGeom prst="rect">
            <a:avLst/>
          </a:prstGeom>
        </p:spPr>
      </p:pic>
      <p:sp>
        <p:nvSpPr>
          <p:cNvPr id="4" name="TextBox 3">
            <a:extLst>
              <a:ext uri="{FF2B5EF4-FFF2-40B4-BE49-F238E27FC236}">
                <a16:creationId xmlns:a16="http://schemas.microsoft.com/office/drawing/2014/main" id="{AA192EDB-9265-9A58-C332-49F834CCE523}"/>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sp>
        <p:nvSpPr>
          <p:cNvPr id="92" name="Text Placeholder 91">
            <a:extLst>
              <a:ext uri="{FF2B5EF4-FFF2-40B4-BE49-F238E27FC236}">
                <a16:creationId xmlns:a16="http://schemas.microsoft.com/office/drawing/2014/main" id="{3FF78ACD-BE1E-3527-ADFF-C58140B00800}"/>
              </a:ext>
            </a:extLst>
          </p:cNvPr>
          <p:cNvSpPr>
            <a:spLocks noGrp="1"/>
          </p:cNvSpPr>
          <p:nvPr>
            <p:ph type="body" sz="half" idx="2"/>
          </p:nvPr>
        </p:nvSpPr>
        <p:spPr>
          <a:xfrm>
            <a:off x="387035" y="1343609"/>
            <a:ext cx="5801937" cy="4630862"/>
          </a:xfrm>
        </p:spPr>
        <p:txBody>
          <a:bodyPr>
            <a:normAutofit/>
          </a:bodyPr>
          <a:lstStyle/>
          <a:p>
            <a:pPr marL="342900" indent="-342900">
              <a:buFont typeface="Arial" panose="020B0604020202020204" pitchFamily="34" charset="0"/>
              <a:buChar char="•"/>
            </a:pPr>
            <a:r>
              <a:rPr lang="en-GB" sz="2400"/>
              <a:t>UF Membranes: Inge </a:t>
            </a:r>
            <a:r>
              <a:rPr lang="en-GB" sz="2400" err="1"/>
              <a:t>Dizzer</a:t>
            </a:r>
            <a:r>
              <a:rPr lang="en-GB" sz="2400"/>
              <a:t> 4040-4.0 1.5</a:t>
            </a:r>
          </a:p>
          <a:p>
            <a:pPr marL="342900" indent="-342900">
              <a:buFont typeface="Arial" panose="020B0604020202020204" pitchFamily="34" charset="0"/>
              <a:buChar char="•"/>
            </a:pPr>
            <a:r>
              <a:rPr lang="en-GB" sz="2400"/>
              <a:t>HOCl generated using an ELA-900 generator (</a:t>
            </a:r>
            <a:r>
              <a:rPr lang="en-GB" sz="2400" err="1"/>
              <a:t>Envirolyte</a:t>
            </a:r>
            <a:r>
              <a:rPr lang="en-GB" sz="2400"/>
              <a:t>)</a:t>
            </a:r>
          </a:p>
          <a:p>
            <a:pPr marL="342900" indent="-342900">
              <a:buFont typeface="Arial" panose="020B0604020202020204" pitchFamily="34" charset="0"/>
              <a:buChar char="•"/>
            </a:pPr>
            <a:r>
              <a:rPr lang="en-GB" sz="2400"/>
              <a:t>Continuous operational monitoring via Grundfos Remote Management page and in-line Grundfos and s::can sensors</a:t>
            </a:r>
          </a:p>
        </p:txBody>
      </p:sp>
      <p:pic>
        <p:nvPicPr>
          <p:cNvPr id="13" name="Content Placeholder 12">
            <a:extLst>
              <a:ext uri="{FF2B5EF4-FFF2-40B4-BE49-F238E27FC236}">
                <a16:creationId xmlns:a16="http://schemas.microsoft.com/office/drawing/2014/main" id="{70845089-F475-BB46-DDFD-D2FE12A4ED57}"/>
              </a:ext>
            </a:extLst>
          </p:cNvPr>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47021" t="34618" r="34523" b="16334"/>
          <a:stretch/>
        </p:blipFill>
        <p:spPr>
          <a:xfrm rot="16200000">
            <a:off x="7187347" y="743650"/>
            <a:ext cx="3709651" cy="5525586"/>
          </a:xfrm>
          <a:prstGeom prst="rect">
            <a:avLst/>
          </a:prstGeom>
        </p:spPr>
      </p:pic>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5A020C65-6759-8F29-91C5-2DED5637F032}"/>
                  </a:ext>
                </a:extLst>
              </p:cNvPr>
              <p:cNvSpPr txBox="1"/>
              <p:nvPr/>
            </p:nvSpPr>
            <p:spPr>
              <a:xfrm>
                <a:off x="890583" y="4188017"/>
                <a:ext cx="4827668" cy="1592808"/>
              </a:xfrm>
              <a:prstGeom prst="rect">
                <a:avLst/>
              </a:prstGeom>
              <a:noFill/>
            </p:spPr>
            <p:txBody>
              <a:bodyPr wrap="none" lIns="0" tIns="0" rIns="0" bIns="0" rtlCol="0">
                <a:spAutoFit/>
              </a:bodyPr>
              <a:lstStyle/>
              <a:p>
                <a:r>
                  <a:rPr lang="en-GB" sz="2400" b="1">
                    <a:solidFill>
                      <a:schemeClr val="tx1"/>
                    </a:solidFill>
                    <a:latin typeface="Cambria Math" panose="02040503050406030204" pitchFamily="18" charset="0"/>
                    <a:ea typeface="Cambria Math" panose="02040503050406030204" pitchFamily="18" charset="0"/>
                    <a:cs typeface="Arial" panose="020B0604020202020204" pitchFamily="34" charset="0"/>
                  </a:rPr>
                  <a:t>P</a:t>
                </a:r>
                <a14:m>
                  <m:oMath xmlns:m="http://schemas.openxmlformats.org/officeDocument/2006/math">
                    <m:r>
                      <a:rPr lang="en-GB" sz="2400" b="1" i="0" smtClean="0">
                        <a:solidFill>
                          <a:schemeClr val="tx1"/>
                        </a:solidFill>
                        <a:latin typeface="Cambria Math" panose="02040503050406030204" pitchFamily="18" charset="0"/>
                      </a:rPr>
                      <m:t>𝐞𝐫𝐦𝐞𝐚𝐛𝐢𝐥𝐢𝐭𝐲</m:t>
                    </m:r>
                    <m:r>
                      <a:rPr lang="en-GB" sz="2400" b="1" i="0" smtClean="0">
                        <a:solidFill>
                          <a:schemeClr val="tx1"/>
                        </a:solidFill>
                        <a:latin typeface="Cambria Math" panose="02040503050406030204" pitchFamily="18" charset="0"/>
                      </a:rPr>
                      <m:t> </m:t>
                    </m:r>
                    <m:d>
                      <m:dPr>
                        <m:ctrlPr>
                          <a:rPr lang="en-GB" sz="2400" b="1" i="1" smtClean="0">
                            <a:solidFill>
                              <a:schemeClr val="tx1"/>
                            </a:solidFill>
                            <a:latin typeface="Cambria Math" panose="02040503050406030204" pitchFamily="18" charset="0"/>
                          </a:rPr>
                        </m:ctrlPr>
                      </m:dPr>
                      <m:e>
                        <m:sSup>
                          <m:sSupPr>
                            <m:ctrlPr>
                              <a:rPr lang="en-GB" sz="2400" b="1" i="1" smtClean="0">
                                <a:solidFill>
                                  <a:schemeClr val="tx1"/>
                                </a:solidFill>
                                <a:latin typeface="Cambria Math" panose="02040503050406030204" pitchFamily="18" charset="0"/>
                              </a:rPr>
                            </m:ctrlPr>
                          </m:sSupPr>
                          <m:e>
                            <m:r>
                              <a:rPr lang="en-GB" sz="2400" b="1" i="0" smtClean="0">
                                <a:solidFill>
                                  <a:schemeClr val="tx1"/>
                                </a:solidFill>
                                <a:latin typeface="Cambria Math" panose="02040503050406030204" pitchFamily="18" charset="0"/>
                              </a:rPr>
                              <m:t>𝐦</m:t>
                            </m:r>
                          </m:e>
                          <m:sup>
                            <m:r>
                              <a:rPr lang="en-GB" sz="2400" b="1" i="0" smtClean="0">
                                <a:solidFill>
                                  <a:schemeClr val="tx1"/>
                                </a:solidFill>
                                <a:latin typeface="Cambria Math" panose="02040503050406030204" pitchFamily="18" charset="0"/>
                              </a:rPr>
                              <m:t>𝟑</m:t>
                            </m:r>
                          </m:sup>
                        </m:sSup>
                        <m:sSup>
                          <m:sSupPr>
                            <m:ctrlPr>
                              <a:rPr lang="en-GB" sz="2400" b="1" i="1" smtClean="0">
                                <a:solidFill>
                                  <a:schemeClr val="tx1"/>
                                </a:solidFill>
                                <a:latin typeface="Cambria Math" panose="02040503050406030204" pitchFamily="18" charset="0"/>
                              </a:rPr>
                            </m:ctrlPr>
                          </m:sSupPr>
                          <m:e>
                            <m:r>
                              <a:rPr lang="en-GB" sz="2400" b="1" i="0" smtClean="0">
                                <a:solidFill>
                                  <a:schemeClr val="tx1"/>
                                </a:solidFill>
                                <a:latin typeface="Cambria Math" panose="02040503050406030204" pitchFamily="18" charset="0"/>
                              </a:rPr>
                              <m:t>𝐦</m:t>
                            </m:r>
                          </m:e>
                          <m:sup>
                            <m:r>
                              <a:rPr lang="en-GB" sz="2400" b="1" i="0" smtClean="0">
                                <a:solidFill>
                                  <a:schemeClr val="tx1"/>
                                </a:solidFill>
                                <a:latin typeface="Cambria Math" panose="02040503050406030204" pitchFamily="18" charset="0"/>
                              </a:rPr>
                              <m:t>−</m:t>
                            </m:r>
                            <m:r>
                              <a:rPr lang="en-GB" sz="2400" b="1" i="0" smtClean="0">
                                <a:solidFill>
                                  <a:schemeClr val="tx1"/>
                                </a:solidFill>
                                <a:latin typeface="Cambria Math" panose="02040503050406030204" pitchFamily="18" charset="0"/>
                              </a:rPr>
                              <m:t>𝟐</m:t>
                            </m:r>
                          </m:sup>
                        </m:sSup>
                        <m:sSup>
                          <m:sSupPr>
                            <m:ctrlPr>
                              <a:rPr lang="en-GB" sz="2400" b="1" i="1" smtClean="0">
                                <a:solidFill>
                                  <a:schemeClr val="tx1"/>
                                </a:solidFill>
                                <a:latin typeface="Cambria Math" panose="02040503050406030204" pitchFamily="18" charset="0"/>
                              </a:rPr>
                            </m:ctrlPr>
                          </m:sSupPr>
                          <m:e>
                            <m:r>
                              <a:rPr lang="en-GB" sz="2400" b="1" i="0" smtClean="0">
                                <a:solidFill>
                                  <a:schemeClr val="tx1"/>
                                </a:solidFill>
                                <a:latin typeface="Cambria Math" panose="02040503050406030204" pitchFamily="18" charset="0"/>
                              </a:rPr>
                              <m:t>𝐛𝐚𝐫</m:t>
                            </m:r>
                          </m:e>
                          <m:sup>
                            <m:r>
                              <a:rPr lang="en-GB" sz="2400" b="1" i="0" smtClean="0">
                                <a:solidFill>
                                  <a:schemeClr val="tx1"/>
                                </a:solidFill>
                                <a:latin typeface="Cambria Math" panose="02040503050406030204" pitchFamily="18" charset="0"/>
                              </a:rPr>
                              <m:t>−</m:t>
                            </m:r>
                            <m:r>
                              <a:rPr lang="en-GB" sz="2400" b="1" i="0" smtClean="0">
                                <a:solidFill>
                                  <a:schemeClr val="tx1"/>
                                </a:solidFill>
                                <a:latin typeface="Cambria Math" panose="02040503050406030204" pitchFamily="18" charset="0"/>
                              </a:rPr>
                              <m:t>𝟏</m:t>
                            </m:r>
                          </m:sup>
                        </m:sSup>
                        <m:sSup>
                          <m:sSupPr>
                            <m:ctrlPr>
                              <a:rPr lang="en-GB" sz="2400" b="1" i="1" smtClean="0">
                                <a:solidFill>
                                  <a:schemeClr val="tx1"/>
                                </a:solidFill>
                                <a:latin typeface="Cambria Math" panose="02040503050406030204" pitchFamily="18" charset="0"/>
                              </a:rPr>
                            </m:ctrlPr>
                          </m:sSupPr>
                          <m:e>
                            <m:r>
                              <a:rPr lang="en-GB" sz="2400" b="1" i="0" smtClean="0">
                                <a:solidFill>
                                  <a:schemeClr val="tx1"/>
                                </a:solidFill>
                                <a:latin typeface="Cambria Math" panose="02040503050406030204" pitchFamily="18" charset="0"/>
                              </a:rPr>
                              <m:t>𝐡</m:t>
                            </m:r>
                          </m:e>
                          <m:sup>
                            <m:r>
                              <a:rPr lang="en-GB" sz="2400" b="1" i="0" smtClean="0">
                                <a:solidFill>
                                  <a:schemeClr val="tx1"/>
                                </a:solidFill>
                                <a:latin typeface="Cambria Math" panose="02040503050406030204" pitchFamily="18" charset="0"/>
                              </a:rPr>
                              <m:t>−</m:t>
                            </m:r>
                            <m:r>
                              <a:rPr lang="en-GB" sz="2400" b="1" i="0" smtClean="0">
                                <a:solidFill>
                                  <a:schemeClr val="tx1"/>
                                </a:solidFill>
                                <a:latin typeface="Cambria Math" panose="02040503050406030204" pitchFamily="18" charset="0"/>
                              </a:rPr>
                              <m:t>𝟏</m:t>
                            </m:r>
                          </m:sup>
                        </m:sSup>
                      </m:e>
                    </m:d>
                  </m:oMath>
                </a14:m>
                <a:endParaRPr lang="en-GB" sz="2400" b="1" i="1">
                  <a:solidFill>
                    <a:schemeClr val="tx1"/>
                  </a:solidFill>
                  <a:latin typeface="Arial" panose="020B0604020202020204" pitchFamily="34" charset="0"/>
                  <a:cs typeface="Arial" panose="020B0604020202020204" pitchFamily="34" charset="0"/>
                </a:endParaRPr>
              </a:p>
              <a:p>
                <a:endParaRPr lang="en-GB" sz="2400" b="0" i="1">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2400" b="0" i="0" smtClean="0">
                          <a:solidFill>
                            <a:schemeClr val="tx1"/>
                          </a:solidFill>
                          <a:latin typeface="Cambria Math" panose="02040503050406030204" pitchFamily="18" charset="0"/>
                        </a:rPr>
                        <m:t>= </m:t>
                      </m:r>
                      <m:f>
                        <m:fPr>
                          <m:ctrlPr>
                            <a:rPr lang="en-GB" sz="2400" i="1" smtClean="0">
                              <a:solidFill>
                                <a:schemeClr val="tx1"/>
                              </a:solidFill>
                              <a:latin typeface="Cambria Math" panose="02040503050406030204" pitchFamily="18" charset="0"/>
                            </a:rPr>
                          </m:ctrlPr>
                        </m:fPr>
                        <m:num>
                          <m:r>
                            <m:rPr>
                              <m:sty m:val="p"/>
                            </m:rPr>
                            <a:rPr lang="en-GB" sz="2400" b="0" i="0" smtClean="0">
                              <a:solidFill>
                                <a:schemeClr val="tx1"/>
                              </a:solidFill>
                              <a:latin typeface="Cambria Math" panose="02040503050406030204" pitchFamily="18" charset="0"/>
                            </a:rPr>
                            <m:t>Filtration</m:t>
                          </m:r>
                          <m:r>
                            <a:rPr lang="en-GB" sz="2400" b="0" i="0" smtClean="0">
                              <a:solidFill>
                                <a:schemeClr val="tx1"/>
                              </a:solidFill>
                              <a:latin typeface="Cambria Math" panose="02040503050406030204" pitchFamily="18" charset="0"/>
                            </a:rPr>
                            <m:t> </m:t>
                          </m:r>
                          <m:r>
                            <m:rPr>
                              <m:sty m:val="p"/>
                            </m:rPr>
                            <a:rPr lang="en-GB" sz="2400" b="0" i="0" smtClean="0">
                              <a:solidFill>
                                <a:schemeClr val="tx1"/>
                              </a:solidFill>
                              <a:latin typeface="Cambria Math" panose="02040503050406030204" pitchFamily="18" charset="0"/>
                            </a:rPr>
                            <m:t>flux</m:t>
                          </m:r>
                          <m:r>
                            <a:rPr lang="en-GB" sz="2400" b="0" i="0" smtClean="0">
                              <a:solidFill>
                                <a:schemeClr val="tx1"/>
                              </a:solidFill>
                              <a:latin typeface="Cambria Math" panose="02040503050406030204" pitchFamily="18" charset="0"/>
                            </a:rPr>
                            <m:t> (</m:t>
                          </m:r>
                          <m:sSup>
                            <m:sSupPr>
                              <m:ctrlPr>
                                <a:rPr lang="en-GB" sz="2400" i="1" smtClean="0">
                                  <a:solidFill>
                                    <a:schemeClr val="tx1"/>
                                  </a:solidFill>
                                  <a:latin typeface="Cambria Math" panose="02040503050406030204" pitchFamily="18" charset="0"/>
                                </a:rPr>
                              </m:ctrlPr>
                            </m:sSupPr>
                            <m:e>
                              <m:r>
                                <m:rPr>
                                  <m:sty m:val="p"/>
                                </m:rPr>
                                <a:rPr lang="en-GB" sz="2400" b="0" i="0" smtClean="0">
                                  <a:solidFill>
                                    <a:schemeClr val="tx1"/>
                                  </a:solidFill>
                                  <a:latin typeface="Cambria Math" panose="02040503050406030204" pitchFamily="18" charset="0"/>
                                </a:rPr>
                                <m:t>m</m:t>
                              </m:r>
                            </m:e>
                            <m:sup>
                              <m:r>
                                <a:rPr lang="en-GB" sz="2400" b="0" i="0" smtClean="0">
                                  <a:solidFill>
                                    <a:schemeClr val="tx1"/>
                                  </a:solidFill>
                                  <a:latin typeface="Cambria Math" panose="02040503050406030204" pitchFamily="18" charset="0"/>
                                </a:rPr>
                                <m:t>3</m:t>
                              </m:r>
                            </m:sup>
                          </m:sSup>
                          <m:sSup>
                            <m:sSupPr>
                              <m:ctrlPr>
                                <a:rPr lang="en-GB" sz="2400" i="1" smtClean="0">
                                  <a:solidFill>
                                    <a:schemeClr val="tx1"/>
                                  </a:solidFill>
                                  <a:latin typeface="Cambria Math" panose="02040503050406030204" pitchFamily="18" charset="0"/>
                                </a:rPr>
                              </m:ctrlPr>
                            </m:sSupPr>
                            <m:e>
                              <m:r>
                                <m:rPr>
                                  <m:sty m:val="p"/>
                                </m:rPr>
                                <a:rPr lang="en-GB" sz="2400" b="0" i="0" smtClean="0">
                                  <a:solidFill>
                                    <a:schemeClr val="tx1"/>
                                  </a:solidFill>
                                  <a:latin typeface="Cambria Math" panose="02040503050406030204" pitchFamily="18" charset="0"/>
                                </a:rPr>
                                <m:t>m</m:t>
                              </m:r>
                            </m:e>
                            <m:sup>
                              <m:r>
                                <a:rPr lang="en-GB" sz="2400" b="0" i="0" smtClean="0">
                                  <a:solidFill>
                                    <a:schemeClr val="tx1"/>
                                  </a:solidFill>
                                  <a:latin typeface="Cambria Math" panose="02040503050406030204" pitchFamily="18" charset="0"/>
                                </a:rPr>
                                <m:t>−2</m:t>
                              </m:r>
                            </m:sup>
                          </m:sSup>
                          <m:sSup>
                            <m:sSupPr>
                              <m:ctrlPr>
                                <a:rPr lang="en-GB" sz="2400" i="1" smtClean="0">
                                  <a:solidFill>
                                    <a:schemeClr val="tx1"/>
                                  </a:solidFill>
                                  <a:latin typeface="Cambria Math" panose="02040503050406030204" pitchFamily="18" charset="0"/>
                                </a:rPr>
                              </m:ctrlPr>
                            </m:sSupPr>
                            <m:e>
                              <m:r>
                                <m:rPr>
                                  <m:sty m:val="p"/>
                                </m:rPr>
                                <a:rPr lang="en-GB" sz="2400" b="0" i="0" smtClean="0">
                                  <a:solidFill>
                                    <a:schemeClr val="tx1"/>
                                  </a:solidFill>
                                  <a:latin typeface="Cambria Math" panose="02040503050406030204" pitchFamily="18" charset="0"/>
                                </a:rPr>
                                <m:t>h</m:t>
                              </m:r>
                            </m:e>
                            <m:sup>
                              <m:r>
                                <a:rPr lang="en-GB" sz="2400" b="0" i="0" smtClean="0">
                                  <a:solidFill>
                                    <a:schemeClr val="tx1"/>
                                  </a:solidFill>
                                  <a:latin typeface="Cambria Math" panose="02040503050406030204" pitchFamily="18" charset="0"/>
                                </a:rPr>
                                <m:t>−1</m:t>
                              </m:r>
                            </m:sup>
                          </m:sSup>
                          <m:r>
                            <a:rPr lang="en-GB" sz="2400" b="0" i="0" smtClean="0">
                              <a:solidFill>
                                <a:schemeClr val="tx1"/>
                              </a:solidFill>
                              <a:latin typeface="Cambria Math" panose="02040503050406030204" pitchFamily="18" charset="0"/>
                            </a:rPr>
                            <m:t>)</m:t>
                          </m:r>
                        </m:num>
                        <m:den>
                          <m:r>
                            <m:rPr>
                              <m:sty m:val="p"/>
                            </m:rPr>
                            <a:rPr lang="en-GB" sz="2400" b="0" i="0" smtClean="0">
                              <a:solidFill>
                                <a:schemeClr val="tx1"/>
                              </a:solidFill>
                              <a:latin typeface="Cambria Math" panose="02040503050406030204" pitchFamily="18" charset="0"/>
                            </a:rPr>
                            <m:t>Transmembrane</m:t>
                          </m:r>
                          <m:r>
                            <a:rPr lang="en-GB" sz="2400" b="0" i="0" smtClean="0">
                              <a:solidFill>
                                <a:schemeClr val="tx1"/>
                              </a:solidFill>
                              <a:latin typeface="Cambria Math" panose="02040503050406030204" pitchFamily="18" charset="0"/>
                            </a:rPr>
                            <m:t> </m:t>
                          </m:r>
                          <m:r>
                            <m:rPr>
                              <m:sty m:val="p"/>
                            </m:rPr>
                            <a:rPr lang="en-GB" sz="2400" b="0" i="0" smtClean="0">
                              <a:solidFill>
                                <a:schemeClr val="tx1"/>
                              </a:solidFill>
                              <a:latin typeface="Cambria Math" panose="02040503050406030204" pitchFamily="18" charset="0"/>
                            </a:rPr>
                            <m:t>pressure</m:t>
                          </m:r>
                          <m:r>
                            <a:rPr lang="en-GB" sz="2400" b="0" i="0" smtClean="0">
                              <a:solidFill>
                                <a:schemeClr val="tx1"/>
                              </a:solidFill>
                              <a:latin typeface="Cambria Math" panose="02040503050406030204" pitchFamily="18" charset="0"/>
                            </a:rPr>
                            <m:t> (</m:t>
                          </m:r>
                          <m:r>
                            <m:rPr>
                              <m:sty m:val="p"/>
                            </m:rPr>
                            <a:rPr lang="en-GB" sz="2400" b="0" i="0" smtClean="0">
                              <a:solidFill>
                                <a:schemeClr val="tx1"/>
                              </a:solidFill>
                              <a:latin typeface="Cambria Math" panose="02040503050406030204" pitchFamily="18" charset="0"/>
                            </a:rPr>
                            <m:t>bar</m:t>
                          </m:r>
                          <m:r>
                            <a:rPr lang="en-GB" sz="2400" b="0" i="0" smtClean="0">
                              <a:solidFill>
                                <a:schemeClr val="tx1"/>
                              </a:solidFill>
                              <a:latin typeface="Cambria Math" panose="02040503050406030204" pitchFamily="18" charset="0"/>
                            </a:rPr>
                            <m:t>)</m:t>
                          </m:r>
                        </m:den>
                      </m:f>
                      <m:r>
                        <a:rPr lang="en-GB" sz="2400" b="0" i="0" smtClean="0">
                          <a:solidFill>
                            <a:schemeClr val="tx1"/>
                          </a:solidFill>
                          <a:latin typeface="Cambria Math" panose="02040503050406030204" pitchFamily="18" charset="0"/>
                        </a:rPr>
                        <m:t> </m:t>
                      </m:r>
                    </m:oMath>
                  </m:oMathPara>
                </a14:m>
                <a:endParaRPr lang="en-GB" sz="2400">
                  <a:solidFill>
                    <a:schemeClr val="tx1"/>
                  </a:solidFill>
                  <a:latin typeface="Arial" panose="020B0604020202020204" pitchFamily="34" charset="0"/>
                  <a:cs typeface="Arial" panose="020B0604020202020204" pitchFamily="34" charset="0"/>
                </a:endParaRPr>
              </a:p>
            </p:txBody>
          </p:sp>
        </mc:Choice>
        <mc:Fallback xmlns="">
          <p:sp>
            <p:nvSpPr>
              <p:cNvPr id="89" name="TextBox 88">
                <a:extLst>
                  <a:ext uri="{FF2B5EF4-FFF2-40B4-BE49-F238E27FC236}">
                    <a16:creationId xmlns:a16="http://schemas.microsoft.com/office/drawing/2014/main" id="{5A020C65-6759-8F29-91C5-2DED5637F032}"/>
                  </a:ext>
                </a:extLst>
              </p:cNvPr>
              <p:cNvSpPr txBox="1">
                <a:spLocks noRot="1" noChangeAspect="1" noMove="1" noResize="1" noEditPoints="1" noAdjustHandles="1" noChangeArrowheads="1" noChangeShapeType="1" noTextEdit="1"/>
              </p:cNvSpPr>
              <p:nvPr/>
            </p:nvSpPr>
            <p:spPr>
              <a:xfrm>
                <a:off x="890583" y="4188017"/>
                <a:ext cx="4827668" cy="1592808"/>
              </a:xfrm>
              <a:prstGeom prst="rect">
                <a:avLst/>
              </a:prstGeom>
              <a:blipFill>
                <a:blip r:embed="rId5"/>
                <a:stretch>
                  <a:fillRect l="-3788" t="-4598"/>
                </a:stretch>
              </a:blipFill>
            </p:spPr>
            <p:txBody>
              <a:bodyPr/>
              <a:lstStyle/>
              <a:p>
                <a:r>
                  <a:rPr lang="en-US">
                    <a:noFill/>
                  </a:rPr>
                  <a:t> </a:t>
                </a:r>
              </a:p>
            </p:txBody>
          </p:sp>
        </mc:Fallback>
      </mc:AlternateContent>
      <p:sp>
        <p:nvSpPr>
          <p:cNvPr id="3" name="Text Box 7">
            <a:extLst>
              <a:ext uri="{FF2B5EF4-FFF2-40B4-BE49-F238E27FC236}">
                <a16:creationId xmlns:a16="http://schemas.microsoft.com/office/drawing/2014/main" id="{7C488332-1F3C-DBAC-2BF9-8ACA738D73D3}"/>
              </a:ext>
            </a:extLst>
          </p:cNvPr>
          <p:cNvSpPr txBox="1">
            <a:spLocks noChangeArrowheads="1"/>
          </p:cNvSpPr>
          <p:nvPr/>
        </p:nvSpPr>
        <p:spPr bwMode="auto">
          <a:xfrm>
            <a:off x="208697" y="312237"/>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Methods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26293C95-7065-D734-28A6-CA070B7179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Tree>
    <p:extLst>
      <p:ext uri="{BB962C8B-B14F-4D97-AF65-F5344CB8AC3E}">
        <p14:creationId xmlns:p14="http://schemas.microsoft.com/office/powerpoint/2010/main" val="38123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C9C29-0FD8-6D16-CC71-BE08E5F0F9BC}"/>
              </a:ext>
            </a:extLst>
          </p:cNvPr>
          <p:cNvPicPr>
            <a:picLocks noChangeAspect="1"/>
          </p:cNvPicPr>
          <p:nvPr/>
        </p:nvPicPr>
        <p:blipFill rotWithShape="1">
          <a:blip r:embed="rId3"/>
          <a:srcRect t="37395"/>
          <a:stretch/>
        </p:blipFill>
        <p:spPr>
          <a:xfrm flipV="1">
            <a:off x="0" y="6335069"/>
            <a:ext cx="12192000" cy="522931"/>
          </a:xfrm>
          <a:prstGeom prst="rect">
            <a:avLst/>
          </a:prstGeom>
        </p:spPr>
      </p:pic>
      <p:sp>
        <p:nvSpPr>
          <p:cNvPr id="4" name="TextBox 3">
            <a:extLst>
              <a:ext uri="{FF2B5EF4-FFF2-40B4-BE49-F238E27FC236}">
                <a16:creationId xmlns:a16="http://schemas.microsoft.com/office/drawing/2014/main" id="{3E8D98DE-81AA-A0D7-5839-CCA8C8F80AF3}"/>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pic>
        <p:nvPicPr>
          <p:cNvPr id="10" name="Content Placeholder 9" descr="Shape&#10;&#10;Description automatically generated with low confidence">
            <a:extLst>
              <a:ext uri="{FF2B5EF4-FFF2-40B4-BE49-F238E27FC236}">
                <a16:creationId xmlns:a16="http://schemas.microsoft.com/office/drawing/2014/main" id="{0B380B01-6815-82E9-4A1D-1830CEC0165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066"/>
          <a:stretch/>
        </p:blipFill>
        <p:spPr>
          <a:xfrm>
            <a:off x="1895475" y="820283"/>
            <a:ext cx="8401050" cy="5611036"/>
          </a:xfrm>
        </p:spPr>
      </p:pic>
      <p:sp>
        <p:nvSpPr>
          <p:cNvPr id="2" name="Text Box 7">
            <a:extLst>
              <a:ext uri="{FF2B5EF4-FFF2-40B4-BE49-F238E27FC236}">
                <a16:creationId xmlns:a16="http://schemas.microsoft.com/office/drawing/2014/main" id="{59F77C3E-AE27-A319-C3B0-2DA8A21BD042}"/>
              </a:ext>
            </a:extLst>
          </p:cNvPr>
          <p:cNvSpPr txBox="1">
            <a:spLocks noChangeArrowheads="1"/>
          </p:cNvSpPr>
          <p:nvPr/>
        </p:nvSpPr>
        <p:spPr bwMode="auto">
          <a:xfrm>
            <a:off x="218364" y="344671"/>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Results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0A9329F0-52CA-D15A-97B5-F5B9FD7B4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
        <p:nvSpPr>
          <p:cNvPr id="5" name="Text Placeholder 4">
            <a:extLst>
              <a:ext uri="{FF2B5EF4-FFF2-40B4-BE49-F238E27FC236}">
                <a16:creationId xmlns:a16="http://schemas.microsoft.com/office/drawing/2014/main" id="{B418AC3E-4661-DD54-7E03-E82237244693}"/>
              </a:ext>
            </a:extLst>
          </p:cNvPr>
          <p:cNvSpPr txBox="1">
            <a:spLocks/>
          </p:cNvSpPr>
          <p:nvPr/>
        </p:nvSpPr>
        <p:spPr>
          <a:xfrm>
            <a:off x="3704033" y="522931"/>
            <a:ext cx="4783933" cy="407193"/>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a:t>Flow Rate  </a:t>
            </a:r>
          </a:p>
        </p:txBody>
      </p:sp>
      <p:sp>
        <p:nvSpPr>
          <p:cNvPr id="6" name="TextBox 5">
            <a:extLst>
              <a:ext uri="{FF2B5EF4-FFF2-40B4-BE49-F238E27FC236}">
                <a16:creationId xmlns:a16="http://schemas.microsoft.com/office/drawing/2014/main" id="{9B58764F-6E6B-CC81-6B06-95BB168980FB}"/>
              </a:ext>
            </a:extLst>
          </p:cNvPr>
          <p:cNvSpPr txBox="1"/>
          <p:nvPr/>
        </p:nvSpPr>
        <p:spPr>
          <a:xfrm>
            <a:off x="8050120" y="175394"/>
            <a:ext cx="2624488" cy="338554"/>
          </a:xfrm>
          <a:prstGeom prst="rect">
            <a:avLst/>
          </a:prstGeom>
          <a:solidFill>
            <a:srgbClr val="FFFFFF">
              <a:alpha val="80000"/>
            </a:srgbClr>
          </a:solidFill>
        </p:spPr>
        <p:txBody>
          <a:bodyPr wrap="square">
            <a:spAutoFit/>
          </a:bodyPr>
          <a:lstStyle/>
          <a:p>
            <a:pPr algn="just"/>
            <a:r>
              <a:rPr lang="en-GB" sz="1600"/>
              <a:t>Clayton et. al (In Preparation)</a:t>
            </a:r>
          </a:p>
        </p:txBody>
      </p:sp>
    </p:spTree>
    <p:extLst>
      <p:ext uri="{BB962C8B-B14F-4D97-AF65-F5344CB8AC3E}">
        <p14:creationId xmlns:p14="http://schemas.microsoft.com/office/powerpoint/2010/main" val="299112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D2A9D0-5361-2660-E94C-3EDD32F1183F}"/>
              </a:ext>
            </a:extLst>
          </p:cNvPr>
          <p:cNvPicPr>
            <a:picLocks noChangeAspect="1"/>
          </p:cNvPicPr>
          <p:nvPr/>
        </p:nvPicPr>
        <p:blipFill rotWithShape="1">
          <a:blip r:embed="rId3"/>
          <a:srcRect t="37395"/>
          <a:stretch/>
        </p:blipFill>
        <p:spPr>
          <a:xfrm flipV="1">
            <a:off x="0" y="6335069"/>
            <a:ext cx="12192000" cy="522931"/>
          </a:xfrm>
          <a:prstGeom prst="rect">
            <a:avLst/>
          </a:prstGeom>
        </p:spPr>
      </p:pic>
      <p:sp>
        <p:nvSpPr>
          <p:cNvPr id="3" name="TextBox 2">
            <a:extLst>
              <a:ext uri="{FF2B5EF4-FFF2-40B4-BE49-F238E27FC236}">
                <a16:creationId xmlns:a16="http://schemas.microsoft.com/office/drawing/2014/main" id="{2A79CB88-0387-4B23-7196-F795CD4B2FC9}"/>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pic>
        <p:nvPicPr>
          <p:cNvPr id="39" name="Picture 38" descr="A picture containing night sky&#10;&#10;Description automatically generated">
            <a:extLst>
              <a:ext uri="{FF2B5EF4-FFF2-40B4-BE49-F238E27FC236}">
                <a16:creationId xmlns:a16="http://schemas.microsoft.com/office/drawing/2014/main" id="{56ED2E90-6FD7-79EF-7185-B8353CED1DF1}"/>
              </a:ext>
            </a:extLst>
          </p:cNvPr>
          <p:cNvPicPr>
            <a:picLocks noChangeAspect="1"/>
          </p:cNvPicPr>
          <p:nvPr/>
        </p:nvPicPr>
        <p:blipFill rotWithShape="1">
          <a:blip r:embed="rId4">
            <a:extLst>
              <a:ext uri="{28A0092B-C50C-407E-A947-70E740481C1C}">
                <a14:useLocalDpi xmlns:a14="http://schemas.microsoft.com/office/drawing/2010/main" val="0"/>
              </a:ext>
            </a:extLst>
          </a:blip>
          <a:srcRect t="9461"/>
          <a:stretch/>
        </p:blipFill>
        <p:spPr>
          <a:xfrm>
            <a:off x="218364" y="3688585"/>
            <a:ext cx="4868214" cy="3226135"/>
          </a:xfrm>
          <a:prstGeom prst="rect">
            <a:avLst/>
          </a:prstGeom>
        </p:spPr>
      </p:pic>
      <p:pic>
        <p:nvPicPr>
          <p:cNvPr id="37" name="Picture 36" descr="A picture containing rectangle&#10;&#10;Description automatically generated">
            <a:extLst>
              <a:ext uri="{FF2B5EF4-FFF2-40B4-BE49-F238E27FC236}">
                <a16:creationId xmlns:a16="http://schemas.microsoft.com/office/drawing/2014/main" id="{B65D4745-8264-8514-761C-783AE5D783BE}"/>
              </a:ext>
            </a:extLst>
          </p:cNvPr>
          <p:cNvPicPr>
            <a:picLocks noChangeAspect="1"/>
          </p:cNvPicPr>
          <p:nvPr/>
        </p:nvPicPr>
        <p:blipFill rotWithShape="1">
          <a:blip r:embed="rId5">
            <a:extLst>
              <a:ext uri="{28A0092B-C50C-407E-A947-70E740481C1C}">
                <a14:useLocalDpi xmlns:a14="http://schemas.microsoft.com/office/drawing/2010/main" val="0"/>
              </a:ext>
            </a:extLst>
          </a:blip>
          <a:srcRect t="9326"/>
          <a:stretch/>
        </p:blipFill>
        <p:spPr>
          <a:xfrm>
            <a:off x="367980" y="525506"/>
            <a:ext cx="4706674" cy="3184098"/>
          </a:xfrm>
          <a:prstGeom prst="rect">
            <a:avLst/>
          </a:prstGeom>
        </p:spPr>
      </p:pic>
      <p:sp>
        <p:nvSpPr>
          <p:cNvPr id="5" name="Text Placeholder 4">
            <a:extLst>
              <a:ext uri="{FF2B5EF4-FFF2-40B4-BE49-F238E27FC236}">
                <a16:creationId xmlns:a16="http://schemas.microsoft.com/office/drawing/2014/main" id="{772D501F-5A9D-064C-9CA1-450566B3CD85}"/>
              </a:ext>
            </a:extLst>
          </p:cNvPr>
          <p:cNvSpPr>
            <a:spLocks noGrp="1"/>
          </p:cNvSpPr>
          <p:nvPr>
            <p:ph type="body" sz="quarter" idx="3"/>
          </p:nvPr>
        </p:nvSpPr>
        <p:spPr>
          <a:xfrm>
            <a:off x="6370993" y="693260"/>
            <a:ext cx="4783933" cy="814387"/>
          </a:xfrm>
        </p:spPr>
        <p:txBody>
          <a:bodyPr anchor="ctr">
            <a:normAutofit/>
          </a:bodyPr>
          <a:lstStyle/>
          <a:p>
            <a:pPr algn="ctr"/>
            <a:r>
              <a:rPr lang="en-GB"/>
              <a:t>Permeability </a:t>
            </a:r>
          </a:p>
        </p:txBody>
      </p:sp>
      <p:pic>
        <p:nvPicPr>
          <p:cNvPr id="10" name="Content Placeholder 9" descr="Shape&#10;&#10;Description automatically generated with medium confidence">
            <a:extLst>
              <a:ext uri="{FF2B5EF4-FFF2-40B4-BE49-F238E27FC236}">
                <a16:creationId xmlns:a16="http://schemas.microsoft.com/office/drawing/2014/main" id="{989A1F1F-8919-296D-1692-F9FE1D196ED7}"/>
              </a:ext>
            </a:extLst>
          </p:cNvPr>
          <p:cNvPicPr>
            <a:picLocks noGrp="1" noChangeAspect="1"/>
          </p:cNvPicPr>
          <p:nvPr>
            <p:ph sz="quarter" idx="4"/>
          </p:nvPr>
        </p:nvPicPr>
        <p:blipFill rotWithShape="1">
          <a:blip r:embed="rId6">
            <a:extLst>
              <a:ext uri="{28A0092B-C50C-407E-A947-70E740481C1C}">
                <a14:useLocalDpi xmlns:a14="http://schemas.microsoft.com/office/drawing/2010/main" val="0"/>
              </a:ext>
            </a:extLst>
          </a:blip>
          <a:srcRect t="10425"/>
          <a:stretch/>
        </p:blipFill>
        <p:spPr>
          <a:xfrm>
            <a:off x="5404260" y="1608753"/>
            <a:ext cx="6389428" cy="4877778"/>
          </a:xfrm>
        </p:spPr>
      </p:pic>
      <p:grpSp>
        <p:nvGrpSpPr>
          <p:cNvPr id="14" name="Group 13">
            <a:extLst>
              <a:ext uri="{FF2B5EF4-FFF2-40B4-BE49-F238E27FC236}">
                <a16:creationId xmlns:a16="http://schemas.microsoft.com/office/drawing/2014/main" id="{EE7F9E4D-F7D4-DB92-CFF2-7D517CD63368}"/>
              </a:ext>
            </a:extLst>
          </p:cNvPr>
          <p:cNvGrpSpPr/>
          <p:nvPr/>
        </p:nvGrpSpPr>
        <p:grpSpPr>
          <a:xfrm>
            <a:off x="6070600" y="926009"/>
            <a:ext cx="5988049" cy="5527502"/>
            <a:chOff x="6101080" y="1192709"/>
            <a:chExt cx="5988049" cy="5527502"/>
          </a:xfrm>
        </p:grpSpPr>
        <p:pic>
          <p:nvPicPr>
            <p:cNvPr id="4" name="Content Placeholder 9" descr="Shape&#10;&#10;Description automatically generated with low confidence">
              <a:extLst>
                <a:ext uri="{FF2B5EF4-FFF2-40B4-BE49-F238E27FC236}">
                  <a16:creationId xmlns:a16="http://schemas.microsoft.com/office/drawing/2014/main" id="{744C39BF-0FD1-FB95-4A71-0CC6DFA56813}"/>
                </a:ext>
              </a:extLst>
            </p:cNvPr>
            <p:cNvPicPr>
              <a:picLocks noChangeAspect="1"/>
            </p:cNvPicPr>
            <p:nvPr/>
          </p:nvPicPr>
          <p:blipFill rotWithShape="1">
            <a:blip r:embed="rId7">
              <a:alphaModFix amt="50000"/>
              <a:duotone>
                <a:schemeClr val="accent1">
                  <a:shade val="45000"/>
                  <a:satMod val="135000"/>
                </a:schemeClr>
                <a:prstClr val="white"/>
              </a:duotone>
              <a:extLst>
                <a:ext uri="{28A0092B-C50C-407E-A947-70E740481C1C}">
                  <a14:useLocalDpi xmlns:a14="http://schemas.microsoft.com/office/drawing/2010/main" val="0"/>
                </a:ext>
              </a:extLst>
            </a:blip>
            <a:srcRect l="10895" t="15414" b="13398"/>
            <a:stretch/>
          </p:blipFill>
          <p:spPr>
            <a:xfrm>
              <a:off x="6101080" y="2282646"/>
              <a:ext cx="5723088" cy="3762442"/>
            </a:xfrm>
            <a:prstGeom prst="rect">
              <a:avLst/>
            </a:prstGeom>
          </p:spPr>
        </p:pic>
        <p:pic>
          <p:nvPicPr>
            <p:cNvPr id="7" name="Content Placeholder 9" descr="Shape&#10;&#10;Description automatically generated with low confidence">
              <a:extLst>
                <a:ext uri="{FF2B5EF4-FFF2-40B4-BE49-F238E27FC236}">
                  <a16:creationId xmlns:a16="http://schemas.microsoft.com/office/drawing/2014/main" id="{3E8EAB45-0970-7CEE-E49C-A3DC7167E00F}"/>
                </a:ext>
              </a:extLst>
            </p:cNvPr>
            <p:cNvPicPr>
              <a:picLocks noChangeAspect="1"/>
            </p:cNvPicPr>
            <p:nvPr/>
          </p:nvPicPr>
          <p:blipFill rotWithShape="1">
            <a:blip r:embed="rId7">
              <a:alphaModFix amt="50000"/>
              <a:duotone>
                <a:schemeClr val="accent1">
                  <a:shade val="45000"/>
                  <a:satMod val="135000"/>
                </a:schemeClr>
                <a:prstClr val="white"/>
              </a:duotone>
              <a:extLst>
                <a:ext uri="{28A0092B-C50C-407E-A947-70E740481C1C}">
                  <a14:useLocalDpi xmlns:a14="http://schemas.microsoft.com/office/drawing/2010/main" val="0"/>
                </a:ext>
              </a:extLst>
            </a:blip>
            <a:srcRect t="10066" r="93767"/>
            <a:stretch/>
          </p:blipFill>
          <p:spPr>
            <a:xfrm rot="10800000">
              <a:off x="11617584" y="1192709"/>
              <a:ext cx="471545" cy="4702519"/>
            </a:xfrm>
            <a:prstGeom prst="rect">
              <a:avLst/>
            </a:prstGeom>
          </p:spPr>
        </p:pic>
        <p:grpSp>
          <p:nvGrpSpPr>
            <p:cNvPr id="13" name="Group 12">
              <a:extLst>
                <a:ext uri="{FF2B5EF4-FFF2-40B4-BE49-F238E27FC236}">
                  <a16:creationId xmlns:a16="http://schemas.microsoft.com/office/drawing/2014/main" id="{C78BE358-7B9F-A99A-CD92-2A5AAFCCB385}"/>
                </a:ext>
              </a:extLst>
            </p:cNvPr>
            <p:cNvGrpSpPr/>
            <p:nvPr/>
          </p:nvGrpSpPr>
          <p:grpSpPr>
            <a:xfrm>
              <a:off x="11267293" y="2017691"/>
              <a:ext cx="428136" cy="4702520"/>
              <a:chOff x="12527280" y="598349"/>
              <a:chExt cx="428136" cy="4702520"/>
            </a:xfrm>
          </p:grpSpPr>
          <p:pic>
            <p:nvPicPr>
              <p:cNvPr id="6" name="Content Placeholder 9" descr="Shape&#10;&#10;Description automatically generated with low confidence">
                <a:extLst>
                  <a:ext uri="{FF2B5EF4-FFF2-40B4-BE49-F238E27FC236}">
                    <a16:creationId xmlns:a16="http://schemas.microsoft.com/office/drawing/2014/main" id="{23094EF6-3AF0-B261-4D79-51C4E0BFFBD6}"/>
                  </a:ext>
                </a:extLst>
              </p:cNvPr>
              <p:cNvPicPr>
                <a:picLocks noChangeAspect="1"/>
              </p:cNvPicPr>
              <p:nvPr/>
            </p:nvPicPr>
            <p:blipFill rotWithShape="1">
              <a:blip r:embed="rId7">
                <a:alphaModFix amt="50000"/>
                <a:duotone>
                  <a:schemeClr val="accent1">
                    <a:shade val="45000"/>
                    <a:satMod val="135000"/>
                  </a:schemeClr>
                  <a:prstClr val="white"/>
                </a:duotone>
                <a:extLst>
                  <a:ext uri="{28A0092B-C50C-407E-A947-70E740481C1C}">
                    <a14:useLocalDpi xmlns:a14="http://schemas.microsoft.com/office/drawing/2010/main" val="0"/>
                  </a:ext>
                </a:extLst>
              </a:blip>
              <a:srcRect l="6142" t="10066" r="89835"/>
              <a:stretch/>
            </p:blipFill>
            <p:spPr>
              <a:xfrm>
                <a:off x="12611099" y="598350"/>
                <a:ext cx="344317" cy="4702519"/>
              </a:xfrm>
              <a:prstGeom prst="rect">
                <a:avLst/>
              </a:prstGeom>
            </p:spPr>
          </p:pic>
          <p:pic>
            <p:nvPicPr>
              <p:cNvPr id="9" name="Content Placeholder 9" descr="Shape&#10;&#10;Description automatically generated with low confidence">
                <a:extLst>
                  <a:ext uri="{FF2B5EF4-FFF2-40B4-BE49-F238E27FC236}">
                    <a16:creationId xmlns:a16="http://schemas.microsoft.com/office/drawing/2014/main" id="{74CBD94D-FE0A-0FD4-DB17-C5C279321217}"/>
                  </a:ext>
                </a:extLst>
              </p:cNvPr>
              <p:cNvPicPr>
                <a:picLocks noChangeAspect="1"/>
              </p:cNvPicPr>
              <p:nvPr/>
            </p:nvPicPr>
            <p:blipFill rotWithShape="1">
              <a:blip r:embed="rId7">
                <a:alphaModFix amt="50000"/>
                <a:duotone>
                  <a:schemeClr val="accent1">
                    <a:shade val="45000"/>
                    <a:satMod val="135000"/>
                  </a:schemeClr>
                  <a:prstClr val="white"/>
                </a:duotone>
                <a:extLst>
                  <a:ext uri="{28A0092B-C50C-407E-A947-70E740481C1C}">
                    <a14:useLocalDpi xmlns:a14="http://schemas.microsoft.com/office/drawing/2010/main" val="0"/>
                  </a:ext>
                </a:extLst>
              </a:blip>
              <a:srcRect l="10039" t="10066" r="88578" b="12424"/>
              <a:stretch/>
            </p:blipFill>
            <p:spPr>
              <a:xfrm>
                <a:off x="12527280" y="598349"/>
                <a:ext cx="83820" cy="4052909"/>
              </a:xfrm>
              <a:prstGeom prst="rect">
                <a:avLst/>
              </a:prstGeom>
            </p:spPr>
          </p:pic>
        </p:grpSp>
      </p:grpSp>
      <p:sp>
        <p:nvSpPr>
          <p:cNvPr id="11" name="Text Box 7">
            <a:extLst>
              <a:ext uri="{FF2B5EF4-FFF2-40B4-BE49-F238E27FC236}">
                <a16:creationId xmlns:a16="http://schemas.microsoft.com/office/drawing/2014/main" id="{56DE96C9-6313-86E7-FDBE-61F82F97F263}"/>
              </a:ext>
            </a:extLst>
          </p:cNvPr>
          <p:cNvSpPr txBox="1">
            <a:spLocks noChangeArrowheads="1"/>
          </p:cNvSpPr>
          <p:nvPr/>
        </p:nvSpPr>
        <p:spPr bwMode="auto">
          <a:xfrm>
            <a:off x="218364" y="182746"/>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Results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6" name="Picture 15" descr="Text&#10;&#10;Description automatically generated">
            <a:extLst>
              <a:ext uri="{FF2B5EF4-FFF2-40B4-BE49-F238E27FC236}">
                <a16:creationId xmlns:a16="http://schemas.microsoft.com/office/drawing/2014/main" id="{81CDA405-2D9F-D7B4-1E77-DAD40002E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
        <p:nvSpPr>
          <p:cNvPr id="28" name="TextBox 27">
            <a:extLst>
              <a:ext uri="{FF2B5EF4-FFF2-40B4-BE49-F238E27FC236}">
                <a16:creationId xmlns:a16="http://schemas.microsoft.com/office/drawing/2014/main" id="{0C14F6CF-53C4-2D99-02FE-9F042AB65845}"/>
              </a:ext>
            </a:extLst>
          </p:cNvPr>
          <p:cNvSpPr txBox="1"/>
          <p:nvPr/>
        </p:nvSpPr>
        <p:spPr>
          <a:xfrm>
            <a:off x="1130115" y="905886"/>
            <a:ext cx="1674000" cy="715089"/>
          </a:xfrm>
          <a:prstGeom prst="roundRect">
            <a:avLst/>
          </a:prstGeom>
          <a:noFill/>
          <a:ln>
            <a:solidFill>
              <a:schemeClr val="accent3"/>
            </a:solidFill>
          </a:ln>
        </p:spPr>
        <p:txBody>
          <a:bodyPr wrap="square">
            <a:spAutoFit/>
          </a:bodyPr>
          <a:lstStyle/>
          <a:p>
            <a:pPr algn="ctr"/>
            <a:r>
              <a:rPr lang="en-GB" sz="1800" b="1" cap="none" spc="0"/>
              <a:t>Free Available </a:t>
            </a:r>
          </a:p>
          <a:p>
            <a:pPr algn="ctr"/>
            <a:r>
              <a:rPr lang="en-GB" sz="1800" b="1" cap="none" spc="0"/>
              <a:t>Chlorine </a:t>
            </a:r>
          </a:p>
        </p:txBody>
      </p:sp>
      <p:sp>
        <p:nvSpPr>
          <p:cNvPr id="29" name="TextBox 28">
            <a:extLst>
              <a:ext uri="{FF2B5EF4-FFF2-40B4-BE49-F238E27FC236}">
                <a16:creationId xmlns:a16="http://schemas.microsoft.com/office/drawing/2014/main" id="{2973ED79-52B5-5E7E-E66D-05E3AC10D42D}"/>
              </a:ext>
            </a:extLst>
          </p:cNvPr>
          <p:cNvSpPr txBox="1"/>
          <p:nvPr/>
        </p:nvSpPr>
        <p:spPr>
          <a:xfrm>
            <a:off x="1130238" y="3892007"/>
            <a:ext cx="1673755" cy="1021556"/>
          </a:xfrm>
          <a:prstGeom prst="roundRect">
            <a:avLst/>
          </a:prstGeom>
          <a:noFill/>
          <a:ln>
            <a:solidFill>
              <a:schemeClr val="accent3"/>
            </a:solidFill>
          </a:ln>
        </p:spPr>
        <p:txBody>
          <a:bodyPr wrap="square">
            <a:spAutoFit/>
          </a:bodyPr>
          <a:lstStyle/>
          <a:p>
            <a:pPr algn="ctr"/>
            <a:r>
              <a:rPr lang="en-GB" sz="1800" b="1" cap="none" spc="0"/>
              <a:t>Oxidation Reduction Potential</a:t>
            </a:r>
          </a:p>
        </p:txBody>
      </p:sp>
      <p:cxnSp>
        <p:nvCxnSpPr>
          <p:cNvPr id="31" name="Straight Connector 30">
            <a:extLst>
              <a:ext uri="{FF2B5EF4-FFF2-40B4-BE49-F238E27FC236}">
                <a16:creationId xmlns:a16="http://schemas.microsoft.com/office/drawing/2014/main" id="{8B873F0B-24DB-8A84-C355-0122074D332B}"/>
              </a:ext>
            </a:extLst>
          </p:cNvPr>
          <p:cNvCxnSpPr/>
          <p:nvPr/>
        </p:nvCxnSpPr>
        <p:spPr>
          <a:xfrm>
            <a:off x="95250" y="3688586"/>
            <a:ext cx="52578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2" name="Straight Connector 31">
            <a:extLst>
              <a:ext uri="{FF2B5EF4-FFF2-40B4-BE49-F238E27FC236}">
                <a16:creationId xmlns:a16="http://schemas.microsoft.com/office/drawing/2014/main" id="{F5A6F4C8-0E22-BA43-A8EC-CC9462CF2FCB}"/>
              </a:ext>
            </a:extLst>
          </p:cNvPr>
          <p:cNvCxnSpPr>
            <a:cxnSpLocks/>
          </p:cNvCxnSpPr>
          <p:nvPr/>
        </p:nvCxnSpPr>
        <p:spPr>
          <a:xfrm>
            <a:off x="5353050" y="649979"/>
            <a:ext cx="9525" cy="5836552"/>
          </a:xfrm>
          <a:prstGeom prst="line">
            <a:avLst/>
          </a:prstGeom>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A4CDE14A-5F37-DA2E-F605-388A83463976}"/>
              </a:ext>
            </a:extLst>
          </p:cNvPr>
          <p:cNvSpPr txBox="1"/>
          <p:nvPr/>
        </p:nvSpPr>
        <p:spPr>
          <a:xfrm>
            <a:off x="7859267" y="121191"/>
            <a:ext cx="2624488" cy="338554"/>
          </a:xfrm>
          <a:prstGeom prst="rect">
            <a:avLst/>
          </a:prstGeom>
          <a:solidFill>
            <a:srgbClr val="FFFFFF">
              <a:alpha val="80000"/>
            </a:srgbClr>
          </a:solidFill>
        </p:spPr>
        <p:txBody>
          <a:bodyPr wrap="square">
            <a:spAutoFit/>
          </a:bodyPr>
          <a:lstStyle/>
          <a:p>
            <a:pPr algn="just"/>
            <a:r>
              <a:rPr lang="en-GB" sz="1600"/>
              <a:t>Clayton et. al (In Preparation)</a:t>
            </a:r>
          </a:p>
        </p:txBody>
      </p:sp>
    </p:spTree>
    <p:extLst>
      <p:ext uri="{BB962C8B-B14F-4D97-AF65-F5344CB8AC3E}">
        <p14:creationId xmlns:p14="http://schemas.microsoft.com/office/powerpoint/2010/main" val="3744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B47EF93-BCDB-B79C-6798-43A1515642C2}"/>
              </a:ext>
            </a:extLst>
          </p:cNvPr>
          <p:cNvPicPr>
            <a:picLocks noGrp="1" noChangeAspect="1"/>
          </p:cNvPicPr>
          <p:nvPr>
            <p:ph idx="1"/>
          </p:nvPr>
        </p:nvPicPr>
        <p:blipFill>
          <a:blip r:embed="rId3"/>
          <a:stretch>
            <a:fillRect/>
          </a:stretch>
        </p:blipFill>
        <p:spPr>
          <a:xfrm>
            <a:off x="161513" y="1366837"/>
            <a:ext cx="11812122" cy="4415631"/>
          </a:xfrm>
        </p:spPr>
      </p:pic>
      <p:sp>
        <p:nvSpPr>
          <p:cNvPr id="2" name="Text Box 7">
            <a:extLst>
              <a:ext uri="{FF2B5EF4-FFF2-40B4-BE49-F238E27FC236}">
                <a16:creationId xmlns:a16="http://schemas.microsoft.com/office/drawing/2014/main" id="{59F77C3E-AE27-A319-C3B0-2DA8A21BD042}"/>
              </a:ext>
            </a:extLst>
          </p:cNvPr>
          <p:cNvSpPr txBox="1">
            <a:spLocks noChangeArrowheads="1"/>
          </p:cNvSpPr>
          <p:nvPr/>
        </p:nvSpPr>
        <p:spPr bwMode="auto">
          <a:xfrm>
            <a:off x="218364" y="344671"/>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Results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0A9329F0-52CA-D15A-97B5-F5B9FD7B4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
        <p:nvSpPr>
          <p:cNvPr id="17" name="Rectangle 16">
            <a:extLst>
              <a:ext uri="{FF2B5EF4-FFF2-40B4-BE49-F238E27FC236}">
                <a16:creationId xmlns:a16="http://schemas.microsoft.com/office/drawing/2014/main" id="{15E9B02C-C776-B524-A4DC-C28C6AC0E9BB}"/>
              </a:ext>
            </a:extLst>
          </p:cNvPr>
          <p:cNvSpPr/>
          <p:nvPr/>
        </p:nvSpPr>
        <p:spPr>
          <a:xfrm>
            <a:off x="0" y="1085953"/>
            <a:ext cx="1219200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F892791-019B-C7BD-ECFA-11836A7AC4ED}"/>
              </a:ext>
            </a:extLst>
          </p:cNvPr>
          <p:cNvPicPr>
            <a:picLocks noChangeAspect="1"/>
          </p:cNvPicPr>
          <p:nvPr/>
        </p:nvPicPr>
        <p:blipFill>
          <a:blip r:embed="rId5"/>
          <a:stretch>
            <a:fillRect/>
          </a:stretch>
        </p:blipFill>
        <p:spPr>
          <a:xfrm>
            <a:off x="161512" y="1366837"/>
            <a:ext cx="11812123" cy="4415631"/>
          </a:xfrm>
          <a:prstGeom prst="rect">
            <a:avLst/>
          </a:prstGeom>
        </p:spPr>
      </p:pic>
      <p:sp>
        <p:nvSpPr>
          <p:cNvPr id="18" name="TextBox 17">
            <a:extLst>
              <a:ext uri="{FF2B5EF4-FFF2-40B4-BE49-F238E27FC236}">
                <a16:creationId xmlns:a16="http://schemas.microsoft.com/office/drawing/2014/main" id="{FF799BCC-6FDA-548A-4689-0F6F290A0305}"/>
              </a:ext>
            </a:extLst>
          </p:cNvPr>
          <p:cNvSpPr txBox="1"/>
          <p:nvPr/>
        </p:nvSpPr>
        <p:spPr>
          <a:xfrm>
            <a:off x="4508500" y="649979"/>
            <a:ext cx="3594100" cy="830997"/>
          </a:xfrm>
          <a:prstGeom prst="rect">
            <a:avLst/>
          </a:prstGeom>
          <a:noFill/>
        </p:spPr>
        <p:txBody>
          <a:bodyPr wrap="square" rtlCol="0">
            <a:spAutoFit/>
          </a:bodyPr>
          <a:lstStyle/>
          <a:p>
            <a:r>
              <a:rPr lang="en-GB" sz="2400"/>
              <a:t>Weeks 89 – 94 HOCl dosing location was changed  </a:t>
            </a:r>
          </a:p>
        </p:txBody>
      </p:sp>
      <p:sp>
        <p:nvSpPr>
          <p:cNvPr id="19" name="Rectangle 18">
            <a:extLst>
              <a:ext uri="{FF2B5EF4-FFF2-40B4-BE49-F238E27FC236}">
                <a16:creationId xmlns:a16="http://schemas.microsoft.com/office/drawing/2014/main" id="{4721EBA0-6767-83CB-5B76-45081CF7308A}"/>
              </a:ext>
            </a:extLst>
          </p:cNvPr>
          <p:cNvSpPr/>
          <p:nvPr/>
        </p:nvSpPr>
        <p:spPr>
          <a:xfrm>
            <a:off x="7086601" y="3263900"/>
            <a:ext cx="1946882" cy="1866900"/>
          </a:xfrm>
          <a:prstGeom prst="rect">
            <a:avLst/>
          </a:prstGeom>
          <a:noFill/>
          <a:ln w="57150">
            <a:solidFill>
              <a:srgbClr val="FFC000">
                <a:alpha val="69804"/>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C6C4EF1-AF92-4A66-CFF6-554E0B2DAB89}"/>
              </a:ext>
            </a:extLst>
          </p:cNvPr>
          <p:cNvPicPr>
            <a:picLocks noChangeAspect="1"/>
          </p:cNvPicPr>
          <p:nvPr/>
        </p:nvPicPr>
        <p:blipFill rotWithShape="1">
          <a:blip r:embed="rId6"/>
          <a:srcRect t="37395"/>
          <a:stretch/>
        </p:blipFill>
        <p:spPr>
          <a:xfrm flipV="1">
            <a:off x="0" y="6335069"/>
            <a:ext cx="12192000" cy="522931"/>
          </a:xfrm>
          <a:prstGeom prst="rect">
            <a:avLst/>
          </a:prstGeom>
        </p:spPr>
      </p:pic>
      <p:sp>
        <p:nvSpPr>
          <p:cNvPr id="4" name="TextBox 3">
            <a:extLst>
              <a:ext uri="{FF2B5EF4-FFF2-40B4-BE49-F238E27FC236}">
                <a16:creationId xmlns:a16="http://schemas.microsoft.com/office/drawing/2014/main" id="{29E3D567-D18C-0373-B713-0B78BFF146BB}"/>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sp>
        <p:nvSpPr>
          <p:cNvPr id="5" name="TextBox 4">
            <a:extLst>
              <a:ext uri="{FF2B5EF4-FFF2-40B4-BE49-F238E27FC236}">
                <a16:creationId xmlns:a16="http://schemas.microsoft.com/office/drawing/2014/main" id="{1A1CF452-E8C6-60F2-F954-3439E8CFA199}"/>
              </a:ext>
            </a:extLst>
          </p:cNvPr>
          <p:cNvSpPr txBox="1"/>
          <p:nvPr/>
        </p:nvSpPr>
        <p:spPr>
          <a:xfrm>
            <a:off x="8060042" y="125648"/>
            <a:ext cx="2624488" cy="338554"/>
          </a:xfrm>
          <a:prstGeom prst="rect">
            <a:avLst/>
          </a:prstGeom>
          <a:solidFill>
            <a:srgbClr val="FFFFFF">
              <a:alpha val="80000"/>
            </a:srgbClr>
          </a:solidFill>
        </p:spPr>
        <p:txBody>
          <a:bodyPr wrap="square">
            <a:spAutoFit/>
          </a:bodyPr>
          <a:lstStyle/>
          <a:p>
            <a:pPr algn="just"/>
            <a:r>
              <a:rPr lang="en-GB" sz="1600"/>
              <a:t>Clayton et. al (In Preparation)</a:t>
            </a:r>
          </a:p>
        </p:txBody>
      </p:sp>
    </p:spTree>
    <p:extLst>
      <p:ext uri="{BB962C8B-B14F-4D97-AF65-F5344CB8AC3E}">
        <p14:creationId xmlns:p14="http://schemas.microsoft.com/office/powerpoint/2010/main" val="31142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A4F04-2738-F117-74BC-1B7CB2AD2986}"/>
              </a:ext>
            </a:extLst>
          </p:cNvPr>
          <p:cNvPicPr>
            <a:picLocks noChangeAspect="1"/>
          </p:cNvPicPr>
          <p:nvPr/>
        </p:nvPicPr>
        <p:blipFill rotWithShape="1">
          <a:blip r:embed="rId3"/>
          <a:srcRect t="37395"/>
          <a:stretch/>
        </p:blipFill>
        <p:spPr>
          <a:xfrm flipV="1">
            <a:off x="0" y="6335069"/>
            <a:ext cx="12192000" cy="522931"/>
          </a:xfrm>
          <a:prstGeom prst="rect">
            <a:avLst/>
          </a:prstGeom>
        </p:spPr>
      </p:pic>
      <p:sp>
        <p:nvSpPr>
          <p:cNvPr id="3" name="TextBox 2">
            <a:extLst>
              <a:ext uri="{FF2B5EF4-FFF2-40B4-BE49-F238E27FC236}">
                <a16:creationId xmlns:a16="http://schemas.microsoft.com/office/drawing/2014/main" id="{33296514-71D9-3E85-EEEE-0AEE70E7E674}"/>
              </a:ext>
            </a:extLst>
          </p:cNvPr>
          <p:cNvSpPr txBox="1"/>
          <p:nvPr/>
        </p:nvSpPr>
        <p:spPr>
          <a:xfrm>
            <a:off x="8775510" y="6457890"/>
            <a:ext cx="3416490" cy="369332"/>
          </a:xfrm>
          <a:prstGeom prst="rect">
            <a:avLst/>
          </a:prstGeom>
          <a:noFill/>
        </p:spPr>
        <p:txBody>
          <a:bodyPr wrap="square">
            <a:spAutoFit/>
          </a:bodyPr>
          <a:lstStyle/>
          <a:p>
            <a:r>
              <a:rPr lang="en-US" b="1">
                <a:solidFill>
                  <a:srgbClr val="0E4295"/>
                </a:solidFill>
                <a:latin typeface="Arial Nova Cond" panose="020B0506020202020204" pitchFamily="34" charset="0"/>
                <a:cs typeface="Aharoni" panose="02010803020104030203" pitchFamily="2" charset="-79"/>
              </a:rPr>
              <a:t>IWA BIOFILMS CONFERENCE 2022 </a:t>
            </a:r>
          </a:p>
        </p:txBody>
      </p:sp>
      <p:sp>
        <p:nvSpPr>
          <p:cNvPr id="5" name="Text Placeholder 4">
            <a:extLst>
              <a:ext uri="{FF2B5EF4-FFF2-40B4-BE49-F238E27FC236}">
                <a16:creationId xmlns:a16="http://schemas.microsoft.com/office/drawing/2014/main" id="{772D501F-5A9D-064C-9CA1-450566B3CD85}"/>
              </a:ext>
            </a:extLst>
          </p:cNvPr>
          <p:cNvSpPr>
            <a:spLocks noGrp="1"/>
          </p:cNvSpPr>
          <p:nvPr>
            <p:ph type="body" sz="quarter" idx="3"/>
          </p:nvPr>
        </p:nvSpPr>
        <p:spPr>
          <a:xfrm>
            <a:off x="6370993" y="693260"/>
            <a:ext cx="4783933" cy="814387"/>
          </a:xfrm>
        </p:spPr>
        <p:txBody>
          <a:bodyPr anchor="ctr">
            <a:normAutofit/>
          </a:bodyPr>
          <a:lstStyle/>
          <a:p>
            <a:pPr algn="ctr"/>
            <a:r>
              <a:rPr lang="en-GB"/>
              <a:t>Permeability </a:t>
            </a:r>
          </a:p>
        </p:txBody>
      </p:sp>
      <p:pic>
        <p:nvPicPr>
          <p:cNvPr id="10" name="Content Placeholder 9" descr="Shape&#10;&#10;Description automatically generated with medium confidence">
            <a:extLst>
              <a:ext uri="{FF2B5EF4-FFF2-40B4-BE49-F238E27FC236}">
                <a16:creationId xmlns:a16="http://schemas.microsoft.com/office/drawing/2014/main" id="{989A1F1F-8919-296D-1692-F9FE1D196ED7}"/>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0425"/>
          <a:stretch/>
        </p:blipFill>
        <p:spPr>
          <a:xfrm>
            <a:off x="5732234" y="1608753"/>
            <a:ext cx="6061453" cy="4877778"/>
          </a:xfrm>
        </p:spPr>
      </p:pic>
      <p:grpSp>
        <p:nvGrpSpPr>
          <p:cNvPr id="14" name="Group 13">
            <a:extLst>
              <a:ext uri="{FF2B5EF4-FFF2-40B4-BE49-F238E27FC236}">
                <a16:creationId xmlns:a16="http://schemas.microsoft.com/office/drawing/2014/main" id="{EE7F9E4D-F7D4-DB92-CFF2-7D517CD63368}"/>
              </a:ext>
            </a:extLst>
          </p:cNvPr>
          <p:cNvGrpSpPr/>
          <p:nvPr/>
        </p:nvGrpSpPr>
        <p:grpSpPr>
          <a:xfrm>
            <a:off x="6362154" y="926010"/>
            <a:ext cx="5602755" cy="5527501"/>
            <a:chOff x="6392634" y="1192710"/>
            <a:chExt cx="5602755" cy="5527501"/>
          </a:xfrm>
        </p:grpSpPr>
        <p:pic>
          <p:nvPicPr>
            <p:cNvPr id="4" name="Content Placeholder 9" descr="Shape&#10;&#10;Description automatically generated with low confidence">
              <a:extLst>
                <a:ext uri="{FF2B5EF4-FFF2-40B4-BE49-F238E27FC236}">
                  <a16:creationId xmlns:a16="http://schemas.microsoft.com/office/drawing/2014/main" id="{744C39BF-0FD1-FB95-4A71-0CC6DFA56813}"/>
                </a:ext>
              </a:extLst>
            </p:cNvPr>
            <p:cNvPicPr>
              <a:picLocks noChangeAspect="1"/>
            </p:cNvPicPr>
            <p:nvPr/>
          </p:nvPicPr>
          <p:blipFill rotWithShape="1">
            <a:blip r:embed="rId5">
              <a:alphaModFix amt="50000"/>
              <a:duotone>
                <a:schemeClr val="accent1">
                  <a:shade val="45000"/>
                  <a:satMod val="135000"/>
                </a:schemeClr>
                <a:prstClr val="white"/>
              </a:duotone>
              <a:extLst>
                <a:ext uri="{28A0092B-C50C-407E-A947-70E740481C1C}">
                  <a14:useLocalDpi xmlns:a14="http://schemas.microsoft.com/office/drawing/2010/main" val="0"/>
                </a:ext>
              </a:extLst>
            </a:blip>
            <a:srcRect l="10895" t="15414" b="13398"/>
            <a:stretch/>
          </p:blipFill>
          <p:spPr>
            <a:xfrm>
              <a:off x="6392634" y="2282646"/>
              <a:ext cx="5401053" cy="3762442"/>
            </a:xfrm>
            <a:prstGeom prst="rect">
              <a:avLst/>
            </a:prstGeom>
          </p:spPr>
        </p:pic>
        <p:pic>
          <p:nvPicPr>
            <p:cNvPr id="7" name="Content Placeholder 9" descr="Shape&#10;&#10;Description automatically generated with low confidence">
              <a:extLst>
                <a:ext uri="{FF2B5EF4-FFF2-40B4-BE49-F238E27FC236}">
                  <a16:creationId xmlns:a16="http://schemas.microsoft.com/office/drawing/2014/main" id="{3E8EAB45-0970-7CEE-E49C-A3DC7167E00F}"/>
                </a:ext>
              </a:extLst>
            </p:cNvPr>
            <p:cNvPicPr>
              <a:picLocks noChangeAspect="1"/>
            </p:cNvPicPr>
            <p:nvPr/>
          </p:nvPicPr>
          <p:blipFill rotWithShape="1">
            <a:blip r:embed="rId5">
              <a:alphaModFix amt="50000"/>
              <a:duotone>
                <a:schemeClr val="accent1">
                  <a:shade val="45000"/>
                  <a:satMod val="135000"/>
                </a:schemeClr>
                <a:prstClr val="white"/>
              </a:duotone>
              <a:extLst>
                <a:ext uri="{28A0092B-C50C-407E-A947-70E740481C1C}">
                  <a14:useLocalDpi xmlns:a14="http://schemas.microsoft.com/office/drawing/2010/main" val="0"/>
                </a:ext>
              </a:extLst>
            </a:blip>
            <a:srcRect t="10066" r="93767"/>
            <a:stretch/>
          </p:blipFill>
          <p:spPr>
            <a:xfrm rot="10800000">
              <a:off x="11617585" y="1192710"/>
              <a:ext cx="377804" cy="4702519"/>
            </a:xfrm>
            <a:prstGeom prst="rect">
              <a:avLst/>
            </a:prstGeom>
          </p:spPr>
        </p:pic>
        <p:grpSp>
          <p:nvGrpSpPr>
            <p:cNvPr id="13" name="Group 12">
              <a:extLst>
                <a:ext uri="{FF2B5EF4-FFF2-40B4-BE49-F238E27FC236}">
                  <a16:creationId xmlns:a16="http://schemas.microsoft.com/office/drawing/2014/main" id="{C78BE358-7B9F-A99A-CD92-2A5AAFCCB385}"/>
                </a:ext>
              </a:extLst>
            </p:cNvPr>
            <p:cNvGrpSpPr/>
            <p:nvPr/>
          </p:nvGrpSpPr>
          <p:grpSpPr>
            <a:xfrm>
              <a:off x="11267293" y="2017691"/>
              <a:ext cx="327660" cy="4702520"/>
              <a:chOff x="12527280" y="598349"/>
              <a:chExt cx="327660" cy="4702520"/>
            </a:xfrm>
          </p:grpSpPr>
          <p:pic>
            <p:nvPicPr>
              <p:cNvPr id="6" name="Content Placeholder 9" descr="Shape&#10;&#10;Description automatically generated with low confidence">
                <a:extLst>
                  <a:ext uri="{FF2B5EF4-FFF2-40B4-BE49-F238E27FC236}">
                    <a16:creationId xmlns:a16="http://schemas.microsoft.com/office/drawing/2014/main" id="{23094EF6-3AF0-B261-4D79-51C4E0BFFBD6}"/>
                  </a:ext>
                </a:extLst>
              </p:cNvPr>
              <p:cNvPicPr>
                <a:picLocks noChangeAspect="1"/>
              </p:cNvPicPr>
              <p:nvPr/>
            </p:nvPicPr>
            <p:blipFill rotWithShape="1">
              <a:blip r:embed="rId5">
                <a:alphaModFix amt="50000"/>
                <a:duotone>
                  <a:schemeClr val="accent1">
                    <a:shade val="45000"/>
                    <a:satMod val="135000"/>
                  </a:schemeClr>
                  <a:prstClr val="white"/>
                </a:duotone>
                <a:extLst>
                  <a:ext uri="{28A0092B-C50C-407E-A947-70E740481C1C}">
                    <a14:useLocalDpi xmlns:a14="http://schemas.microsoft.com/office/drawing/2010/main" val="0"/>
                  </a:ext>
                </a:extLst>
              </a:blip>
              <a:srcRect l="6142" t="10066" r="89835"/>
              <a:stretch/>
            </p:blipFill>
            <p:spPr>
              <a:xfrm>
                <a:off x="12611100" y="598350"/>
                <a:ext cx="243840" cy="4702519"/>
              </a:xfrm>
              <a:prstGeom prst="rect">
                <a:avLst/>
              </a:prstGeom>
            </p:spPr>
          </p:pic>
          <p:pic>
            <p:nvPicPr>
              <p:cNvPr id="9" name="Content Placeholder 9" descr="Shape&#10;&#10;Description automatically generated with low confidence">
                <a:extLst>
                  <a:ext uri="{FF2B5EF4-FFF2-40B4-BE49-F238E27FC236}">
                    <a16:creationId xmlns:a16="http://schemas.microsoft.com/office/drawing/2014/main" id="{74CBD94D-FE0A-0FD4-DB17-C5C279321217}"/>
                  </a:ext>
                </a:extLst>
              </p:cNvPr>
              <p:cNvPicPr>
                <a:picLocks noChangeAspect="1"/>
              </p:cNvPicPr>
              <p:nvPr/>
            </p:nvPicPr>
            <p:blipFill rotWithShape="1">
              <a:blip r:embed="rId5">
                <a:alphaModFix amt="50000"/>
                <a:duotone>
                  <a:schemeClr val="accent1">
                    <a:shade val="45000"/>
                    <a:satMod val="135000"/>
                  </a:schemeClr>
                  <a:prstClr val="white"/>
                </a:duotone>
                <a:extLst>
                  <a:ext uri="{28A0092B-C50C-407E-A947-70E740481C1C}">
                    <a14:useLocalDpi xmlns:a14="http://schemas.microsoft.com/office/drawing/2010/main" val="0"/>
                  </a:ext>
                </a:extLst>
              </a:blip>
              <a:srcRect l="10039" t="10066" r="88578" b="12424"/>
              <a:stretch/>
            </p:blipFill>
            <p:spPr>
              <a:xfrm>
                <a:off x="12527280" y="598349"/>
                <a:ext cx="83820" cy="4052909"/>
              </a:xfrm>
              <a:prstGeom prst="rect">
                <a:avLst/>
              </a:prstGeom>
            </p:spPr>
          </p:pic>
        </p:grpSp>
      </p:grpSp>
      <p:sp>
        <p:nvSpPr>
          <p:cNvPr id="11" name="Text Box 7">
            <a:extLst>
              <a:ext uri="{FF2B5EF4-FFF2-40B4-BE49-F238E27FC236}">
                <a16:creationId xmlns:a16="http://schemas.microsoft.com/office/drawing/2014/main" id="{56DE96C9-6313-86E7-FDBE-61F82F97F263}"/>
              </a:ext>
            </a:extLst>
          </p:cNvPr>
          <p:cNvSpPr txBox="1">
            <a:spLocks noChangeArrowheads="1"/>
          </p:cNvSpPr>
          <p:nvPr/>
        </p:nvSpPr>
        <p:spPr bwMode="auto">
          <a:xfrm>
            <a:off x="218364" y="182746"/>
            <a:ext cx="9144000" cy="553998"/>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defRPr/>
            </a:pPr>
            <a:r>
              <a:rPr lang="nl-BE"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rPr>
              <a:t>Results </a:t>
            </a:r>
            <a:endParaRPr lang="en-GB" altLang="en-US" sz="3000" b="1">
              <a:solidFill>
                <a:srgbClr val="0E4295"/>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6" name="Picture 15" descr="Text&#10;&#10;Description automatically generated">
            <a:extLst>
              <a:ext uri="{FF2B5EF4-FFF2-40B4-BE49-F238E27FC236}">
                <a16:creationId xmlns:a16="http://schemas.microsoft.com/office/drawing/2014/main" id="{81CDA405-2D9F-D7B4-1E77-DAD40002E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7524" y="1508"/>
            <a:ext cx="1296111" cy="648471"/>
          </a:xfrm>
          <a:prstGeom prst="rect">
            <a:avLst/>
          </a:prstGeom>
        </p:spPr>
      </p:pic>
      <p:sp>
        <p:nvSpPr>
          <p:cNvPr id="12" name="Rectangle 11">
            <a:extLst>
              <a:ext uri="{FF2B5EF4-FFF2-40B4-BE49-F238E27FC236}">
                <a16:creationId xmlns:a16="http://schemas.microsoft.com/office/drawing/2014/main" id="{E5790DFA-CC11-49D0-AD6E-D4B740D05944}"/>
              </a:ext>
            </a:extLst>
          </p:cNvPr>
          <p:cNvSpPr/>
          <p:nvPr/>
        </p:nvSpPr>
        <p:spPr>
          <a:xfrm>
            <a:off x="10010910" y="2015946"/>
            <a:ext cx="239541" cy="375212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4411EF5F-E9B2-536C-2D98-4735F70EB8CA}"/>
              </a:ext>
            </a:extLst>
          </p:cNvPr>
          <p:cNvPicPr>
            <a:picLocks noChangeAspect="1"/>
          </p:cNvPicPr>
          <p:nvPr/>
        </p:nvPicPr>
        <p:blipFill>
          <a:blip r:embed="rId7"/>
          <a:stretch>
            <a:fillRect/>
          </a:stretch>
        </p:blipFill>
        <p:spPr>
          <a:xfrm>
            <a:off x="323260" y="559910"/>
            <a:ext cx="4745187" cy="3178771"/>
          </a:xfrm>
          <a:prstGeom prst="rect">
            <a:avLst/>
          </a:prstGeom>
        </p:spPr>
      </p:pic>
      <p:pic>
        <p:nvPicPr>
          <p:cNvPr id="21" name="Picture 20">
            <a:extLst>
              <a:ext uri="{FF2B5EF4-FFF2-40B4-BE49-F238E27FC236}">
                <a16:creationId xmlns:a16="http://schemas.microsoft.com/office/drawing/2014/main" id="{1885BDB2-2554-DFC8-7EAF-A44B6A6A1DC3}"/>
              </a:ext>
            </a:extLst>
          </p:cNvPr>
          <p:cNvPicPr>
            <a:picLocks noChangeAspect="1"/>
          </p:cNvPicPr>
          <p:nvPr/>
        </p:nvPicPr>
        <p:blipFill>
          <a:blip r:embed="rId8"/>
          <a:stretch>
            <a:fillRect/>
          </a:stretch>
        </p:blipFill>
        <p:spPr>
          <a:xfrm>
            <a:off x="218364" y="3640961"/>
            <a:ext cx="4895292" cy="3217039"/>
          </a:xfrm>
          <a:prstGeom prst="rect">
            <a:avLst/>
          </a:prstGeom>
        </p:spPr>
      </p:pic>
      <p:sp>
        <p:nvSpPr>
          <p:cNvPr id="24" name="Rectangle 23">
            <a:extLst>
              <a:ext uri="{FF2B5EF4-FFF2-40B4-BE49-F238E27FC236}">
                <a16:creationId xmlns:a16="http://schemas.microsoft.com/office/drawing/2014/main" id="{08D84FB0-2228-4A98-AA1D-C5050E470CF8}"/>
              </a:ext>
            </a:extLst>
          </p:cNvPr>
          <p:cNvSpPr/>
          <p:nvPr/>
        </p:nvSpPr>
        <p:spPr>
          <a:xfrm>
            <a:off x="3070587" y="930096"/>
            <a:ext cx="1562100" cy="2346504"/>
          </a:xfrm>
          <a:prstGeom prst="rect">
            <a:avLst/>
          </a:prstGeom>
          <a:noFill/>
          <a:ln w="57150">
            <a:solidFill>
              <a:srgbClr val="00B0F0">
                <a:alpha val="69804"/>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C4B76C6-2D18-B326-198B-9E4AA02E97E8}"/>
              </a:ext>
            </a:extLst>
          </p:cNvPr>
          <p:cNvSpPr/>
          <p:nvPr/>
        </p:nvSpPr>
        <p:spPr>
          <a:xfrm>
            <a:off x="3070587" y="4003352"/>
            <a:ext cx="1562100" cy="2346504"/>
          </a:xfrm>
          <a:prstGeom prst="rect">
            <a:avLst/>
          </a:prstGeom>
          <a:noFill/>
          <a:ln w="57150">
            <a:solidFill>
              <a:srgbClr val="00B0F0">
                <a:alpha val="69804"/>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912420D-692B-79F0-1603-381F29B6DF48}"/>
              </a:ext>
            </a:extLst>
          </p:cNvPr>
          <p:cNvSpPr/>
          <p:nvPr/>
        </p:nvSpPr>
        <p:spPr>
          <a:xfrm>
            <a:off x="9232639" y="3419536"/>
            <a:ext cx="2004174" cy="2346504"/>
          </a:xfrm>
          <a:prstGeom prst="rect">
            <a:avLst/>
          </a:prstGeom>
          <a:noFill/>
          <a:ln w="57150">
            <a:solidFill>
              <a:srgbClr val="00B0F0">
                <a:alpha val="69804"/>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C14F6CF-53C4-2D99-02FE-9F042AB65845}"/>
              </a:ext>
            </a:extLst>
          </p:cNvPr>
          <p:cNvSpPr txBox="1"/>
          <p:nvPr/>
        </p:nvSpPr>
        <p:spPr>
          <a:xfrm>
            <a:off x="1101785" y="798711"/>
            <a:ext cx="1674000" cy="715089"/>
          </a:xfrm>
          <a:prstGeom prst="roundRect">
            <a:avLst/>
          </a:prstGeom>
          <a:noFill/>
          <a:ln>
            <a:solidFill>
              <a:schemeClr val="accent3"/>
            </a:solidFill>
          </a:ln>
        </p:spPr>
        <p:txBody>
          <a:bodyPr wrap="square">
            <a:spAutoFit/>
          </a:bodyPr>
          <a:lstStyle/>
          <a:p>
            <a:pPr algn="ctr"/>
            <a:r>
              <a:rPr lang="en-GB" sz="1800" cap="none" spc="0"/>
              <a:t>Free Available </a:t>
            </a:r>
          </a:p>
          <a:p>
            <a:pPr algn="ctr"/>
            <a:r>
              <a:rPr lang="en-GB" sz="1800" cap="none" spc="0"/>
              <a:t>Chlorine </a:t>
            </a:r>
          </a:p>
        </p:txBody>
      </p:sp>
      <p:sp>
        <p:nvSpPr>
          <p:cNvPr id="29" name="TextBox 28">
            <a:extLst>
              <a:ext uri="{FF2B5EF4-FFF2-40B4-BE49-F238E27FC236}">
                <a16:creationId xmlns:a16="http://schemas.microsoft.com/office/drawing/2014/main" id="{2973ED79-52B5-5E7E-E66D-05E3AC10D42D}"/>
              </a:ext>
            </a:extLst>
          </p:cNvPr>
          <p:cNvSpPr txBox="1"/>
          <p:nvPr/>
        </p:nvSpPr>
        <p:spPr>
          <a:xfrm>
            <a:off x="1130360" y="3892007"/>
            <a:ext cx="1673755" cy="1021556"/>
          </a:xfrm>
          <a:prstGeom prst="roundRect">
            <a:avLst/>
          </a:prstGeom>
          <a:noFill/>
          <a:ln>
            <a:solidFill>
              <a:schemeClr val="accent3"/>
            </a:solidFill>
          </a:ln>
        </p:spPr>
        <p:txBody>
          <a:bodyPr wrap="square">
            <a:spAutoFit/>
          </a:bodyPr>
          <a:lstStyle/>
          <a:p>
            <a:pPr algn="ctr"/>
            <a:r>
              <a:rPr lang="en-GB" sz="1800" cap="none" spc="0"/>
              <a:t>Oxidation Reduction Potential</a:t>
            </a:r>
          </a:p>
        </p:txBody>
      </p:sp>
      <p:cxnSp>
        <p:nvCxnSpPr>
          <p:cNvPr id="31" name="Straight Connector 30">
            <a:extLst>
              <a:ext uri="{FF2B5EF4-FFF2-40B4-BE49-F238E27FC236}">
                <a16:creationId xmlns:a16="http://schemas.microsoft.com/office/drawing/2014/main" id="{8B873F0B-24DB-8A84-C355-0122074D332B}"/>
              </a:ext>
            </a:extLst>
          </p:cNvPr>
          <p:cNvCxnSpPr/>
          <p:nvPr/>
        </p:nvCxnSpPr>
        <p:spPr>
          <a:xfrm>
            <a:off x="95250" y="3688586"/>
            <a:ext cx="52578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2" name="Straight Connector 31">
            <a:extLst>
              <a:ext uri="{FF2B5EF4-FFF2-40B4-BE49-F238E27FC236}">
                <a16:creationId xmlns:a16="http://schemas.microsoft.com/office/drawing/2014/main" id="{F5A6F4C8-0E22-BA43-A8EC-CC9462CF2FCB}"/>
              </a:ext>
            </a:extLst>
          </p:cNvPr>
          <p:cNvCxnSpPr>
            <a:cxnSpLocks/>
          </p:cNvCxnSpPr>
          <p:nvPr/>
        </p:nvCxnSpPr>
        <p:spPr>
          <a:xfrm>
            <a:off x="5353050" y="649979"/>
            <a:ext cx="9525" cy="5836552"/>
          </a:xfrm>
          <a:prstGeom prst="line">
            <a:avLst/>
          </a:prstGeom>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0A06E10D-DD36-8EC3-D0C2-0AAABCBACE48}"/>
              </a:ext>
            </a:extLst>
          </p:cNvPr>
          <p:cNvSpPr txBox="1"/>
          <p:nvPr/>
        </p:nvSpPr>
        <p:spPr>
          <a:xfrm>
            <a:off x="7996608" y="134876"/>
            <a:ext cx="2624488" cy="338554"/>
          </a:xfrm>
          <a:prstGeom prst="rect">
            <a:avLst/>
          </a:prstGeom>
          <a:solidFill>
            <a:srgbClr val="FFFFFF">
              <a:alpha val="80000"/>
            </a:srgbClr>
          </a:solidFill>
        </p:spPr>
        <p:txBody>
          <a:bodyPr wrap="square">
            <a:spAutoFit/>
          </a:bodyPr>
          <a:lstStyle/>
          <a:p>
            <a:pPr algn="just"/>
            <a:r>
              <a:rPr lang="en-GB" sz="1600"/>
              <a:t>Clayton et. al (In Preparation)</a:t>
            </a:r>
          </a:p>
        </p:txBody>
      </p:sp>
    </p:spTree>
    <p:extLst>
      <p:ext uri="{BB962C8B-B14F-4D97-AF65-F5344CB8AC3E}">
        <p14:creationId xmlns:p14="http://schemas.microsoft.com/office/powerpoint/2010/main" val="8269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animBg="1"/>
      <p:bldP spid="24" grpId="0" animBg="1"/>
      <p:bldP spid="25" grpId="0" animBg="1"/>
      <p:bldP spid="2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1251</Words>
  <Application>Microsoft Office PowerPoint</Application>
  <PresentationFormat>Widescreen</PresentationFormat>
  <Paragraphs>130</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 Narrow</vt:lpstr>
      <vt:lpstr>Arial Nova Cond</vt:lpstr>
      <vt:lpstr>Calibri</vt:lpstr>
      <vt:lpstr>Calibri Light</vt:lpstr>
      <vt:lpstr>Cambria Math</vt:lpstr>
      <vt:lpstr>Georgia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Jarawee KAEWYAI</dc:creator>
  <cp:lastModifiedBy>Gillian Clayton</cp:lastModifiedBy>
  <cp:revision>1</cp:revision>
  <dcterms:created xsi:type="dcterms:W3CDTF">2022-11-08T14:03:42Z</dcterms:created>
  <dcterms:modified xsi:type="dcterms:W3CDTF">2022-12-07T06:41:45Z</dcterms:modified>
</cp:coreProperties>
</file>