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06"/>
  </p:notesMasterIdLst>
  <p:handoutMasterIdLst>
    <p:handoutMasterId r:id="rId107"/>
  </p:handoutMasterIdLst>
  <p:sldIdLst>
    <p:sldId id="414" r:id="rId5"/>
    <p:sldId id="393" r:id="rId6"/>
    <p:sldId id="412" r:id="rId7"/>
    <p:sldId id="415" r:id="rId8"/>
    <p:sldId id="416" r:id="rId9"/>
    <p:sldId id="417" r:id="rId10"/>
    <p:sldId id="420" r:id="rId11"/>
    <p:sldId id="395" r:id="rId12"/>
    <p:sldId id="396" r:id="rId13"/>
    <p:sldId id="397" r:id="rId14"/>
    <p:sldId id="398" r:id="rId15"/>
    <p:sldId id="418" r:id="rId16"/>
    <p:sldId id="423" r:id="rId17"/>
    <p:sldId id="413" r:id="rId18"/>
    <p:sldId id="343" r:id="rId19"/>
    <p:sldId id="257" r:id="rId20"/>
    <p:sldId id="258" r:id="rId21"/>
    <p:sldId id="356" r:id="rId22"/>
    <p:sldId id="268" r:id="rId23"/>
    <p:sldId id="267" r:id="rId24"/>
    <p:sldId id="259" r:id="rId25"/>
    <p:sldId id="261" r:id="rId26"/>
    <p:sldId id="263" r:id="rId27"/>
    <p:sldId id="399" r:id="rId28"/>
    <p:sldId id="326" r:id="rId29"/>
    <p:sldId id="400" r:id="rId30"/>
    <p:sldId id="402" r:id="rId31"/>
    <p:sldId id="410" r:id="rId32"/>
    <p:sldId id="325" r:id="rId33"/>
    <p:sldId id="401" r:id="rId34"/>
    <p:sldId id="324" r:id="rId35"/>
    <p:sldId id="335" r:id="rId36"/>
    <p:sldId id="472" r:id="rId37"/>
    <p:sldId id="403" r:id="rId38"/>
    <p:sldId id="424" r:id="rId39"/>
    <p:sldId id="425" r:id="rId40"/>
    <p:sldId id="426" r:id="rId41"/>
    <p:sldId id="427" r:id="rId42"/>
    <p:sldId id="428" r:id="rId43"/>
    <p:sldId id="430" r:id="rId44"/>
    <p:sldId id="382" r:id="rId45"/>
    <p:sldId id="404" r:id="rId46"/>
    <p:sldId id="411" r:id="rId47"/>
    <p:sldId id="388" r:id="rId48"/>
    <p:sldId id="389" r:id="rId49"/>
    <p:sldId id="320" r:id="rId50"/>
    <p:sldId id="319" r:id="rId51"/>
    <p:sldId id="287" r:id="rId52"/>
    <p:sldId id="282" r:id="rId53"/>
    <p:sldId id="271" r:id="rId54"/>
    <p:sldId id="405" r:id="rId55"/>
    <p:sldId id="406" r:id="rId56"/>
    <p:sldId id="283" r:id="rId57"/>
    <p:sldId id="407" r:id="rId58"/>
    <p:sldId id="408" r:id="rId59"/>
    <p:sldId id="288" r:id="rId60"/>
    <p:sldId id="431" r:id="rId61"/>
    <p:sldId id="286" r:id="rId62"/>
    <p:sldId id="293" r:id="rId63"/>
    <p:sldId id="284" r:id="rId64"/>
    <p:sldId id="390" r:id="rId65"/>
    <p:sldId id="391" r:id="rId66"/>
    <p:sldId id="409" r:id="rId67"/>
    <p:sldId id="422" r:id="rId68"/>
    <p:sldId id="432" r:id="rId69"/>
    <p:sldId id="433" r:id="rId70"/>
    <p:sldId id="434" r:id="rId71"/>
    <p:sldId id="435" r:id="rId72"/>
    <p:sldId id="436" r:id="rId73"/>
    <p:sldId id="437" r:id="rId74"/>
    <p:sldId id="470" r:id="rId75"/>
    <p:sldId id="438" r:id="rId76"/>
    <p:sldId id="439" r:id="rId77"/>
    <p:sldId id="440" r:id="rId78"/>
    <p:sldId id="444" r:id="rId79"/>
    <p:sldId id="445" r:id="rId80"/>
    <p:sldId id="441" r:id="rId81"/>
    <p:sldId id="442" r:id="rId82"/>
    <p:sldId id="446" r:id="rId83"/>
    <p:sldId id="471" r:id="rId84"/>
    <p:sldId id="447" r:id="rId85"/>
    <p:sldId id="448" r:id="rId86"/>
    <p:sldId id="449" r:id="rId87"/>
    <p:sldId id="460" r:id="rId88"/>
    <p:sldId id="450" r:id="rId89"/>
    <p:sldId id="451" r:id="rId90"/>
    <p:sldId id="452" r:id="rId91"/>
    <p:sldId id="473" r:id="rId92"/>
    <p:sldId id="453" r:id="rId93"/>
    <p:sldId id="454" r:id="rId94"/>
    <p:sldId id="464" r:id="rId95"/>
    <p:sldId id="465" r:id="rId96"/>
    <p:sldId id="466" r:id="rId97"/>
    <p:sldId id="467" r:id="rId98"/>
    <p:sldId id="468" r:id="rId99"/>
    <p:sldId id="469" r:id="rId100"/>
    <p:sldId id="463" r:id="rId101"/>
    <p:sldId id="458" r:id="rId102"/>
    <p:sldId id="443" r:id="rId103"/>
    <p:sldId id="474" r:id="rId104"/>
    <p:sldId id="392" r:id="rId105"/>
  </p:sldIdLst>
  <p:sldSz cx="12192000" cy="6858000"/>
  <p:notesSz cx="6669088" cy="9926638"/>
  <p:custDataLst>
    <p:tags r:id="rId108"/>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414"/>
            <p14:sldId id="393"/>
            <p14:sldId id="412"/>
            <p14:sldId id="415"/>
            <p14:sldId id="416"/>
            <p14:sldId id="417"/>
            <p14:sldId id="420"/>
            <p14:sldId id="395"/>
            <p14:sldId id="396"/>
            <p14:sldId id="397"/>
            <p14:sldId id="398"/>
            <p14:sldId id="418"/>
            <p14:sldId id="423"/>
            <p14:sldId id="413"/>
            <p14:sldId id="343"/>
            <p14:sldId id="257"/>
            <p14:sldId id="258"/>
            <p14:sldId id="356"/>
            <p14:sldId id="268"/>
            <p14:sldId id="267"/>
            <p14:sldId id="259"/>
            <p14:sldId id="261"/>
            <p14:sldId id="263"/>
            <p14:sldId id="399"/>
            <p14:sldId id="326"/>
            <p14:sldId id="400"/>
            <p14:sldId id="402"/>
            <p14:sldId id="410"/>
            <p14:sldId id="325"/>
            <p14:sldId id="401"/>
            <p14:sldId id="324"/>
            <p14:sldId id="335"/>
            <p14:sldId id="472"/>
            <p14:sldId id="403"/>
            <p14:sldId id="424"/>
            <p14:sldId id="425"/>
            <p14:sldId id="426"/>
            <p14:sldId id="427"/>
            <p14:sldId id="428"/>
            <p14:sldId id="430"/>
            <p14:sldId id="382"/>
            <p14:sldId id="404"/>
            <p14:sldId id="411"/>
          </p14:sldIdLst>
        </p14:section>
        <p14:section name="Untitled Section" id="{B730DC8C-3DF0-44AD-811D-3809CDBFE260}">
          <p14:sldIdLst>
            <p14:sldId id="388"/>
            <p14:sldId id="389"/>
            <p14:sldId id="320"/>
            <p14:sldId id="319"/>
            <p14:sldId id="287"/>
            <p14:sldId id="282"/>
            <p14:sldId id="271"/>
            <p14:sldId id="405"/>
            <p14:sldId id="406"/>
            <p14:sldId id="283"/>
            <p14:sldId id="407"/>
            <p14:sldId id="408"/>
            <p14:sldId id="288"/>
            <p14:sldId id="431"/>
            <p14:sldId id="286"/>
            <p14:sldId id="293"/>
            <p14:sldId id="284"/>
            <p14:sldId id="390"/>
            <p14:sldId id="391"/>
            <p14:sldId id="409"/>
            <p14:sldId id="422"/>
            <p14:sldId id="432"/>
            <p14:sldId id="433"/>
            <p14:sldId id="434"/>
            <p14:sldId id="435"/>
            <p14:sldId id="436"/>
            <p14:sldId id="437"/>
            <p14:sldId id="470"/>
            <p14:sldId id="438"/>
            <p14:sldId id="439"/>
            <p14:sldId id="440"/>
            <p14:sldId id="444"/>
            <p14:sldId id="445"/>
            <p14:sldId id="441"/>
            <p14:sldId id="442"/>
            <p14:sldId id="446"/>
            <p14:sldId id="471"/>
            <p14:sldId id="447"/>
            <p14:sldId id="448"/>
            <p14:sldId id="449"/>
            <p14:sldId id="460"/>
            <p14:sldId id="450"/>
            <p14:sldId id="451"/>
            <p14:sldId id="452"/>
            <p14:sldId id="473"/>
            <p14:sldId id="453"/>
            <p14:sldId id="454"/>
            <p14:sldId id="464"/>
            <p14:sldId id="465"/>
            <p14:sldId id="466"/>
            <p14:sldId id="467"/>
            <p14:sldId id="468"/>
            <p14:sldId id="469"/>
            <p14:sldId id="463"/>
            <p14:sldId id="458"/>
            <p14:sldId id="443"/>
            <p14:sldId id="474"/>
            <p14:sldId id="392"/>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6818D"/>
    <a:srgbClr val="185190"/>
    <a:srgbClr val="1A9DAC"/>
    <a:srgbClr val="199DAC"/>
    <a:srgbClr val="1C9DAC"/>
    <a:srgbClr val="598752"/>
    <a:srgbClr val="6DA463"/>
    <a:srgbClr val="A65C45"/>
    <a:srgbClr val="CC70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1C14C-7BA8-456D-8898-8B510DCA286C}" v="3" dt="2022-09-14T17:11:27.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095" autoAdjust="0"/>
    <p:restoredTop sz="86410"/>
  </p:normalViewPr>
  <p:slideViewPr>
    <p:cSldViewPr showGuides="1">
      <p:cViewPr varScale="1">
        <p:scale>
          <a:sx n="84" d="100"/>
          <a:sy n="84" d="100"/>
        </p:scale>
        <p:origin x="114" y="588"/>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06" d="100"/>
          <a:sy n="106" d="100"/>
        </p:scale>
        <p:origin x="196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Anstee" userId="08d45077-f022-41ef-ba8c-56620555f796" providerId="ADAL" clId="{D831C14C-7BA8-456D-8898-8B510DCA286C}"/>
    <pc:docChg chg="modSld">
      <pc:chgData name="Jodie Anstee" userId="08d45077-f022-41ef-ba8c-56620555f796" providerId="ADAL" clId="{D831C14C-7BA8-456D-8898-8B510DCA286C}" dt="2022-09-14T17:11:46.985" v="32" actId="207"/>
      <pc:docMkLst>
        <pc:docMk/>
      </pc:docMkLst>
      <pc:sldChg chg="addSp modSp mod">
        <pc:chgData name="Jodie Anstee" userId="08d45077-f022-41ef-ba8c-56620555f796" providerId="ADAL" clId="{D831C14C-7BA8-456D-8898-8B510DCA286C}" dt="2022-09-14T17:11:46.985" v="32" actId="207"/>
        <pc:sldMkLst>
          <pc:docMk/>
          <pc:sldMk cId="4129309622" sldId="345"/>
        </pc:sldMkLst>
        <pc:spChg chg="mod">
          <ac:chgData name="Jodie Anstee" userId="08d45077-f022-41ef-ba8c-56620555f796" providerId="ADAL" clId="{D831C14C-7BA8-456D-8898-8B510DCA286C}" dt="2022-09-14T17:11:18.627" v="28" actId="20577"/>
          <ac:spMkLst>
            <pc:docMk/>
            <pc:sldMk cId="4129309622" sldId="345"/>
            <ac:spMk id="3" creationId="{00000000-0000-0000-0000-000000000000}"/>
          </ac:spMkLst>
        </pc:spChg>
        <pc:spChg chg="add mod">
          <ac:chgData name="Jodie Anstee" userId="08d45077-f022-41ef-ba8c-56620555f796" providerId="ADAL" clId="{D831C14C-7BA8-456D-8898-8B510DCA286C}" dt="2022-09-14T17:11:46.985" v="32" actId="207"/>
          <ac:spMkLst>
            <pc:docMk/>
            <pc:sldMk cId="4129309622" sldId="345"/>
            <ac:spMk id="7" creationId="{AC056C03-06B6-7F81-C085-F806D21FECF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24B7E0-EB7E-4D0D-8BC7-4E0254BFA802}" type="doc">
      <dgm:prSet loTypeId="urn:microsoft.com/office/officeart/2005/8/layout/pyramid3" loCatId="pyramid" qsTypeId="urn:microsoft.com/office/officeart/2005/8/quickstyle/simple1" qsCatId="simple" csTypeId="urn:microsoft.com/office/officeart/2005/8/colors/accent3_3" csCatId="accent3" phldr="1"/>
      <dgm:spPr/>
    </dgm:pt>
    <dgm:pt modelId="{A5C3AF06-D4E2-42B2-AEF3-C889846B6005}">
      <dgm:prSet phldrT="[Text]"/>
      <dgm:spPr>
        <a:solidFill>
          <a:schemeClr val="accent1"/>
        </a:solidFill>
      </dgm:spPr>
      <dgm:t>
        <a:bodyPr/>
        <a:lstStyle/>
        <a:p>
          <a:r>
            <a:rPr lang="en-GB" dirty="0"/>
            <a:t>Avoid</a:t>
          </a:r>
        </a:p>
      </dgm:t>
    </dgm:pt>
    <dgm:pt modelId="{324C0CEB-49C2-4EA5-B403-E2C2EE8B76EF}" type="parTrans" cxnId="{650B389D-09D9-4B20-982B-348F2D2F2BB4}">
      <dgm:prSet/>
      <dgm:spPr/>
      <dgm:t>
        <a:bodyPr/>
        <a:lstStyle/>
        <a:p>
          <a:endParaRPr lang="en-GB"/>
        </a:p>
      </dgm:t>
    </dgm:pt>
    <dgm:pt modelId="{8E11AF28-DD67-4BF4-85A5-E7ADA49C109F}" type="sibTrans" cxnId="{650B389D-09D9-4B20-982B-348F2D2F2BB4}">
      <dgm:prSet/>
      <dgm:spPr/>
      <dgm:t>
        <a:bodyPr/>
        <a:lstStyle/>
        <a:p>
          <a:endParaRPr lang="en-GB"/>
        </a:p>
      </dgm:t>
    </dgm:pt>
    <dgm:pt modelId="{F5D88551-CBDF-4D51-9B17-D3ECCF6B01C5}">
      <dgm:prSet phldrT="[Text]"/>
      <dgm:spPr>
        <a:solidFill>
          <a:schemeClr val="accent1"/>
        </a:solidFill>
      </dgm:spPr>
      <dgm:t>
        <a:bodyPr/>
        <a:lstStyle/>
        <a:p>
          <a:r>
            <a:rPr lang="en-GB" dirty="0"/>
            <a:t>Reduce</a:t>
          </a:r>
        </a:p>
      </dgm:t>
    </dgm:pt>
    <dgm:pt modelId="{8590AEBF-4DE2-43B1-9B96-4301FF44F5A0}" type="parTrans" cxnId="{B08D57C2-2F78-43DA-9BFD-8FD3B96A8B2B}">
      <dgm:prSet/>
      <dgm:spPr/>
      <dgm:t>
        <a:bodyPr/>
        <a:lstStyle/>
        <a:p>
          <a:endParaRPr lang="en-GB"/>
        </a:p>
      </dgm:t>
    </dgm:pt>
    <dgm:pt modelId="{2714F59F-FE11-4128-AFE8-80B0205FFC0B}" type="sibTrans" cxnId="{B08D57C2-2F78-43DA-9BFD-8FD3B96A8B2B}">
      <dgm:prSet/>
      <dgm:spPr/>
      <dgm:t>
        <a:bodyPr/>
        <a:lstStyle/>
        <a:p>
          <a:endParaRPr lang="en-GB"/>
        </a:p>
      </dgm:t>
    </dgm:pt>
    <dgm:pt modelId="{95D182A9-AE33-4F1E-96EB-4FC32FF4CFFD}">
      <dgm:prSet phldrT="[Text]"/>
      <dgm:spPr>
        <a:solidFill>
          <a:schemeClr val="accent1"/>
        </a:solidFill>
      </dgm:spPr>
      <dgm:t>
        <a:bodyPr/>
        <a:lstStyle/>
        <a:p>
          <a:r>
            <a:rPr lang="en-GB" dirty="0"/>
            <a:t>Replace</a:t>
          </a:r>
        </a:p>
      </dgm:t>
    </dgm:pt>
    <dgm:pt modelId="{D8168907-5939-42A1-9B75-D1CF8A7613AA}" type="parTrans" cxnId="{D63DD45E-ED2F-4D26-8328-8C65A90434A4}">
      <dgm:prSet/>
      <dgm:spPr/>
      <dgm:t>
        <a:bodyPr/>
        <a:lstStyle/>
        <a:p>
          <a:endParaRPr lang="en-GB"/>
        </a:p>
      </dgm:t>
    </dgm:pt>
    <dgm:pt modelId="{7CC455B1-315C-4C9B-BD55-250C15D16945}" type="sibTrans" cxnId="{D63DD45E-ED2F-4D26-8328-8C65A90434A4}">
      <dgm:prSet/>
      <dgm:spPr/>
      <dgm:t>
        <a:bodyPr/>
        <a:lstStyle/>
        <a:p>
          <a:endParaRPr lang="en-GB"/>
        </a:p>
      </dgm:t>
    </dgm:pt>
    <dgm:pt modelId="{EE3E6CF2-154F-4222-9280-9AE2281F0890}">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Avoid carbon intensive activities (and rethink business strategy)</a:t>
          </a:r>
        </a:p>
      </dgm:t>
    </dgm:pt>
    <dgm:pt modelId="{DA6B3DC2-414C-41A0-B778-C1D8DC21B856}" type="parTrans" cxnId="{DFDCCACE-219D-4DC4-B29F-FE4CD6FC37E1}">
      <dgm:prSet/>
      <dgm:spPr/>
      <dgm:t>
        <a:bodyPr/>
        <a:lstStyle/>
        <a:p>
          <a:endParaRPr lang="en-GB"/>
        </a:p>
      </dgm:t>
    </dgm:pt>
    <dgm:pt modelId="{B71CC092-27AE-47E6-BFE6-5D699F1ED04E}" type="sibTrans" cxnId="{DFDCCACE-219D-4DC4-B29F-FE4CD6FC37E1}">
      <dgm:prSet/>
      <dgm:spPr/>
      <dgm:t>
        <a:bodyPr/>
        <a:lstStyle/>
        <a:p>
          <a:endParaRPr lang="en-GB"/>
        </a:p>
      </dgm:t>
    </dgm:pt>
    <dgm:pt modelId="{D2F79115-D675-45F1-A0E9-E03E026F67EA}">
      <dgm:prSet phldrT="[Text]"/>
      <dgm:spPr>
        <a:solidFill>
          <a:schemeClr val="accent1"/>
        </a:solidFill>
      </dgm:spPr>
      <dgm:t>
        <a:bodyPr/>
        <a:lstStyle/>
        <a:p>
          <a:r>
            <a:rPr lang="en-GB" dirty="0"/>
            <a:t>Offset</a:t>
          </a:r>
        </a:p>
      </dgm:t>
    </dgm:pt>
    <dgm:pt modelId="{BCCF52A8-2051-4E56-9598-02D10FCDE32C}" type="parTrans" cxnId="{D7FDD3DA-49D9-479A-8DF1-9B75DDC0514B}">
      <dgm:prSet/>
      <dgm:spPr/>
      <dgm:t>
        <a:bodyPr/>
        <a:lstStyle/>
        <a:p>
          <a:endParaRPr lang="en-GB"/>
        </a:p>
      </dgm:t>
    </dgm:pt>
    <dgm:pt modelId="{63054897-0423-410A-BD36-D65D3CA84370}" type="sibTrans" cxnId="{D7FDD3DA-49D9-479A-8DF1-9B75DDC0514B}">
      <dgm:prSet/>
      <dgm:spPr/>
      <dgm:t>
        <a:bodyPr/>
        <a:lstStyle/>
        <a:p>
          <a:endParaRPr lang="en-GB"/>
        </a:p>
      </dgm:t>
    </dgm:pt>
    <dgm:pt modelId="{3744F3BF-8C2E-455F-BAD4-A2720CFE7EC6}">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Do whatever you do more efficiently</a:t>
          </a:r>
        </a:p>
      </dgm:t>
    </dgm:pt>
    <dgm:pt modelId="{853B9213-02EC-444D-BAB2-0B837C0FC1EA}" type="parTrans" cxnId="{5D9A7868-E033-4AF3-9988-124AEA35BEEC}">
      <dgm:prSet/>
      <dgm:spPr/>
      <dgm:t>
        <a:bodyPr/>
        <a:lstStyle/>
        <a:p>
          <a:endParaRPr lang="en-GB"/>
        </a:p>
      </dgm:t>
    </dgm:pt>
    <dgm:pt modelId="{199D9907-9865-4029-925B-ED1DED378D5B}" type="sibTrans" cxnId="{5D9A7868-E033-4AF3-9988-124AEA35BEEC}">
      <dgm:prSet/>
      <dgm:spPr/>
      <dgm:t>
        <a:bodyPr/>
        <a:lstStyle/>
        <a:p>
          <a:endParaRPr lang="en-GB"/>
        </a:p>
      </dgm:t>
    </dgm:pt>
    <dgm:pt modelId="{519AF3A2-5092-404C-84C4-3CCFF7F1ABC4}">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Replace high-carbon energy sources with low-carbon ones</a:t>
          </a:r>
        </a:p>
      </dgm:t>
    </dgm:pt>
    <dgm:pt modelId="{C8B821EB-B053-4C9A-8653-8CBA8F22F8E8}" type="parTrans" cxnId="{D26B0782-869F-47EE-9D9E-117E81007904}">
      <dgm:prSet/>
      <dgm:spPr/>
      <dgm:t>
        <a:bodyPr/>
        <a:lstStyle/>
        <a:p>
          <a:endParaRPr lang="en-GB"/>
        </a:p>
      </dgm:t>
    </dgm:pt>
    <dgm:pt modelId="{FC67E302-E304-463F-AC17-2DE2AF4F6423}" type="sibTrans" cxnId="{D26B0782-869F-47EE-9D9E-117E81007904}">
      <dgm:prSet/>
      <dgm:spPr/>
      <dgm:t>
        <a:bodyPr/>
        <a:lstStyle/>
        <a:p>
          <a:endParaRPr lang="en-GB"/>
        </a:p>
      </dgm:t>
    </dgm:pt>
    <dgm:pt modelId="{C522DCEA-8DC1-4918-B1BC-D6DA7947F064}">
      <dgm:prSet/>
      <dgm:spPr/>
      <dgm:t>
        <a:bodyPr/>
        <a:lstStyle/>
        <a:p>
          <a:r>
            <a:rPr lang="en-GB" dirty="0">
              <a:latin typeface="Tahoma" panose="020B0604030504040204" pitchFamily="34" charset="0"/>
              <a:ea typeface="Tahoma" panose="020B0604030504040204" pitchFamily="34" charset="0"/>
              <a:cs typeface="Tahoma" panose="020B0604030504040204" pitchFamily="34" charset="0"/>
            </a:rPr>
            <a:t>Offset those emissions which can’t be limited by the above</a:t>
          </a:r>
        </a:p>
      </dgm:t>
    </dgm:pt>
    <dgm:pt modelId="{CDBB4971-E27B-46EC-948D-E3D96C4ACD84}" type="parTrans" cxnId="{E69CA6C6-10A3-4B36-B18B-3AE0555C5ED3}">
      <dgm:prSet/>
      <dgm:spPr/>
      <dgm:t>
        <a:bodyPr/>
        <a:lstStyle/>
        <a:p>
          <a:endParaRPr lang="en-GB"/>
        </a:p>
      </dgm:t>
    </dgm:pt>
    <dgm:pt modelId="{DAA25700-E417-473C-8772-5FC71CE1CCDB}" type="sibTrans" cxnId="{E69CA6C6-10A3-4B36-B18B-3AE0555C5ED3}">
      <dgm:prSet/>
      <dgm:spPr/>
      <dgm:t>
        <a:bodyPr/>
        <a:lstStyle/>
        <a:p>
          <a:endParaRPr lang="en-GB"/>
        </a:p>
      </dgm:t>
    </dgm:pt>
    <dgm:pt modelId="{27947E60-6D95-4407-87CF-082E39AF5B4B}" type="pres">
      <dgm:prSet presAssocID="{8924B7E0-EB7E-4D0D-8BC7-4E0254BFA802}" presName="Name0" presStyleCnt="0">
        <dgm:presLayoutVars>
          <dgm:dir/>
          <dgm:animLvl val="lvl"/>
          <dgm:resizeHandles val="exact"/>
        </dgm:presLayoutVars>
      </dgm:prSet>
      <dgm:spPr/>
    </dgm:pt>
    <dgm:pt modelId="{2EC67A23-FE62-425D-8831-8513D5F6F969}" type="pres">
      <dgm:prSet presAssocID="{A5C3AF06-D4E2-42B2-AEF3-C889846B6005}" presName="Name8" presStyleCnt="0"/>
      <dgm:spPr/>
    </dgm:pt>
    <dgm:pt modelId="{39847E38-EF49-424C-9ABE-D338B79F7B6F}" type="pres">
      <dgm:prSet presAssocID="{A5C3AF06-D4E2-42B2-AEF3-C889846B6005}" presName="acctBkgd" presStyleLbl="alignAcc1" presStyleIdx="0" presStyleCnt="4"/>
      <dgm:spPr/>
      <dgm:t>
        <a:bodyPr/>
        <a:lstStyle/>
        <a:p>
          <a:endParaRPr lang="en-US"/>
        </a:p>
      </dgm:t>
    </dgm:pt>
    <dgm:pt modelId="{D4A0F06F-DF77-481D-990B-4720419BCBED}" type="pres">
      <dgm:prSet presAssocID="{A5C3AF06-D4E2-42B2-AEF3-C889846B6005}" presName="acctTx" presStyleLbl="alignAcc1" presStyleIdx="0" presStyleCnt="4">
        <dgm:presLayoutVars>
          <dgm:bulletEnabled val="1"/>
        </dgm:presLayoutVars>
      </dgm:prSet>
      <dgm:spPr/>
      <dgm:t>
        <a:bodyPr/>
        <a:lstStyle/>
        <a:p>
          <a:endParaRPr lang="en-US"/>
        </a:p>
      </dgm:t>
    </dgm:pt>
    <dgm:pt modelId="{B7065D89-62FC-41C8-9264-F7DDE09110BE}" type="pres">
      <dgm:prSet presAssocID="{A5C3AF06-D4E2-42B2-AEF3-C889846B6005}" presName="level" presStyleLbl="node1" presStyleIdx="0" presStyleCnt="4">
        <dgm:presLayoutVars>
          <dgm:chMax val="1"/>
          <dgm:bulletEnabled val="1"/>
        </dgm:presLayoutVars>
      </dgm:prSet>
      <dgm:spPr/>
      <dgm:t>
        <a:bodyPr/>
        <a:lstStyle/>
        <a:p>
          <a:endParaRPr lang="en-US"/>
        </a:p>
      </dgm:t>
    </dgm:pt>
    <dgm:pt modelId="{E48C5B04-2E49-4A1B-848C-CE341C28EFA7}" type="pres">
      <dgm:prSet presAssocID="{A5C3AF06-D4E2-42B2-AEF3-C889846B6005}" presName="levelTx" presStyleLbl="revTx" presStyleIdx="0" presStyleCnt="0">
        <dgm:presLayoutVars>
          <dgm:chMax val="1"/>
          <dgm:bulletEnabled val="1"/>
        </dgm:presLayoutVars>
      </dgm:prSet>
      <dgm:spPr/>
      <dgm:t>
        <a:bodyPr/>
        <a:lstStyle/>
        <a:p>
          <a:endParaRPr lang="en-US"/>
        </a:p>
      </dgm:t>
    </dgm:pt>
    <dgm:pt modelId="{52288AD1-34E5-4B9A-9723-DF32C5E0CC7A}" type="pres">
      <dgm:prSet presAssocID="{F5D88551-CBDF-4D51-9B17-D3ECCF6B01C5}" presName="Name8" presStyleCnt="0"/>
      <dgm:spPr/>
    </dgm:pt>
    <dgm:pt modelId="{13725E18-1A01-4D94-A122-62EE35F54CEB}" type="pres">
      <dgm:prSet presAssocID="{F5D88551-CBDF-4D51-9B17-D3ECCF6B01C5}" presName="acctBkgd" presStyleLbl="alignAcc1" presStyleIdx="1" presStyleCnt="4"/>
      <dgm:spPr/>
      <dgm:t>
        <a:bodyPr/>
        <a:lstStyle/>
        <a:p>
          <a:endParaRPr lang="en-US"/>
        </a:p>
      </dgm:t>
    </dgm:pt>
    <dgm:pt modelId="{DAD41924-4072-4279-9F11-B9FC88EC6B39}" type="pres">
      <dgm:prSet presAssocID="{F5D88551-CBDF-4D51-9B17-D3ECCF6B01C5}" presName="acctTx" presStyleLbl="alignAcc1" presStyleIdx="1" presStyleCnt="4">
        <dgm:presLayoutVars>
          <dgm:bulletEnabled val="1"/>
        </dgm:presLayoutVars>
      </dgm:prSet>
      <dgm:spPr/>
      <dgm:t>
        <a:bodyPr/>
        <a:lstStyle/>
        <a:p>
          <a:endParaRPr lang="en-US"/>
        </a:p>
      </dgm:t>
    </dgm:pt>
    <dgm:pt modelId="{641184B2-F3BB-4BA3-870E-872AE3D88FB1}" type="pres">
      <dgm:prSet presAssocID="{F5D88551-CBDF-4D51-9B17-D3ECCF6B01C5}" presName="level" presStyleLbl="node1" presStyleIdx="1" presStyleCnt="4">
        <dgm:presLayoutVars>
          <dgm:chMax val="1"/>
          <dgm:bulletEnabled val="1"/>
        </dgm:presLayoutVars>
      </dgm:prSet>
      <dgm:spPr/>
      <dgm:t>
        <a:bodyPr/>
        <a:lstStyle/>
        <a:p>
          <a:endParaRPr lang="en-US"/>
        </a:p>
      </dgm:t>
    </dgm:pt>
    <dgm:pt modelId="{AE2FDF4B-22B7-4583-961E-A0A85BBC9D2E}" type="pres">
      <dgm:prSet presAssocID="{F5D88551-CBDF-4D51-9B17-D3ECCF6B01C5}" presName="levelTx" presStyleLbl="revTx" presStyleIdx="0" presStyleCnt="0">
        <dgm:presLayoutVars>
          <dgm:chMax val="1"/>
          <dgm:bulletEnabled val="1"/>
        </dgm:presLayoutVars>
      </dgm:prSet>
      <dgm:spPr/>
      <dgm:t>
        <a:bodyPr/>
        <a:lstStyle/>
        <a:p>
          <a:endParaRPr lang="en-US"/>
        </a:p>
      </dgm:t>
    </dgm:pt>
    <dgm:pt modelId="{42572A40-E896-4E8D-80B0-81DE95B01106}" type="pres">
      <dgm:prSet presAssocID="{95D182A9-AE33-4F1E-96EB-4FC32FF4CFFD}" presName="Name8" presStyleCnt="0"/>
      <dgm:spPr/>
    </dgm:pt>
    <dgm:pt modelId="{15930FAC-DAC8-41EE-8630-57884DC850CF}" type="pres">
      <dgm:prSet presAssocID="{95D182A9-AE33-4F1E-96EB-4FC32FF4CFFD}" presName="acctBkgd" presStyleLbl="alignAcc1" presStyleIdx="2" presStyleCnt="4"/>
      <dgm:spPr/>
      <dgm:t>
        <a:bodyPr/>
        <a:lstStyle/>
        <a:p>
          <a:endParaRPr lang="en-US"/>
        </a:p>
      </dgm:t>
    </dgm:pt>
    <dgm:pt modelId="{48C17FE8-B303-4F69-9734-123D149C592A}" type="pres">
      <dgm:prSet presAssocID="{95D182A9-AE33-4F1E-96EB-4FC32FF4CFFD}" presName="acctTx" presStyleLbl="alignAcc1" presStyleIdx="2" presStyleCnt="4">
        <dgm:presLayoutVars>
          <dgm:bulletEnabled val="1"/>
        </dgm:presLayoutVars>
      </dgm:prSet>
      <dgm:spPr/>
      <dgm:t>
        <a:bodyPr/>
        <a:lstStyle/>
        <a:p>
          <a:endParaRPr lang="en-US"/>
        </a:p>
      </dgm:t>
    </dgm:pt>
    <dgm:pt modelId="{3F814566-4F48-4FCC-AA62-8C0E8E1775B0}" type="pres">
      <dgm:prSet presAssocID="{95D182A9-AE33-4F1E-96EB-4FC32FF4CFFD}" presName="level" presStyleLbl="node1" presStyleIdx="2" presStyleCnt="4">
        <dgm:presLayoutVars>
          <dgm:chMax val="1"/>
          <dgm:bulletEnabled val="1"/>
        </dgm:presLayoutVars>
      </dgm:prSet>
      <dgm:spPr/>
      <dgm:t>
        <a:bodyPr/>
        <a:lstStyle/>
        <a:p>
          <a:endParaRPr lang="en-US"/>
        </a:p>
      </dgm:t>
    </dgm:pt>
    <dgm:pt modelId="{8F04CBF1-6210-4CCE-B508-9628974040FB}" type="pres">
      <dgm:prSet presAssocID="{95D182A9-AE33-4F1E-96EB-4FC32FF4CFFD}" presName="levelTx" presStyleLbl="revTx" presStyleIdx="0" presStyleCnt="0">
        <dgm:presLayoutVars>
          <dgm:chMax val="1"/>
          <dgm:bulletEnabled val="1"/>
        </dgm:presLayoutVars>
      </dgm:prSet>
      <dgm:spPr/>
      <dgm:t>
        <a:bodyPr/>
        <a:lstStyle/>
        <a:p>
          <a:endParaRPr lang="en-US"/>
        </a:p>
      </dgm:t>
    </dgm:pt>
    <dgm:pt modelId="{66F9ED3C-B72D-48C1-8203-8FF9673DAC45}" type="pres">
      <dgm:prSet presAssocID="{D2F79115-D675-45F1-A0E9-E03E026F67EA}" presName="Name8" presStyleCnt="0"/>
      <dgm:spPr/>
    </dgm:pt>
    <dgm:pt modelId="{FC986990-F094-482A-827F-EF9700455232}" type="pres">
      <dgm:prSet presAssocID="{D2F79115-D675-45F1-A0E9-E03E026F67EA}" presName="acctBkgd" presStyleLbl="alignAcc1" presStyleIdx="3" presStyleCnt="4"/>
      <dgm:spPr/>
      <dgm:t>
        <a:bodyPr/>
        <a:lstStyle/>
        <a:p>
          <a:endParaRPr lang="en-US"/>
        </a:p>
      </dgm:t>
    </dgm:pt>
    <dgm:pt modelId="{2A02187A-B795-4D17-BA69-C3BEB498C1AA}" type="pres">
      <dgm:prSet presAssocID="{D2F79115-D675-45F1-A0E9-E03E026F67EA}" presName="acctTx" presStyleLbl="alignAcc1" presStyleIdx="3" presStyleCnt="4">
        <dgm:presLayoutVars>
          <dgm:bulletEnabled val="1"/>
        </dgm:presLayoutVars>
      </dgm:prSet>
      <dgm:spPr/>
      <dgm:t>
        <a:bodyPr/>
        <a:lstStyle/>
        <a:p>
          <a:endParaRPr lang="en-US"/>
        </a:p>
      </dgm:t>
    </dgm:pt>
    <dgm:pt modelId="{0B484DF4-5D54-45D1-B28C-0BF3FE714023}" type="pres">
      <dgm:prSet presAssocID="{D2F79115-D675-45F1-A0E9-E03E026F67EA}" presName="level" presStyleLbl="node1" presStyleIdx="3" presStyleCnt="4">
        <dgm:presLayoutVars>
          <dgm:chMax val="1"/>
          <dgm:bulletEnabled val="1"/>
        </dgm:presLayoutVars>
      </dgm:prSet>
      <dgm:spPr/>
      <dgm:t>
        <a:bodyPr/>
        <a:lstStyle/>
        <a:p>
          <a:endParaRPr lang="en-US"/>
        </a:p>
      </dgm:t>
    </dgm:pt>
    <dgm:pt modelId="{6A483293-78FC-4946-BCC6-0238FE49234F}" type="pres">
      <dgm:prSet presAssocID="{D2F79115-D675-45F1-A0E9-E03E026F67EA}" presName="levelTx" presStyleLbl="revTx" presStyleIdx="0" presStyleCnt="0">
        <dgm:presLayoutVars>
          <dgm:chMax val="1"/>
          <dgm:bulletEnabled val="1"/>
        </dgm:presLayoutVars>
      </dgm:prSet>
      <dgm:spPr/>
      <dgm:t>
        <a:bodyPr/>
        <a:lstStyle/>
        <a:p>
          <a:endParaRPr lang="en-US"/>
        </a:p>
      </dgm:t>
    </dgm:pt>
  </dgm:ptLst>
  <dgm:cxnLst>
    <dgm:cxn modelId="{8B4F3FD5-1C17-4AA6-B8E3-B0F61E75B2A0}" type="presOf" srcId="{EE3E6CF2-154F-4222-9280-9AE2281F0890}" destId="{39847E38-EF49-424C-9ABE-D338B79F7B6F}" srcOrd="0" destOrd="0" presId="urn:microsoft.com/office/officeart/2005/8/layout/pyramid3"/>
    <dgm:cxn modelId="{924702B8-DFFC-433D-93C4-79F499C537B9}" type="presOf" srcId="{D2F79115-D675-45F1-A0E9-E03E026F67EA}" destId="{0B484DF4-5D54-45D1-B28C-0BF3FE714023}" srcOrd="0" destOrd="0" presId="urn:microsoft.com/office/officeart/2005/8/layout/pyramid3"/>
    <dgm:cxn modelId="{FB69547C-9696-4429-81B8-83F8B9D10C3B}" type="presOf" srcId="{F5D88551-CBDF-4D51-9B17-D3ECCF6B01C5}" destId="{641184B2-F3BB-4BA3-870E-872AE3D88FB1}" srcOrd="0" destOrd="0" presId="urn:microsoft.com/office/officeart/2005/8/layout/pyramid3"/>
    <dgm:cxn modelId="{650B389D-09D9-4B20-982B-348F2D2F2BB4}" srcId="{8924B7E0-EB7E-4D0D-8BC7-4E0254BFA802}" destId="{A5C3AF06-D4E2-42B2-AEF3-C889846B6005}" srcOrd="0" destOrd="0" parTransId="{324C0CEB-49C2-4EA5-B403-E2C2EE8B76EF}" sibTransId="{8E11AF28-DD67-4BF4-85A5-E7ADA49C109F}"/>
    <dgm:cxn modelId="{D63DD45E-ED2F-4D26-8328-8C65A90434A4}" srcId="{8924B7E0-EB7E-4D0D-8BC7-4E0254BFA802}" destId="{95D182A9-AE33-4F1E-96EB-4FC32FF4CFFD}" srcOrd="2" destOrd="0" parTransId="{D8168907-5939-42A1-9B75-D1CF8A7613AA}" sibTransId="{7CC455B1-315C-4C9B-BD55-250C15D16945}"/>
    <dgm:cxn modelId="{D26B0782-869F-47EE-9D9E-117E81007904}" srcId="{95D182A9-AE33-4F1E-96EB-4FC32FF4CFFD}" destId="{519AF3A2-5092-404C-84C4-3CCFF7F1ABC4}" srcOrd="0" destOrd="0" parTransId="{C8B821EB-B053-4C9A-8653-8CBA8F22F8E8}" sibTransId="{FC67E302-E304-463F-AC17-2DE2AF4F6423}"/>
    <dgm:cxn modelId="{B08D57C2-2F78-43DA-9BFD-8FD3B96A8B2B}" srcId="{8924B7E0-EB7E-4D0D-8BC7-4E0254BFA802}" destId="{F5D88551-CBDF-4D51-9B17-D3ECCF6B01C5}" srcOrd="1" destOrd="0" parTransId="{8590AEBF-4DE2-43B1-9B96-4301FF44F5A0}" sibTransId="{2714F59F-FE11-4128-AFE8-80B0205FFC0B}"/>
    <dgm:cxn modelId="{D7FDD3DA-49D9-479A-8DF1-9B75DDC0514B}" srcId="{8924B7E0-EB7E-4D0D-8BC7-4E0254BFA802}" destId="{D2F79115-D675-45F1-A0E9-E03E026F67EA}" srcOrd="3" destOrd="0" parTransId="{BCCF52A8-2051-4E56-9598-02D10FCDE32C}" sibTransId="{63054897-0423-410A-BD36-D65D3CA84370}"/>
    <dgm:cxn modelId="{3F0ED35F-9BB7-4142-9EB6-D205A8A8F4D8}" type="presOf" srcId="{8924B7E0-EB7E-4D0D-8BC7-4E0254BFA802}" destId="{27947E60-6D95-4407-87CF-082E39AF5B4B}" srcOrd="0" destOrd="0" presId="urn:microsoft.com/office/officeart/2005/8/layout/pyramid3"/>
    <dgm:cxn modelId="{2A212245-71B5-48BD-8ABD-B744BEE1C0A5}" type="presOf" srcId="{A5C3AF06-D4E2-42B2-AEF3-C889846B6005}" destId="{E48C5B04-2E49-4A1B-848C-CE341C28EFA7}" srcOrd="1" destOrd="0" presId="urn:microsoft.com/office/officeart/2005/8/layout/pyramid3"/>
    <dgm:cxn modelId="{C309BBF4-F6FE-40DD-B004-01FA0D9F4C6A}" type="presOf" srcId="{519AF3A2-5092-404C-84C4-3CCFF7F1ABC4}" destId="{48C17FE8-B303-4F69-9734-123D149C592A}" srcOrd="1" destOrd="0" presId="urn:microsoft.com/office/officeart/2005/8/layout/pyramid3"/>
    <dgm:cxn modelId="{FAE7C125-CADD-492D-8690-4CCD9DF1325D}" type="presOf" srcId="{3744F3BF-8C2E-455F-BAD4-A2720CFE7EC6}" destId="{DAD41924-4072-4279-9F11-B9FC88EC6B39}" srcOrd="1" destOrd="0" presId="urn:microsoft.com/office/officeart/2005/8/layout/pyramid3"/>
    <dgm:cxn modelId="{2D213D64-625B-4D0C-9104-21A497157B30}" type="presOf" srcId="{C522DCEA-8DC1-4918-B1BC-D6DA7947F064}" destId="{FC986990-F094-482A-827F-EF9700455232}" srcOrd="0" destOrd="0" presId="urn:microsoft.com/office/officeart/2005/8/layout/pyramid3"/>
    <dgm:cxn modelId="{A4334956-F054-4236-A549-4071B656AB0C}" type="presOf" srcId="{EE3E6CF2-154F-4222-9280-9AE2281F0890}" destId="{D4A0F06F-DF77-481D-990B-4720419BCBED}" srcOrd="1" destOrd="0" presId="urn:microsoft.com/office/officeart/2005/8/layout/pyramid3"/>
    <dgm:cxn modelId="{6D47EA39-AA38-42ED-9C64-FEAC13C95FE1}" type="presOf" srcId="{F5D88551-CBDF-4D51-9B17-D3ECCF6B01C5}" destId="{AE2FDF4B-22B7-4583-961E-A0A85BBC9D2E}" srcOrd="1" destOrd="0" presId="urn:microsoft.com/office/officeart/2005/8/layout/pyramid3"/>
    <dgm:cxn modelId="{93464E17-7B50-4631-825F-2C7BE905A22C}" type="presOf" srcId="{D2F79115-D675-45F1-A0E9-E03E026F67EA}" destId="{6A483293-78FC-4946-BCC6-0238FE49234F}" srcOrd="1" destOrd="0" presId="urn:microsoft.com/office/officeart/2005/8/layout/pyramid3"/>
    <dgm:cxn modelId="{5D9A7868-E033-4AF3-9988-124AEA35BEEC}" srcId="{F5D88551-CBDF-4D51-9B17-D3ECCF6B01C5}" destId="{3744F3BF-8C2E-455F-BAD4-A2720CFE7EC6}" srcOrd="0" destOrd="0" parTransId="{853B9213-02EC-444D-BAB2-0B837C0FC1EA}" sibTransId="{199D9907-9865-4029-925B-ED1DED378D5B}"/>
    <dgm:cxn modelId="{EB9E315E-70E6-4E3C-AB58-BF74B91107ED}" type="presOf" srcId="{95D182A9-AE33-4F1E-96EB-4FC32FF4CFFD}" destId="{3F814566-4F48-4FCC-AA62-8C0E8E1775B0}" srcOrd="0" destOrd="0" presId="urn:microsoft.com/office/officeart/2005/8/layout/pyramid3"/>
    <dgm:cxn modelId="{DA549CFC-F92A-48C5-B7D3-14FDB76CC0D6}" type="presOf" srcId="{3744F3BF-8C2E-455F-BAD4-A2720CFE7EC6}" destId="{13725E18-1A01-4D94-A122-62EE35F54CEB}" srcOrd="0" destOrd="0" presId="urn:microsoft.com/office/officeart/2005/8/layout/pyramid3"/>
    <dgm:cxn modelId="{92D58D03-15D2-4919-9221-C30AB7C00B72}" type="presOf" srcId="{95D182A9-AE33-4F1E-96EB-4FC32FF4CFFD}" destId="{8F04CBF1-6210-4CCE-B508-9628974040FB}" srcOrd="1" destOrd="0" presId="urn:microsoft.com/office/officeart/2005/8/layout/pyramid3"/>
    <dgm:cxn modelId="{DFDCCACE-219D-4DC4-B29F-FE4CD6FC37E1}" srcId="{A5C3AF06-D4E2-42B2-AEF3-C889846B6005}" destId="{EE3E6CF2-154F-4222-9280-9AE2281F0890}" srcOrd="0" destOrd="0" parTransId="{DA6B3DC2-414C-41A0-B778-C1D8DC21B856}" sibTransId="{B71CC092-27AE-47E6-BFE6-5D699F1ED04E}"/>
    <dgm:cxn modelId="{87291A48-F352-40F5-A392-1B8279FB6C8C}" type="presOf" srcId="{C522DCEA-8DC1-4918-B1BC-D6DA7947F064}" destId="{2A02187A-B795-4D17-BA69-C3BEB498C1AA}" srcOrd="1" destOrd="0" presId="urn:microsoft.com/office/officeart/2005/8/layout/pyramid3"/>
    <dgm:cxn modelId="{E69CA6C6-10A3-4B36-B18B-3AE0555C5ED3}" srcId="{D2F79115-D675-45F1-A0E9-E03E026F67EA}" destId="{C522DCEA-8DC1-4918-B1BC-D6DA7947F064}" srcOrd="0" destOrd="0" parTransId="{CDBB4971-E27B-46EC-948D-E3D96C4ACD84}" sibTransId="{DAA25700-E417-473C-8772-5FC71CE1CCDB}"/>
    <dgm:cxn modelId="{2D85F3EC-6DCB-42E6-AABD-3334C220CCA5}" type="presOf" srcId="{519AF3A2-5092-404C-84C4-3CCFF7F1ABC4}" destId="{15930FAC-DAC8-41EE-8630-57884DC850CF}" srcOrd="0" destOrd="0" presId="urn:microsoft.com/office/officeart/2005/8/layout/pyramid3"/>
    <dgm:cxn modelId="{B3589462-62FD-4325-AF16-FAEFF847C244}" type="presOf" srcId="{A5C3AF06-D4E2-42B2-AEF3-C889846B6005}" destId="{B7065D89-62FC-41C8-9264-F7DDE09110BE}" srcOrd="0" destOrd="0" presId="urn:microsoft.com/office/officeart/2005/8/layout/pyramid3"/>
    <dgm:cxn modelId="{BE1268E5-34D5-4A42-A593-421CB8D6D632}" type="presParOf" srcId="{27947E60-6D95-4407-87CF-082E39AF5B4B}" destId="{2EC67A23-FE62-425D-8831-8513D5F6F969}" srcOrd="0" destOrd="0" presId="urn:microsoft.com/office/officeart/2005/8/layout/pyramid3"/>
    <dgm:cxn modelId="{987C6F55-93D0-4DC2-A9B0-C70546026FC7}" type="presParOf" srcId="{2EC67A23-FE62-425D-8831-8513D5F6F969}" destId="{39847E38-EF49-424C-9ABE-D338B79F7B6F}" srcOrd="0" destOrd="0" presId="urn:microsoft.com/office/officeart/2005/8/layout/pyramid3"/>
    <dgm:cxn modelId="{DFDCEE6D-82F5-4002-B716-64CAA2332CC1}" type="presParOf" srcId="{2EC67A23-FE62-425D-8831-8513D5F6F969}" destId="{D4A0F06F-DF77-481D-990B-4720419BCBED}" srcOrd="1" destOrd="0" presId="urn:microsoft.com/office/officeart/2005/8/layout/pyramid3"/>
    <dgm:cxn modelId="{E7507722-EBB1-4FC7-A91B-A74D3855F825}" type="presParOf" srcId="{2EC67A23-FE62-425D-8831-8513D5F6F969}" destId="{B7065D89-62FC-41C8-9264-F7DDE09110BE}" srcOrd="2" destOrd="0" presId="urn:microsoft.com/office/officeart/2005/8/layout/pyramid3"/>
    <dgm:cxn modelId="{54452787-B8CE-4843-ACE4-E99D4873089B}" type="presParOf" srcId="{2EC67A23-FE62-425D-8831-8513D5F6F969}" destId="{E48C5B04-2E49-4A1B-848C-CE341C28EFA7}" srcOrd="3" destOrd="0" presId="urn:microsoft.com/office/officeart/2005/8/layout/pyramid3"/>
    <dgm:cxn modelId="{2B637053-E8A6-46EF-AD85-BB2F040813C6}" type="presParOf" srcId="{27947E60-6D95-4407-87CF-082E39AF5B4B}" destId="{52288AD1-34E5-4B9A-9723-DF32C5E0CC7A}" srcOrd="1" destOrd="0" presId="urn:microsoft.com/office/officeart/2005/8/layout/pyramid3"/>
    <dgm:cxn modelId="{DEC80537-8168-4727-AC17-4C56060B4079}" type="presParOf" srcId="{52288AD1-34E5-4B9A-9723-DF32C5E0CC7A}" destId="{13725E18-1A01-4D94-A122-62EE35F54CEB}" srcOrd="0" destOrd="0" presId="urn:microsoft.com/office/officeart/2005/8/layout/pyramid3"/>
    <dgm:cxn modelId="{E6CC2963-A4F2-41B1-8E36-C55DA26338FC}" type="presParOf" srcId="{52288AD1-34E5-4B9A-9723-DF32C5E0CC7A}" destId="{DAD41924-4072-4279-9F11-B9FC88EC6B39}" srcOrd="1" destOrd="0" presId="urn:microsoft.com/office/officeart/2005/8/layout/pyramid3"/>
    <dgm:cxn modelId="{17AF164F-5028-4EBD-8133-FA3592EDBD92}" type="presParOf" srcId="{52288AD1-34E5-4B9A-9723-DF32C5E0CC7A}" destId="{641184B2-F3BB-4BA3-870E-872AE3D88FB1}" srcOrd="2" destOrd="0" presId="urn:microsoft.com/office/officeart/2005/8/layout/pyramid3"/>
    <dgm:cxn modelId="{2988D1E6-4B7D-4E70-9D8A-DECD9E144D8E}" type="presParOf" srcId="{52288AD1-34E5-4B9A-9723-DF32C5E0CC7A}" destId="{AE2FDF4B-22B7-4583-961E-A0A85BBC9D2E}" srcOrd="3" destOrd="0" presId="urn:microsoft.com/office/officeart/2005/8/layout/pyramid3"/>
    <dgm:cxn modelId="{5E9F97A2-45CE-450B-A748-C1C7CE46D095}" type="presParOf" srcId="{27947E60-6D95-4407-87CF-082E39AF5B4B}" destId="{42572A40-E896-4E8D-80B0-81DE95B01106}" srcOrd="2" destOrd="0" presId="urn:microsoft.com/office/officeart/2005/8/layout/pyramid3"/>
    <dgm:cxn modelId="{3204C5C9-5D80-4A88-B047-1BAD84611954}" type="presParOf" srcId="{42572A40-E896-4E8D-80B0-81DE95B01106}" destId="{15930FAC-DAC8-41EE-8630-57884DC850CF}" srcOrd="0" destOrd="0" presId="urn:microsoft.com/office/officeart/2005/8/layout/pyramid3"/>
    <dgm:cxn modelId="{FE9CC2B7-1C2A-43ED-8D47-33A2654FB16A}" type="presParOf" srcId="{42572A40-E896-4E8D-80B0-81DE95B01106}" destId="{48C17FE8-B303-4F69-9734-123D149C592A}" srcOrd="1" destOrd="0" presId="urn:microsoft.com/office/officeart/2005/8/layout/pyramid3"/>
    <dgm:cxn modelId="{DD538785-D420-41BC-AF53-7054C552AB4B}" type="presParOf" srcId="{42572A40-E896-4E8D-80B0-81DE95B01106}" destId="{3F814566-4F48-4FCC-AA62-8C0E8E1775B0}" srcOrd="2" destOrd="0" presId="urn:microsoft.com/office/officeart/2005/8/layout/pyramid3"/>
    <dgm:cxn modelId="{95F9222D-3703-4860-834C-4B792EDB30F5}" type="presParOf" srcId="{42572A40-E896-4E8D-80B0-81DE95B01106}" destId="{8F04CBF1-6210-4CCE-B508-9628974040FB}" srcOrd="3" destOrd="0" presId="urn:microsoft.com/office/officeart/2005/8/layout/pyramid3"/>
    <dgm:cxn modelId="{C2540A63-3189-402D-A1D4-58B2C7A76D36}" type="presParOf" srcId="{27947E60-6D95-4407-87CF-082E39AF5B4B}" destId="{66F9ED3C-B72D-48C1-8203-8FF9673DAC45}" srcOrd="3" destOrd="0" presId="urn:microsoft.com/office/officeart/2005/8/layout/pyramid3"/>
    <dgm:cxn modelId="{03642611-0BB9-411F-907E-3E0593E3B9EE}" type="presParOf" srcId="{66F9ED3C-B72D-48C1-8203-8FF9673DAC45}" destId="{FC986990-F094-482A-827F-EF9700455232}" srcOrd="0" destOrd="0" presId="urn:microsoft.com/office/officeart/2005/8/layout/pyramid3"/>
    <dgm:cxn modelId="{5F967132-DEBB-4A82-974D-F57E7CF6FC26}" type="presParOf" srcId="{66F9ED3C-B72D-48C1-8203-8FF9673DAC45}" destId="{2A02187A-B795-4D17-BA69-C3BEB498C1AA}" srcOrd="1" destOrd="0" presId="urn:microsoft.com/office/officeart/2005/8/layout/pyramid3"/>
    <dgm:cxn modelId="{C172FA0C-6D7B-497A-B468-EB875AC820CE}" type="presParOf" srcId="{66F9ED3C-B72D-48C1-8203-8FF9673DAC45}" destId="{0B484DF4-5D54-45D1-B28C-0BF3FE714023}" srcOrd="2" destOrd="0" presId="urn:microsoft.com/office/officeart/2005/8/layout/pyramid3"/>
    <dgm:cxn modelId="{0CC86EDA-9E11-490C-A72D-F56EDE1ADE82}" type="presParOf" srcId="{66F9ED3C-B72D-48C1-8203-8FF9673DAC45}" destId="{6A483293-78FC-4946-BCC6-0238FE49234F}"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47E38-EF49-424C-9ABE-D338B79F7B6F}">
      <dsp:nvSpPr>
        <dsp:cNvPr id="0" name=""/>
        <dsp:cNvSpPr/>
      </dsp:nvSpPr>
      <dsp:spPr>
        <a:xfrm>
          <a:off x="4255711" y="0"/>
          <a:ext cx="2896744"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Avoid carbon intensive activities (and rethink business strategy)</a:t>
          </a:r>
        </a:p>
      </dsp:txBody>
      <dsp:txXfrm>
        <a:off x="4863670" y="0"/>
        <a:ext cx="2288785" cy="1016000"/>
      </dsp:txXfrm>
    </dsp:sp>
    <dsp:sp modelId="{B7065D89-62FC-41C8-9264-F7DDE09110BE}">
      <dsp:nvSpPr>
        <dsp:cNvPr id="0" name=""/>
        <dsp:cNvSpPr/>
      </dsp:nvSpPr>
      <dsp:spPr>
        <a:xfrm rot="10800000">
          <a:off x="0" y="0"/>
          <a:ext cx="4863670"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Avoid</a:t>
          </a:r>
        </a:p>
      </dsp:txBody>
      <dsp:txXfrm rot="-10800000">
        <a:off x="851142" y="0"/>
        <a:ext cx="3161385" cy="1016000"/>
      </dsp:txXfrm>
    </dsp:sp>
    <dsp:sp modelId="{13725E18-1A01-4D94-A122-62EE35F54CEB}">
      <dsp:nvSpPr>
        <dsp:cNvPr id="0" name=""/>
        <dsp:cNvSpPr/>
      </dsp:nvSpPr>
      <dsp:spPr>
        <a:xfrm>
          <a:off x="3647752" y="1016000"/>
          <a:ext cx="3504703"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72969"/>
              <a:satOff val="-477"/>
              <a:lumOff val="8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Do whatever you do more efficiently</a:t>
          </a:r>
        </a:p>
      </dsp:txBody>
      <dsp:txXfrm>
        <a:off x="4255711" y="1016000"/>
        <a:ext cx="2896744" cy="1016000"/>
      </dsp:txXfrm>
    </dsp:sp>
    <dsp:sp modelId="{641184B2-F3BB-4BA3-870E-872AE3D88FB1}">
      <dsp:nvSpPr>
        <dsp:cNvPr id="0" name=""/>
        <dsp:cNvSpPr/>
      </dsp:nvSpPr>
      <dsp:spPr>
        <a:xfrm rot="10800000">
          <a:off x="607958" y="1016000"/>
          <a:ext cx="3647752"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Reduce</a:t>
          </a:r>
        </a:p>
      </dsp:txBody>
      <dsp:txXfrm rot="-10800000">
        <a:off x="1246315" y="1016000"/>
        <a:ext cx="2371039" cy="1016000"/>
      </dsp:txXfrm>
    </dsp:sp>
    <dsp:sp modelId="{15930FAC-DAC8-41EE-8630-57884DC850CF}">
      <dsp:nvSpPr>
        <dsp:cNvPr id="0" name=""/>
        <dsp:cNvSpPr/>
      </dsp:nvSpPr>
      <dsp:spPr>
        <a:xfrm>
          <a:off x="3039793" y="2032000"/>
          <a:ext cx="4112662"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145938"/>
              <a:satOff val="-954"/>
              <a:lumOff val="163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Replace high-carbon energy sources with low-carbon ones</a:t>
          </a:r>
        </a:p>
      </dsp:txBody>
      <dsp:txXfrm>
        <a:off x="3647752" y="2032000"/>
        <a:ext cx="3504703" cy="1016000"/>
      </dsp:txXfrm>
    </dsp:sp>
    <dsp:sp modelId="{3F814566-4F48-4FCC-AA62-8C0E8E1775B0}">
      <dsp:nvSpPr>
        <dsp:cNvPr id="0" name=""/>
        <dsp:cNvSpPr/>
      </dsp:nvSpPr>
      <dsp:spPr>
        <a:xfrm rot="10800000">
          <a:off x="1215917" y="2032000"/>
          <a:ext cx="2431835"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Replace</a:t>
          </a:r>
        </a:p>
      </dsp:txBody>
      <dsp:txXfrm rot="-10800000">
        <a:off x="1641488" y="2032000"/>
        <a:ext cx="1580692" cy="1016000"/>
      </dsp:txXfrm>
    </dsp:sp>
    <dsp:sp modelId="{FC986990-F094-482A-827F-EF9700455232}">
      <dsp:nvSpPr>
        <dsp:cNvPr id="0" name=""/>
        <dsp:cNvSpPr/>
      </dsp:nvSpPr>
      <dsp:spPr>
        <a:xfrm>
          <a:off x="2431835" y="3047999"/>
          <a:ext cx="4720620" cy="1016000"/>
        </a:xfrm>
        <a:prstGeom prst="nonIsoscelesTrapezoid">
          <a:avLst>
            <a:gd name="adj1" fmla="val 59838"/>
            <a:gd name="adj2" fmla="val 0"/>
          </a:avLst>
        </a:prstGeom>
        <a:solidFill>
          <a:schemeClr val="lt1">
            <a:alpha val="90000"/>
            <a:hueOff val="0"/>
            <a:satOff val="0"/>
            <a:lumOff val="0"/>
            <a:alphaOff val="0"/>
          </a:schemeClr>
        </a:solidFill>
        <a:ln w="25400" cap="flat" cmpd="sng" algn="ctr">
          <a:solidFill>
            <a:schemeClr val="accent3">
              <a:shade val="80000"/>
              <a:hueOff val="218907"/>
              <a:satOff val="-1431"/>
              <a:lumOff val="245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GB" sz="1600" kern="1200" dirty="0">
              <a:latin typeface="Tahoma" panose="020B0604030504040204" pitchFamily="34" charset="0"/>
              <a:ea typeface="Tahoma" panose="020B0604030504040204" pitchFamily="34" charset="0"/>
              <a:cs typeface="Tahoma" panose="020B0604030504040204" pitchFamily="34" charset="0"/>
            </a:rPr>
            <a:t>Offset those emissions which can’t be limited by the above</a:t>
          </a:r>
        </a:p>
      </dsp:txBody>
      <dsp:txXfrm>
        <a:off x="3039793" y="3047999"/>
        <a:ext cx="4112662" cy="1016000"/>
      </dsp:txXfrm>
    </dsp:sp>
    <dsp:sp modelId="{0B484DF4-5D54-45D1-B28C-0BF3FE714023}">
      <dsp:nvSpPr>
        <dsp:cNvPr id="0" name=""/>
        <dsp:cNvSpPr/>
      </dsp:nvSpPr>
      <dsp:spPr>
        <a:xfrm rot="10800000">
          <a:off x="1823876" y="3047999"/>
          <a:ext cx="1215917" cy="1016000"/>
        </a:xfrm>
        <a:prstGeom prst="trapezoid">
          <a:avLst>
            <a:gd name="adj" fmla="val 5983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en-GB" sz="3500" kern="1200" dirty="0"/>
            <a:t>Offset</a:t>
          </a:r>
        </a:p>
      </dsp:txBody>
      <dsp:txXfrm rot="-10800000">
        <a:off x="1823876" y="3047999"/>
        <a:ext cx="1215917"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4"/>
            <a:ext cx="2889938" cy="498631"/>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9428013"/>
            <a:ext cx="2889938" cy="498629"/>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3777994" y="9428013"/>
            <a:ext cx="2889938" cy="498629"/>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dirty="0"/>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889938" cy="49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11267" name="Rectangle 3"/>
          <p:cNvSpPr>
            <a:spLocks noGrp="1" noChangeArrowheads="1"/>
          </p:cNvSpPr>
          <p:nvPr>
            <p:ph type="dt" idx="1"/>
          </p:nvPr>
        </p:nvSpPr>
        <p:spPr bwMode="auto">
          <a:xfrm>
            <a:off x="3777994" y="0"/>
            <a:ext cx="2889938" cy="49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26988" y="744538"/>
            <a:ext cx="6615112"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666910" y="4715153"/>
            <a:ext cx="5335270" cy="4466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9428010"/>
            <a:ext cx="2889938" cy="49633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dirty="0"/>
          </a:p>
        </p:txBody>
      </p:sp>
      <p:sp>
        <p:nvSpPr>
          <p:cNvPr id="11271" name="Rectangle 7"/>
          <p:cNvSpPr>
            <a:spLocks noGrp="1" noChangeArrowheads="1"/>
          </p:cNvSpPr>
          <p:nvPr>
            <p:ph type="sldNum" sz="quarter" idx="5"/>
          </p:nvPr>
        </p:nvSpPr>
        <p:spPr bwMode="auto">
          <a:xfrm>
            <a:off x="3777994" y="9428010"/>
            <a:ext cx="2889938" cy="49633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dirty="0"/>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7713" indent="-287338" eaLnBrk="0" hangingPunct="0">
              <a:spcBef>
                <a:spcPct val="30000"/>
              </a:spcBef>
              <a:defRPr sz="1200">
                <a:solidFill>
                  <a:schemeClr val="tx1"/>
                </a:solidFill>
                <a:latin typeface="Arial" charset="0"/>
                <a:ea typeface="ＭＳ Ｐゴシック" pitchFamily="34" charset="-128"/>
              </a:defRPr>
            </a:lvl2pPr>
            <a:lvl3pPr marL="1152525" indent="-230188" eaLnBrk="0" hangingPunct="0">
              <a:spcBef>
                <a:spcPct val="30000"/>
              </a:spcBef>
              <a:defRPr sz="1200">
                <a:solidFill>
                  <a:schemeClr val="tx1"/>
                </a:solidFill>
                <a:latin typeface="Arial" charset="0"/>
                <a:ea typeface="ＭＳ Ｐゴシック" pitchFamily="34" charset="-128"/>
              </a:defRPr>
            </a:lvl3pPr>
            <a:lvl4pPr marL="1614488" indent="-230188" eaLnBrk="0" hangingPunct="0">
              <a:spcBef>
                <a:spcPct val="30000"/>
              </a:spcBef>
              <a:defRPr sz="1200">
                <a:solidFill>
                  <a:schemeClr val="tx1"/>
                </a:solidFill>
                <a:latin typeface="Arial" charset="0"/>
                <a:ea typeface="ＭＳ Ｐゴシック" pitchFamily="34" charset="-128"/>
              </a:defRPr>
            </a:lvl4pPr>
            <a:lvl5pPr marL="2074863" indent="-230188" eaLnBrk="0" hangingPunct="0">
              <a:spcBef>
                <a:spcPct val="30000"/>
              </a:spcBef>
              <a:defRPr sz="1200">
                <a:solidFill>
                  <a:schemeClr val="tx1"/>
                </a:solidFill>
                <a:latin typeface="Arial" charset="0"/>
                <a:ea typeface="ＭＳ Ｐゴシック" pitchFamily="34" charset="-128"/>
              </a:defRPr>
            </a:lvl5pPr>
            <a:lvl6pPr marL="2532063" indent="-230188" eaLnBrk="0" fontAlgn="base" hangingPunct="0">
              <a:spcBef>
                <a:spcPct val="30000"/>
              </a:spcBef>
              <a:spcAft>
                <a:spcPct val="0"/>
              </a:spcAft>
              <a:defRPr sz="1200">
                <a:solidFill>
                  <a:schemeClr val="tx1"/>
                </a:solidFill>
                <a:latin typeface="Arial" charset="0"/>
                <a:ea typeface="ＭＳ Ｐゴシック" pitchFamily="34" charset="-128"/>
              </a:defRPr>
            </a:lvl6pPr>
            <a:lvl7pPr marL="2989263" indent="-230188" eaLnBrk="0" fontAlgn="base" hangingPunct="0">
              <a:spcBef>
                <a:spcPct val="30000"/>
              </a:spcBef>
              <a:spcAft>
                <a:spcPct val="0"/>
              </a:spcAft>
              <a:defRPr sz="1200">
                <a:solidFill>
                  <a:schemeClr val="tx1"/>
                </a:solidFill>
                <a:latin typeface="Arial" charset="0"/>
                <a:ea typeface="ＭＳ Ｐゴシック" pitchFamily="34" charset="-128"/>
              </a:defRPr>
            </a:lvl7pPr>
            <a:lvl8pPr marL="3446463" indent="-230188" eaLnBrk="0" fontAlgn="base" hangingPunct="0">
              <a:spcBef>
                <a:spcPct val="30000"/>
              </a:spcBef>
              <a:spcAft>
                <a:spcPct val="0"/>
              </a:spcAft>
              <a:defRPr sz="1200">
                <a:solidFill>
                  <a:schemeClr val="tx1"/>
                </a:solidFill>
                <a:latin typeface="Arial" charset="0"/>
                <a:ea typeface="ＭＳ Ｐゴシック" pitchFamily="34" charset="-128"/>
              </a:defRPr>
            </a:lvl8pPr>
            <a:lvl9pPr marL="3903663" indent="-23018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3022A804-C4B5-406E-85AF-C8C2B9ACE738}" type="slidenum">
              <a:rPr lang="en-GB" altLang="en-US" smtClean="0">
                <a:cs typeface="Arial" charset="0"/>
              </a:rPr>
              <a:pPr eaLnBrk="1" hangingPunct="1">
                <a:spcBef>
                  <a:spcPct val="0"/>
                </a:spcBef>
              </a:pPr>
              <a:t>1</a:t>
            </a:fld>
            <a:endParaRPr lang="en-GB" altLang="en-US" dirty="0">
              <a:cs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1243612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72</a:t>
            </a:fld>
            <a:endParaRPr lang="en-GB" dirty="0"/>
          </a:p>
        </p:txBody>
      </p:sp>
    </p:spTree>
    <p:extLst>
      <p:ext uri="{BB962C8B-B14F-4D97-AF65-F5344CB8AC3E}">
        <p14:creationId xmlns:p14="http://schemas.microsoft.com/office/powerpoint/2010/main" val="2499491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73</a:t>
            </a:fld>
            <a:endParaRPr lang="en-GB" dirty="0"/>
          </a:p>
        </p:txBody>
      </p:sp>
    </p:spTree>
    <p:extLst>
      <p:ext uri="{BB962C8B-B14F-4D97-AF65-F5344CB8AC3E}">
        <p14:creationId xmlns:p14="http://schemas.microsoft.com/office/powerpoint/2010/main" val="43890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74</a:t>
            </a:fld>
            <a:endParaRPr lang="en-GB" dirty="0"/>
          </a:p>
        </p:txBody>
      </p:sp>
    </p:spTree>
    <p:extLst>
      <p:ext uri="{BB962C8B-B14F-4D97-AF65-F5344CB8AC3E}">
        <p14:creationId xmlns:p14="http://schemas.microsoft.com/office/powerpoint/2010/main" val="204448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75</a:t>
            </a:fld>
            <a:endParaRPr lang="en-GB" dirty="0"/>
          </a:p>
        </p:txBody>
      </p:sp>
    </p:spTree>
    <p:extLst>
      <p:ext uri="{BB962C8B-B14F-4D97-AF65-F5344CB8AC3E}">
        <p14:creationId xmlns:p14="http://schemas.microsoft.com/office/powerpoint/2010/main" val="200895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76</a:t>
            </a:fld>
            <a:endParaRPr lang="en-GB" dirty="0"/>
          </a:p>
        </p:txBody>
      </p:sp>
    </p:spTree>
    <p:extLst>
      <p:ext uri="{BB962C8B-B14F-4D97-AF65-F5344CB8AC3E}">
        <p14:creationId xmlns:p14="http://schemas.microsoft.com/office/powerpoint/2010/main" val="38184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77</a:t>
            </a:fld>
            <a:endParaRPr lang="en-GB" dirty="0"/>
          </a:p>
        </p:txBody>
      </p:sp>
    </p:spTree>
    <p:extLst>
      <p:ext uri="{BB962C8B-B14F-4D97-AF65-F5344CB8AC3E}">
        <p14:creationId xmlns:p14="http://schemas.microsoft.com/office/powerpoint/2010/main" val="88977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78</a:t>
            </a:fld>
            <a:endParaRPr lang="en-GB" dirty="0"/>
          </a:p>
        </p:txBody>
      </p:sp>
    </p:spTree>
    <p:extLst>
      <p:ext uri="{BB962C8B-B14F-4D97-AF65-F5344CB8AC3E}">
        <p14:creationId xmlns:p14="http://schemas.microsoft.com/office/powerpoint/2010/main" val="114922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79</a:t>
            </a:fld>
            <a:endParaRPr lang="en-GB" dirty="0"/>
          </a:p>
        </p:txBody>
      </p:sp>
    </p:spTree>
    <p:extLst>
      <p:ext uri="{BB962C8B-B14F-4D97-AF65-F5344CB8AC3E}">
        <p14:creationId xmlns:p14="http://schemas.microsoft.com/office/powerpoint/2010/main" val="1150606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80</a:t>
            </a:fld>
            <a:endParaRPr lang="en-GB" dirty="0"/>
          </a:p>
        </p:txBody>
      </p:sp>
    </p:spTree>
    <p:extLst>
      <p:ext uri="{BB962C8B-B14F-4D97-AF65-F5344CB8AC3E}">
        <p14:creationId xmlns:p14="http://schemas.microsoft.com/office/powerpoint/2010/main" val="705734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84</a:t>
            </a:fld>
            <a:endParaRPr lang="en-GB" dirty="0"/>
          </a:p>
        </p:txBody>
      </p:sp>
    </p:spTree>
    <p:extLst>
      <p:ext uri="{BB962C8B-B14F-4D97-AF65-F5344CB8AC3E}">
        <p14:creationId xmlns:p14="http://schemas.microsoft.com/office/powerpoint/2010/main" val="136473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10</a:t>
            </a:fld>
            <a:endParaRPr lang="en-US" altLang="en-US" dirty="0"/>
          </a:p>
        </p:txBody>
      </p:sp>
    </p:spTree>
    <p:extLst>
      <p:ext uri="{BB962C8B-B14F-4D97-AF65-F5344CB8AC3E}">
        <p14:creationId xmlns:p14="http://schemas.microsoft.com/office/powerpoint/2010/main" val="170636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87</a:t>
            </a:fld>
            <a:endParaRPr lang="en-GB" dirty="0"/>
          </a:p>
        </p:txBody>
      </p:sp>
    </p:spTree>
    <p:extLst>
      <p:ext uri="{BB962C8B-B14F-4D97-AF65-F5344CB8AC3E}">
        <p14:creationId xmlns:p14="http://schemas.microsoft.com/office/powerpoint/2010/main" val="50806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88</a:t>
            </a:fld>
            <a:endParaRPr lang="en-GB" dirty="0"/>
          </a:p>
        </p:txBody>
      </p:sp>
    </p:spTree>
    <p:extLst>
      <p:ext uri="{BB962C8B-B14F-4D97-AF65-F5344CB8AC3E}">
        <p14:creationId xmlns:p14="http://schemas.microsoft.com/office/powerpoint/2010/main" val="502698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98</a:t>
            </a:fld>
            <a:endParaRPr lang="en-GB" dirty="0"/>
          </a:p>
        </p:txBody>
      </p:sp>
    </p:spTree>
    <p:extLst>
      <p:ext uri="{BB962C8B-B14F-4D97-AF65-F5344CB8AC3E}">
        <p14:creationId xmlns:p14="http://schemas.microsoft.com/office/powerpoint/2010/main" val="49449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99</a:t>
            </a:fld>
            <a:endParaRPr lang="en-GB" dirty="0"/>
          </a:p>
        </p:txBody>
      </p:sp>
    </p:spTree>
    <p:extLst>
      <p:ext uri="{BB962C8B-B14F-4D97-AF65-F5344CB8AC3E}">
        <p14:creationId xmlns:p14="http://schemas.microsoft.com/office/powerpoint/2010/main" val="3160192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F8A6BB3-15F9-4141-AB05-7BFCB398C0ED}" type="slidenum">
              <a:rPr lang="en-US" altLang="en-US" smtClean="0"/>
              <a:pPr>
                <a:defRPr/>
              </a:pPr>
              <a:t>100</a:t>
            </a:fld>
            <a:endParaRPr lang="en-US" altLang="en-US" dirty="0"/>
          </a:p>
        </p:txBody>
      </p:sp>
    </p:spTree>
    <p:extLst>
      <p:ext uri="{BB962C8B-B14F-4D97-AF65-F5344CB8AC3E}">
        <p14:creationId xmlns:p14="http://schemas.microsoft.com/office/powerpoint/2010/main" val="775736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5086350" y="1563688"/>
            <a:ext cx="13858875" cy="7796212"/>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9CB74164-25DC-401F-8792-549B7F090DCC}" type="slidenum">
              <a:rPr lang="en-US" altLang="en-US" smtClean="0"/>
              <a:pPr eaLnBrk="1" hangingPunct="1">
                <a:spcBef>
                  <a:spcPct val="0"/>
                </a:spcBef>
              </a:pPr>
              <a:t>101</a:t>
            </a:fld>
            <a:endParaRPr lang="en-US" altLang="en-US" dirty="0"/>
          </a:p>
        </p:txBody>
      </p:sp>
    </p:spTree>
    <p:extLst>
      <p:ext uri="{BB962C8B-B14F-4D97-AF65-F5344CB8AC3E}">
        <p14:creationId xmlns:p14="http://schemas.microsoft.com/office/powerpoint/2010/main" val="145299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5360570-2B09-DB43-BBE0-DA076DA911F1}" type="slidenum">
              <a:rPr lang="en-US" altLang="en-US" smtClean="0"/>
              <a:pPr>
                <a:defRPr/>
              </a:pPr>
              <a:t>43</a:t>
            </a:fld>
            <a:endParaRPr lang="en-US" altLang="en-US" dirty="0"/>
          </a:p>
        </p:txBody>
      </p:sp>
    </p:spTree>
    <p:extLst>
      <p:ext uri="{BB962C8B-B14F-4D97-AF65-F5344CB8AC3E}">
        <p14:creationId xmlns:p14="http://schemas.microsoft.com/office/powerpoint/2010/main" val="241545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65</a:t>
            </a:fld>
            <a:endParaRPr lang="en-GB" dirty="0"/>
          </a:p>
        </p:txBody>
      </p:sp>
    </p:spTree>
    <p:extLst>
      <p:ext uri="{BB962C8B-B14F-4D97-AF65-F5344CB8AC3E}">
        <p14:creationId xmlns:p14="http://schemas.microsoft.com/office/powerpoint/2010/main" val="145087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66</a:t>
            </a:fld>
            <a:endParaRPr lang="en-GB" dirty="0"/>
          </a:p>
        </p:txBody>
      </p:sp>
    </p:spTree>
    <p:extLst>
      <p:ext uri="{BB962C8B-B14F-4D97-AF65-F5344CB8AC3E}">
        <p14:creationId xmlns:p14="http://schemas.microsoft.com/office/powerpoint/2010/main" val="410532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67</a:t>
            </a:fld>
            <a:endParaRPr lang="en-GB" dirty="0"/>
          </a:p>
        </p:txBody>
      </p:sp>
    </p:spTree>
    <p:extLst>
      <p:ext uri="{BB962C8B-B14F-4D97-AF65-F5344CB8AC3E}">
        <p14:creationId xmlns:p14="http://schemas.microsoft.com/office/powerpoint/2010/main" val="395090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57F3D7-7BB6-4DA9-9330-2078E7285743}" type="slidenum">
              <a:rPr lang="en-GB" smtClean="0"/>
              <a:t>68</a:t>
            </a:fld>
            <a:endParaRPr lang="en-GB" dirty="0"/>
          </a:p>
        </p:txBody>
      </p:sp>
    </p:spTree>
    <p:extLst>
      <p:ext uri="{BB962C8B-B14F-4D97-AF65-F5344CB8AC3E}">
        <p14:creationId xmlns:p14="http://schemas.microsoft.com/office/powerpoint/2010/main" val="1168111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70</a:t>
            </a:fld>
            <a:endParaRPr lang="en-GB" dirty="0"/>
          </a:p>
        </p:txBody>
      </p:sp>
    </p:spTree>
    <p:extLst>
      <p:ext uri="{BB962C8B-B14F-4D97-AF65-F5344CB8AC3E}">
        <p14:creationId xmlns:p14="http://schemas.microsoft.com/office/powerpoint/2010/main" val="182805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GB" dirty="0"/>
          </a:p>
        </p:txBody>
      </p:sp>
      <p:sp>
        <p:nvSpPr>
          <p:cNvPr id="4" name="Slide Number Placeholder 3"/>
          <p:cNvSpPr>
            <a:spLocks noGrp="1"/>
          </p:cNvSpPr>
          <p:nvPr>
            <p:ph type="sldNum" sz="quarter" idx="5"/>
          </p:nvPr>
        </p:nvSpPr>
        <p:spPr/>
        <p:txBody>
          <a:bodyPr/>
          <a:lstStyle/>
          <a:p>
            <a:fld id="{0A57F3D7-7BB6-4DA9-9330-2078E7285743}" type="slidenum">
              <a:rPr lang="en-GB" smtClean="0"/>
              <a:t>71</a:t>
            </a:fld>
            <a:endParaRPr lang="en-GB" dirty="0"/>
          </a:p>
        </p:txBody>
      </p:sp>
    </p:spTree>
    <p:extLst>
      <p:ext uri="{BB962C8B-B14F-4D97-AF65-F5344CB8AC3E}">
        <p14:creationId xmlns:p14="http://schemas.microsoft.com/office/powerpoint/2010/main" val="2860313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ct val="1000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98007" y="2542095"/>
            <a:ext cx="1625519" cy="664749"/>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800728" y="3323831"/>
            <a:ext cx="1625519" cy="609225"/>
          </a:xfrm>
          <a:prstGeom prst="rect">
            <a:avLst/>
          </a:prstGeom>
        </p:spPr>
        <p:txBody>
          <a:bodyPr lIns="0" tIns="0" rIns="0" bIns="0"/>
          <a:lstStyle>
            <a:lvl1pPr marL="0" indent="0">
              <a:lnSpc>
                <a:spcPct val="100000"/>
              </a:lnSpc>
              <a:spcBef>
                <a:spcPts val="0"/>
              </a:spcBef>
              <a:buFontTx/>
              <a:buNone/>
              <a:defRPr sz="20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dirty="0"/>
              <a:t>Click icon to add picture</a:t>
            </a:r>
          </a:p>
        </p:txBody>
      </p:sp>
      <p:sp>
        <p:nvSpPr>
          <p:cNvPr id="15" name="Picture Placeholder 12">
            <a:extLst>
              <a:ext uri="{C183D7F6-B498-43B3-948B-1728B52AA6E4}">
                <adec:decorative xmlns=""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dirty="0"/>
              <a:t>Click icon to add picture</a:t>
            </a:r>
          </a:p>
        </p:txBody>
      </p:sp>
      <p:sp>
        <p:nvSpPr>
          <p:cNvPr id="17" name="Picture Placeholder 12">
            <a:extLst>
              <a:ext uri="{C183D7F6-B498-43B3-948B-1728B52AA6E4}">
                <adec:decorative xmlns=""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dirty="0"/>
              <a:t>Click icon to add picture</a:t>
            </a:r>
          </a:p>
        </p:txBody>
      </p:sp>
      <p:sp>
        <p:nvSpPr>
          <p:cNvPr id="13" name="Picture Placeholder 12">
            <a:extLst>
              <a:ext uri="{C183D7F6-B498-43B3-948B-1728B52AA6E4}">
                <adec:decorative xmlns=""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dirty="0"/>
              <a:t>Click icon to add picture</a:t>
            </a:r>
          </a:p>
        </p:txBody>
      </p:sp>
      <p:sp>
        <p:nvSpPr>
          <p:cNvPr id="6" name="Picture Placeholder 12">
            <a:extLst>
              <a:ext uri="{C183D7F6-B498-43B3-948B-1728B52AA6E4}">
                <adec:decorative xmlns=""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dirty="0"/>
              <a:t>Click icon to add picture</a:t>
            </a:r>
          </a:p>
        </p:txBody>
      </p:sp>
      <p:sp>
        <p:nvSpPr>
          <p:cNvPr id="7" name="Picture Placeholder 12">
            <a:extLst>
              <a:ext uri="{C183D7F6-B498-43B3-948B-1728B52AA6E4}">
                <adec:decorative xmlns=""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Main headings, text and bullet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103445" y="689700"/>
            <a:ext cx="8783505" cy="651068"/>
          </a:xfrm>
          <a:prstGeom prst="rect">
            <a:avLst/>
          </a:prstGeom>
        </p:spPr>
        <p:txBody>
          <a:bodyPr lIns="0" tIns="0" rIns="0" bIns="0"/>
          <a:lstStyle>
            <a:lvl1pPr marL="0" indent="0">
              <a:lnSpc>
                <a:spcPts val="4200"/>
              </a:lnSpc>
              <a:buFontTx/>
              <a:buNone/>
              <a:defRPr sz="4400" b="0" i="0" baseline="0">
                <a:solidFill>
                  <a:srgbClr val="1C5FAA"/>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261731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197001226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240051071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Main headings, text and bullet points">
    <p:spTree>
      <p:nvGrpSpPr>
        <p:cNvPr id="1" name=""/>
        <p:cNvGrpSpPr/>
        <p:nvPr/>
      </p:nvGrpSpPr>
      <p:grpSpPr>
        <a:xfrm>
          <a:off x="0" y="0"/>
          <a:ext cx="0" cy="0"/>
          <a:chOff x="0" y="0"/>
          <a:chExt cx="0" cy="0"/>
        </a:xfrm>
      </p:grpSpPr>
      <p:pic>
        <p:nvPicPr>
          <p:cNvPr id="4" name="Picture 1" descr="UWE-Logo-Bottom.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200151" y="6326188"/>
            <a:ext cx="1441449"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5"/>
          <p:cNvSpPr>
            <a:spLocks noGrp="1"/>
          </p:cNvSpPr>
          <p:nvPr>
            <p:ph type="body" sz="quarter" idx="10"/>
          </p:nvPr>
        </p:nvSpPr>
        <p:spPr>
          <a:xfrm>
            <a:off x="1199455" y="689700"/>
            <a:ext cx="8687495" cy="651068"/>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sp>
        <p:nvSpPr>
          <p:cNvPr id="6" name="Text Placeholder 5"/>
          <p:cNvSpPr>
            <a:spLocks noGrp="1"/>
          </p:cNvSpPr>
          <p:nvPr>
            <p:ph type="body" sz="quarter" idx="11"/>
          </p:nvPr>
        </p:nvSpPr>
        <p:spPr>
          <a:xfrm>
            <a:off x="1103445" y="1557214"/>
            <a:ext cx="8783504" cy="4464074"/>
          </a:xfrm>
          <a:prstGeom prst="rect">
            <a:avLst/>
          </a:prstGeom>
        </p:spPr>
        <p:txBody>
          <a:bodyPr/>
          <a:lstStyle>
            <a:lvl1pPr marL="266700" indent="-266700">
              <a:buClr>
                <a:srgbClr val="16818D"/>
              </a:buClr>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Courier New" panose="02070309020205020404" pitchFamily="49" charset="0"/>
              <a:buChar char="o"/>
              <a:defRPr sz="1600">
                <a:latin typeface="Tahoma" panose="020B0604030504040204" pitchFamily="34" charset="0"/>
                <a:ea typeface="Tahoma" panose="020B0604030504040204" pitchFamily="34" charset="0"/>
                <a:cs typeface="Tahoma" panose="020B0604030504040204" pitchFamily="34" charset="0"/>
              </a:defRPr>
            </a:lvl2pPr>
            <a:lvl3pPr marL="8080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pic>
        <p:nvPicPr>
          <p:cNvPr id="3074" name="Picture 2" descr="F:\NUS\Responsible_Futures\NUS-accredited-RF-colour.jp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639616" y="6119266"/>
            <a:ext cx="1274987" cy="75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9168341" y="6034945"/>
            <a:ext cx="3022555" cy="82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userDrawn="1"/>
        </p:nvPicPr>
        <p:blipFill>
          <a:blip r:embed="rId5"/>
          <a:stretch>
            <a:fillRect/>
          </a:stretch>
        </p:blipFill>
        <p:spPr>
          <a:xfrm>
            <a:off x="5354068" y="6034944"/>
            <a:ext cx="2872069" cy="790398"/>
          </a:xfrm>
          <a:prstGeom prst="rect">
            <a:avLst/>
          </a:prstGeom>
        </p:spPr>
      </p:pic>
    </p:spTree>
    <p:extLst>
      <p:ext uri="{BB962C8B-B14F-4D97-AF65-F5344CB8AC3E}">
        <p14:creationId xmlns:p14="http://schemas.microsoft.com/office/powerpoint/2010/main" val="379450597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03CDE-CFF3-4F86-8E07-D0F23D1940A0}" type="datetimeFigureOut">
              <a:rPr lang="en-GB" smtClean="0">
                <a:solidFill>
                  <a:prstClr val="black">
                    <a:tint val="75000"/>
                  </a:prstClr>
                </a:solidFill>
              </a:rPr>
              <a:pPr/>
              <a:t>26/10/2022</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E02C95B-F8D4-4AAA-8554-FCE4C5721112}"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6177686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20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Imag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86952" y="0"/>
            <a:ext cx="1441449"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Picture Placeholder 21"/>
          <p:cNvSpPr>
            <a:spLocks noGrp="1"/>
          </p:cNvSpPr>
          <p:nvPr>
            <p:ph type="pic" sz="quarter" idx="12"/>
          </p:nvPr>
        </p:nvSpPr>
        <p:spPr>
          <a:xfrm>
            <a:off x="815413" y="981076"/>
            <a:ext cx="10512987" cy="5112221"/>
          </a:xfrm>
          <a:prstGeom prst="rect">
            <a:avLst/>
          </a:prstGeom>
          <a:solidFill>
            <a:schemeClr val="bg1">
              <a:lumMod val="75000"/>
            </a:schemeClr>
          </a:solidFill>
        </p:spPr>
        <p:txBody>
          <a:bodyPr/>
          <a:lstStyle>
            <a:lvl1pPr marL="0" indent="0">
              <a:buFontTx/>
              <a:buNone/>
              <a:defRPr sz="2400" b="0" i="0">
                <a:ln>
                  <a:solidFill>
                    <a:srgbClr val="FFFFFF"/>
                  </a:solidFill>
                </a:ln>
                <a:solidFill>
                  <a:srgbClr val="FFFFFF"/>
                </a:solidFill>
                <a:latin typeface="Tahoma"/>
                <a:ea typeface="Tahoma"/>
                <a:cs typeface="Tahoma"/>
              </a:defRPr>
            </a:lvl1pPr>
          </a:lstStyle>
          <a:p>
            <a:pPr lvl="0"/>
            <a:r>
              <a:rPr lang="en-GB" noProof="0" dirty="0"/>
              <a:t>Drag picture to placeholder or click icon to add</a:t>
            </a:r>
            <a:endParaRPr lang="en-US" noProof="0" dirty="0"/>
          </a:p>
        </p:txBody>
      </p:sp>
    </p:spTree>
    <p:extLst>
      <p:ext uri="{BB962C8B-B14F-4D97-AF65-F5344CB8AC3E}">
        <p14:creationId xmlns:p14="http://schemas.microsoft.com/office/powerpoint/2010/main" val="461337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Main headings, text and numbered points">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1200001" y="740834"/>
            <a:ext cx="8890692" cy="634667"/>
          </a:xfrm>
          <a:prstGeom prst="rect">
            <a:avLst/>
          </a:prstGeom>
        </p:spPr>
        <p:txBody>
          <a:bodyPr lIns="0" tIns="0" rIns="0" bIns="0"/>
          <a:lstStyle>
            <a:lvl1pPr marL="0" indent="0">
              <a:lnSpc>
                <a:spcPts val="4200"/>
              </a:lnSpc>
              <a:buFontTx/>
              <a:buNone/>
              <a:defRPr sz="4000" b="0" i="0">
                <a:solidFill>
                  <a:srgbClr val="16818D"/>
                </a:solidFill>
                <a:latin typeface="Georgia" charset="0"/>
                <a:ea typeface="Georgia" charset="0"/>
                <a:cs typeface="Georgia" charset="0"/>
              </a:defRPr>
            </a:lvl1pPr>
          </a:lstStyle>
          <a:p>
            <a:pPr lvl="0"/>
            <a:r>
              <a:rPr lang="en-GB" dirty="0"/>
              <a:t>Click to edit Master text styles</a:t>
            </a:r>
          </a:p>
        </p:txBody>
      </p:sp>
      <p:pic>
        <p:nvPicPr>
          <p:cNvPr id="8" name="Picture 7" descr="UWE-Logo-Botto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148918"/>
            <a:ext cx="1439333" cy="7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1"/>
          </p:nvPr>
        </p:nvSpPr>
        <p:spPr>
          <a:xfrm>
            <a:off x="1103446" y="1612800"/>
            <a:ext cx="8969125" cy="4108103"/>
          </a:xfrm>
          <a:prstGeom prst="rect">
            <a:avLst/>
          </a:prstGeom>
        </p:spPr>
        <p:txBody>
          <a:bodyPr/>
          <a:lstStyle>
            <a:lvl1pPr marL="266700" indent="-266700">
              <a:buClr>
                <a:srgbClr val="16818D"/>
              </a:buClr>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1pPr>
            <a:lvl2pPr marL="541338" indent="-274638">
              <a:buClr>
                <a:srgbClr val="16818D"/>
              </a:buClr>
              <a:buFont typeface="+mj-lt"/>
              <a:buAutoNum type="romanLcPeriod"/>
              <a:defRPr sz="1600">
                <a:latin typeface="Tahoma" panose="020B0604030504040204" pitchFamily="34" charset="0"/>
                <a:ea typeface="Tahoma" panose="020B0604030504040204" pitchFamily="34" charset="0"/>
                <a:cs typeface="Tahoma" panose="020B0604030504040204" pitchFamily="34" charset="0"/>
              </a:defRPr>
            </a:lvl2pPr>
            <a:lvl3pPr marL="896938" indent="-266700">
              <a:buClr>
                <a:srgbClr val="16818D"/>
              </a:buClr>
              <a:buFont typeface="Arial" panose="020B0604020202020204" pitchFamily="34" charset="0"/>
              <a:buChar char="̶"/>
              <a:defRPr sz="1600">
                <a:latin typeface="Tahoma" panose="020B0604030504040204" pitchFamily="34" charset="0"/>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72304867"/>
      </p:ext>
    </p:extLst>
  </p:cSld>
  <p:clrMapOvr>
    <a:masterClrMapping/>
  </p:clrMapOvr>
  <p:transition spd="slow">
    <p:fade/>
  </p:transition>
  <p:extLst mod="1">
    <p:ext uri="{DCECCB84-F9BA-43D5-87BE-67443E8EF086}">
      <p15:sldGuideLst xmlns:p15="http://schemas.microsoft.com/office/powerpoint/2012/main">
        <p15:guide id="1" pos="567">
          <p15:clr>
            <a:srgbClr val="FBAE40"/>
          </p15:clr>
        </p15:guide>
        <p15:guide id="2" orient="horz" pos="3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71614"/>
            <a:ext cx="103632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214687"/>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xfrm>
            <a:off x="609600" y="6245226"/>
            <a:ext cx="2844800" cy="476251"/>
          </a:xfrm>
          <a:prstGeom prst="rect">
            <a:avLst/>
          </a:prstGeom>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xfrm>
            <a:off x="4165600" y="6245226"/>
            <a:ext cx="3860800" cy="476251"/>
          </a:xfrm>
          <a:prstGeom prst="rect">
            <a:avLst/>
          </a:prstGeom>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xfrm>
            <a:off x="4667251" y="6215064"/>
            <a:ext cx="2844800" cy="476251"/>
          </a:xfrm>
          <a:prstGeom prst="rect">
            <a:avLst/>
          </a:prstGeom>
          <a:ln/>
        </p:spPr>
        <p:txBody>
          <a:bodyPr/>
          <a:lstStyle>
            <a:lvl1pPr>
              <a:defRPr/>
            </a:lvl1pPr>
          </a:lstStyle>
          <a:p>
            <a:pPr>
              <a:defRPr/>
            </a:pPr>
            <a:fld id="{803FCEAD-8961-4004-8102-D17BA79BAB87}" type="slidenum">
              <a:rPr lang="en-GB" altLang="en-US"/>
              <a:pPr>
                <a:defRPr/>
              </a:pPr>
              <a:t>‹#›</a:t>
            </a:fld>
            <a:endParaRPr lang="en-GB" altLang="en-US" dirty="0"/>
          </a:p>
        </p:txBody>
      </p:sp>
    </p:spTree>
    <p:extLst>
      <p:ext uri="{BB962C8B-B14F-4D97-AF65-F5344CB8AC3E}">
        <p14:creationId xmlns:p14="http://schemas.microsoft.com/office/powerpoint/2010/main" val="1230982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0D3F-296B-4640-8F5A-66862AFAE50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F1694C-54EB-4283-8194-D2892F66C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FF21B3-F1B8-4078-8120-328D8AC8E7B8}"/>
              </a:ext>
            </a:extLst>
          </p:cNvPr>
          <p:cNvSpPr>
            <a:spLocks noGrp="1"/>
          </p:cNvSpPr>
          <p:nvPr>
            <p:ph type="dt" sz="half" idx="10"/>
          </p:nvPr>
        </p:nvSpPr>
        <p:spPr/>
        <p:txBody>
          <a:bodyPr/>
          <a:lstStyle/>
          <a:p>
            <a:fld id="{260B4B1D-EC61-475D-87A6-E17838651726}" type="datetimeFigureOut">
              <a:rPr lang="en-GB" smtClean="0"/>
              <a:t>26/10/2022</a:t>
            </a:fld>
            <a:endParaRPr lang="en-GB" dirty="0"/>
          </a:p>
        </p:txBody>
      </p:sp>
      <p:sp>
        <p:nvSpPr>
          <p:cNvPr id="5" name="Footer Placeholder 4">
            <a:extLst>
              <a:ext uri="{FF2B5EF4-FFF2-40B4-BE49-F238E27FC236}">
                <a16:creationId xmlns:a16="http://schemas.microsoft.com/office/drawing/2014/main" id="{A5A774F0-EF87-433D-84F1-BA30F35FAC3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0555095-3965-4838-8982-EFB3643B4644}"/>
              </a:ext>
            </a:extLst>
          </p:cNvPr>
          <p:cNvSpPr>
            <a:spLocks noGrp="1"/>
          </p:cNvSpPr>
          <p:nvPr>
            <p:ph type="sldNum" sz="quarter" idx="12"/>
          </p:nvPr>
        </p:nvSpPr>
        <p:spPr/>
        <p:txBody>
          <a:bodyPr/>
          <a:lstStyle/>
          <a:p>
            <a:fld id="{6472F83F-3686-4799-9EEF-EA9B0445849C}" type="slidenum">
              <a:rPr lang="en-GB" smtClean="0"/>
              <a:t>‹#›</a:t>
            </a:fld>
            <a:endParaRPr lang="en-GB" dirty="0"/>
          </a:p>
        </p:txBody>
      </p:sp>
    </p:spTree>
    <p:extLst>
      <p:ext uri="{BB962C8B-B14F-4D97-AF65-F5344CB8AC3E}">
        <p14:creationId xmlns:p14="http://schemas.microsoft.com/office/powerpoint/2010/main" val="1408638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3D4D5E-02DA-408B-ADBA-BF91A2AFAFEC}"/>
              </a:ext>
            </a:extLst>
          </p:cNvPr>
          <p:cNvSpPr/>
          <p:nvPr userDrawn="1"/>
        </p:nvSpPr>
        <p:spPr>
          <a:xfrm>
            <a:off x="0" y="-1"/>
            <a:ext cx="12192000" cy="1325563"/>
          </a:xfrm>
          <a:prstGeom prst="rect">
            <a:avLst/>
          </a:prstGeom>
          <a:solidFill>
            <a:srgbClr val="025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4BCC8D-D23B-407F-8734-F68EF7EAE886}"/>
              </a:ext>
            </a:extLst>
          </p:cNvPr>
          <p:cNvSpPr>
            <a:spLocks noGrp="1"/>
          </p:cNvSpPr>
          <p:nvPr>
            <p:ph type="title" hasCustomPrompt="1"/>
          </p:nvPr>
        </p:nvSpPr>
        <p:spPr>
          <a:xfrm>
            <a:off x="838200" y="0"/>
            <a:ext cx="10515600" cy="1325563"/>
          </a:xfrm>
        </p:spPr>
        <p:txBody>
          <a:bodyPr/>
          <a:lstStyle>
            <a:lvl1pPr>
              <a:defRPr>
                <a:solidFill>
                  <a:schemeClr val="bg1"/>
                </a:solidFill>
                <a:latin typeface="Arial Black" panose="020B0A04020102020204" pitchFamily="34" charset="0"/>
                <a:cs typeface="Arial" panose="020B0604020202020204" pitchFamily="34" charset="0"/>
              </a:defRPr>
            </a:lvl1pPr>
          </a:lstStyle>
          <a:p>
            <a:r>
              <a:rPr lang="en-US" dirty="0"/>
              <a:t>Heading</a:t>
            </a:r>
            <a:endParaRPr lang="en-GB" dirty="0"/>
          </a:p>
        </p:txBody>
      </p:sp>
      <p:sp>
        <p:nvSpPr>
          <p:cNvPr id="11" name="Rectangle 10">
            <a:extLst>
              <a:ext uri="{FF2B5EF4-FFF2-40B4-BE49-F238E27FC236}">
                <a16:creationId xmlns:a16="http://schemas.microsoft.com/office/drawing/2014/main" id="{0888FEFB-7E93-4A37-BA94-91EB49037EA5}"/>
              </a:ext>
            </a:extLst>
          </p:cNvPr>
          <p:cNvSpPr/>
          <p:nvPr userDrawn="1"/>
        </p:nvSpPr>
        <p:spPr>
          <a:xfrm>
            <a:off x="0" y="6111732"/>
            <a:ext cx="12192000" cy="746268"/>
          </a:xfrm>
          <a:prstGeom prst="rect">
            <a:avLst/>
          </a:prstGeom>
          <a:solidFill>
            <a:srgbClr val="74B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Icon&#10;&#10;Description automatically generated">
            <a:extLst>
              <a:ext uri="{FF2B5EF4-FFF2-40B4-BE49-F238E27FC236}">
                <a16:creationId xmlns:a16="http://schemas.microsoft.com/office/drawing/2014/main" id="{1479563C-0478-43A0-9632-B3CACCD7C3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8463" y="6195218"/>
            <a:ext cx="1469230" cy="579296"/>
          </a:xfrm>
          <a:prstGeom prst="rect">
            <a:avLst/>
          </a:prstGeom>
        </p:spPr>
      </p:pic>
      <p:pic>
        <p:nvPicPr>
          <p:cNvPr id="15" name="Picture 14">
            <a:extLst>
              <a:ext uri="{FF2B5EF4-FFF2-40B4-BE49-F238E27FC236}">
                <a16:creationId xmlns:a16="http://schemas.microsoft.com/office/drawing/2014/main" id="{D121CC34-0B7A-457C-94D2-99FE446770BA}"/>
              </a:ext>
            </a:extLst>
          </p:cNvPr>
          <p:cNvPicPr>
            <a:picLocks noChangeAspect="1"/>
          </p:cNvPicPr>
          <p:nvPr userDrawn="1"/>
        </p:nvPicPr>
        <p:blipFill>
          <a:blip r:embed="rId3"/>
          <a:stretch>
            <a:fillRect/>
          </a:stretch>
        </p:blipFill>
        <p:spPr>
          <a:xfrm>
            <a:off x="7813181" y="6153475"/>
            <a:ext cx="2442862" cy="662782"/>
          </a:xfrm>
          <a:prstGeom prst="rect">
            <a:avLst/>
          </a:prstGeom>
        </p:spPr>
      </p:pic>
      <p:sp>
        <p:nvSpPr>
          <p:cNvPr id="16" name="TextBox 15">
            <a:extLst>
              <a:ext uri="{FF2B5EF4-FFF2-40B4-BE49-F238E27FC236}">
                <a16:creationId xmlns:a16="http://schemas.microsoft.com/office/drawing/2014/main" id="{CEBDE677-1EEA-4F6A-B1B9-ACB56F3B2AE0}"/>
              </a:ext>
            </a:extLst>
          </p:cNvPr>
          <p:cNvSpPr txBox="1"/>
          <p:nvPr userDrawn="1"/>
        </p:nvSpPr>
        <p:spPr>
          <a:xfrm>
            <a:off x="235744" y="6300200"/>
            <a:ext cx="6425157" cy="369332"/>
          </a:xfrm>
          <a:prstGeom prst="rect">
            <a:avLst/>
          </a:prstGeom>
          <a:noFill/>
        </p:spPr>
        <p:txBody>
          <a:bodyPr wrap="none" rtlCol="0">
            <a:spAutoFit/>
          </a:bodyPr>
          <a:lstStyle/>
          <a:p>
            <a:r>
              <a:rPr lang="en-GB" dirty="0">
                <a:solidFill>
                  <a:schemeClr val="bg1"/>
                </a:solidFill>
                <a:latin typeface="Arial Black" panose="020B0A04020102020204" pitchFamily="34" charset="0"/>
              </a:rPr>
              <a:t>Education for Sustainable Development Guidance</a:t>
            </a:r>
          </a:p>
        </p:txBody>
      </p:sp>
      <p:sp>
        <p:nvSpPr>
          <p:cNvPr id="4" name="Text Placeholder 3">
            <a:extLst>
              <a:ext uri="{FF2B5EF4-FFF2-40B4-BE49-F238E27FC236}">
                <a16:creationId xmlns:a16="http://schemas.microsoft.com/office/drawing/2014/main" id="{42973379-E421-4D7F-BD7C-D91EFE4F8110}"/>
              </a:ext>
            </a:extLst>
          </p:cNvPr>
          <p:cNvSpPr>
            <a:spLocks noGrp="1"/>
          </p:cNvSpPr>
          <p:nvPr>
            <p:ph type="body" sz="quarter" idx="10" hasCustomPrompt="1"/>
          </p:nvPr>
        </p:nvSpPr>
        <p:spPr>
          <a:xfrm>
            <a:off x="838201" y="1785938"/>
            <a:ext cx="10515600" cy="3900487"/>
          </a:xfrm>
        </p:spPr>
        <p:txBody>
          <a:bodyPr>
            <a:normAutofit/>
          </a:bodyPr>
          <a:lstStyle>
            <a:lvl1pPr marL="0" indent="0">
              <a:buNone/>
              <a:defRPr sz="2400">
                <a:solidFill>
                  <a:schemeClr val="tx1">
                    <a:lumMod val="75000"/>
                    <a:lumOff val="25000"/>
                  </a:schemeClr>
                </a:solidFill>
                <a:latin typeface="Arial" panose="020B0604020202020204" pitchFamily="34" charset="0"/>
                <a:cs typeface="Arial" panose="020B0604020202020204" pitchFamily="34" charset="0"/>
              </a:defRPr>
            </a:lvl1pPr>
            <a:lvl2pPr>
              <a:defRPr sz="24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400">
                <a:solidFill>
                  <a:schemeClr val="tx1">
                    <a:lumMod val="75000"/>
                    <a:lumOff val="25000"/>
                  </a:schemeClr>
                </a:solidFill>
                <a:latin typeface="Arial" panose="020B0604020202020204" pitchFamily="34" charset="0"/>
                <a:cs typeface="Arial" panose="020B0604020202020204" pitchFamily="34" charset="0"/>
              </a:defRPr>
            </a:lvl4pPr>
            <a:lvl5pPr>
              <a:defRPr sz="24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Content text</a:t>
            </a:r>
            <a:endParaRPr lang="en-GB" dirty="0"/>
          </a:p>
        </p:txBody>
      </p:sp>
    </p:spTree>
    <p:extLst>
      <p:ext uri="{BB962C8B-B14F-4D97-AF65-F5344CB8AC3E}">
        <p14:creationId xmlns:p14="http://schemas.microsoft.com/office/powerpoint/2010/main" val="2521720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1"/>
            <a:ext cx="10515600" cy="1011108"/>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5" y="1700808"/>
            <a:ext cx="8735483"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93525239"/>
      </p:ext>
    </p:extLst>
  </p:cSld>
  <p:clrMapOvr>
    <a:masterClrMapping/>
  </p:clrMapOvr>
  <p:transition spd="slow">
    <p:fade/>
  </p:transition>
  <p:extLst mod="1">
    <p:ext uri="{DCECCB84-F9BA-43D5-87BE-67443E8EF086}">
      <p15:sldGuideLst xmlns:p15="http://schemas.microsoft.com/office/powerpoint/2012/main">
        <p15:guide id="1" orient="horz" pos="436">
          <p15:clr>
            <a:srgbClr val="FBAE40"/>
          </p15:clr>
        </p15:guide>
        <p15:guide id="2" pos="5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20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2000" b="0" i="0" baseline="0">
                <a:solidFill>
                  <a:schemeClr val="tx1"/>
                </a:solidFill>
                <a:latin typeface="+mn-lt"/>
                <a:ea typeface="Tahoma"/>
                <a:cs typeface="Tahoma"/>
              </a:defRPr>
            </a:lvl1pPr>
            <a:lvl2pPr marL="541338" indent="-274638">
              <a:buClr>
                <a:srgbClr val="1A9DAC"/>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dirty="0"/>
              <a:t>Click icon to add chart</a:t>
            </a:r>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 xmlns:adec="http://schemas.microsoft.com/office/drawing/2017/decorative" val="1"/>
              </a:ext>
            </a:extLst>
          </p:cNvPr>
          <p:cNvPicPr>
            <a:picLocks noChangeAspect="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3978" r:id="rId15"/>
    <p:sldLayoutId id="2147483985"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theguardian.com/environment/2020/feb/28/greta-thunberg-bristol-schools-shut-students-join-climate-strike#img-1"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3" Type="http://schemas.openxmlformats.org/officeDocument/2006/relationships/hyperlink" Target="mailto:James.Longhurst@uwe.ac.uk" TargetMode="External"/><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hyperlink" Target="https://www.uwe.ac.uk/" TargetMode="External"/><Relationship Id="rId5" Type="http://schemas.openxmlformats.org/officeDocument/2006/relationships/hyperlink" Target="https://www.uwe.ac.uk/about/values-vision-strategy/sustainability" TargetMode="External"/><Relationship Id="rId4" Type="http://schemas.openxmlformats.org/officeDocument/2006/relationships/hyperlink" Target="https://people.uwe.ac.uk/Person/JamesLonghurs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iet.org/media/press-releases/press-releases-2020/press-releases-2020-july-september/18-september-2020-generation-green-ambitions-at-risk-of-going-to-waste/" TargetMode="External"/><Relationship Id="rId2" Type="http://schemas.openxmlformats.org/officeDocument/2006/relationships/hyperlink" Target="https://www.zurich.co.uk/en/about-us/media-centre/company-news/2020/millions-of-young-people-want-more-climate-change-education"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www.sos-uk.org/research/sustainability-skills-survey"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hyperlink" Target="https://www.uwe.ac.uk/about/values-vision-strategy/strategy-2030"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www.thestudentsunion.co.uk/community/green-team/about/" TargetMode="External"/><Relationship Id="rId2" Type="http://schemas.openxmlformats.org/officeDocument/2006/relationships/hyperlink" Target="https://www.thestudentsunion.co.uk/community/green-team/news/" TargetMode="Externa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uwe.ac.uk/about/values-vision-strategy/sustainability/education-for-sustainable-development" TargetMode="Externa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hyperlink" Target="https://sustainabledevelopment.un.org/?menu=1300" TargetMode="External"/><Relationship Id="rId2" Type="http://schemas.openxmlformats.org/officeDocument/2006/relationships/hyperlink" Target="https://www.uwe.ac.uk/about/values-vision-strategy/sustainability/education-for-sustainable-development" TargetMode="Externa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youtu.be/zg3-BSyYeoI" TargetMode="External"/><Relationship Id="rId7" Type="http://schemas.openxmlformats.org/officeDocument/2006/relationships/image" Target="../media/image61.png"/><Relationship Id="rId2" Type="http://schemas.openxmlformats.org/officeDocument/2006/relationships/hyperlink" Target="https://www.uwe.ac.uk/about/values-vision-strategy/sustainability/reduce-reuse-recycle" TargetMode="Externa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storymaps.arcgis.com/stories/aa6f24e4adbb4d91a294aa155c09ffd6" TargetMode="Externa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storymaps.arcgis.com/stories/9924a8f505524ebc89c750baa8aaef0f" TargetMode="Externa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hyperlink" Target="https://www.oberlin.edu/david-orr"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cid:image002.png@01D83AEB.447BA8B0" TargetMode="External"/><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hyperlink" Target="https://www.uwe.ac.uk/about/values-vision-strategy/sustainability/strategy-leadership-and-plans/policy-and-strategy-documents"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hyperlink" Target="https://en.unesco.org/themes/education-sustainable-development/what-is-esd"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hyperlink" Target="https://membershipresources.qaa.ac.uk/" TargetMode="External"/><Relationship Id="rId4" Type="http://schemas.openxmlformats.org/officeDocument/2006/relationships/hyperlink" Target="https://www.advance-he.ac.uk/teaching-and-learning/education-sustainable-development-higher-education"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membershipresources.qaa.ac.uk/teaching-learning-and-assessment/education-for-sustainable-development"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hyperlink" Target="https://www.advance-he.ac.uk/teaching-and-learning/education-sustainable-development-higher-educ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hyperlink" Target="https://www.membershipresources.qaa.ac.uk/teaching-learning-and-assessment/education-for-sustainable-development"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advance-he.ac.uk/teaching-and-learning/education-sustainable-development-higher-education"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advance-he.ac.uk/knowledge-hub/sustainable-development-toolkit-tutor-resource-and-student-activity-series" TargetMode="External"/><Relationship Id="rId2" Type="http://schemas.openxmlformats.org/officeDocument/2006/relationships/hyperlink" Target="https://www.advance-he.ac.uk/knowledge-hub/voices-sustainability" TargetMode="External"/><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hyperlink" Target="https://www.advance-he.ac.uk/teaching-and-learning/education-sustainable-development-higher-education#report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www.membershipresources.qaa.ac.uk/teaching-learning-and-assessment/education-for-sustainable-development" TargetMode="Externa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hyperlink" Target="https://www.membershipresources.qaa.ac.uk/teaching-learning-and-assessment/education-for-sustainable-development" TargetMode="Externa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04.png"/></Relationships>
</file>

<file path=ppt/slides/_rels/slide85.xml.rels><?xml version="1.0" encoding="UTF-8" standalone="yes"?>
<Relationships xmlns="http://schemas.openxmlformats.org/package/2006/relationships"><Relationship Id="rId3" Type="http://schemas.openxmlformats.org/officeDocument/2006/relationships/hyperlink" Target="https://www.qaa.ac.uk/en/membership/collaborative-enhancement-projects/education-for-sustainable-development/developing-phenomenal-learning-a-toolkit-for-implementing-phenomenon-based-learning-as-part-of-a-future-proofed-sdg-he-curriculum" TargetMode="External"/><Relationship Id="rId2" Type="http://schemas.openxmlformats.org/officeDocument/2006/relationships/hyperlink" Target="https://www.qaa.ac.uk/en/membership/collaborative-enhancement-projects/education-for-sustainable-development/esd-and-academic-quality" TargetMode="Externa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s://www.qaa.ac.uk/en/membership/collaborative-enhancement-projects/education-for-sustainable-development/monitoring-and-evaluating-education-for-sustainable-development-in-higher-education" TargetMode="External"/><Relationship Id="rId2" Type="http://schemas.openxmlformats.org/officeDocument/2006/relationships/hyperlink" Target="https://www.qaa.ac.uk/en/membership/collaborative-enhancement-projects/education-for-sustainable-development/students-driving-curriculum-quality-for-sustainability-developing-criteria-and-tools" TargetMode="Externa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hyperlink" Target="https://blogs.upm.es/education4sdg/2021/07/27/accelerating-education-for-the-sdgs-new-higher-education-sector-guidance-on-education-for-sustainable-development/" TargetMode="External"/><Relationship Id="rId4" Type="http://schemas.openxmlformats.org/officeDocument/2006/relationships/hyperlink" Target="https://www.qaa.ac.uk/en/news-events/blog/climate-environment-and-sustainability-the-importance-of-universities-in-addressing-the-climate-crisis"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hyperlink" Target="https://www.qaa.ac.uk/quality-code/subject-benchmark-statements/chemistry" TargetMode="Externa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hyperlink" Target="https://www.qaa.ac.uk/quality-code/subject-benchmark-statements/computing" TargetMode="Externa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hyperlink" Target="https://www.qaa.ac.uk/quality-code/subject-benchmark-statements/history" TargetMode="Externa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hyperlink" Target="https://www.qaa.ac.uk/quality-code/subject-benchmark-statements/policing" TargetMode="Externa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hyperlink" Target="https://www.qaa.ac.uk/quality-code/subject-benchmark-statements/theology-and-religious-studies" TargetMode="Externa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hyperlink" Target="https://www.qaa.ac.uk/quality-code/subject-benchmark-statements/theology-and-religious-studies" TargetMode="Externa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hyperlink" Target="https://link.springer.com/article/10.1007/s43621-021-00058-3"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t tiff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6518" y="764704"/>
            <a:ext cx="3049588"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559496" y="5229200"/>
            <a:ext cx="8863632" cy="523220"/>
          </a:xfrm>
          <a:prstGeom prst="rect">
            <a:avLst/>
          </a:prstGeom>
          <a:noFill/>
          <a:ln w="25400">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50000"/>
              </a:spcBef>
              <a:buFontTx/>
              <a:buNone/>
            </a:pPr>
            <a:r>
              <a:rPr lang="en-GB" altLang="en-US" sz="2800" b="1" dirty="0">
                <a:solidFill>
                  <a:schemeClr val="accent5">
                    <a:lumMod val="50000"/>
                  </a:schemeClr>
                </a:solidFill>
                <a:cs typeface="Arial" charset="0"/>
              </a:rPr>
              <a:t>The University of the West of England, Bristol</a:t>
            </a:r>
          </a:p>
        </p:txBody>
      </p:sp>
    </p:spTree>
    <p:extLst>
      <p:ext uri="{BB962C8B-B14F-4D97-AF65-F5344CB8AC3E}">
        <p14:creationId xmlns:p14="http://schemas.microsoft.com/office/powerpoint/2010/main" val="288680398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440" y="350187"/>
            <a:ext cx="8027791" cy="651068"/>
          </a:xfrm>
        </p:spPr>
        <p:txBody>
          <a:bodyPr/>
          <a:lstStyle/>
          <a:p>
            <a:r>
              <a:rPr lang="en-GB" sz="3600" b="1" dirty="0" smtClean="0">
                <a:solidFill>
                  <a:srgbClr val="002060"/>
                </a:solidFill>
              </a:rPr>
              <a:t>The Next Cohort of Students </a:t>
            </a:r>
            <a:endParaRPr lang="en-GB" sz="3600" b="1" dirty="0">
              <a:solidFill>
                <a:srgbClr val="002060"/>
              </a:solidFill>
            </a:endParaRPr>
          </a:p>
        </p:txBody>
      </p:sp>
      <p:sp>
        <p:nvSpPr>
          <p:cNvPr id="3" name="Text Placeholder 2"/>
          <p:cNvSpPr>
            <a:spLocks noGrp="1"/>
          </p:cNvSpPr>
          <p:nvPr>
            <p:ph type="body" sz="quarter" idx="11"/>
          </p:nvPr>
        </p:nvSpPr>
        <p:spPr>
          <a:xfrm>
            <a:off x="1055440" y="1000372"/>
            <a:ext cx="10441160" cy="4464074"/>
          </a:xfrm>
        </p:spPr>
        <p:txBody>
          <a:bodyPr/>
          <a:lstStyle/>
          <a:p>
            <a:pPr marL="0" indent="0">
              <a:buNone/>
            </a:pPr>
            <a:r>
              <a:rPr lang="en-GB" sz="2400" dirty="0"/>
              <a:t>Will be much more concerned about </a:t>
            </a:r>
            <a:r>
              <a:rPr lang="en-GB" sz="2400" dirty="0" smtClean="0"/>
              <a:t>the climate and ecological  emergency.</a:t>
            </a:r>
          </a:p>
          <a:p>
            <a:pPr marL="0" indent="0">
              <a:buNone/>
            </a:pPr>
            <a:endParaRPr lang="en-GB" sz="2400" dirty="0" smtClean="0"/>
          </a:p>
          <a:p>
            <a:pPr marL="0" indent="0">
              <a:buNone/>
            </a:pPr>
            <a:r>
              <a:rPr lang="en-GB" sz="2400" dirty="0" smtClean="0"/>
              <a:t>They </a:t>
            </a:r>
            <a:r>
              <a:rPr lang="en-GB" sz="2400" dirty="0"/>
              <a:t>will expect their </a:t>
            </a:r>
            <a:r>
              <a:rPr lang="en-GB" sz="2400" dirty="0" smtClean="0"/>
              <a:t>institution  </a:t>
            </a:r>
          </a:p>
          <a:p>
            <a:pPr lvl="1"/>
            <a:r>
              <a:rPr lang="en-GB" sz="2400" dirty="0" smtClean="0"/>
              <a:t>To </a:t>
            </a:r>
            <a:r>
              <a:rPr lang="en-GB" sz="2400" dirty="0"/>
              <a:t>take </a:t>
            </a:r>
            <a:r>
              <a:rPr lang="en-GB" sz="2400" dirty="0" smtClean="0"/>
              <a:t>the climate emergency  </a:t>
            </a:r>
            <a:r>
              <a:rPr lang="en-GB" sz="2400" dirty="0"/>
              <a:t>seriously</a:t>
            </a:r>
          </a:p>
          <a:p>
            <a:pPr lvl="1"/>
            <a:r>
              <a:rPr lang="en-GB" sz="2400" dirty="0"/>
              <a:t>To manage their estate wisely</a:t>
            </a:r>
          </a:p>
          <a:p>
            <a:pPr lvl="1"/>
            <a:r>
              <a:rPr lang="en-GB" sz="2400" dirty="0"/>
              <a:t>To include </a:t>
            </a:r>
            <a:r>
              <a:rPr lang="en-GB" sz="2400" dirty="0" smtClean="0"/>
              <a:t>carbon literacy /climate awareness </a:t>
            </a:r>
            <a:r>
              <a:rPr lang="en-GB" sz="2400" dirty="0"/>
              <a:t>within the formal and informal  curriculum</a:t>
            </a:r>
          </a:p>
          <a:p>
            <a:pPr lvl="1"/>
            <a:r>
              <a:rPr lang="en-GB" sz="2400" dirty="0"/>
              <a:t>To prepare them for the challenges they will face </a:t>
            </a:r>
            <a:r>
              <a:rPr lang="en-GB" sz="2400" dirty="0" smtClean="0"/>
              <a:t>across their life course, professional </a:t>
            </a:r>
            <a:r>
              <a:rPr lang="en-GB" sz="2400" dirty="0"/>
              <a:t>and </a:t>
            </a:r>
            <a:r>
              <a:rPr lang="en-GB" sz="2400" dirty="0" smtClean="0"/>
              <a:t>private, as </a:t>
            </a:r>
            <a:r>
              <a:rPr lang="en-GB" sz="2400" dirty="0"/>
              <a:t>they live through a changing climate. </a:t>
            </a:r>
            <a:endParaRPr lang="en-GB" sz="2400" dirty="0" smtClean="0"/>
          </a:p>
          <a:p>
            <a:pPr marL="0" indent="0">
              <a:buNone/>
            </a:pPr>
            <a:endParaRPr lang="en-GB" sz="2400" dirty="0" smtClean="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704" y="4894485"/>
            <a:ext cx="3456384" cy="1959784"/>
          </a:xfrm>
          <a:prstGeom prst="rect">
            <a:avLst/>
          </a:prstGeom>
        </p:spPr>
      </p:pic>
      <p:sp>
        <p:nvSpPr>
          <p:cNvPr id="6" name="Rectangle 5"/>
          <p:cNvSpPr/>
          <p:nvPr/>
        </p:nvSpPr>
        <p:spPr>
          <a:xfrm>
            <a:off x="8256240" y="5661248"/>
            <a:ext cx="3437872" cy="707886"/>
          </a:xfrm>
          <a:prstGeom prst="rect">
            <a:avLst/>
          </a:prstGeom>
        </p:spPr>
        <p:txBody>
          <a:bodyPr wrap="square">
            <a:spAutoFit/>
          </a:bodyPr>
          <a:lstStyle/>
          <a:p>
            <a:r>
              <a:rPr lang="en-GB" sz="1000" dirty="0">
                <a:latin typeface="+mn-lt"/>
              </a:rPr>
              <a:t>Image copyright The Guardian</a:t>
            </a:r>
          </a:p>
          <a:p>
            <a:r>
              <a:rPr lang="en-GB" sz="1000" dirty="0">
                <a:latin typeface="+mn-lt"/>
                <a:hlinkClick r:id="rId4"/>
              </a:rPr>
              <a:t>https://</a:t>
            </a:r>
            <a:r>
              <a:rPr lang="en-GB" sz="1000" dirty="0" smtClean="0">
                <a:latin typeface="+mn-lt"/>
                <a:hlinkClick r:id="rId4"/>
              </a:rPr>
              <a:t>www.theguardian.com/environment/2020/feb/28/greta-thunberg-bristol-schools-shut-students-join-climate-strike#img-1</a:t>
            </a:r>
            <a:r>
              <a:rPr lang="en-GB" sz="1000" dirty="0" smtClean="0">
                <a:latin typeface="+mn-lt"/>
              </a:rPr>
              <a:t>  </a:t>
            </a:r>
            <a:endParaRPr lang="en-GB" sz="1000" dirty="0">
              <a:latin typeface="+mn-lt"/>
            </a:endParaRPr>
          </a:p>
        </p:txBody>
      </p:sp>
    </p:spTree>
    <p:extLst>
      <p:ext uri="{BB962C8B-B14F-4D97-AF65-F5344CB8AC3E}">
        <p14:creationId xmlns:p14="http://schemas.microsoft.com/office/powerpoint/2010/main" val="2065242687"/>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04" y="476672"/>
            <a:ext cx="11449272" cy="1011105"/>
          </a:xfrm>
        </p:spPr>
        <p:txBody>
          <a:bodyPr>
            <a:normAutofit/>
          </a:bodyPr>
          <a:lstStyle/>
          <a:p>
            <a:pPr algn="l"/>
            <a:r>
              <a:rPr lang="en-GB" sz="3200" dirty="0">
                <a:solidFill>
                  <a:schemeClr val="tx2"/>
                </a:solidFill>
                <a:latin typeface="Georgia" panose="02040502050405020303" pitchFamily="18" charset="0"/>
              </a:rPr>
              <a:t> </a:t>
            </a:r>
            <a:r>
              <a:rPr lang="en-GB" sz="4000" b="1" dirty="0">
                <a:solidFill>
                  <a:schemeClr val="tx2"/>
                </a:solidFill>
                <a:latin typeface="Georgia" panose="02040502050405020303" pitchFamily="18" charset="0"/>
              </a:rPr>
              <a:t>The </a:t>
            </a:r>
            <a:r>
              <a:rPr lang="en-GB" sz="4000" b="1" dirty="0" smtClean="0">
                <a:solidFill>
                  <a:schemeClr val="tx2"/>
                </a:solidFill>
                <a:latin typeface="Georgia" panose="02040502050405020303" pitchFamily="18" charset="0"/>
              </a:rPr>
              <a:t>Sustainability Agenda Matters</a:t>
            </a:r>
            <a:endParaRPr lang="en-GB" sz="40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428778" y="1323348"/>
            <a:ext cx="11593288" cy="5400600"/>
          </a:xfrm>
        </p:spPr>
        <p:txBody>
          <a:bodyPr/>
          <a:lstStyle/>
          <a:p>
            <a:pPr>
              <a:buClr>
                <a:schemeClr val="tx1"/>
              </a:buClr>
              <a:buFont typeface="Arial" panose="020B0604020202020204" pitchFamily="34" charset="0"/>
              <a:buChar char="•"/>
            </a:pPr>
            <a:r>
              <a:rPr lang="en-GB" sz="2800" dirty="0" smtClean="0">
                <a:latin typeface="Tahoma" panose="020B0604030504040204" pitchFamily="34" charset="0"/>
              </a:rPr>
              <a:t>It can </a:t>
            </a:r>
            <a:r>
              <a:rPr lang="en-GB" sz="2800" dirty="0">
                <a:latin typeface="Tahoma" panose="020B0604030504040204" pitchFamily="34" charset="0"/>
              </a:rPr>
              <a:t>and must be part of a university </a:t>
            </a:r>
            <a:r>
              <a:rPr lang="en-GB" sz="2800" dirty="0" smtClean="0">
                <a:latin typeface="Tahoma" panose="020B0604030504040204" pitchFamily="34" charset="0"/>
              </a:rPr>
              <a:t>mission</a:t>
            </a:r>
          </a:p>
          <a:p>
            <a:pPr>
              <a:buClr>
                <a:schemeClr val="tx1"/>
              </a:buClr>
              <a:buFont typeface="Arial" panose="020B0604020202020204" pitchFamily="34" charset="0"/>
              <a:buChar char="•"/>
            </a:pPr>
            <a:r>
              <a:rPr lang="en-GB" sz="2800" dirty="0" smtClean="0">
                <a:latin typeface="Tahoma" panose="020B0604030504040204" pitchFamily="34" charset="0"/>
              </a:rPr>
              <a:t>It needs Senior Management leadership.</a:t>
            </a:r>
            <a:endParaRPr lang="en-GB" sz="2800" dirty="0">
              <a:latin typeface="Tahoma" panose="020B0604030504040204" pitchFamily="34" charset="0"/>
            </a:endParaRPr>
          </a:p>
          <a:p>
            <a:pPr>
              <a:buClr>
                <a:schemeClr val="tx1"/>
              </a:buClr>
              <a:buFont typeface="Arial" panose="020B0604020202020204" pitchFamily="34" charset="0"/>
              <a:buChar char="•"/>
            </a:pPr>
            <a:r>
              <a:rPr lang="en-GB" sz="2800" dirty="0">
                <a:latin typeface="Tahoma" panose="020B0604030504040204" pitchFamily="34" charset="0"/>
              </a:rPr>
              <a:t>It matters to current students.</a:t>
            </a:r>
          </a:p>
          <a:p>
            <a:pPr>
              <a:buClr>
                <a:schemeClr val="tx1"/>
              </a:buClr>
              <a:buFont typeface="Arial" panose="020B0604020202020204" pitchFamily="34" charset="0"/>
              <a:buChar char="•"/>
            </a:pPr>
            <a:r>
              <a:rPr lang="en-GB" sz="2800" dirty="0">
                <a:latin typeface="Tahoma" panose="020B0604030504040204" pitchFamily="34" charset="0"/>
              </a:rPr>
              <a:t>It matters to future students.</a:t>
            </a:r>
            <a:endParaRPr lang="en-US" sz="2800" dirty="0">
              <a:latin typeface="Tahoma" panose="020B0604030504040204" pitchFamily="34" charset="0"/>
            </a:endParaRPr>
          </a:p>
          <a:p>
            <a:pPr>
              <a:buClr>
                <a:schemeClr val="tx1"/>
              </a:buClr>
              <a:buFont typeface="Arial" panose="020B0604020202020204" pitchFamily="34" charset="0"/>
              <a:buChar char="•"/>
            </a:pPr>
            <a:r>
              <a:rPr lang="en-GB" sz="2800" dirty="0">
                <a:latin typeface="Tahoma" panose="020B0604030504040204" pitchFamily="34" charset="0"/>
              </a:rPr>
              <a:t>It matters to staff.</a:t>
            </a:r>
            <a:endParaRPr lang="en-US" sz="2800" dirty="0">
              <a:latin typeface="Tahoma" panose="020B0604030504040204" pitchFamily="34" charset="0"/>
            </a:endParaRPr>
          </a:p>
          <a:p>
            <a:pPr>
              <a:buClr>
                <a:schemeClr val="tx1"/>
              </a:buClr>
              <a:buFont typeface="Arial" panose="020B0604020202020204" pitchFamily="34" charset="0"/>
              <a:buChar char="•"/>
            </a:pPr>
            <a:r>
              <a:rPr lang="en-GB" sz="2800" dirty="0" smtClean="0">
                <a:latin typeface="Tahoma" panose="020B0604030504040204" pitchFamily="34" charset="0"/>
              </a:rPr>
              <a:t>It </a:t>
            </a:r>
            <a:r>
              <a:rPr lang="en-GB" sz="2800" dirty="0">
                <a:latin typeface="Tahoma" panose="020B0604030504040204" pitchFamily="34" charset="0"/>
              </a:rPr>
              <a:t>has a place </a:t>
            </a:r>
            <a:endParaRPr lang="en-GB" sz="2800" dirty="0" smtClean="0">
              <a:latin typeface="Tahoma" panose="020B0604030504040204" pitchFamily="34" charset="0"/>
            </a:endParaRPr>
          </a:p>
          <a:p>
            <a:pPr lvl="1">
              <a:buClr>
                <a:schemeClr val="tx1"/>
              </a:buClr>
              <a:buFont typeface="Arial" panose="020B0604020202020204" pitchFamily="34" charset="0"/>
              <a:buChar char="•"/>
            </a:pPr>
            <a:r>
              <a:rPr lang="en-GB" sz="2800" dirty="0" smtClean="0">
                <a:latin typeface="Tahoma" panose="020B0604030504040204" pitchFamily="34" charset="0"/>
              </a:rPr>
              <a:t>in  </a:t>
            </a:r>
            <a:r>
              <a:rPr lang="en-GB" sz="2800" dirty="0">
                <a:latin typeface="Tahoma" panose="020B0604030504040204" pitchFamily="34" charset="0"/>
              </a:rPr>
              <a:t>the curriculum of EVERY discipline, </a:t>
            </a:r>
          </a:p>
          <a:p>
            <a:pPr lvl="1">
              <a:buClr>
                <a:schemeClr val="tx1"/>
              </a:buClr>
              <a:buFont typeface="Arial" panose="020B0604020202020204" pitchFamily="34" charset="0"/>
              <a:buChar char="•"/>
            </a:pPr>
            <a:r>
              <a:rPr lang="en-GB" sz="2800" dirty="0">
                <a:latin typeface="Tahoma" panose="020B0604030504040204" pitchFamily="34" charset="0"/>
              </a:rPr>
              <a:t>in the </a:t>
            </a:r>
            <a:r>
              <a:rPr lang="en-GB" sz="2800" dirty="0" smtClean="0">
                <a:latin typeface="Tahoma" panose="020B0604030504040204" pitchFamily="34" charset="0"/>
              </a:rPr>
              <a:t>university’s  </a:t>
            </a:r>
            <a:r>
              <a:rPr lang="en-GB" sz="2800" dirty="0">
                <a:latin typeface="Tahoma" panose="020B0604030504040204" pitchFamily="34" charset="0"/>
              </a:rPr>
              <a:t>research activities,</a:t>
            </a:r>
          </a:p>
          <a:p>
            <a:pPr lvl="1">
              <a:buClr>
                <a:schemeClr val="tx1"/>
              </a:buClr>
              <a:buFont typeface="Arial" panose="020B0604020202020204" pitchFamily="34" charset="0"/>
              <a:buChar char="•"/>
            </a:pPr>
            <a:r>
              <a:rPr lang="en-GB" sz="2800" dirty="0">
                <a:latin typeface="Tahoma" panose="020B0604030504040204" pitchFamily="34" charset="0"/>
              </a:rPr>
              <a:t>In the management of the campus and </a:t>
            </a:r>
          </a:p>
          <a:p>
            <a:pPr lvl="1">
              <a:buClr>
                <a:schemeClr val="tx1"/>
              </a:buClr>
              <a:buFont typeface="Arial" panose="020B0604020202020204" pitchFamily="34" charset="0"/>
              <a:buChar char="•"/>
            </a:pPr>
            <a:r>
              <a:rPr lang="en-GB" sz="2800" dirty="0">
                <a:latin typeface="Tahoma" panose="020B0604030504040204" pitchFamily="34" charset="0"/>
              </a:rPr>
              <a:t>In the civic / community  engagement activities of a university</a:t>
            </a:r>
          </a:p>
          <a:p>
            <a:pPr>
              <a:buClr>
                <a:schemeClr val="tx1"/>
              </a:buClr>
              <a:buFont typeface="Arial" panose="020B0604020202020204" pitchFamily="34" charset="0"/>
              <a:buChar char="•"/>
            </a:pPr>
            <a:endParaRPr lang="en-GB" dirty="0"/>
          </a:p>
          <a:p>
            <a:pPr>
              <a:buClr>
                <a:schemeClr val="tx1"/>
              </a:buClr>
              <a:buFont typeface="Arial" panose="020B0604020202020204" pitchFamily="34" charset="0"/>
              <a:buChar char="•"/>
            </a:pPr>
            <a:endParaRPr lang="en-GB" dirty="0"/>
          </a:p>
        </p:txBody>
      </p:sp>
      <p:sp>
        <p:nvSpPr>
          <p:cNvPr id="11" name="Rectangle 10"/>
          <p:cNvSpPr/>
          <p:nvPr/>
        </p:nvSpPr>
        <p:spPr>
          <a:xfrm>
            <a:off x="1559496" y="3838982"/>
            <a:ext cx="312906" cy="369332"/>
          </a:xfrm>
          <a:prstGeom prst="rect">
            <a:avLst/>
          </a:prstGeom>
        </p:spPr>
        <p:txBody>
          <a:bodyPr wrap="none">
            <a:spAutoFit/>
          </a:bodyPr>
          <a:lstStyle/>
          <a:p>
            <a:pPr lvl="0"/>
            <a:r>
              <a:rPr lang="en-GB" dirty="0" smtClean="0"/>
              <a:t>. </a:t>
            </a:r>
            <a:endParaRPr lang="en-US" dirty="0"/>
          </a:p>
        </p:txBody>
      </p:sp>
    </p:spTree>
    <p:extLst>
      <p:ext uri="{BB962C8B-B14F-4D97-AF65-F5344CB8AC3E}">
        <p14:creationId xmlns:p14="http://schemas.microsoft.com/office/powerpoint/2010/main" val="2026103067"/>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695400" y="548680"/>
            <a:ext cx="6388099"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en-US" altLang="de-DE" sz="2000" b="1" dirty="0">
              <a:solidFill>
                <a:srgbClr val="FF0000"/>
              </a:solidFill>
            </a:endParaRP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Professor James Longhurst  </a:t>
            </a:r>
          </a:p>
          <a:p>
            <a:pPr eaLnBrk="1" hangingPunct="1">
              <a:spcBef>
                <a:spcPct val="0"/>
              </a:spcBef>
              <a:buFontTx/>
              <a:buNone/>
            </a:pPr>
            <a:r>
              <a:rPr lang="en-US"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rPr>
              <a:t>University </a:t>
            </a: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of the West of England,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Frenchay Campus,</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Bristol,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BS16 1QY </a:t>
            </a: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UK</a:t>
            </a:r>
          </a:p>
          <a:p>
            <a:pPr eaLnBrk="1" hangingPunct="1">
              <a:spcBef>
                <a:spcPct val="0"/>
              </a:spcBef>
              <a:buFontTx/>
              <a:buNone/>
            </a:pPr>
            <a:endParaRPr lang="en-US" altLang="de-DE" sz="2000" b="1"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en-US"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Email</a:t>
            </a:r>
            <a:r>
              <a:rPr lang="en-US" altLang="de-DE" sz="2000" b="1" dirty="0">
                <a:solidFill>
                  <a:srgbClr val="185190"/>
                </a:solidFill>
                <a:latin typeface="Georgia" panose="02040502050405020303" pitchFamily="18" charset="0"/>
                <a:ea typeface="Tahoma" panose="020B0604030504040204" pitchFamily="34" charset="0"/>
                <a:cs typeface="Tahoma" panose="020B0604030504040204" pitchFamily="34" charset="0"/>
              </a:rPr>
              <a:t> </a:t>
            </a:r>
            <a:r>
              <a:rPr lang="en-US" altLang="de-DE" sz="2000" dirty="0">
                <a:solidFill>
                  <a:schemeClr val="tx2"/>
                </a:solidFill>
                <a:latin typeface="Georgia" panose="02040502050405020303" pitchFamily="18" charset="0"/>
                <a:ea typeface="Tahoma" panose="020B0604030504040204" pitchFamily="34" charset="0"/>
                <a:cs typeface="Tahoma" panose="020B0604030504040204" pitchFamily="34" charset="0"/>
                <a:hlinkClick r:id="rId3"/>
              </a:rPr>
              <a:t>James.Longhurst@uwe.ac.uk</a:t>
            </a:r>
            <a:r>
              <a:rPr lang="en-US" altLang="de-DE" sz="2000" dirty="0">
                <a:solidFill>
                  <a:schemeClr val="tx2"/>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endParaRPr lang="de-DE" altLang="de-DE" sz="2000" b="1"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Public profile </a:t>
            </a:r>
            <a:r>
              <a:rPr lang="de-DE" altLang="de-DE" sz="1600" dirty="0" smtClean="0">
                <a:solidFill>
                  <a:srgbClr val="002060"/>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r>
              <a:rPr lang="de-DE" altLang="de-DE" sz="1800" dirty="0">
                <a:solidFill>
                  <a:srgbClr val="002060"/>
                </a:solidFill>
                <a:latin typeface="Georgia" panose="02040502050405020303" pitchFamily="18" charset="0"/>
                <a:ea typeface="Tahoma" panose="020B0604030504040204" pitchFamily="34" charset="0"/>
                <a:cs typeface="Tahoma" panose="020B0604030504040204" pitchFamily="34" charset="0"/>
                <a:hlinkClick r:id="rId4"/>
              </a:rPr>
              <a:t>https://</a:t>
            </a:r>
            <a:r>
              <a:rPr lang="de-DE" altLang="de-DE" sz="1800" dirty="0" smtClean="0">
                <a:solidFill>
                  <a:srgbClr val="002060"/>
                </a:solidFill>
                <a:latin typeface="Georgia" panose="02040502050405020303" pitchFamily="18" charset="0"/>
                <a:ea typeface="Tahoma" panose="020B0604030504040204" pitchFamily="34" charset="0"/>
                <a:cs typeface="Tahoma" panose="020B0604030504040204" pitchFamily="34" charset="0"/>
                <a:hlinkClick r:id="rId4"/>
              </a:rPr>
              <a:t>people.uwe.ac.uk/Person/JamesLonghurst</a:t>
            </a:r>
            <a:r>
              <a:rPr lang="de-DE" altLang="de-DE" sz="1800" dirty="0" smtClean="0">
                <a:solidFill>
                  <a:srgbClr val="002060"/>
                </a:solidFill>
                <a:latin typeface="Georgia" panose="02040502050405020303" pitchFamily="18" charset="0"/>
                <a:ea typeface="Tahoma" panose="020B0604030504040204" pitchFamily="34" charset="0"/>
                <a:cs typeface="Tahoma" panose="020B0604030504040204" pitchFamily="34" charset="0"/>
              </a:rPr>
              <a:t> </a:t>
            </a:r>
          </a:p>
          <a:p>
            <a:pPr eaLnBrk="1" hangingPunct="1">
              <a:spcBef>
                <a:spcPct val="0"/>
              </a:spcBef>
              <a:buFontTx/>
              <a:buNone/>
            </a:pPr>
            <a:endParaRPr lang="de-DE"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smtClean="0">
                <a:solidFill>
                  <a:srgbClr val="002060"/>
                </a:solidFill>
                <a:latin typeface="Georgia" panose="02040502050405020303" pitchFamily="18" charset="0"/>
                <a:ea typeface="Tahoma" panose="020B0604030504040204" pitchFamily="34" charset="0"/>
                <a:cs typeface="Tahoma" panose="020B0604030504040204" pitchFamily="34" charset="0"/>
              </a:rPr>
              <a:t>Sustainability </a:t>
            </a: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at UWE </a:t>
            </a:r>
          </a:p>
          <a:p>
            <a:pPr eaLnBrk="1" hangingPunct="1">
              <a:spcBef>
                <a:spcPct val="0"/>
              </a:spcBef>
              <a:buFontTx/>
              <a:buNone/>
            </a:pPr>
            <a:r>
              <a:rPr lang="de-DE" altLang="de-DE" sz="1600" dirty="0">
                <a:latin typeface="Georgia" panose="02040502050405020303" pitchFamily="18" charset="0"/>
                <a:ea typeface="Tahoma" panose="020B0604030504040204" pitchFamily="34" charset="0"/>
                <a:cs typeface="Tahoma" panose="020B0604030504040204" pitchFamily="34" charset="0"/>
              </a:rPr>
              <a:t> </a:t>
            </a:r>
            <a:r>
              <a:rPr lang="de-DE" altLang="de-DE" sz="1800" dirty="0">
                <a:latin typeface="Georgia" panose="02040502050405020303" pitchFamily="18" charset="0"/>
                <a:ea typeface="Tahoma" panose="020B0604030504040204" pitchFamily="34" charset="0"/>
                <a:cs typeface="Tahoma" panose="020B0604030504040204" pitchFamily="34" charset="0"/>
                <a:hlinkClick r:id="rId5"/>
              </a:rPr>
              <a:t>https://</a:t>
            </a:r>
            <a:r>
              <a:rPr lang="de-DE" altLang="de-DE" sz="1800" dirty="0" smtClean="0">
                <a:latin typeface="Georgia" panose="02040502050405020303" pitchFamily="18" charset="0"/>
                <a:ea typeface="Tahoma" panose="020B0604030504040204" pitchFamily="34" charset="0"/>
                <a:cs typeface="Tahoma" panose="020B0604030504040204" pitchFamily="34" charset="0"/>
                <a:hlinkClick r:id="rId5"/>
              </a:rPr>
              <a:t>www.uwe.ac.uk/about/values-vision-strategy/sustainability</a:t>
            </a:r>
            <a:r>
              <a:rPr lang="de-DE" altLang="de-DE" sz="1800" dirty="0" smtClean="0">
                <a:latin typeface="Georgia" panose="02040502050405020303" pitchFamily="18" charset="0"/>
                <a:ea typeface="Tahoma" panose="020B0604030504040204" pitchFamily="34" charset="0"/>
                <a:cs typeface="Tahoma" panose="020B0604030504040204" pitchFamily="34" charset="0"/>
              </a:rPr>
              <a:t> </a:t>
            </a:r>
            <a:endParaRPr lang="de-DE" altLang="de-DE" sz="1800" dirty="0">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endParaRPr lang="de-DE" altLang="de-DE" sz="1600" dirty="0">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r>
              <a:rPr lang="de-DE" altLang="de-DE" sz="2000" b="1" dirty="0">
                <a:solidFill>
                  <a:srgbClr val="002060"/>
                </a:solidFill>
                <a:latin typeface="Georgia" panose="02040502050405020303" pitchFamily="18" charset="0"/>
                <a:ea typeface="Tahoma" panose="020B0604030504040204" pitchFamily="34" charset="0"/>
                <a:cs typeface="Tahoma" panose="020B0604030504040204" pitchFamily="34" charset="0"/>
              </a:rPr>
              <a:t>UWE website</a:t>
            </a:r>
          </a:p>
          <a:p>
            <a:pPr eaLnBrk="1" hangingPunct="1">
              <a:spcBef>
                <a:spcPct val="0"/>
              </a:spcBef>
              <a:buFontTx/>
              <a:buNone/>
            </a:pPr>
            <a:r>
              <a:rPr lang="de-DE" altLang="de-DE" sz="1600" dirty="0">
                <a:solidFill>
                  <a:schemeClr val="tx2"/>
                </a:solidFill>
                <a:latin typeface="Georgia" panose="02040502050405020303" pitchFamily="18" charset="0"/>
                <a:ea typeface="Tahoma" panose="020B0604030504040204" pitchFamily="34" charset="0"/>
                <a:cs typeface="Tahoma" panose="020B0604030504040204" pitchFamily="34" charset="0"/>
                <a:hlinkClick r:id="rId6"/>
              </a:rPr>
              <a:t>https://www.uwe.ac.uk</a:t>
            </a:r>
            <a:r>
              <a:rPr lang="de-DE" altLang="de-DE" sz="1600" dirty="0" smtClean="0">
                <a:solidFill>
                  <a:schemeClr val="tx2"/>
                </a:solidFill>
                <a:latin typeface="Georgia" panose="02040502050405020303" pitchFamily="18" charset="0"/>
                <a:ea typeface="Tahoma" panose="020B0604030504040204" pitchFamily="34" charset="0"/>
                <a:cs typeface="Tahoma" panose="020B0604030504040204" pitchFamily="34" charset="0"/>
                <a:hlinkClick r:id="rId6"/>
              </a:rPr>
              <a:t>/</a:t>
            </a:r>
            <a:r>
              <a:rPr lang="de-DE" altLang="de-DE" sz="1600" dirty="0" smtClean="0">
                <a:solidFill>
                  <a:schemeClr val="tx2"/>
                </a:solidFill>
                <a:latin typeface="Georgia" panose="02040502050405020303" pitchFamily="18" charset="0"/>
                <a:ea typeface="Tahoma" panose="020B0604030504040204" pitchFamily="34" charset="0"/>
                <a:cs typeface="Tahoma" panose="020B0604030504040204" pitchFamily="34" charset="0"/>
              </a:rPr>
              <a:t> </a:t>
            </a:r>
            <a:endParaRPr lang="de-DE" altLang="de-DE" sz="1600" dirty="0">
              <a:solidFill>
                <a:schemeClr val="tx2"/>
              </a:solidFill>
              <a:latin typeface="Georgia" panose="02040502050405020303" pitchFamily="18" charset="0"/>
              <a:ea typeface="Tahoma" panose="020B0604030504040204" pitchFamily="34" charset="0"/>
              <a:cs typeface="Tahoma" panose="020B0604030504040204" pitchFamily="34" charset="0"/>
            </a:endParaRPr>
          </a:p>
          <a:p>
            <a:pPr eaLnBrk="1" hangingPunct="1">
              <a:spcBef>
                <a:spcPct val="0"/>
              </a:spcBef>
              <a:buFontTx/>
              <a:buNone/>
            </a:pPr>
            <a:endParaRPr lang="de-DE" altLang="de-DE" sz="2000" b="1" dirty="0">
              <a:solidFill>
                <a:schemeClr val="tx2"/>
              </a:solidFill>
            </a:endParaRPr>
          </a:p>
        </p:txBody>
      </p:sp>
      <p:sp>
        <p:nvSpPr>
          <p:cNvPr id="57347" name="Rechteck 1"/>
          <p:cNvSpPr>
            <a:spLocks noChangeArrowheads="1"/>
          </p:cNvSpPr>
          <p:nvPr/>
        </p:nvSpPr>
        <p:spPr bwMode="auto">
          <a:xfrm>
            <a:off x="8183563" y="5640388"/>
            <a:ext cx="2233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endParaRPr lang="de-DE" altLang="de-DE" sz="2400"/>
          </a:p>
        </p:txBody>
      </p:sp>
      <p:pic>
        <p:nvPicPr>
          <p:cNvPr id="5734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48128" y="1628801"/>
            <a:ext cx="2768600"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56374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3600" b="1" dirty="0">
                <a:solidFill>
                  <a:srgbClr val="002060"/>
                </a:solidFill>
              </a:rPr>
              <a:t>Future</a:t>
            </a:r>
            <a:r>
              <a:rPr lang="en-GB" sz="3600" b="1" dirty="0">
                <a:solidFill>
                  <a:schemeClr val="tx2">
                    <a:lumMod val="75000"/>
                  </a:schemeClr>
                </a:solidFill>
              </a:rPr>
              <a:t> Students </a:t>
            </a:r>
          </a:p>
        </p:txBody>
      </p:sp>
      <p:sp>
        <p:nvSpPr>
          <p:cNvPr id="3" name="Text Placeholder 2"/>
          <p:cNvSpPr>
            <a:spLocks noGrp="1"/>
          </p:cNvSpPr>
          <p:nvPr>
            <p:ph type="body" sz="quarter" idx="11"/>
          </p:nvPr>
        </p:nvSpPr>
        <p:spPr>
          <a:xfrm>
            <a:off x="1103444" y="1557214"/>
            <a:ext cx="10105123" cy="4464074"/>
          </a:xfrm>
        </p:spPr>
        <p:txBody>
          <a:bodyPr/>
          <a:lstStyle/>
          <a:p>
            <a:pPr marL="0" indent="0">
              <a:buNone/>
            </a:pPr>
            <a:r>
              <a:rPr lang="en-US" sz="1800" b="1" dirty="0"/>
              <a:t>Summer 2020 Survey by Zurich Insurance of young people aged 7 - 17.</a:t>
            </a:r>
          </a:p>
          <a:p>
            <a:pPr indent="-228600"/>
            <a:r>
              <a:rPr lang="en-US" sz="1800" dirty="0"/>
              <a:t>Major concern expressed about the impact of and lack of action on the climate emergency</a:t>
            </a:r>
          </a:p>
          <a:p>
            <a:pPr indent="-228600"/>
            <a:r>
              <a:rPr lang="en-US" sz="1800" dirty="0"/>
              <a:t>Young people want to see climate included in the formal school </a:t>
            </a:r>
            <a:r>
              <a:rPr lang="en-US" sz="1800" dirty="0" smtClean="0"/>
              <a:t>curriculum.</a:t>
            </a:r>
          </a:p>
          <a:p>
            <a:pPr marL="38100" indent="0">
              <a:buNone/>
            </a:pPr>
            <a:r>
              <a:rPr lang="en-US" sz="1800" dirty="0" smtClean="0"/>
              <a:t> </a:t>
            </a:r>
            <a:endParaRPr lang="en-US" sz="1800" dirty="0"/>
          </a:p>
          <a:p>
            <a:pPr marL="0" indent="0">
              <a:buNone/>
            </a:pPr>
            <a:r>
              <a:rPr lang="en-US" sz="1400" dirty="0"/>
              <a:t>(</a:t>
            </a:r>
            <a:r>
              <a:rPr lang="en-US" sz="1400" dirty="0">
                <a:solidFill>
                  <a:schemeClr val="bg1"/>
                </a:solidFill>
                <a:hlinkClick r:id="rId2"/>
              </a:rPr>
              <a:t>https://www.zurich.co.uk/en/about-us/media-centre/company-news/2020/millions-of-young-people-want-more-climate-change-education</a:t>
            </a:r>
            <a:r>
              <a:rPr lang="en-US" sz="1400" dirty="0"/>
              <a:t>)</a:t>
            </a:r>
          </a:p>
          <a:p>
            <a:pPr marL="0" indent="0">
              <a:buNone/>
            </a:pPr>
            <a:endParaRPr lang="en-US" dirty="0"/>
          </a:p>
          <a:p>
            <a:pPr marL="0" indent="0">
              <a:buNone/>
            </a:pPr>
            <a:r>
              <a:rPr lang="en-US" sz="1800" b="1" dirty="0"/>
              <a:t>Institution of Engineering and Technology survey of children aged 5 -13 </a:t>
            </a:r>
            <a:endParaRPr lang="en-US" sz="1800" dirty="0"/>
          </a:p>
          <a:p>
            <a:pPr indent="-228600"/>
            <a:r>
              <a:rPr lang="en-US" sz="1800" dirty="0"/>
              <a:t>Over two-thirds of children (68%) hope to follow a career that helps the environment </a:t>
            </a:r>
          </a:p>
          <a:p>
            <a:pPr indent="-228600"/>
            <a:r>
              <a:rPr lang="en-US" sz="1800" dirty="0"/>
              <a:t>Lack of understanding about these jobs could stop them from getting there. </a:t>
            </a:r>
            <a:endParaRPr lang="en-US" sz="1800" dirty="0" smtClean="0"/>
          </a:p>
          <a:p>
            <a:pPr indent="-228600"/>
            <a:endParaRPr lang="en-US" sz="1400" dirty="0"/>
          </a:p>
          <a:p>
            <a:pPr marL="0" indent="0">
              <a:buNone/>
            </a:pPr>
            <a:r>
              <a:rPr lang="en-US" sz="1400" dirty="0">
                <a:solidFill>
                  <a:schemeClr val="tx2"/>
                </a:solidFill>
              </a:rPr>
              <a:t>(</a:t>
            </a:r>
            <a:r>
              <a:rPr lang="en-US" sz="1400" dirty="0">
                <a:solidFill>
                  <a:schemeClr val="bg1"/>
                </a:solidFill>
                <a:hlinkClick r:id="rId3"/>
              </a:rPr>
              <a:t>https://www.theiet.org/media/press-releases/press-releases-2020/press-releases-2020-july-september/18-september-2020-generation-green-ambitions-at-risk-of-going-to-waste</a:t>
            </a:r>
            <a:r>
              <a:rPr lang="en-US" sz="1400" dirty="0">
                <a:solidFill>
                  <a:schemeClr val="tx2"/>
                </a:solidFill>
              </a:rPr>
              <a:t>)</a:t>
            </a:r>
          </a:p>
          <a:p>
            <a:pPr marL="9525" indent="-228600"/>
            <a:endParaRPr lang="en-US" sz="1400" dirty="0">
              <a:solidFill>
                <a:schemeClr val="bg1"/>
              </a:solidFill>
            </a:endParaRPr>
          </a:p>
          <a:p>
            <a:endParaRPr lang="en-GB" sz="1800" dirty="0"/>
          </a:p>
        </p:txBody>
      </p:sp>
    </p:spTree>
    <p:extLst>
      <p:ext uri="{BB962C8B-B14F-4D97-AF65-F5344CB8AC3E}">
        <p14:creationId xmlns:p14="http://schemas.microsoft.com/office/powerpoint/2010/main" val="200485670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b="1" dirty="0" smtClean="0">
                <a:solidFill>
                  <a:srgbClr val="002060"/>
                </a:solidFill>
              </a:rPr>
              <a:t>NUS - SOS Surveys</a:t>
            </a:r>
            <a:endParaRPr lang="en-GB" b="1" dirty="0">
              <a:solidFill>
                <a:srgbClr val="002060"/>
              </a:solidFill>
            </a:endParaRPr>
          </a:p>
        </p:txBody>
      </p:sp>
      <p:sp>
        <p:nvSpPr>
          <p:cNvPr id="3" name="Text Placeholder 2"/>
          <p:cNvSpPr>
            <a:spLocks noGrp="1"/>
          </p:cNvSpPr>
          <p:nvPr>
            <p:ph type="body" sz="quarter" idx="11"/>
          </p:nvPr>
        </p:nvSpPr>
        <p:spPr>
          <a:xfrm>
            <a:off x="911424" y="1557214"/>
            <a:ext cx="10153128" cy="4464074"/>
          </a:xfrm>
        </p:spPr>
        <p:txBody>
          <a:bodyPr/>
          <a:lstStyle/>
          <a:p>
            <a:r>
              <a:rPr lang="en-GB" sz="2400" dirty="0"/>
              <a:t>Annual survey by NUS then SOS of students attitudes to sustainability  </a:t>
            </a:r>
          </a:p>
          <a:p>
            <a:r>
              <a:rPr lang="en-GB" sz="2400" dirty="0"/>
              <a:t>2021 Survey of 8000 students</a:t>
            </a:r>
          </a:p>
          <a:p>
            <a:r>
              <a:rPr lang="en-GB" sz="2400" dirty="0"/>
              <a:t>91%  say  their place of study should actively incorporate and promote sustainable development. </a:t>
            </a:r>
          </a:p>
          <a:p>
            <a:r>
              <a:rPr lang="en-GB" sz="2400" dirty="0"/>
              <a:t>84% would like to see sustainable development incorporated in all courses.</a:t>
            </a:r>
          </a:p>
          <a:p>
            <a:r>
              <a:rPr lang="en-GB" sz="2400" dirty="0"/>
              <a:t>66% say sustainable development is something they would like to learn more about.</a:t>
            </a:r>
          </a:p>
          <a:p>
            <a:r>
              <a:rPr lang="en-GB" sz="1400" dirty="0" smtClean="0">
                <a:hlinkClick r:id="rId2"/>
              </a:rPr>
              <a:t>https</a:t>
            </a:r>
            <a:r>
              <a:rPr lang="en-GB" sz="1400" dirty="0">
                <a:hlinkClick r:id="rId2"/>
              </a:rPr>
              <a:t>://www.sos-uk.org/research/sustainability-skills-survey</a:t>
            </a:r>
            <a:r>
              <a:rPr lang="en-GB" sz="1400" dirty="0"/>
              <a:t> </a:t>
            </a:r>
          </a:p>
          <a:p>
            <a:pPr marL="0" indent="0">
              <a:buNone/>
            </a:pPr>
            <a:endParaRPr lang="en-GB" sz="2400" dirty="0"/>
          </a:p>
        </p:txBody>
      </p:sp>
    </p:spTree>
    <p:extLst>
      <p:ext uri="{BB962C8B-B14F-4D97-AF65-F5344CB8AC3E}">
        <p14:creationId xmlns:p14="http://schemas.microsoft.com/office/powerpoint/2010/main" val="3105571525"/>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chemeClr val="tx2"/>
                </a:solidFill>
                <a:latin typeface="Tahoma" panose="020B0604030504040204" pitchFamily="34" charset="0"/>
              </a:rPr>
              <a:t>Part </a:t>
            </a:r>
            <a:r>
              <a:rPr lang="en-GB" dirty="0" smtClean="0">
                <a:solidFill>
                  <a:schemeClr val="tx2"/>
                </a:solidFill>
                <a:latin typeface="Tahoma" panose="020B0604030504040204" pitchFamily="34" charset="0"/>
              </a:rPr>
              <a:t>Two</a:t>
            </a:r>
            <a:endParaRPr lang="en-GB" dirty="0"/>
          </a:p>
        </p:txBody>
      </p:sp>
      <p:sp>
        <p:nvSpPr>
          <p:cNvPr id="3" name="Text Placeholder 2"/>
          <p:cNvSpPr>
            <a:spLocks noGrp="1"/>
          </p:cNvSpPr>
          <p:nvPr>
            <p:ph type="body" sz="quarter" idx="11"/>
          </p:nvPr>
        </p:nvSpPr>
        <p:spPr>
          <a:xfrm>
            <a:off x="1199456" y="3140968"/>
            <a:ext cx="8687493" cy="603104"/>
          </a:xfrm>
        </p:spPr>
        <p:txBody>
          <a:bodyPr/>
          <a:lstStyle/>
          <a:p>
            <a:r>
              <a:rPr lang="en-GB" sz="3200" dirty="0" smtClean="0">
                <a:solidFill>
                  <a:schemeClr val="tx2"/>
                </a:solidFill>
                <a:latin typeface="Tahoma" panose="020B0604030504040204" pitchFamily="34" charset="0"/>
              </a:rPr>
              <a:t>Whole </a:t>
            </a:r>
            <a:r>
              <a:rPr lang="en-GB" sz="3200" dirty="0">
                <a:solidFill>
                  <a:schemeClr val="tx2"/>
                </a:solidFill>
                <a:latin typeface="Tahoma" panose="020B0604030504040204" pitchFamily="34" charset="0"/>
              </a:rPr>
              <a:t>institution responses to the sustainability challenge facing higher </a:t>
            </a:r>
            <a:r>
              <a:rPr lang="en-GB" sz="3200" dirty="0" smtClean="0">
                <a:solidFill>
                  <a:schemeClr val="tx2"/>
                </a:solidFill>
                <a:latin typeface="Tahoma" panose="020B0604030504040204" pitchFamily="34" charset="0"/>
              </a:rPr>
              <a:t>education: a case study of UWE Bristol</a:t>
            </a:r>
            <a:endParaRPr lang="en-GB" sz="3200" dirty="0">
              <a:solidFill>
                <a:schemeClr val="tx2"/>
              </a:solidFill>
              <a:latin typeface="Tahoma" panose="020B0604030504040204" pitchFamily="34" charset="0"/>
            </a:endParaRPr>
          </a:p>
          <a:p>
            <a:endParaRPr lang="en-GB" dirty="0"/>
          </a:p>
        </p:txBody>
      </p:sp>
    </p:spTree>
    <p:extLst>
      <p:ext uri="{BB962C8B-B14F-4D97-AF65-F5344CB8AC3E}">
        <p14:creationId xmlns:p14="http://schemas.microsoft.com/office/powerpoint/2010/main" val="137165024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5440" y="404664"/>
            <a:ext cx="9937104" cy="1011105"/>
          </a:xfrm>
        </p:spPr>
        <p:txBody>
          <a:bodyPr>
            <a:normAutofit/>
          </a:bodyPr>
          <a:lstStyle/>
          <a:p>
            <a:r>
              <a:rPr lang="en-GB" sz="4400" b="1" dirty="0" smtClean="0">
                <a:solidFill>
                  <a:srgbClr val="185190"/>
                </a:solidFill>
                <a:latin typeface="Georgia" panose="02040502050405020303" pitchFamily="18" charset="0"/>
              </a:rPr>
              <a:t>UWE Bristol</a:t>
            </a:r>
            <a:endParaRPr lang="en-GB" sz="4400" b="1" dirty="0">
              <a:solidFill>
                <a:srgbClr val="185190"/>
              </a:solidFill>
              <a:latin typeface="Georgia" panose="02040502050405020303" pitchFamily="18" charset="0"/>
            </a:endParaRPr>
          </a:p>
        </p:txBody>
      </p:sp>
      <p:sp>
        <p:nvSpPr>
          <p:cNvPr id="5" name="Text Placeholder 4"/>
          <p:cNvSpPr>
            <a:spLocks noGrp="1"/>
          </p:cNvSpPr>
          <p:nvPr>
            <p:ph type="body" sz="quarter" idx="11"/>
          </p:nvPr>
        </p:nvSpPr>
        <p:spPr>
          <a:xfrm>
            <a:off x="911424" y="1268760"/>
            <a:ext cx="9937104" cy="4608512"/>
          </a:xfrm>
        </p:spPr>
        <p:txBody>
          <a:bodyPr/>
          <a:lstStyle/>
          <a:p>
            <a:r>
              <a:rPr lang="en-GB" sz="2800" b="1" dirty="0" smtClean="0"/>
              <a:t>30 000  plus </a:t>
            </a:r>
            <a:r>
              <a:rPr lang="en-GB" sz="2800" b="1" dirty="0"/>
              <a:t>students in the UK from </a:t>
            </a:r>
            <a:r>
              <a:rPr lang="en-GB" sz="2800" b="1" dirty="0" smtClean="0"/>
              <a:t>163 countries </a:t>
            </a:r>
          </a:p>
          <a:p>
            <a:r>
              <a:rPr lang="en-GB" sz="2800" b="1" i="1" dirty="0" smtClean="0"/>
              <a:t>c</a:t>
            </a:r>
            <a:r>
              <a:rPr lang="en-GB" sz="2800" b="1" dirty="0" smtClean="0"/>
              <a:t>8000 transnational students</a:t>
            </a:r>
          </a:p>
          <a:p>
            <a:r>
              <a:rPr lang="en-GB" sz="2800" b="1" dirty="0" smtClean="0"/>
              <a:t>4000 staff</a:t>
            </a:r>
          </a:p>
          <a:p>
            <a:r>
              <a:rPr lang="en-GB" sz="2800" b="1" dirty="0" smtClean="0"/>
              <a:t>Annual income of approximately </a:t>
            </a:r>
            <a:r>
              <a:rPr lang="en-GB" sz="2800" b="1" i="1" dirty="0" smtClean="0"/>
              <a:t>c</a:t>
            </a:r>
            <a:r>
              <a:rPr lang="en-GB" sz="2800" b="1" dirty="0" smtClean="0"/>
              <a:t>£334 million</a:t>
            </a:r>
          </a:p>
          <a:p>
            <a:r>
              <a:rPr lang="en-GB" sz="2800" b="1" dirty="0" smtClean="0"/>
              <a:t>3 campus locations Frenchay, City Campus and Glenside</a:t>
            </a:r>
          </a:p>
          <a:p>
            <a:r>
              <a:rPr lang="en-GB" sz="2800" b="1" dirty="0" smtClean="0"/>
              <a:t>Three Colleges  </a:t>
            </a:r>
          </a:p>
          <a:p>
            <a:pPr lvl="1"/>
            <a:r>
              <a:rPr lang="en-GB" sz="2800" b="1" dirty="0" smtClean="0"/>
              <a:t>Arts, Technology and Environment </a:t>
            </a:r>
          </a:p>
          <a:p>
            <a:pPr lvl="1"/>
            <a:r>
              <a:rPr lang="en-GB" sz="2800" b="1" dirty="0" smtClean="0"/>
              <a:t>Business and Law</a:t>
            </a:r>
          </a:p>
          <a:p>
            <a:pPr lvl="1"/>
            <a:r>
              <a:rPr lang="en-GB" sz="2800" b="1" dirty="0" smtClean="0"/>
              <a:t>Health, Science and Society</a:t>
            </a:r>
          </a:p>
          <a:p>
            <a:endParaRPr lang="en-GB" sz="2800" b="1" dirty="0"/>
          </a:p>
        </p:txBody>
      </p:sp>
    </p:spTree>
    <p:extLst>
      <p:ext uri="{BB962C8B-B14F-4D97-AF65-F5344CB8AC3E}">
        <p14:creationId xmlns:p14="http://schemas.microsoft.com/office/powerpoint/2010/main" val="3565616237"/>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3392" y="908720"/>
            <a:ext cx="10657184" cy="4392488"/>
          </a:xfrm>
        </p:spPr>
        <p:txBody>
          <a:bodyPr/>
          <a:lstStyle/>
          <a:p>
            <a:pPr marL="9525" indent="0">
              <a:buNone/>
            </a:pPr>
            <a:endParaRPr lang="en-GB" sz="2400" dirty="0">
              <a:latin typeface="Tahoma" panose="020B0604030504040204" pitchFamily="34" charset="0"/>
            </a:endParaRPr>
          </a:p>
          <a:p>
            <a:pPr marL="9525" indent="0">
              <a:buNone/>
            </a:pPr>
            <a:endParaRPr lang="en-GB" sz="2400" dirty="0">
              <a:latin typeface="Tahoma" panose="020B0604030504040204" pitchFamily="34" charset="0"/>
            </a:endParaRPr>
          </a:p>
          <a:p>
            <a:pPr marL="9525" indent="0" algn="ctr">
              <a:buNone/>
            </a:pPr>
            <a:r>
              <a:rPr lang="en-GB" sz="2400" i="1" dirty="0">
                <a:latin typeface="Tahoma" panose="020B0604030504040204" pitchFamily="34" charset="0"/>
              </a:rPr>
              <a:t>"It is about recognising that we are one planet, one world. We all have a collective responsibility to engage individually and collectively… to move to a different place in our mindset and our actions. This is a hugely important agenda that is going to be with us forever" </a:t>
            </a:r>
          </a:p>
          <a:p>
            <a:pPr marL="9525" indent="0" algn="ctr">
              <a:buNone/>
            </a:pPr>
            <a:endParaRPr lang="en-GB" sz="800" i="1" dirty="0">
              <a:latin typeface="Tahoma" panose="020B0604030504040204" pitchFamily="34" charset="0"/>
            </a:endParaRPr>
          </a:p>
          <a:p>
            <a:pPr marL="284163" lvl="1" indent="0" algn="ctr">
              <a:buNone/>
            </a:pPr>
            <a:r>
              <a:rPr lang="en-GB" sz="1800" dirty="0">
                <a:latin typeface="Tahoma" panose="020B0604030504040204" pitchFamily="34" charset="0"/>
              </a:rPr>
              <a:t>Professor Steve West,</a:t>
            </a:r>
          </a:p>
          <a:p>
            <a:pPr marL="284163" lvl="1" indent="0" algn="ctr">
              <a:buNone/>
            </a:pPr>
            <a:r>
              <a:rPr lang="en-GB" sz="1800" dirty="0">
                <a:latin typeface="Tahoma" panose="020B0604030504040204" pitchFamily="34" charset="0"/>
              </a:rPr>
              <a:t>Vice Chancellor, President and CEO, UWE Bristol.</a:t>
            </a:r>
          </a:p>
        </p:txBody>
      </p:sp>
      <p:sp>
        <p:nvSpPr>
          <p:cNvPr id="2" name="Rectangle 1"/>
          <p:cNvSpPr/>
          <p:nvPr/>
        </p:nvSpPr>
        <p:spPr>
          <a:xfrm>
            <a:off x="3048000" y="2136339"/>
            <a:ext cx="6096000" cy="369332"/>
          </a:xfrm>
          <a:prstGeom prst="rect">
            <a:avLst/>
          </a:prstGeom>
        </p:spPr>
        <p:txBody>
          <a:bodyPr>
            <a:spAutoFit/>
          </a:bodyPr>
          <a:lstStyle/>
          <a:p>
            <a:r>
              <a:rPr lang="en-GB" dirty="0"/>
              <a:t> </a:t>
            </a:r>
          </a:p>
        </p:txBody>
      </p:sp>
      <p:pic>
        <p:nvPicPr>
          <p:cNvPr id="6" name="Picture 6" descr="R block with solar panels and wild flowers">
            <a:extLst>
              <a:ext uri="{FF2B5EF4-FFF2-40B4-BE49-F238E27FC236}">
                <a16:creationId xmlns:a16="http://schemas.microsoft.com/office/drawing/2014/main" id="{8D718B4A-AED3-F285-DBE9-F30ADC3D418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7911" y="4345840"/>
            <a:ext cx="4577903" cy="2190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tudent doing a masters in sustainability looks at the solar panels on campus">
            <a:extLst>
              <a:ext uri="{FF2B5EF4-FFF2-40B4-BE49-F238E27FC236}">
                <a16:creationId xmlns:a16="http://schemas.microsoft.com/office/drawing/2014/main" id="{F5845347-ED6E-D4D1-8C10-E3F3DE8CFF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9992" y="4347516"/>
            <a:ext cx="3905250" cy="2190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tree in blossom on campus">
            <a:extLst>
              <a:ext uri="{FF2B5EF4-FFF2-40B4-BE49-F238E27FC236}">
                <a16:creationId xmlns:a16="http://schemas.microsoft.com/office/drawing/2014/main" id="{A8481C4C-5829-64CB-2FD4-1CCCA90144A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75242" y="4345839"/>
            <a:ext cx="3905250" cy="2190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C8BCCB8-09B2-40F5-5FDA-076DD9FCEB1B}"/>
              </a:ext>
            </a:extLst>
          </p:cNvPr>
          <p:cNvSpPr txBox="1"/>
          <p:nvPr/>
        </p:nvSpPr>
        <p:spPr>
          <a:xfrm>
            <a:off x="263352" y="294494"/>
            <a:ext cx="10297144" cy="1323439"/>
          </a:xfrm>
          <a:prstGeom prst="rect">
            <a:avLst/>
          </a:prstGeom>
          <a:noFill/>
        </p:spPr>
        <p:txBody>
          <a:bodyPr wrap="square" rtlCol="0">
            <a:spAutoFit/>
          </a:bodyPr>
          <a:lstStyle/>
          <a:p>
            <a:r>
              <a:rPr lang="en-GB" sz="4000" dirty="0">
                <a:solidFill>
                  <a:schemeClr val="tx2"/>
                </a:solidFill>
                <a:latin typeface="Georgia" panose="02040502050405020303" pitchFamily="18" charset="0"/>
              </a:rPr>
              <a:t>Our Commitment to Climate Action and Sustainability </a:t>
            </a:r>
          </a:p>
        </p:txBody>
      </p:sp>
    </p:spTree>
    <p:extLst>
      <p:ext uri="{BB962C8B-B14F-4D97-AF65-F5344CB8AC3E}">
        <p14:creationId xmlns:p14="http://schemas.microsoft.com/office/powerpoint/2010/main" val="316684197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51384" y="1556792"/>
            <a:ext cx="10484378" cy="4464074"/>
          </a:xfrm>
        </p:spPr>
        <p:txBody>
          <a:bodyPr/>
          <a:lstStyle/>
          <a:p>
            <a:r>
              <a:rPr lang="en-GB" sz="2400" dirty="0"/>
              <a:t>Integrating Sustainability into Policy, Practice and Culture so that it is present in the purpose and operation of the University. </a:t>
            </a:r>
          </a:p>
          <a:p>
            <a:pPr lvl="1"/>
            <a:r>
              <a:rPr lang="en-GB" sz="2400" dirty="0"/>
              <a:t>Teaching and Learning</a:t>
            </a:r>
          </a:p>
          <a:p>
            <a:pPr lvl="1"/>
            <a:r>
              <a:rPr lang="en-GB" sz="2400" dirty="0"/>
              <a:t>Research, Innovation and Knowledge Exchange</a:t>
            </a:r>
          </a:p>
          <a:p>
            <a:pPr lvl="1"/>
            <a:r>
              <a:rPr lang="en-GB" sz="2400" dirty="0"/>
              <a:t>Local, National and International Partnerships</a:t>
            </a:r>
          </a:p>
          <a:p>
            <a:pPr lvl="1"/>
            <a:r>
              <a:rPr lang="en-GB" sz="2400" dirty="0"/>
              <a:t>Campus Operations and Developments</a:t>
            </a:r>
          </a:p>
          <a:p>
            <a:pPr lvl="1"/>
            <a:r>
              <a:rPr lang="en-GB" sz="2400" dirty="0"/>
              <a:t>Student and Staff Engagement </a:t>
            </a:r>
          </a:p>
          <a:p>
            <a:r>
              <a:rPr lang="en-GB" sz="2400" dirty="0"/>
              <a:t>Creating a culture supportive of a sustainable university.</a:t>
            </a:r>
          </a:p>
          <a:p>
            <a:r>
              <a:rPr lang="en-GB" sz="2400" dirty="0"/>
              <a:t>All in partnership with the Students' Union.</a:t>
            </a:r>
          </a:p>
          <a:p>
            <a:pPr marL="0" indent="0">
              <a:buNone/>
            </a:pPr>
            <a:endParaRPr lang="en-GB" sz="2400" dirty="0"/>
          </a:p>
          <a:p>
            <a:endParaRPr lang="en-GB" sz="2400" dirty="0"/>
          </a:p>
        </p:txBody>
      </p:sp>
      <p:sp>
        <p:nvSpPr>
          <p:cNvPr id="8" name="TextBox 7">
            <a:extLst>
              <a:ext uri="{FF2B5EF4-FFF2-40B4-BE49-F238E27FC236}">
                <a16:creationId xmlns:a16="http://schemas.microsoft.com/office/drawing/2014/main" id="{A081B697-F657-0984-173C-4ABC124397E9}"/>
              </a:ext>
            </a:extLst>
          </p:cNvPr>
          <p:cNvSpPr txBox="1"/>
          <p:nvPr/>
        </p:nvSpPr>
        <p:spPr>
          <a:xfrm>
            <a:off x="407368" y="404664"/>
            <a:ext cx="10297144" cy="707886"/>
          </a:xfrm>
          <a:prstGeom prst="rect">
            <a:avLst/>
          </a:prstGeom>
          <a:noFill/>
        </p:spPr>
        <p:txBody>
          <a:bodyPr wrap="square" rtlCol="0">
            <a:spAutoFit/>
          </a:bodyPr>
          <a:lstStyle/>
          <a:p>
            <a:r>
              <a:rPr lang="en-GB" sz="4000" dirty="0">
                <a:solidFill>
                  <a:schemeClr val="tx2"/>
                </a:solidFill>
                <a:latin typeface="Georgia" panose="02040502050405020303" pitchFamily="18" charset="0"/>
              </a:rPr>
              <a:t>Our Approach</a:t>
            </a:r>
          </a:p>
        </p:txBody>
      </p:sp>
    </p:spTree>
    <p:extLst>
      <p:ext uri="{BB962C8B-B14F-4D97-AF65-F5344CB8AC3E}">
        <p14:creationId xmlns:p14="http://schemas.microsoft.com/office/powerpoint/2010/main" val="116802594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3392" y="520280"/>
            <a:ext cx="10585176" cy="651068"/>
          </a:xfrm>
        </p:spPr>
        <p:txBody>
          <a:bodyPr/>
          <a:lstStyle/>
          <a:p>
            <a:r>
              <a:rPr lang="en-GB" sz="4000" dirty="0">
                <a:solidFill>
                  <a:schemeClr val="tx2"/>
                </a:solidFill>
              </a:rPr>
              <a:t>Sustainability at UWE – a 28 year journey</a:t>
            </a:r>
          </a:p>
          <a:p>
            <a:endParaRPr lang="en-GB" dirty="0"/>
          </a:p>
        </p:txBody>
      </p:sp>
      <p:sp>
        <p:nvSpPr>
          <p:cNvPr id="3" name="Text Placeholder 2"/>
          <p:cNvSpPr>
            <a:spLocks noGrp="1"/>
          </p:cNvSpPr>
          <p:nvPr>
            <p:ph type="body" sz="quarter" idx="11"/>
          </p:nvPr>
        </p:nvSpPr>
        <p:spPr>
          <a:xfrm>
            <a:off x="911424" y="1331666"/>
            <a:ext cx="9289031" cy="4680520"/>
          </a:xfrm>
        </p:spPr>
        <p:txBody>
          <a:bodyPr/>
          <a:lstStyle/>
          <a:p>
            <a:r>
              <a:rPr lang="en-GB" sz="2000" dirty="0"/>
              <a:t>1994 </a:t>
            </a:r>
            <a:r>
              <a:rPr lang="en-GB" sz="2000" b="1" dirty="0"/>
              <a:t>UWE’s first Environmental Policy </a:t>
            </a:r>
            <a:r>
              <a:rPr lang="en-GB" sz="2000" dirty="0"/>
              <a:t>periodically revised thereafter </a:t>
            </a:r>
          </a:p>
          <a:p>
            <a:r>
              <a:rPr lang="en-GB" sz="2000" dirty="0"/>
              <a:t>1995 Environmental Policy Committees established in Faculties</a:t>
            </a:r>
          </a:p>
          <a:p>
            <a:r>
              <a:rPr lang="en-GB" sz="2000" dirty="0"/>
              <a:t>2004 </a:t>
            </a:r>
            <a:r>
              <a:rPr lang="en-GB" sz="2000" b="1" dirty="0"/>
              <a:t>Sustainability Board </a:t>
            </a:r>
            <a:r>
              <a:rPr lang="en-GB" sz="2000" dirty="0"/>
              <a:t>established</a:t>
            </a:r>
          </a:p>
          <a:p>
            <a:r>
              <a:rPr lang="en-GB" sz="2000" dirty="0"/>
              <a:t>2004 Sustainability Manager post established</a:t>
            </a:r>
          </a:p>
          <a:p>
            <a:r>
              <a:rPr lang="en-GB" sz="2000" dirty="0"/>
              <a:t>2005 First Sustainability Action Plan</a:t>
            </a:r>
          </a:p>
          <a:p>
            <a:r>
              <a:rPr lang="en-GB" sz="2000" dirty="0"/>
              <a:t>2006 Fairtrade University Status</a:t>
            </a:r>
          </a:p>
          <a:p>
            <a:r>
              <a:rPr lang="en-GB" sz="2000" dirty="0"/>
              <a:t>2007 First </a:t>
            </a:r>
            <a:r>
              <a:rPr lang="en-GB" sz="2000" b="1" dirty="0"/>
              <a:t>Sustainability Strategy</a:t>
            </a:r>
          </a:p>
          <a:p>
            <a:r>
              <a:rPr lang="en-GB" sz="2000" dirty="0"/>
              <a:t>2007 Baseline survey of sustainability in the Modular Scheme</a:t>
            </a:r>
          </a:p>
          <a:p>
            <a:r>
              <a:rPr lang="en-GB" sz="2000" dirty="0"/>
              <a:t>2008 Cross university </a:t>
            </a:r>
            <a:r>
              <a:rPr lang="en-GB" sz="2000" b="1" dirty="0"/>
              <a:t>Knowledge Exchange for Sustainability Education </a:t>
            </a:r>
            <a:r>
              <a:rPr lang="en-GB" sz="2000" dirty="0"/>
              <a:t>(KESE) group established to promote and enhance ESD across the university</a:t>
            </a:r>
          </a:p>
          <a:p>
            <a:r>
              <a:rPr lang="en-GB" sz="2000" dirty="0"/>
              <a:t>2009 First ESD Action Plan published</a:t>
            </a:r>
          </a:p>
          <a:p>
            <a:endParaRPr lang="en-GB" sz="2000" dirty="0"/>
          </a:p>
          <a:p>
            <a:endParaRPr lang="en-GB" sz="2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3832" y="5254245"/>
            <a:ext cx="2268769" cy="1515882"/>
          </a:xfrm>
          <a:prstGeom prst="rect">
            <a:avLst/>
          </a:prstGeom>
        </p:spPr>
      </p:pic>
    </p:spTree>
    <p:extLst>
      <p:ext uri="{BB962C8B-B14F-4D97-AF65-F5344CB8AC3E}">
        <p14:creationId xmlns:p14="http://schemas.microsoft.com/office/powerpoint/2010/main" val="282189367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9416" y="1124744"/>
            <a:ext cx="9289031" cy="4680520"/>
          </a:xfrm>
        </p:spPr>
        <p:txBody>
          <a:bodyPr/>
          <a:lstStyle/>
          <a:p>
            <a:r>
              <a:rPr lang="en-GB" sz="2000" dirty="0"/>
              <a:t>2010 Strategy 2020</a:t>
            </a:r>
          </a:p>
          <a:p>
            <a:r>
              <a:rPr lang="en-GB" sz="2000" dirty="0"/>
              <a:t>2011 Assistant Vice Chancellor Environment and Sustainability established</a:t>
            </a:r>
          </a:p>
          <a:p>
            <a:r>
              <a:rPr lang="en-GB" sz="2000" dirty="0"/>
              <a:t>2011 Waste and Resource Manager post established</a:t>
            </a:r>
          </a:p>
          <a:p>
            <a:r>
              <a:rPr lang="en-GB" sz="2000" dirty="0"/>
              <a:t>2011 Sustainability Engagement Coordinator post established</a:t>
            </a:r>
          </a:p>
          <a:p>
            <a:r>
              <a:rPr lang="en-GB" sz="2000" dirty="0"/>
              <a:t>2011 Annual UWE wide Sustainability and Education Conference established </a:t>
            </a:r>
          </a:p>
          <a:p>
            <a:r>
              <a:rPr lang="en-GB" sz="2000" dirty="0"/>
              <a:t>2012 </a:t>
            </a:r>
            <a:r>
              <a:rPr lang="en-GB" sz="2000" b="1" dirty="0"/>
              <a:t>Sustainability Plan- Positive Footprint</a:t>
            </a:r>
          </a:p>
          <a:p>
            <a:r>
              <a:rPr lang="en-GB" sz="2000" dirty="0"/>
              <a:t>2012 SL in ESD post established</a:t>
            </a:r>
          </a:p>
          <a:p>
            <a:r>
              <a:rPr lang="en-GB" sz="2000" dirty="0"/>
              <a:t>2012 </a:t>
            </a:r>
            <a:r>
              <a:rPr lang="en-GB" sz="2000" b="1" dirty="0"/>
              <a:t>Annual meeting cycle with individual HoDs instigated</a:t>
            </a:r>
          </a:p>
          <a:p>
            <a:r>
              <a:rPr lang="en-GB" sz="2000" dirty="0"/>
              <a:t>2014 ISO 14001 Post established</a:t>
            </a:r>
          </a:p>
          <a:p>
            <a:r>
              <a:rPr lang="en-GB" sz="2000" dirty="0"/>
              <a:t>2014 </a:t>
            </a:r>
            <a:r>
              <a:rPr lang="en-GB" sz="2000" b="1" dirty="0"/>
              <a:t>Certification to ISO 14001:2004 EMS</a:t>
            </a:r>
          </a:p>
          <a:p>
            <a:r>
              <a:rPr lang="en-GB" sz="2000" dirty="0"/>
              <a:t>2015 Internal and external verification that </a:t>
            </a:r>
            <a:r>
              <a:rPr lang="en-GB" sz="2000" b="1" dirty="0"/>
              <a:t>all taught programmes address  sustainability </a:t>
            </a:r>
            <a:r>
              <a:rPr lang="en-GB" sz="2000" dirty="0"/>
              <a:t>in the context appropriate to the individual discipline</a:t>
            </a:r>
          </a:p>
          <a:p>
            <a:r>
              <a:rPr lang="en-GB" sz="2000" dirty="0"/>
              <a:t>2015 Bristol’s Year as </a:t>
            </a:r>
            <a:r>
              <a:rPr lang="en-GB" sz="2000" b="1" dirty="0"/>
              <a:t>European Green Capital</a:t>
            </a:r>
          </a:p>
          <a:p>
            <a:r>
              <a:rPr lang="en-GB" sz="2000" dirty="0"/>
              <a:t>2015 Launch of UWE Green Capital Strategy</a:t>
            </a:r>
          </a:p>
          <a:p>
            <a:r>
              <a:rPr lang="en-GB" sz="2000" dirty="0"/>
              <a:t>2015 Launch of  HEFCE Funded Green Capital Student Capital project</a:t>
            </a:r>
          </a:p>
          <a:p>
            <a:endParaRPr lang="en-GB" sz="2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17587" y="3140968"/>
            <a:ext cx="2517866" cy="1658256"/>
          </a:xfrm>
          <a:prstGeom prst="rect">
            <a:avLst/>
          </a:prstGeom>
        </p:spPr>
      </p:pic>
      <p:sp>
        <p:nvSpPr>
          <p:cNvPr id="7" name="Text Placeholder 1">
            <a:extLst>
              <a:ext uri="{FF2B5EF4-FFF2-40B4-BE49-F238E27FC236}">
                <a16:creationId xmlns:a16="http://schemas.microsoft.com/office/drawing/2014/main" id="{ABA5E5CE-CA48-78C5-6ABE-9237692E179F}"/>
              </a:ext>
            </a:extLst>
          </p:cNvPr>
          <p:cNvSpPr>
            <a:spLocks noGrp="1"/>
          </p:cNvSpPr>
          <p:nvPr>
            <p:ph type="body" sz="quarter" idx="10"/>
          </p:nvPr>
        </p:nvSpPr>
        <p:spPr>
          <a:xfrm>
            <a:off x="623392" y="520280"/>
            <a:ext cx="10585176" cy="651068"/>
          </a:xfrm>
        </p:spPr>
        <p:txBody>
          <a:bodyPr/>
          <a:lstStyle/>
          <a:p>
            <a:r>
              <a:rPr lang="en-GB" sz="4000" dirty="0">
                <a:solidFill>
                  <a:schemeClr val="tx2"/>
                </a:solidFill>
              </a:rPr>
              <a:t>Sustainability at UWE – a 28 year journey</a:t>
            </a:r>
          </a:p>
          <a:p>
            <a:endParaRPr lang="en-GB" dirty="0"/>
          </a:p>
        </p:txBody>
      </p:sp>
    </p:spTree>
    <p:extLst>
      <p:ext uri="{BB962C8B-B14F-4D97-AF65-F5344CB8AC3E}">
        <p14:creationId xmlns:p14="http://schemas.microsoft.com/office/powerpoint/2010/main" val="676247159"/>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9416" y="1268652"/>
            <a:ext cx="9577064" cy="4680520"/>
          </a:xfrm>
        </p:spPr>
        <p:txBody>
          <a:bodyPr/>
          <a:lstStyle/>
          <a:p>
            <a:r>
              <a:rPr lang="en-GB" sz="2000" dirty="0"/>
              <a:t>2015 Carbon Action Manager post established</a:t>
            </a:r>
          </a:p>
          <a:p>
            <a:r>
              <a:rPr lang="en-GB" sz="2000" dirty="0"/>
              <a:t>2016 </a:t>
            </a:r>
            <a:r>
              <a:rPr lang="en-GB" sz="2000" b="1" dirty="0"/>
              <a:t>NUS –SOS Responsible Futures accreditation</a:t>
            </a:r>
          </a:p>
          <a:p>
            <a:r>
              <a:rPr lang="en-GB" sz="2000" dirty="0"/>
              <a:t>2016 </a:t>
            </a:r>
            <a:r>
              <a:rPr lang="en-GB" sz="2000" b="1" dirty="0"/>
              <a:t>Annual meeting with Faculty Executive </a:t>
            </a:r>
            <a:r>
              <a:rPr lang="en-GB" sz="2000" dirty="0"/>
              <a:t>groups instigated</a:t>
            </a:r>
          </a:p>
          <a:p>
            <a:r>
              <a:rPr lang="en-GB" sz="2000" dirty="0"/>
              <a:t>2016 Launch of </a:t>
            </a:r>
            <a:r>
              <a:rPr lang="en-GB" sz="2000" b="1" dirty="0"/>
              <a:t>Sustainable Development Goal (SDG) Mapping Project</a:t>
            </a:r>
          </a:p>
          <a:p>
            <a:r>
              <a:rPr lang="en-GB" sz="2000" dirty="0"/>
              <a:t>2016 Largest single roof mounted PV array in UK HE begins generating</a:t>
            </a:r>
          </a:p>
          <a:p>
            <a:r>
              <a:rPr lang="en-GB" sz="2000" dirty="0"/>
              <a:t>2017 Refreshed Sustainability Plan 2.1</a:t>
            </a:r>
          </a:p>
          <a:p>
            <a:r>
              <a:rPr lang="en-GB" sz="2000" dirty="0"/>
              <a:t>2017 </a:t>
            </a:r>
            <a:r>
              <a:rPr lang="en-GB" sz="2000" b="1" dirty="0"/>
              <a:t>Transition to ISO 14001:2015 EMS </a:t>
            </a:r>
          </a:p>
          <a:p>
            <a:r>
              <a:rPr lang="en-GB" sz="2000" dirty="0"/>
              <a:t>2017 New Environmental Sustainability Policy</a:t>
            </a:r>
          </a:p>
          <a:p>
            <a:r>
              <a:rPr lang="en-GB" sz="2000" dirty="0"/>
              <a:t>2017 Associate Professor in ESD established</a:t>
            </a:r>
          </a:p>
          <a:p>
            <a:r>
              <a:rPr lang="en-GB" sz="2000" dirty="0"/>
              <a:t>2018 KESE Group wins UWE’s first Advance HE  Award for Collaborative Approach to Teaching Excellence (CATE) </a:t>
            </a:r>
          </a:p>
          <a:p>
            <a:r>
              <a:rPr lang="en-GB" sz="2000" dirty="0"/>
              <a:t>2019 New Sustainability Communications and Engagement Framework launched</a:t>
            </a:r>
          </a:p>
          <a:p>
            <a:endParaRPr lang="en-GB" sz="2000" dirty="0"/>
          </a:p>
          <a:p>
            <a:endParaRPr lang="en-GB" sz="2000"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4432" y="3429000"/>
            <a:ext cx="1725481" cy="1296604"/>
          </a:xfrm>
          <a:prstGeom prst="rect">
            <a:avLst/>
          </a:prstGeom>
        </p:spPr>
      </p:pic>
      <p:sp>
        <p:nvSpPr>
          <p:cNvPr id="7" name="Text Placeholder 1">
            <a:extLst>
              <a:ext uri="{FF2B5EF4-FFF2-40B4-BE49-F238E27FC236}">
                <a16:creationId xmlns:a16="http://schemas.microsoft.com/office/drawing/2014/main" id="{5CC91F7B-CB42-846D-232D-9A011DDE02B3}"/>
              </a:ext>
            </a:extLst>
          </p:cNvPr>
          <p:cNvSpPr>
            <a:spLocks noGrp="1"/>
          </p:cNvSpPr>
          <p:nvPr>
            <p:ph type="body" sz="quarter" idx="10"/>
          </p:nvPr>
        </p:nvSpPr>
        <p:spPr>
          <a:xfrm>
            <a:off x="623392" y="520280"/>
            <a:ext cx="10585176" cy="651068"/>
          </a:xfrm>
        </p:spPr>
        <p:txBody>
          <a:bodyPr/>
          <a:lstStyle/>
          <a:p>
            <a:r>
              <a:rPr lang="en-GB" sz="4000" dirty="0">
                <a:solidFill>
                  <a:schemeClr val="tx2"/>
                </a:solidFill>
              </a:rPr>
              <a:t>Sustainability at UWE – a 28 year journey</a:t>
            </a:r>
          </a:p>
          <a:p>
            <a:endParaRPr lang="en-GB" dirty="0"/>
          </a:p>
        </p:txBody>
      </p:sp>
    </p:spTree>
    <p:extLst>
      <p:ext uri="{BB962C8B-B14F-4D97-AF65-F5344CB8AC3E}">
        <p14:creationId xmlns:p14="http://schemas.microsoft.com/office/powerpoint/2010/main" val="3294881612"/>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4552-A394-47FD-B5D3-E27D6E011D49}"/>
              </a:ext>
            </a:extLst>
          </p:cNvPr>
          <p:cNvSpPr>
            <a:spLocks noGrp="1"/>
          </p:cNvSpPr>
          <p:nvPr>
            <p:ph type="title"/>
          </p:nvPr>
        </p:nvSpPr>
        <p:spPr>
          <a:xfrm>
            <a:off x="2734434" y="1915482"/>
            <a:ext cx="8978190" cy="2089585"/>
          </a:xfrm>
        </p:spPr>
        <p:txBody>
          <a:bodyPr>
            <a:normAutofit fontScale="90000"/>
          </a:bodyPr>
          <a:lstStyle/>
          <a:p>
            <a:r>
              <a:rPr lang="en-GB" dirty="0"/>
              <a:t>Higher Education and the Sustainability Agenda. Opportunities and </a:t>
            </a:r>
            <a:r>
              <a:rPr lang="en-GB" dirty="0" smtClean="0"/>
              <a:t>Challenges</a:t>
            </a:r>
            <a:br>
              <a:rPr lang="en-GB" dirty="0" smtClean="0"/>
            </a:br>
            <a:r>
              <a:rPr lang="en-GB" dirty="0"/>
              <a:t/>
            </a:r>
            <a:br>
              <a:rPr lang="en-GB" dirty="0"/>
            </a:br>
            <a:r>
              <a:rPr lang="en-GB" dirty="0"/>
              <a:t>Global Challenges Annual </a:t>
            </a:r>
            <a:r>
              <a:rPr lang="en-GB" dirty="0" smtClean="0"/>
              <a:t>Lecture </a:t>
            </a:r>
            <a:r>
              <a:rPr lang="en-GB" dirty="0"/>
              <a:t/>
            </a:r>
            <a:br>
              <a:rPr lang="en-GB" dirty="0"/>
            </a:br>
            <a:r>
              <a:rPr lang="en-GB" dirty="0"/>
              <a:t> University of Brighton </a:t>
            </a:r>
          </a:p>
        </p:txBody>
      </p:sp>
      <p:sp>
        <p:nvSpPr>
          <p:cNvPr id="3" name="Text Placeholder 2">
            <a:extLst>
              <a:ext uri="{FF2B5EF4-FFF2-40B4-BE49-F238E27FC236}">
                <a16:creationId xmlns:a16="http://schemas.microsoft.com/office/drawing/2014/main" id="{59C4B234-4509-4826-92E0-19EA19429E47}"/>
              </a:ext>
            </a:extLst>
          </p:cNvPr>
          <p:cNvSpPr>
            <a:spLocks noGrp="1"/>
          </p:cNvSpPr>
          <p:nvPr>
            <p:ph type="body" sz="quarter" idx="15"/>
          </p:nvPr>
        </p:nvSpPr>
        <p:spPr/>
        <p:txBody>
          <a:bodyPr/>
          <a:lstStyle/>
          <a:p>
            <a:r>
              <a:rPr lang="en-GB" dirty="0"/>
              <a:t>Presented by</a:t>
            </a:r>
          </a:p>
        </p:txBody>
      </p:sp>
      <p:sp>
        <p:nvSpPr>
          <p:cNvPr id="4" name="Text Placeholder 3">
            <a:extLst>
              <a:ext uri="{FF2B5EF4-FFF2-40B4-BE49-F238E27FC236}">
                <a16:creationId xmlns:a16="http://schemas.microsoft.com/office/drawing/2014/main" id="{5F4083E6-1CBD-40A9-94CD-388B5D3A3BB9}"/>
              </a:ext>
            </a:extLst>
          </p:cNvPr>
          <p:cNvSpPr>
            <a:spLocks noGrp="1"/>
          </p:cNvSpPr>
          <p:nvPr>
            <p:ph type="body" sz="quarter" idx="16"/>
          </p:nvPr>
        </p:nvSpPr>
        <p:spPr>
          <a:xfrm>
            <a:off x="798007" y="2542095"/>
            <a:ext cx="1625519" cy="1751001"/>
          </a:xfrm>
        </p:spPr>
        <p:txBody>
          <a:bodyPr/>
          <a:lstStyle/>
          <a:p>
            <a:r>
              <a:rPr lang="en-GB" dirty="0" smtClean="0"/>
              <a:t>Professor  </a:t>
            </a:r>
            <a:r>
              <a:rPr lang="en-GB" dirty="0"/>
              <a:t>Jim Longhurst</a:t>
            </a:r>
          </a:p>
          <a:p>
            <a:endParaRPr lang="en-GB" dirty="0"/>
          </a:p>
          <a:p>
            <a:r>
              <a:rPr lang="en-GB" dirty="0"/>
              <a:t>AVC Environment and </a:t>
            </a:r>
            <a:r>
              <a:rPr lang="en-GB" dirty="0" smtClean="0"/>
              <a:t>Sustainability</a:t>
            </a:r>
          </a:p>
          <a:p>
            <a:r>
              <a:rPr lang="en-GB" dirty="0" smtClean="0"/>
              <a:t>UWE Bristol</a:t>
            </a:r>
            <a:endParaRPr lang="en-GB" dirty="0"/>
          </a:p>
          <a:p>
            <a:endParaRPr lang="en-GB" dirty="0"/>
          </a:p>
          <a:p>
            <a:endParaRPr lang="en-GB" dirty="0"/>
          </a:p>
        </p:txBody>
      </p:sp>
      <p:sp>
        <p:nvSpPr>
          <p:cNvPr id="6" name="Text Placeholder 5">
            <a:extLst>
              <a:ext uri="{FF2B5EF4-FFF2-40B4-BE49-F238E27FC236}">
                <a16:creationId xmlns:a16="http://schemas.microsoft.com/office/drawing/2014/main" id="{29549C05-A8A3-4657-9DAF-FC8AE49372C8}"/>
              </a:ext>
            </a:extLst>
          </p:cNvPr>
          <p:cNvSpPr>
            <a:spLocks noGrp="1"/>
          </p:cNvSpPr>
          <p:nvPr>
            <p:ph type="body" sz="quarter" idx="18"/>
          </p:nvPr>
        </p:nvSpPr>
        <p:spPr>
          <a:xfrm>
            <a:off x="781897" y="5373216"/>
            <a:ext cx="1641630" cy="504056"/>
          </a:xfrm>
        </p:spPr>
        <p:txBody>
          <a:bodyPr/>
          <a:lstStyle/>
          <a:p>
            <a:r>
              <a:rPr lang="en-GB" dirty="0"/>
              <a:t>Date </a:t>
            </a:r>
            <a:endParaRPr lang="en-GB" dirty="0" smtClean="0"/>
          </a:p>
          <a:p>
            <a:r>
              <a:rPr lang="en-GB" dirty="0" smtClean="0"/>
              <a:t>27</a:t>
            </a:r>
            <a:r>
              <a:rPr lang="en-GB" baseline="30000" dirty="0" smtClean="0"/>
              <a:t>th</a:t>
            </a:r>
            <a:r>
              <a:rPr lang="en-GB" dirty="0" smtClean="0"/>
              <a:t> October 2022</a:t>
            </a:r>
            <a:endParaRPr lang="en-GB"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3872" y="4922450"/>
            <a:ext cx="2023072" cy="1138669"/>
          </a:xfrm>
          <a:prstGeom prst="rect">
            <a:avLst/>
          </a:prstGeom>
        </p:spPr>
      </p:pic>
    </p:spTree>
    <p:extLst>
      <p:ext uri="{BB962C8B-B14F-4D97-AF65-F5344CB8AC3E}">
        <p14:creationId xmlns:p14="http://schemas.microsoft.com/office/powerpoint/2010/main" val="315939190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45704" y="1412776"/>
            <a:ext cx="10585176" cy="5112568"/>
          </a:xfrm>
        </p:spPr>
        <p:txBody>
          <a:bodyPr/>
          <a:lstStyle/>
          <a:p>
            <a:r>
              <a:rPr lang="en-GB" sz="2000" dirty="0"/>
              <a:t>2020 Launch of </a:t>
            </a:r>
            <a:r>
              <a:rPr lang="en-GB" sz="2000" b="1" dirty="0"/>
              <a:t>Transforming Futures Strategy 2030  </a:t>
            </a:r>
          </a:p>
          <a:p>
            <a:r>
              <a:rPr lang="en-GB" sz="2000" dirty="0"/>
              <a:t>2020 New Transforming Futures Climate Action and Sustainability Strategy</a:t>
            </a:r>
          </a:p>
          <a:p>
            <a:r>
              <a:rPr lang="en-GB" sz="2000" dirty="0"/>
              <a:t>2021 Completion of Phase 1 of the SDG Mapping Project</a:t>
            </a:r>
          </a:p>
          <a:p>
            <a:r>
              <a:rPr lang="en-GB" sz="2000" dirty="0"/>
              <a:t>2021 </a:t>
            </a:r>
            <a:r>
              <a:rPr lang="en-GB" sz="2000" b="1" dirty="0"/>
              <a:t>New Action Plans </a:t>
            </a:r>
            <a:r>
              <a:rPr lang="en-GB" sz="2000" dirty="0"/>
              <a:t>for Education for Sustainable Development, Sustainability Engagement, Sustainable Food, Transport, Carbon and Energy Management, Clean Air, Circular Economy including plastics, and Biodiversity</a:t>
            </a:r>
          </a:p>
          <a:p>
            <a:r>
              <a:rPr lang="en-GB" sz="2000" dirty="0"/>
              <a:t>2021 Launch of QAA- Advance HE Education for Sustainable Development Guidance</a:t>
            </a:r>
          </a:p>
          <a:p>
            <a:r>
              <a:rPr lang="en-GB" sz="2000" dirty="0"/>
              <a:t>2021 Reaccreditation to NUS -SOS Responsible Futures and ISO 14001</a:t>
            </a:r>
          </a:p>
          <a:p>
            <a:r>
              <a:rPr lang="en-GB" sz="2000" dirty="0"/>
              <a:t>2021 Work starts on new student accommodation designed to PassivHaus standard</a:t>
            </a:r>
          </a:p>
          <a:p>
            <a:r>
              <a:rPr lang="en-GB" sz="2000" dirty="0"/>
              <a:t>2021 </a:t>
            </a:r>
            <a:r>
              <a:rPr lang="en-GB" sz="2000" b="1" dirty="0"/>
              <a:t>UWE’s Learning, Teaching and Student Experience Committee formally adopts QAA-Advance HE ESD guidance </a:t>
            </a:r>
          </a:p>
          <a:p>
            <a:r>
              <a:rPr lang="en-GB" sz="2000" dirty="0"/>
              <a:t>2022 New carbon literacy training programme for staff and students</a:t>
            </a:r>
          </a:p>
          <a:p>
            <a:r>
              <a:rPr lang="en-GB" sz="2000" dirty="0"/>
              <a:t>2022 UWE Bristol and the  SDGs: Programme mapping portfolio published – available </a:t>
            </a:r>
            <a:r>
              <a:rPr lang="en-GB" sz="2000" dirty="0" smtClean="0"/>
              <a:t>in </a:t>
            </a:r>
            <a:r>
              <a:rPr lang="en-GB" sz="2000" dirty="0"/>
              <a:t>the UWE Research Repository</a:t>
            </a:r>
          </a:p>
        </p:txBody>
      </p:sp>
      <p:sp>
        <p:nvSpPr>
          <p:cNvPr id="6" name="Text Placeholder 1">
            <a:extLst>
              <a:ext uri="{FF2B5EF4-FFF2-40B4-BE49-F238E27FC236}">
                <a16:creationId xmlns:a16="http://schemas.microsoft.com/office/drawing/2014/main" id="{475CF397-23D9-48B4-CE7E-9E36BCF62BF5}"/>
              </a:ext>
            </a:extLst>
          </p:cNvPr>
          <p:cNvSpPr>
            <a:spLocks noGrp="1"/>
          </p:cNvSpPr>
          <p:nvPr>
            <p:ph type="body" sz="quarter" idx="10"/>
          </p:nvPr>
        </p:nvSpPr>
        <p:spPr>
          <a:xfrm>
            <a:off x="623392" y="520280"/>
            <a:ext cx="10585176" cy="651068"/>
          </a:xfrm>
        </p:spPr>
        <p:txBody>
          <a:bodyPr/>
          <a:lstStyle/>
          <a:p>
            <a:r>
              <a:rPr lang="en-GB" sz="4000" dirty="0">
                <a:solidFill>
                  <a:schemeClr val="tx2"/>
                </a:solidFill>
              </a:rPr>
              <a:t>Sustainability at UWE – a 28 year journey</a:t>
            </a:r>
          </a:p>
          <a:p>
            <a:endParaRPr lang="en-GB" dirty="0"/>
          </a:p>
        </p:txBody>
      </p:sp>
    </p:spTree>
    <p:extLst>
      <p:ext uri="{BB962C8B-B14F-4D97-AF65-F5344CB8AC3E}">
        <p14:creationId xmlns:p14="http://schemas.microsoft.com/office/powerpoint/2010/main" val="297276993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83432" y="410976"/>
            <a:ext cx="8999529" cy="651068"/>
          </a:xfrm>
        </p:spPr>
        <p:txBody>
          <a:bodyPr/>
          <a:lstStyle/>
          <a:p>
            <a:r>
              <a:rPr lang="en-GB" sz="4000" dirty="0">
                <a:solidFill>
                  <a:schemeClr val="tx2"/>
                </a:solidFill>
              </a:rPr>
              <a:t>Key Success Factors</a:t>
            </a:r>
          </a:p>
        </p:txBody>
      </p:sp>
      <p:sp>
        <p:nvSpPr>
          <p:cNvPr id="3" name="Text Placeholder 2"/>
          <p:cNvSpPr>
            <a:spLocks noGrp="1"/>
          </p:cNvSpPr>
          <p:nvPr>
            <p:ph type="body" sz="quarter" idx="11"/>
          </p:nvPr>
        </p:nvSpPr>
        <p:spPr>
          <a:xfrm>
            <a:off x="983432" y="1358951"/>
            <a:ext cx="9601067" cy="4464074"/>
          </a:xfrm>
        </p:spPr>
        <p:txBody>
          <a:bodyPr/>
          <a:lstStyle/>
          <a:p>
            <a:r>
              <a:rPr lang="en-GB" sz="2800" dirty="0"/>
              <a:t>Student expectation and demand  </a:t>
            </a:r>
          </a:p>
          <a:p>
            <a:r>
              <a:rPr lang="en-GB" sz="2800" dirty="0"/>
              <a:t>Staff engagement </a:t>
            </a:r>
          </a:p>
          <a:p>
            <a:r>
              <a:rPr lang="en-GB" sz="2800" dirty="0"/>
              <a:t>Senior staff leadership</a:t>
            </a:r>
          </a:p>
          <a:p>
            <a:r>
              <a:rPr lang="en-GB" sz="2800" dirty="0"/>
              <a:t>Strategy and clear direction of travel </a:t>
            </a:r>
          </a:p>
          <a:p>
            <a:r>
              <a:rPr lang="en-GB" sz="2800" dirty="0"/>
              <a:t>Willingness to embrace change </a:t>
            </a:r>
          </a:p>
          <a:p>
            <a:r>
              <a:rPr lang="en-GB" sz="2800" dirty="0"/>
              <a:t>Learning from failure</a:t>
            </a:r>
          </a:p>
          <a:p>
            <a:r>
              <a:rPr lang="en-GB" sz="2800" dirty="0"/>
              <a:t>External certification</a:t>
            </a:r>
          </a:p>
          <a:p>
            <a:r>
              <a:rPr lang="en-GB" sz="2800" dirty="0"/>
              <a:t>Partnership with the Students’ Union</a:t>
            </a:r>
          </a:p>
          <a:p>
            <a:r>
              <a:rPr lang="en-GB" sz="2800" dirty="0"/>
              <a:t>Bristol – A European Green Capital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5921" y="676140"/>
            <a:ext cx="957155" cy="682811"/>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6280" y="2996952"/>
            <a:ext cx="2560313" cy="1582948"/>
          </a:xfrm>
          <a:prstGeom prst="rect">
            <a:avLst/>
          </a:prstGeom>
        </p:spPr>
      </p:pic>
    </p:spTree>
    <p:extLst>
      <p:ext uri="{BB962C8B-B14F-4D97-AF65-F5344CB8AC3E}">
        <p14:creationId xmlns:p14="http://schemas.microsoft.com/office/powerpoint/2010/main" val="30037730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9580" y="548680"/>
            <a:ext cx="10441160" cy="651068"/>
          </a:xfrm>
        </p:spPr>
        <p:txBody>
          <a:bodyPr/>
          <a:lstStyle/>
          <a:p>
            <a:r>
              <a:rPr lang="en-GB" sz="4000" dirty="0">
                <a:solidFill>
                  <a:schemeClr val="tx2"/>
                </a:solidFill>
              </a:rPr>
              <a:t>Sustainability Commitments in Strategy 2030</a:t>
            </a:r>
          </a:p>
        </p:txBody>
      </p:sp>
      <p:sp>
        <p:nvSpPr>
          <p:cNvPr id="3" name="Text Placeholder 2"/>
          <p:cNvSpPr>
            <a:spLocks noGrp="1"/>
          </p:cNvSpPr>
          <p:nvPr>
            <p:ph type="body" sz="quarter" idx="11"/>
          </p:nvPr>
        </p:nvSpPr>
        <p:spPr>
          <a:xfrm>
            <a:off x="875420" y="1484784"/>
            <a:ext cx="11089232" cy="5947298"/>
          </a:xfrm>
        </p:spPr>
        <p:txBody>
          <a:bodyPr/>
          <a:lstStyle/>
          <a:p>
            <a:pPr marL="342900" indent="-342900">
              <a:buFont typeface="+mj-lt"/>
              <a:buAutoNum type="arabicPeriod"/>
            </a:pPr>
            <a:r>
              <a:rPr lang="en-GB" sz="2400" dirty="0"/>
              <a:t>Net-zero emissions of greenhouse gases by 2030. </a:t>
            </a:r>
          </a:p>
          <a:p>
            <a:pPr marL="342900" indent="-342900">
              <a:buFont typeface="+mj-lt"/>
              <a:buAutoNum type="arabicPeriod"/>
            </a:pPr>
            <a:r>
              <a:rPr lang="en-GB" sz="2400" dirty="0"/>
              <a:t>Clear targets and plans to reduce water and energy use, cut waste generation including food waste, and support biodiversity. Towards a circular economy. </a:t>
            </a:r>
          </a:p>
          <a:p>
            <a:pPr marL="342900" indent="-342900">
              <a:buFont typeface="+mj-lt"/>
              <a:buAutoNum type="arabicPeriod"/>
            </a:pPr>
            <a:r>
              <a:rPr lang="en-GB" sz="2400" dirty="0"/>
              <a:t>Eliminate all but essential single-use plastic by 2025.</a:t>
            </a:r>
          </a:p>
          <a:p>
            <a:pPr marL="342900" indent="-342900">
              <a:buFont typeface="+mj-lt"/>
              <a:buAutoNum type="arabicPeriod"/>
            </a:pPr>
            <a:r>
              <a:rPr lang="en-GB" sz="2400" dirty="0"/>
              <a:t>Establish all our campuses as clean air zones. </a:t>
            </a:r>
          </a:p>
          <a:p>
            <a:pPr marL="342900" indent="-342900">
              <a:buFont typeface="+mj-lt"/>
              <a:buAutoNum type="arabicPeriod"/>
            </a:pPr>
            <a:r>
              <a:rPr lang="en-GB" sz="2400" dirty="0"/>
              <a:t>Secure year-on-year improvement in sustainable travel. </a:t>
            </a:r>
          </a:p>
          <a:p>
            <a:pPr marL="342900" indent="-342900">
              <a:buFont typeface="+mj-lt"/>
              <a:buAutoNum type="arabicPeriod"/>
            </a:pPr>
            <a:r>
              <a:rPr lang="en-GB" sz="2400" dirty="0"/>
              <a:t>Work with our students to explicitly address climate change and environmental challenges in the curriculum. </a:t>
            </a:r>
          </a:p>
          <a:p>
            <a:pPr marL="342900" indent="-342900">
              <a:buFont typeface="+mj-lt"/>
              <a:buAutoNum type="arabicPeriod"/>
            </a:pPr>
            <a:r>
              <a:rPr lang="en-GB" sz="2400" dirty="0"/>
              <a:t>Support research that addresses climate change, environmental challenges and biodiversity.</a:t>
            </a:r>
          </a:p>
          <a:p>
            <a:pPr marL="0" indent="0">
              <a:buNone/>
            </a:pPr>
            <a:endParaRPr lang="en-GB" dirty="0"/>
          </a:p>
          <a:p>
            <a:pPr marL="0" indent="0">
              <a:buNone/>
            </a:pPr>
            <a:r>
              <a:rPr lang="en-GB" dirty="0"/>
              <a:t>                               </a:t>
            </a:r>
          </a:p>
          <a:p>
            <a:pPr marL="0" indent="0">
              <a:buNone/>
            </a:pPr>
            <a:r>
              <a:rPr lang="en-GB" dirty="0"/>
              <a:t>                                    </a:t>
            </a:r>
            <a:r>
              <a:rPr lang="en-GB" dirty="0">
                <a:hlinkClick r:id="rId2"/>
              </a:rPr>
              <a:t>https://www.uwe.ac.uk/about/values-vision-strategy/strategy-2030</a:t>
            </a:r>
            <a:r>
              <a:rPr lang="en-GB" dirty="0"/>
              <a:t>  </a:t>
            </a:r>
          </a:p>
          <a:p>
            <a:pPr marL="0" indent="0">
              <a:buNone/>
            </a:pPr>
            <a:endParaRPr lang="en-GB" dirty="0"/>
          </a:p>
        </p:txBody>
      </p:sp>
    </p:spTree>
    <p:extLst>
      <p:ext uri="{BB962C8B-B14F-4D97-AF65-F5344CB8AC3E}">
        <p14:creationId xmlns:p14="http://schemas.microsoft.com/office/powerpoint/2010/main" val="147690285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51384" y="439592"/>
            <a:ext cx="10441161" cy="651068"/>
          </a:xfrm>
        </p:spPr>
        <p:txBody>
          <a:bodyPr/>
          <a:lstStyle/>
          <a:p>
            <a:r>
              <a:rPr lang="en-GB" sz="4000" dirty="0">
                <a:solidFill>
                  <a:schemeClr val="tx2"/>
                </a:solidFill>
              </a:rPr>
              <a:t>Transforming Futures Climate Action and Sustainability Strategy (CASS ) 2030</a:t>
            </a:r>
          </a:p>
        </p:txBody>
      </p:sp>
      <p:sp>
        <p:nvSpPr>
          <p:cNvPr id="3" name="Text Placeholder 2"/>
          <p:cNvSpPr>
            <a:spLocks noGrp="1"/>
          </p:cNvSpPr>
          <p:nvPr>
            <p:ph type="body" sz="quarter" idx="11"/>
          </p:nvPr>
        </p:nvSpPr>
        <p:spPr>
          <a:xfrm>
            <a:off x="1343472" y="1628800"/>
            <a:ext cx="8208913" cy="4464074"/>
          </a:xfrm>
        </p:spPr>
        <p:txBody>
          <a:bodyPr/>
          <a:lstStyle/>
          <a:p>
            <a:r>
              <a:rPr lang="en-GB" sz="2800" dirty="0"/>
              <a:t>Our Commitment to Sustainability</a:t>
            </a:r>
          </a:p>
          <a:p>
            <a:r>
              <a:rPr lang="en-GB" sz="2800" dirty="0"/>
              <a:t>How We Will Manage and Report on Our Actions</a:t>
            </a:r>
          </a:p>
          <a:p>
            <a:r>
              <a:rPr lang="en-GB" sz="2800" dirty="0"/>
              <a:t>Practising Sustainability</a:t>
            </a:r>
          </a:p>
          <a:p>
            <a:r>
              <a:rPr lang="en-GB" sz="2800" dirty="0"/>
              <a:t>Understanding Sustainability </a:t>
            </a:r>
          </a:p>
          <a:p>
            <a:r>
              <a:rPr lang="en-GB" sz="2800" dirty="0"/>
              <a:t>Influencing Sustainability and cross cutting each element  Adapting to a Changing World </a:t>
            </a:r>
          </a:p>
          <a:p>
            <a:endParaRPr lang="en-GB" sz="2800" dirty="0"/>
          </a:p>
          <a:p>
            <a:endParaRPr lang="en-GB" sz="28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8753" y="5068275"/>
            <a:ext cx="2772983" cy="156592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0363" y="5078632"/>
            <a:ext cx="2736304" cy="154520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2929" y="5056358"/>
            <a:ext cx="2676720" cy="1511559"/>
          </a:xfrm>
          <a:prstGeom prst="rect">
            <a:avLst/>
          </a:prstGeom>
        </p:spPr>
      </p:pic>
    </p:spTree>
    <p:extLst>
      <p:ext uri="{BB962C8B-B14F-4D97-AF65-F5344CB8AC3E}">
        <p14:creationId xmlns:p14="http://schemas.microsoft.com/office/powerpoint/2010/main" val="372072495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a:lnSpc>
                <a:spcPct val="150000"/>
              </a:lnSpc>
            </a:pPr>
            <a:r>
              <a:rPr lang="en-GB" sz="2400" dirty="0" smtClean="0"/>
              <a:t>Carbon </a:t>
            </a:r>
            <a:r>
              <a:rPr lang="en-GB" sz="2400" dirty="0"/>
              <a:t>and Energy Management, </a:t>
            </a:r>
          </a:p>
          <a:p>
            <a:pPr>
              <a:lnSpc>
                <a:spcPct val="150000"/>
              </a:lnSpc>
            </a:pPr>
            <a:r>
              <a:rPr lang="en-GB" sz="2400" dirty="0" smtClean="0"/>
              <a:t>Circular Economy, </a:t>
            </a:r>
          </a:p>
          <a:p>
            <a:pPr>
              <a:lnSpc>
                <a:spcPct val="150000"/>
              </a:lnSpc>
            </a:pPr>
            <a:r>
              <a:rPr lang="en-GB" sz="2400" dirty="0"/>
              <a:t>Clean Air, </a:t>
            </a:r>
          </a:p>
          <a:p>
            <a:pPr>
              <a:lnSpc>
                <a:spcPct val="150000"/>
              </a:lnSpc>
            </a:pPr>
            <a:r>
              <a:rPr lang="en-GB" sz="2400" dirty="0" smtClean="0"/>
              <a:t>Education </a:t>
            </a:r>
            <a:r>
              <a:rPr lang="en-GB" sz="2400" dirty="0"/>
              <a:t>for Sustainable Development, </a:t>
            </a:r>
            <a:endParaRPr lang="en-GB" sz="2400" dirty="0" smtClean="0"/>
          </a:p>
          <a:p>
            <a:pPr>
              <a:lnSpc>
                <a:spcPct val="150000"/>
              </a:lnSpc>
            </a:pPr>
            <a:r>
              <a:rPr lang="en-GB" sz="2400" dirty="0" smtClean="0"/>
              <a:t>Engagement</a:t>
            </a:r>
          </a:p>
          <a:p>
            <a:pPr>
              <a:lnSpc>
                <a:spcPct val="150000"/>
              </a:lnSpc>
            </a:pPr>
            <a:r>
              <a:rPr lang="en-GB" sz="2400" dirty="0" smtClean="0"/>
              <a:t>Landscape </a:t>
            </a:r>
            <a:r>
              <a:rPr lang="en-GB" sz="2400" dirty="0"/>
              <a:t>and Biodiversity</a:t>
            </a:r>
          </a:p>
          <a:p>
            <a:pPr marL="0" indent="0">
              <a:buNone/>
            </a:pPr>
            <a:endParaRPr lang="en-GB" dirty="0"/>
          </a:p>
        </p:txBody>
      </p:sp>
      <p:sp>
        <p:nvSpPr>
          <p:cNvPr id="5" name="Text Placeholder 4"/>
          <p:cNvSpPr>
            <a:spLocks noGrp="1"/>
          </p:cNvSpPr>
          <p:nvPr>
            <p:ph type="body" sz="quarter" idx="12"/>
          </p:nvPr>
        </p:nvSpPr>
        <p:spPr/>
        <p:txBody>
          <a:bodyPr/>
          <a:lstStyle/>
          <a:p>
            <a:pPr>
              <a:lnSpc>
                <a:spcPct val="150000"/>
              </a:lnSpc>
            </a:pPr>
            <a:r>
              <a:rPr lang="en-GB" sz="2400" dirty="0"/>
              <a:t>Offsetting</a:t>
            </a:r>
          </a:p>
          <a:p>
            <a:pPr>
              <a:lnSpc>
                <a:spcPct val="150000"/>
              </a:lnSpc>
            </a:pPr>
            <a:r>
              <a:rPr lang="en-GB" sz="2400" dirty="0"/>
              <a:t>Plastics, </a:t>
            </a:r>
          </a:p>
          <a:p>
            <a:pPr>
              <a:lnSpc>
                <a:spcPct val="150000"/>
              </a:lnSpc>
            </a:pPr>
            <a:r>
              <a:rPr lang="en-GB" sz="2400" dirty="0"/>
              <a:t>Scope 3</a:t>
            </a:r>
          </a:p>
          <a:p>
            <a:pPr>
              <a:lnSpc>
                <a:spcPct val="150000"/>
              </a:lnSpc>
            </a:pPr>
            <a:r>
              <a:rPr lang="en-GB" sz="2400" dirty="0"/>
              <a:t>Sustainability Engagement, </a:t>
            </a:r>
          </a:p>
          <a:p>
            <a:pPr>
              <a:lnSpc>
                <a:spcPct val="150000"/>
              </a:lnSpc>
            </a:pPr>
            <a:r>
              <a:rPr lang="en-GB" sz="2400" dirty="0"/>
              <a:t>Sustainable Food, </a:t>
            </a:r>
          </a:p>
          <a:p>
            <a:pPr>
              <a:lnSpc>
                <a:spcPct val="150000"/>
              </a:lnSpc>
            </a:pPr>
            <a:r>
              <a:rPr lang="en-GB" sz="2400" dirty="0"/>
              <a:t>Transport</a:t>
            </a:r>
          </a:p>
          <a:p>
            <a:pPr>
              <a:lnSpc>
                <a:spcPct val="150000"/>
              </a:lnSpc>
            </a:pPr>
            <a:r>
              <a:rPr lang="en-GB" sz="2400" dirty="0"/>
              <a:t>Water</a:t>
            </a:r>
          </a:p>
          <a:p>
            <a:endParaRPr lang="en-GB" dirty="0"/>
          </a:p>
        </p:txBody>
      </p:sp>
      <p:sp>
        <p:nvSpPr>
          <p:cNvPr id="2" name="Text Placeholder 1"/>
          <p:cNvSpPr>
            <a:spLocks noGrp="1"/>
          </p:cNvSpPr>
          <p:nvPr>
            <p:ph type="body" sz="quarter" idx="4294967295"/>
          </p:nvPr>
        </p:nvSpPr>
        <p:spPr>
          <a:xfrm>
            <a:off x="919379" y="404664"/>
            <a:ext cx="10177462" cy="650875"/>
          </a:xfrm>
          <a:prstGeom prst="rect">
            <a:avLst/>
          </a:prstGeom>
        </p:spPr>
        <p:txBody>
          <a:bodyPr/>
          <a:lstStyle/>
          <a:p>
            <a:pPr marL="0" indent="0">
              <a:buNone/>
            </a:pPr>
            <a:r>
              <a:rPr lang="en-GB" sz="4000" dirty="0" smtClean="0">
                <a:solidFill>
                  <a:schemeClr val="tx2"/>
                </a:solidFill>
              </a:rPr>
              <a:t>Action Plans to Implement Strategy 2030</a:t>
            </a:r>
            <a:endParaRPr lang="en-GB" sz="4000" dirty="0">
              <a:solidFill>
                <a:schemeClr val="tx2"/>
              </a:solidFill>
            </a:endParaRPr>
          </a:p>
        </p:txBody>
      </p:sp>
    </p:spTree>
    <p:extLst>
      <p:ext uri="{BB962C8B-B14F-4D97-AF65-F5344CB8AC3E}">
        <p14:creationId xmlns:p14="http://schemas.microsoft.com/office/powerpoint/2010/main" val="80488009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5400" y="511178"/>
            <a:ext cx="8783505" cy="651068"/>
          </a:xfrm>
        </p:spPr>
        <p:txBody>
          <a:bodyPr/>
          <a:lstStyle/>
          <a:p>
            <a:r>
              <a:rPr lang="en-GB" sz="4000" dirty="0">
                <a:solidFill>
                  <a:schemeClr val="tx2"/>
                </a:solidFill>
              </a:rPr>
              <a:t>Governing Sustainability</a:t>
            </a:r>
          </a:p>
        </p:txBody>
      </p:sp>
      <p:sp>
        <p:nvSpPr>
          <p:cNvPr id="3" name="Text Placeholder 2"/>
          <p:cNvSpPr>
            <a:spLocks noGrp="1"/>
          </p:cNvSpPr>
          <p:nvPr>
            <p:ph type="body" sz="quarter" idx="11"/>
          </p:nvPr>
        </p:nvSpPr>
        <p:spPr>
          <a:xfrm>
            <a:off x="1103444" y="1557214"/>
            <a:ext cx="10393155" cy="4464074"/>
          </a:xfrm>
        </p:spPr>
        <p:txBody>
          <a:bodyPr/>
          <a:lstStyle/>
          <a:p>
            <a:pPr marL="0" indent="0">
              <a:buNone/>
            </a:pPr>
            <a:r>
              <a:rPr lang="en-GB" sz="2000" b="1" dirty="0"/>
              <a:t>Leadership and Governance</a:t>
            </a:r>
            <a:endParaRPr lang="en-GB" sz="2000" dirty="0"/>
          </a:p>
          <a:p>
            <a:r>
              <a:rPr lang="en-GB" sz="2000" dirty="0"/>
              <a:t>Governance is exercised through the Sustainability Board, reporting to the Vice-Chancellor’s </a:t>
            </a:r>
            <a:r>
              <a:rPr lang="en-GB" sz="2000" dirty="0" smtClean="0"/>
              <a:t>Executive and the Board of Governors. </a:t>
            </a:r>
            <a:endParaRPr lang="en-GB" sz="2000" dirty="0"/>
          </a:p>
          <a:p>
            <a:endParaRPr lang="en-GB" sz="2000" dirty="0"/>
          </a:p>
          <a:p>
            <a:r>
              <a:rPr lang="en-GB" sz="2000" dirty="0"/>
              <a:t>The Assistant Vice-Chancellor for Environment and Sustainability is charged with promoting the integration of sustainability and enhancing the sustainability impact of all our teaching, research, knowledge exchange, operational management  and community engagement activities.  </a:t>
            </a:r>
          </a:p>
          <a:p>
            <a:endParaRPr lang="en-GB" sz="2000" dirty="0"/>
          </a:p>
        </p:txBody>
      </p:sp>
    </p:spTree>
    <p:extLst>
      <p:ext uri="{BB962C8B-B14F-4D97-AF65-F5344CB8AC3E}">
        <p14:creationId xmlns:p14="http://schemas.microsoft.com/office/powerpoint/2010/main" val="340495729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83432" y="332656"/>
            <a:ext cx="8783505" cy="651068"/>
          </a:xfrm>
        </p:spPr>
        <p:txBody>
          <a:bodyPr/>
          <a:lstStyle/>
          <a:p>
            <a:r>
              <a:rPr lang="en-GB" dirty="0">
                <a:solidFill>
                  <a:schemeClr val="tx2"/>
                </a:solidFill>
              </a:rPr>
              <a:t>The Sustainability Board</a:t>
            </a:r>
          </a:p>
        </p:txBody>
      </p:sp>
      <p:sp>
        <p:nvSpPr>
          <p:cNvPr id="3" name="Text Placeholder 2"/>
          <p:cNvSpPr>
            <a:spLocks noGrp="1"/>
          </p:cNvSpPr>
          <p:nvPr>
            <p:ph type="body" sz="quarter" idx="11"/>
          </p:nvPr>
        </p:nvSpPr>
        <p:spPr>
          <a:xfrm>
            <a:off x="839416" y="1196752"/>
            <a:ext cx="10369152" cy="4464074"/>
          </a:xfrm>
        </p:spPr>
        <p:txBody>
          <a:bodyPr/>
          <a:lstStyle/>
          <a:p>
            <a:pPr marL="0" indent="0">
              <a:buNone/>
            </a:pPr>
            <a:r>
              <a:rPr lang="en-GB" sz="1800" b="1" dirty="0" smtClean="0"/>
              <a:t>Purpose</a:t>
            </a:r>
            <a:endParaRPr lang="en-GB" sz="1800" dirty="0"/>
          </a:p>
          <a:p>
            <a:r>
              <a:rPr lang="en-GB" sz="1800" dirty="0"/>
              <a:t>To enhance the sustainability practices and developments of the university in all its educational and operational endeavours and thereby to enhance the reputation of the university and its attractiveness to current and future students and staff as a place of study or employment.</a:t>
            </a:r>
          </a:p>
          <a:p>
            <a:endParaRPr lang="en-GB" sz="1800" dirty="0"/>
          </a:p>
          <a:p>
            <a:r>
              <a:rPr lang="en-GB" sz="1800" dirty="0"/>
              <a:t>To consider contemporary and emergent sustainability risks, opportunities and challenges and to advise the University on appropriate actions. </a:t>
            </a:r>
            <a:endParaRPr lang="en-GB" sz="1800" dirty="0" smtClean="0"/>
          </a:p>
          <a:p>
            <a:endParaRPr lang="en-GB" sz="1800" dirty="0"/>
          </a:p>
          <a:p>
            <a:r>
              <a:rPr lang="en-GB" sz="1800" dirty="0" smtClean="0"/>
              <a:t>At </a:t>
            </a:r>
            <a:r>
              <a:rPr lang="en-GB" sz="1800" dirty="0"/>
              <a:t>each meeting, the Board reviews progress with the seven </a:t>
            </a:r>
            <a:r>
              <a:rPr lang="en-GB" sz="1800" dirty="0" smtClean="0"/>
              <a:t>core sustainability commitments of Strategy 2030,  undertakes </a:t>
            </a:r>
            <a:r>
              <a:rPr lang="en-GB" sz="1800" dirty="0"/>
              <a:t>regular reviews of policies including the Environmental Sustainability Policy </a:t>
            </a:r>
            <a:r>
              <a:rPr lang="en-GB" sz="1800" dirty="0" smtClean="0"/>
              <a:t> and </a:t>
            </a:r>
            <a:r>
              <a:rPr lang="en-GB" sz="1800" dirty="0"/>
              <a:t>the Ethical Investment </a:t>
            </a:r>
            <a:r>
              <a:rPr lang="en-GB" sz="1800" dirty="0" smtClean="0"/>
              <a:t>Policy, approves </a:t>
            </a:r>
            <a:r>
              <a:rPr lang="en-GB" sz="1800" dirty="0"/>
              <a:t>action plans arising from the </a:t>
            </a:r>
            <a:r>
              <a:rPr lang="en-GB" sz="1800" dirty="0" smtClean="0"/>
              <a:t>Climate Action and Sustainability Strategy, </a:t>
            </a:r>
            <a:r>
              <a:rPr lang="en-GB" sz="1800" dirty="0"/>
              <a:t>reviews progress with the commitment to adopt the </a:t>
            </a:r>
            <a:r>
              <a:rPr lang="en-GB" sz="1800" dirty="0" smtClean="0"/>
              <a:t>Principles </a:t>
            </a:r>
            <a:r>
              <a:rPr lang="en-GB" sz="1800" dirty="0"/>
              <a:t>of Responsible Management Education (PRME) across the institution, and provides the governance of the whole institution ISO 14001 </a:t>
            </a:r>
            <a:r>
              <a:rPr lang="en-GB" sz="1800" dirty="0" smtClean="0"/>
              <a:t>certification </a:t>
            </a:r>
            <a:r>
              <a:rPr lang="en-GB" sz="1800" dirty="0"/>
              <a:t>process and the Responsible Futures accreditation</a:t>
            </a:r>
            <a:r>
              <a:rPr lang="en-GB" sz="1800" dirty="0" smtClean="0"/>
              <a:t>.</a:t>
            </a:r>
          </a:p>
          <a:p>
            <a:endParaRPr lang="en-GB" sz="1800" dirty="0" smtClean="0"/>
          </a:p>
          <a:p>
            <a:r>
              <a:rPr lang="en-GB" sz="1800" dirty="0" smtClean="0"/>
              <a:t>Two sub groups</a:t>
            </a:r>
            <a:r>
              <a:rPr lang="en-GB" sz="1800" dirty="0"/>
              <a:t>: Knowledge Exchange for Sustainability Group </a:t>
            </a:r>
            <a:r>
              <a:rPr lang="en-GB" sz="1800" dirty="0" smtClean="0"/>
              <a:t>and the Climate Action and Sustainability Group</a:t>
            </a:r>
            <a:endParaRPr lang="en-GB" sz="1800" dirty="0"/>
          </a:p>
        </p:txBody>
      </p:sp>
    </p:spTree>
    <p:extLst>
      <p:ext uri="{BB962C8B-B14F-4D97-AF65-F5344CB8AC3E}">
        <p14:creationId xmlns:p14="http://schemas.microsoft.com/office/powerpoint/2010/main" val="3421594985"/>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55440" y="620688"/>
            <a:ext cx="10441160" cy="651068"/>
          </a:xfrm>
        </p:spPr>
        <p:txBody>
          <a:bodyPr/>
          <a:lstStyle/>
          <a:p>
            <a:r>
              <a:rPr lang="en-GB" sz="3200" dirty="0" smtClean="0">
                <a:solidFill>
                  <a:srgbClr val="002060"/>
                </a:solidFill>
              </a:rPr>
              <a:t>Sustainability Board Assessment June 2022</a:t>
            </a:r>
          </a:p>
        </p:txBody>
      </p:sp>
      <p:graphicFrame>
        <p:nvGraphicFramePr>
          <p:cNvPr id="4" name="Table 3"/>
          <p:cNvGraphicFramePr>
            <a:graphicFrameLocks noGrp="1"/>
          </p:cNvGraphicFramePr>
          <p:nvPr>
            <p:extLst>
              <p:ext uri="{D42A27DB-BD31-4B8C-83A1-F6EECF244321}">
                <p14:modId xmlns:p14="http://schemas.microsoft.com/office/powerpoint/2010/main" val="468355269"/>
              </p:ext>
            </p:extLst>
          </p:nvPr>
        </p:nvGraphicFramePr>
        <p:xfrm>
          <a:off x="911424" y="1772816"/>
          <a:ext cx="9577064" cy="3574721"/>
        </p:xfrm>
        <a:graphic>
          <a:graphicData uri="http://schemas.openxmlformats.org/drawingml/2006/table">
            <a:tbl>
              <a:tblPr firstRow="1" firstCol="1" bandRow="1"/>
              <a:tblGrid>
                <a:gridCol w="6017532">
                  <a:extLst>
                    <a:ext uri="{9D8B030D-6E8A-4147-A177-3AD203B41FA5}">
                      <a16:colId xmlns:a16="http://schemas.microsoft.com/office/drawing/2014/main" val="392784398"/>
                    </a:ext>
                  </a:extLst>
                </a:gridCol>
                <a:gridCol w="3559532">
                  <a:extLst>
                    <a:ext uri="{9D8B030D-6E8A-4147-A177-3AD203B41FA5}">
                      <a16:colId xmlns:a16="http://schemas.microsoft.com/office/drawing/2014/main" val="722639105"/>
                    </a:ext>
                  </a:extLst>
                </a:gridCol>
              </a:tblGrid>
              <a:tr h="504056">
                <a:tc>
                  <a:txBody>
                    <a:bodyPr/>
                    <a:lstStyle/>
                    <a:p>
                      <a:pPr>
                        <a:lnSpc>
                          <a:spcPct val="107000"/>
                        </a:lnSpc>
                        <a:spcAft>
                          <a:spcPts val="0"/>
                        </a:spcAft>
                      </a:pPr>
                      <a:r>
                        <a:rPr lang="en-GB" sz="2400" b="1" dirty="0" smtClean="0">
                          <a:effectLst/>
                          <a:latin typeface="Tahoma" panose="020B0604030504040204" pitchFamily="34" charset="0"/>
                          <a:ea typeface="Calibri" panose="020F0502020204030204" pitchFamily="34" charset="0"/>
                          <a:cs typeface="Times New Roman" panose="02020603050405020304" pitchFamily="18" charset="0"/>
                        </a:rPr>
                        <a:t>Strategy 2030 Commitment </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400" b="1" dirty="0">
                          <a:effectLst/>
                          <a:latin typeface="Tahoma" panose="020B0604030504040204" pitchFamily="34" charset="0"/>
                          <a:ea typeface="Calibri" panose="020F0502020204030204" pitchFamily="34" charset="0"/>
                          <a:cs typeface="Times New Roman" panose="02020603050405020304" pitchFamily="18" charset="0"/>
                        </a:rPr>
                        <a:t>Assessment </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578700"/>
                  </a:ext>
                </a:extLst>
              </a:tr>
              <a:tr h="357674">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Net Zero by 2030</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On track</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809268"/>
                  </a:ext>
                </a:extLst>
              </a:tr>
              <a:tr h="429966">
                <a:tc>
                  <a:txBody>
                    <a:bodyPr/>
                    <a:lstStyle/>
                    <a:p>
                      <a:pPr>
                        <a:lnSpc>
                          <a:spcPct val="107000"/>
                        </a:lnSpc>
                        <a:spcAft>
                          <a:spcPts val="0"/>
                        </a:spcAft>
                      </a:pPr>
                      <a:r>
                        <a:rPr lang="en-GB" sz="1800" b="1"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Use ISO 14001 standard to set targets and plans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On track</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941920"/>
                  </a:ext>
                </a:extLst>
              </a:tr>
              <a:tr h="432048">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Eliminate non-essential single  use plastics by 2025</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Slippage</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206021"/>
                  </a:ext>
                </a:extLst>
              </a:tr>
              <a:tr h="357674">
                <a:tc>
                  <a:txBody>
                    <a:bodyPr/>
                    <a:lstStyle/>
                    <a:p>
                      <a:pPr>
                        <a:lnSpc>
                          <a:spcPct val="107000"/>
                        </a:lnSpc>
                        <a:spcAft>
                          <a:spcPts val="0"/>
                        </a:spcAft>
                      </a:pPr>
                      <a:r>
                        <a:rPr lang="en-GB" sz="1800" b="1"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Clean air zones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On track</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605122"/>
                  </a:ext>
                </a:extLst>
              </a:tr>
              <a:tr h="458414">
                <a:tc>
                  <a:txBody>
                    <a:bodyPr/>
                    <a:lstStyle/>
                    <a:p>
                      <a:pPr>
                        <a:lnSpc>
                          <a:spcPct val="107000"/>
                        </a:lnSpc>
                        <a:spcAft>
                          <a:spcPts val="0"/>
                        </a:spcAft>
                      </a:pPr>
                      <a:r>
                        <a:rPr lang="en-GB" sz="1800" b="1"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Improvement in travel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On track</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5366396"/>
                  </a:ext>
                </a:extLst>
              </a:tr>
              <a:tr h="554706">
                <a:tc>
                  <a:txBody>
                    <a:bodyPr/>
                    <a:lstStyle/>
                    <a:p>
                      <a:pPr>
                        <a:lnSpc>
                          <a:spcPct val="107000"/>
                        </a:lnSpc>
                        <a:spcAft>
                          <a:spcPts val="0"/>
                        </a:spcAft>
                      </a:pPr>
                      <a:r>
                        <a:rPr lang="en-GB" sz="1800" b="1" kern="1200" dirty="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Teaching, learning and curriculum</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On track</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402376"/>
                  </a:ext>
                </a:extLst>
              </a:tr>
              <a:tr h="341048">
                <a:tc>
                  <a:txBody>
                    <a:bodyPr/>
                    <a:lstStyle/>
                    <a:p>
                      <a:pPr>
                        <a:lnSpc>
                          <a:spcPct val="107000"/>
                        </a:lnSpc>
                        <a:spcAft>
                          <a:spcPts val="0"/>
                        </a:spcAft>
                      </a:pPr>
                      <a:r>
                        <a:rPr lang="en-GB" sz="1800" b="1" kern="1200" dirty="0" smtClean="0">
                          <a:solidFill>
                            <a:srgbClr val="000000"/>
                          </a:solidFill>
                          <a:effectLst/>
                          <a:latin typeface="Tahoma" panose="020B0604030504040204" pitchFamily="34" charset="0"/>
                          <a:ea typeface="Tahoma" panose="020B0604030504040204" pitchFamily="34" charset="0"/>
                          <a:cs typeface="Times New Roman" panose="02020603050405020304" pitchFamily="18" charset="0"/>
                        </a:rPr>
                        <a:t>Sustainability in Research </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Tahoma" panose="020B0604030504040204" pitchFamily="34" charset="0"/>
                          <a:ea typeface="Calibri" panose="020F0502020204030204" pitchFamily="34" charset="0"/>
                          <a:cs typeface="Times New Roman" panose="02020603050405020304" pitchFamily="18" charset="0"/>
                        </a:rPr>
                        <a:t>On track</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329729"/>
                  </a:ext>
                </a:extLst>
              </a:tr>
            </a:tbl>
          </a:graphicData>
        </a:graphic>
      </p:graphicFrame>
      <p:sp>
        <p:nvSpPr>
          <p:cNvPr id="5" name="Rectangle 1"/>
          <p:cNvSpPr>
            <a:spLocks noChangeArrowheads="1"/>
          </p:cNvSpPr>
          <p:nvPr/>
        </p:nvSpPr>
        <p:spPr bwMode="auto">
          <a:xfrm rot="4644951">
            <a:off x="3233738" y="25336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20488316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9241027" cy="651068"/>
          </a:xfrm>
        </p:spPr>
        <p:txBody>
          <a:bodyPr/>
          <a:lstStyle/>
          <a:p>
            <a:r>
              <a:rPr lang="en-GB" sz="4000" dirty="0" smtClean="0">
                <a:solidFill>
                  <a:schemeClr val="tx2"/>
                </a:solidFill>
              </a:rPr>
              <a:t>Sustainability Executive Committee</a:t>
            </a:r>
            <a:endParaRPr lang="en-GB" sz="4000" dirty="0">
              <a:solidFill>
                <a:schemeClr val="tx2"/>
              </a:solidFill>
            </a:endParaRPr>
          </a:p>
        </p:txBody>
      </p:sp>
      <p:sp>
        <p:nvSpPr>
          <p:cNvPr id="3" name="Text Placeholder 2"/>
          <p:cNvSpPr>
            <a:spLocks noGrp="1"/>
          </p:cNvSpPr>
          <p:nvPr>
            <p:ph type="body" sz="quarter" idx="11"/>
          </p:nvPr>
        </p:nvSpPr>
        <p:spPr/>
        <p:txBody>
          <a:bodyPr/>
          <a:lstStyle/>
          <a:p>
            <a:r>
              <a:rPr lang="en-GB" sz="2400" dirty="0" smtClean="0"/>
              <a:t>As part of the reorganisation currently underway in UWE the Sustainability Board will become </a:t>
            </a:r>
            <a:r>
              <a:rPr lang="en-GB" sz="2400" dirty="0"/>
              <a:t>the Sustainability Executive </a:t>
            </a:r>
            <a:r>
              <a:rPr lang="en-GB" sz="2400" dirty="0" smtClean="0"/>
              <a:t>Committee (SEC).</a:t>
            </a:r>
          </a:p>
          <a:p>
            <a:pPr marL="0" indent="0">
              <a:buNone/>
            </a:pPr>
            <a:endParaRPr lang="en-GB" sz="2400" dirty="0" smtClean="0"/>
          </a:p>
          <a:p>
            <a:r>
              <a:rPr lang="en-GB" sz="2400" dirty="0" smtClean="0"/>
              <a:t>The SEC will have a refreshed and extended membership to reflect the new university structure. </a:t>
            </a:r>
            <a:endParaRPr lang="en-GB" sz="2400" dirty="0"/>
          </a:p>
          <a:p>
            <a:endParaRPr lang="en-GB" dirty="0"/>
          </a:p>
        </p:txBody>
      </p:sp>
    </p:spTree>
    <p:extLst>
      <p:ext uri="{BB962C8B-B14F-4D97-AF65-F5344CB8AC3E}">
        <p14:creationId xmlns:p14="http://schemas.microsoft.com/office/powerpoint/2010/main" val="1994502900"/>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9961107" cy="651068"/>
          </a:xfrm>
        </p:spPr>
        <p:txBody>
          <a:bodyPr/>
          <a:lstStyle/>
          <a:p>
            <a:r>
              <a:rPr lang="en-GB" sz="4000" dirty="0">
                <a:solidFill>
                  <a:schemeClr val="tx2"/>
                </a:solidFill>
              </a:rPr>
              <a:t>Accreditations and Certifications</a:t>
            </a:r>
          </a:p>
        </p:txBody>
      </p:sp>
      <p:sp>
        <p:nvSpPr>
          <p:cNvPr id="3" name="Text Placeholder 2"/>
          <p:cNvSpPr>
            <a:spLocks noGrp="1"/>
          </p:cNvSpPr>
          <p:nvPr>
            <p:ph type="body" sz="quarter" idx="11"/>
          </p:nvPr>
        </p:nvSpPr>
        <p:spPr>
          <a:xfrm>
            <a:off x="1103444" y="1557214"/>
            <a:ext cx="10177131" cy="4464074"/>
          </a:xfrm>
        </p:spPr>
        <p:txBody>
          <a:bodyPr/>
          <a:lstStyle/>
          <a:p>
            <a:pPr marL="0" indent="0">
              <a:buNone/>
            </a:pPr>
            <a:r>
              <a:rPr lang="en-GB" b="1" dirty="0"/>
              <a:t>ISO14001 </a:t>
            </a:r>
            <a:r>
              <a:rPr lang="en-GB" dirty="0"/>
              <a:t>- UWE Bristol was awarded its first certification for the international standard BS:EN ISO14001:2004 in July 2014. To ensure successful implementation we undertake regular internal audits and are audited once a year by an external ISO-approved consultant. </a:t>
            </a:r>
            <a:r>
              <a:rPr lang="en-GB" dirty="0"/>
              <a:t>The certification covered the whole institution, our Estates, Services and Educational provision. </a:t>
            </a:r>
          </a:p>
          <a:p>
            <a:pPr marL="0" indent="0">
              <a:buNone/>
            </a:pPr>
            <a:endParaRPr lang="en-GB" dirty="0"/>
          </a:p>
          <a:p>
            <a:pPr marL="0" indent="0">
              <a:buNone/>
            </a:pPr>
            <a:r>
              <a:rPr lang="en-GB" b="1" dirty="0"/>
              <a:t>SOS Responsible Futures Accreditation </a:t>
            </a:r>
            <a:r>
              <a:rPr lang="en-GB" dirty="0"/>
              <a:t>- t</a:t>
            </a:r>
            <a:r>
              <a:rPr lang="en-GB" sz="1600" dirty="0">
                <a:latin typeface="Tahoma" panose="020B0604030504040204" pitchFamily="34" charset="0"/>
              </a:rPr>
              <a:t>he University and the SU at UWE, working in partnership, became the first, post pilot phase, institution in the country to be accredited by the NUS to the Responsible Futures mark. This accreditation has been successfully renewed since then. </a:t>
            </a:r>
          </a:p>
          <a:p>
            <a:pPr marL="0" indent="0">
              <a:buNone/>
            </a:pPr>
            <a:endParaRPr lang="en-GB" dirty="0"/>
          </a:p>
          <a:p>
            <a:pPr marL="0" indent="0">
              <a:buNone/>
            </a:pPr>
            <a:r>
              <a:rPr lang="en-GB" b="1" dirty="0"/>
              <a:t>NUS-SOS  Green Impact Students’ Union </a:t>
            </a:r>
            <a:r>
              <a:rPr lang="en-GB" dirty="0"/>
              <a:t>- </a:t>
            </a:r>
            <a:r>
              <a:rPr lang="en-GB" dirty="0">
                <a:latin typeface="Tahoma" panose="020B0604030504040204" pitchFamily="34" charset="0"/>
              </a:rPr>
              <a:t>The Students’ Union at UWE are the winners of a GISU Special Award for “The Highest Scoring Students’ Union”, for the sixth year in a row</a:t>
            </a:r>
            <a:r>
              <a:rPr lang="en-GB" dirty="0" smtClean="0">
                <a:latin typeface="Tahoma" panose="020B0604030504040204" pitchFamily="34" charset="0"/>
              </a:rPr>
              <a:t>!</a:t>
            </a:r>
          </a:p>
          <a:p>
            <a:pPr marL="0" indent="0">
              <a:buNone/>
            </a:pPr>
            <a:endParaRPr lang="en-GB" dirty="0">
              <a:latin typeface="Tahoma" panose="020B0604030504040204" pitchFamily="34" charset="0"/>
            </a:endParaRPr>
          </a:p>
          <a:p>
            <a:pPr marL="0" indent="0">
              <a:buNone/>
            </a:pPr>
            <a:endParaRPr lang="en-GB" dirty="0"/>
          </a:p>
          <a:p>
            <a:pPr marL="0" indent="0">
              <a:buNone/>
            </a:pP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1054" y="5513321"/>
            <a:ext cx="1052110" cy="1031379"/>
          </a:xfrm>
          <a:prstGeom prst="rect">
            <a:avLst/>
          </a:prstGeom>
        </p:spPr>
      </p:pic>
      <p:pic>
        <p:nvPicPr>
          <p:cNvPr id="6" name="Picture 5">
            <a:extLst>
              <a:ext uri="{FF2B5EF4-FFF2-40B4-BE49-F238E27FC236}">
                <a16:creationId xmlns:a16="http://schemas.microsoft.com/office/drawing/2014/main" id="{286F914D-AD74-F4C6-8B42-71734235ACE2}"/>
              </a:ext>
            </a:extLst>
          </p:cNvPr>
          <p:cNvPicPr>
            <a:picLocks noChangeAspect="1"/>
          </p:cNvPicPr>
          <p:nvPr/>
        </p:nvPicPr>
        <p:blipFill>
          <a:blip r:embed="rId3"/>
          <a:stretch>
            <a:fillRect/>
          </a:stretch>
        </p:blipFill>
        <p:spPr>
          <a:xfrm>
            <a:off x="4913789" y="5477370"/>
            <a:ext cx="1440160" cy="1180672"/>
          </a:xfrm>
          <a:prstGeom prst="rect">
            <a:avLst/>
          </a:prstGeom>
        </p:spPr>
      </p:pic>
      <p:pic>
        <p:nvPicPr>
          <p:cNvPr id="7" name="Picture 3">
            <a:extLst>
              <a:ext uri="{FF2B5EF4-FFF2-40B4-BE49-F238E27FC236}">
                <a16:creationId xmlns:a16="http://schemas.microsoft.com/office/drawing/2014/main" id="{05E0E0D8-08A6-99C6-F04E-51D2BDFECE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2784" y="5661248"/>
            <a:ext cx="1109435" cy="78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F3ADE80E-6DC0-2B52-B9CF-6EA3F9B8ED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9807" y="5477370"/>
            <a:ext cx="1863982" cy="1103283"/>
          </a:xfrm>
          <a:prstGeom prst="rect">
            <a:avLst/>
          </a:prstGeom>
        </p:spPr>
      </p:pic>
    </p:spTree>
    <p:extLst>
      <p:ext uri="{BB962C8B-B14F-4D97-AF65-F5344CB8AC3E}">
        <p14:creationId xmlns:p14="http://schemas.microsoft.com/office/powerpoint/2010/main" val="1583372970"/>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dirty="0" smtClean="0">
                <a:solidFill>
                  <a:schemeClr val="tx2"/>
                </a:solidFill>
                <a:latin typeface="Georgia" panose="02040502050405020303" pitchFamily="18" charset="0"/>
              </a:rPr>
              <a:t>Presentation Outline</a:t>
            </a:r>
            <a:endParaRPr lang="en-GB" sz="4000" dirty="0">
              <a:solidFill>
                <a:schemeClr val="tx2"/>
              </a:solidFill>
              <a:latin typeface="Georgia" panose="02040502050405020303" pitchFamily="18" charset="0"/>
            </a:endParaRPr>
          </a:p>
        </p:txBody>
      </p:sp>
      <p:sp>
        <p:nvSpPr>
          <p:cNvPr id="5" name="Text Placeholder 4"/>
          <p:cNvSpPr>
            <a:spLocks noGrp="1"/>
          </p:cNvSpPr>
          <p:nvPr>
            <p:ph type="body" sz="quarter" idx="11"/>
          </p:nvPr>
        </p:nvSpPr>
        <p:spPr>
          <a:xfrm>
            <a:off x="1199456" y="1700808"/>
            <a:ext cx="9937104" cy="4608512"/>
          </a:xfrm>
        </p:spPr>
        <p:txBody>
          <a:bodyPr/>
          <a:lstStyle/>
          <a:p>
            <a:r>
              <a:rPr lang="en-GB" dirty="0" smtClean="0"/>
              <a:t>Part one will consider the </a:t>
            </a:r>
            <a:r>
              <a:rPr lang="en-GB" dirty="0"/>
              <a:t>changing expectations of current and future students as they confront the   reality of the climate and ecological emergencies.</a:t>
            </a:r>
          </a:p>
          <a:p>
            <a:r>
              <a:rPr lang="en-GB" dirty="0" smtClean="0"/>
              <a:t>Part two will be a discussion of  </a:t>
            </a:r>
            <a:r>
              <a:rPr lang="en-GB" dirty="0"/>
              <a:t>whole institution responses to the sustainability challenge facing higher education including consideration of sustainability within the curriculum, research and knowledge exchange, civic engagement and campus operations. </a:t>
            </a:r>
            <a:r>
              <a:rPr lang="en-GB" dirty="0" smtClean="0"/>
              <a:t> This </a:t>
            </a:r>
            <a:r>
              <a:rPr lang="en-GB" dirty="0"/>
              <a:t>will be illustrated by a case study of UWE’s sustainability journey exploring key drivers for action and challenges encountered. </a:t>
            </a:r>
            <a:r>
              <a:rPr lang="en-GB" dirty="0" smtClean="0"/>
              <a:t> </a:t>
            </a:r>
            <a:endParaRPr lang="en-GB" dirty="0"/>
          </a:p>
          <a:p>
            <a:r>
              <a:rPr lang="en-GB" dirty="0" smtClean="0"/>
              <a:t>Part three will </a:t>
            </a:r>
            <a:r>
              <a:rPr lang="en-GB" dirty="0"/>
              <a:t>provide an overview of the QAA and Advance HE Education for Sustainable Development Guidance, including the ESD resources produced by the two agencies and conclude by discussing how these can be used in different disciplines, settings and context.   </a:t>
            </a:r>
          </a:p>
          <a:p>
            <a:r>
              <a:rPr lang="en-GB" dirty="0" smtClean="0"/>
              <a:t>Audience </a:t>
            </a:r>
            <a:r>
              <a:rPr lang="en-GB" dirty="0"/>
              <a:t>participation and questions positively welcomed.</a:t>
            </a:r>
          </a:p>
          <a:p>
            <a:endParaRPr lang="en-GB" dirty="0"/>
          </a:p>
        </p:txBody>
      </p:sp>
    </p:spTree>
    <p:extLst>
      <p:ext uri="{BB962C8B-B14F-4D97-AF65-F5344CB8AC3E}">
        <p14:creationId xmlns:p14="http://schemas.microsoft.com/office/powerpoint/2010/main" val="2375473147"/>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solidFill>
                  <a:schemeClr val="tx2"/>
                </a:solidFill>
              </a:rPr>
              <a:t>ISO 14001 Certification</a:t>
            </a:r>
            <a:endParaRPr lang="en-GB" dirty="0">
              <a:solidFill>
                <a:schemeClr val="tx2"/>
              </a:solidFill>
            </a:endParaRPr>
          </a:p>
        </p:txBody>
      </p:sp>
      <p:sp>
        <p:nvSpPr>
          <p:cNvPr id="3" name="Text Placeholder 2"/>
          <p:cNvSpPr>
            <a:spLocks noGrp="1"/>
          </p:cNvSpPr>
          <p:nvPr>
            <p:ph type="body" sz="quarter" idx="11"/>
          </p:nvPr>
        </p:nvSpPr>
        <p:spPr>
          <a:xfrm>
            <a:off x="1103444" y="1557214"/>
            <a:ext cx="10177131" cy="4464074"/>
          </a:xfrm>
        </p:spPr>
        <p:txBody>
          <a:bodyPr/>
          <a:lstStyle/>
          <a:p>
            <a:r>
              <a:rPr lang="en-GB" dirty="0"/>
              <a:t>UWE Bristol </a:t>
            </a:r>
            <a:r>
              <a:rPr lang="en-GB" dirty="0" smtClean="0"/>
              <a:t>was awarded </a:t>
            </a:r>
            <a:r>
              <a:rPr lang="en-GB" dirty="0"/>
              <a:t>its first certification for the international standard BS:EN ISO14001:2004 in July 2014. </a:t>
            </a:r>
            <a:endParaRPr lang="en-GB" dirty="0" smtClean="0"/>
          </a:p>
          <a:p>
            <a:r>
              <a:rPr lang="en-GB" dirty="0" smtClean="0"/>
              <a:t>The </a:t>
            </a:r>
            <a:r>
              <a:rPr lang="en-GB" dirty="0"/>
              <a:t>certification covered the whole institution, our Estates, Services and Educational provision. </a:t>
            </a:r>
            <a:endParaRPr lang="en-GB" dirty="0" smtClean="0"/>
          </a:p>
          <a:p>
            <a:r>
              <a:rPr lang="en-GB" dirty="0" smtClean="0"/>
              <a:t>In </a:t>
            </a:r>
            <a:r>
              <a:rPr lang="en-GB" dirty="0"/>
              <a:t>2017 we were one of the first universities to transition to the ISO14001:2015 standard, which requires organisations to adopt a more strategic, integrated and holistic approach when implementing and managing an Environmental Management System (EMS).</a:t>
            </a:r>
          </a:p>
          <a:p>
            <a:r>
              <a:rPr lang="en-GB" dirty="0"/>
              <a:t>T</a:t>
            </a:r>
            <a:r>
              <a:rPr lang="en-GB" dirty="0" smtClean="0"/>
              <a:t>he </a:t>
            </a:r>
            <a:r>
              <a:rPr lang="en-GB" dirty="0"/>
              <a:t>ISO 14001:2015 standard is designed to manage significant aspects, risks and opportunities that result from the operations taking place across the entire university including The Students’ Union at UWE. The scope includes all activities undertaken at all campuses and sites including those of employees and contractors.</a:t>
            </a:r>
          </a:p>
          <a:p>
            <a:r>
              <a:rPr lang="en-GB" dirty="0" smtClean="0"/>
              <a:t>Teaching </a:t>
            </a:r>
            <a:r>
              <a:rPr lang="en-GB" dirty="0"/>
              <a:t>and academic research carried out </a:t>
            </a:r>
            <a:r>
              <a:rPr lang="en-GB" dirty="0" smtClean="0"/>
              <a:t>by staff and students within </a:t>
            </a:r>
            <a:r>
              <a:rPr lang="en-GB" dirty="0"/>
              <a:t>UWE Bristol's faculties and professional services </a:t>
            </a:r>
            <a:r>
              <a:rPr lang="en-GB" dirty="0" smtClean="0"/>
              <a:t>is </a:t>
            </a:r>
            <a:r>
              <a:rPr lang="en-GB" dirty="0"/>
              <a:t>included. </a:t>
            </a:r>
            <a:r>
              <a:rPr lang="en-GB" dirty="0" smtClean="0"/>
              <a:t> </a:t>
            </a:r>
          </a:p>
          <a:p>
            <a:r>
              <a:rPr lang="en-GB" dirty="0" smtClean="0"/>
              <a:t>To </a:t>
            </a:r>
            <a:r>
              <a:rPr lang="en-GB" dirty="0"/>
              <a:t>ensure successful implementation we undertake regular internal audits and are audited once a year by an external ISO-approved consultant.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96151" y="5505598"/>
            <a:ext cx="1052110" cy="1031379"/>
          </a:xfrm>
          <a:prstGeom prst="rect">
            <a:avLst/>
          </a:prstGeom>
        </p:spPr>
      </p:pic>
    </p:spTree>
    <p:extLst>
      <p:ext uri="{BB962C8B-B14F-4D97-AF65-F5344CB8AC3E}">
        <p14:creationId xmlns:p14="http://schemas.microsoft.com/office/powerpoint/2010/main" val="1953628237"/>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solidFill>
                  <a:schemeClr val="tx2"/>
                </a:solidFill>
                <a:latin typeface="Georgia" panose="02040502050405020303" pitchFamily="18" charset="0"/>
              </a:rPr>
              <a:t>The Green Team in the SU</a:t>
            </a:r>
          </a:p>
        </p:txBody>
      </p:sp>
      <p:sp>
        <p:nvSpPr>
          <p:cNvPr id="3" name="Text Placeholder 2"/>
          <p:cNvSpPr>
            <a:spLocks noGrp="1"/>
          </p:cNvSpPr>
          <p:nvPr>
            <p:ph type="body" sz="quarter" idx="11"/>
          </p:nvPr>
        </p:nvSpPr>
        <p:spPr>
          <a:xfrm>
            <a:off x="1199455" y="1700808"/>
            <a:ext cx="9937104" cy="4608512"/>
          </a:xfrm>
        </p:spPr>
        <p:txBody>
          <a:bodyPr/>
          <a:lstStyle/>
          <a:p>
            <a:r>
              <a:rPr lang="en-GB" i="1" dirty="0">
                <a:latin typeface="Tahoma" panose="020B0604030504040204" pitchFamily="34" charset="0"/>
              </a:rPr>
              <a:t>‘’The Green Team is a group of students who are striving to create sustainable change at an individual and collective level. This year, we will be creating activities, events and campaigns in-person and with some sessions run virtually. Whether you are on or off campus, you can be part of The Green Team activities and campaigns and make a difference!’’</a:t>
            </a:r>
          </a:p>
          <a:p>
            <a:endParaRPr lang="en-GB" dirty="0">
              <a:latin typeface="Tahoma" panose="020B0604030504040204" pitchFamily="34" charset="0"/>
            </a:endParaRPr>
          </a:p>
          <a:p>
            <a:r>
              <a:rPr lang="en-GB" dirty="0">
                <a:latin typeface="Tahoma" panose="020B0604030504040204" pitchFamily="34" charset="0"/>
              </a:rPr>
              <a:t>The Green team’s  approach to sustainability is intersectional, as the climate emergency is tightly intertwined with inequalities of gender, race and socio-economics.  Climate justice = social justice. </a:t>
            </a:r>
          </a:p>
          <a:p>
            <a:endParaRPr lang="en-GB" dirty="0">
              <a:latin typeface="Tahoma" panose="020B0604030504040204" pitchFamily="34" charset="0"/>
            </a:endParaRPr>
          </a:p>
          <a:p>
            <a:r>
              <a:rPr lang="en-GB" dirty="0">
                <a:latin typeface="Tahoma" panose="020B0604030504040204" pitchFamily="34" charset="0"/>
              </a:rPr>
              <a:t>The Green Team has a membership of some 1300 students!</a:t>
            </a:r>
          </a:p>
          <a:p>
            <a:endParaRPr lang="en-GB" dirty="0">
              <a:latin typeface="Tahoma" panose="020B0604030504040204" pitchFamily="34" charset="0"/>
            </a:endParaRPr>
          </a:p>
          <a:p>
            <a:r>
              <a:rPr lang="en-GB" sz="1400" dirty="0">
                <a:latin typeface="Tahoma" panose="020B0604030504040204" pitchFamily="34" charset="0"/>
                <a:hlinkClick r:id="rId2"/>
              </a:rPr>
              <a:t>https://www.thestudentsunion.co.uk/community/green-team/news/</a:t>
            </a:r>
            <a:r>
              <a:rPr lang="en-GB" sz="1400" dirty="0">
                <a:latin typeface="Tahoma" panose="020B0604030504040204" pitchFamily="34" charset="0"/>
              </a:rPr>
              <a:t> </a:t>
            </a:r>
          </a:p>
          <a:p>
            <a:r>
              <a:rPr lang="en-GB" sz="1400" dirty="0">
                <a:latin typeface="Tahoma" panose="020B0604030504040204" pitchFamily="34" charset="0"/>
                <a:hlinkClick r:id="rId3"/>
              </a:rPr>
              <a:t>https://www.thestudentsunion.co.uk/community/green-team/about/</a:t>
            </a:r>
            <a:r>
              <a:rPr lang="en-GB" sz="1400" dirty="0">
                <a:latin typeface="Tahoma" panose="020B0604030504040204" pitchFamily="34" charset="0"/>
              </a:rPr>
              <a:t> </a:t>
            </a:r>
          </a:p>
          <a:p>
            <a:endParaRPr lang="en-GB" dirty="0"/>
          </a:p>
          <a:p>
            <a:endParaRPr lang="en-GB" dirty="0"/>
          </a:p>
          <a:p>
            <a:endParaRPr lang="en-GB" dirty="0"/>
          </a:p>
          <a:p>
            <a:endParaRPr lang="en-GB" dirty="0"/>
          </a:p>
          <a:p>
            <a:endParaRPr lang="en-GB" dirty="0"/>
          </a:p>
          <a:p>
            <a:endParaRPr lang="en-GB"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56440" y="548721"/>
            <a:ext cx="951058" cy="676715"/>
          </a:xfrm>
          <a:prstGeom prst="rect">
            <a:avLst/>
          </a:prstGeom>
        </p:spPr>
      </p:pic>
    </p:spTree>
    <p:extLst>
      <p:ext uri="{BB962C8B-B14F-4D97-AF65-F5344CB8AC3E}">
        <p14:creationId xmlns:p14="http://schemas.microsoft.com/office/powerpoint/2010/main" val="226309671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52" y="332656"/>
            <a:ext cx="9937104" cy="1011105"/>
          </a:xfrm>
        </p:spPr>
        <p:txBody>
          <a:bodyPr>
            <a:normAutofit/>
          </a:bodyPr>
          <a:lstStyle/>
          <a:p>
            <a:r>
              <a:rPr lang="en-GB" sz="4000" dirty="0">
                <a:solidFill>
                  <a:schemeClr val="tx2"/>
                </a:solidFill>
                <a:latin typeface="Georgia" panose="02040502050405020303" pitchFamily="18" charset="0"/>
              </a:rPr>
              <a:t>Education for Sustainable Development</a:t>
            </a:r>
          </a:p>
        </p:txBody>
      </p:sp>
      <p:sp>
        <p:nvSpPr>
          <p:cNvPr id="3" name="Text Placeholder 2"/>
          <p:cNvSpPr>
            <a:spLocks noGrp="1"/>
          </p:cNvSpPr>
          <p:nvPr>
            <p:ph type="body" sz="quarter" idx="11"/>
          </p:nvPr>
        </p:nvSpPr>
        <p:spPr>
          <a:xfrm>
            <a:off x="472952" y="1124744"/>
            <a:ext cx="10513168" cy="4608512"/>
          </a:xfrm>
        </p:spPr>
        <p:txBody>
          <a:bodyPr/>
          <a:lstStyle/>
          <a:p>
            <a:r>
              <a:rPr lang="en-GB" dirty="0">
                <a:latin typeface="Tahoma" panose="020B0604030504040204" pitchFamily="34" charset="0"/>
              </a:rPr>
              <a:t>The University recognises we have a responsibility to ensure graduates are equipped with the skills, knowledge, capabilities and capacities to contribute to a sustainable future.</a:t>
            </a:r>
          </a:p>
          <a:p>
            <a:r>
              <a:rPr lang="en-GB" dirty="0">
                <a:latin typeface="Tahoma" panose="020B0604030504040204" pitchFamily="34" charset="0"/>
              </a:rPr>
              <a:t>Education for Sustainable Development (ESD) sits at the heart of UWE Bristol’s institutional strategy and teaching and learning framework.</a:t>
            </a:r>
          </a:p>
          <a:p>
            <a:r>
              <a:rPr lang="en-GB" dirty="0">
                <a:latin typeface="Tahoma" panose="020B0604030504040204" pitchFamily="34" charset="0"/>
              </a:rPr>
              <a:t>UWE Bristol is working to ensure that all programmes of study continue to provide opportunities for students to explore the place of their discipline and related professions in contributing to sustainable development</a:t>
            </a:r>
            <a:r>
              <a:rPr lang="en-GB" dirty="0" smtClean="0">
                <a:latin typeface="Tahoma" panose="020B0604030504040204" pitchFamily="34" charset="0"/>
              </a:rPr>
              <a:t>. This claim is subject to regular audit  by the  ISO 14001 and Responsible Futures  processes</a:t>
            </a:r>
            <a:endParaRPr lang="en-GB" dirty="0">
              <a:latin typeface="Tahoma" panose="020B0604030504040204" pitchFamily="34" charset="0"/>
            </a:endParaRPr>
          </a:p>
          <a:p>
            <a:endParaRPr lang="en-GB" sz="2000" dirty="0">
              <a:latin typeface="Tahoma" panose="020B0604030504040204" pitchFamily="34" charset="0"/>
            </a:endParaRPr>
          </a:p>
          <a:p>
            <a:pPr marL="9525" indent="0">
              <a:buNone/>
            </a:pPr>
            <a:endParaRPr lang="en-GB" dirty="0">
              <a:latin typeface="Tahoma" panose="020B0604030504040204" pitchFamily="34" charset="0"/>
            </a:endParaRPr>
          </a:p>
          <a:p>
            <a:r>
              <a:rPr lang="en-GB" sz="1400" dirty="0">
                <a:latin typeface="Tahoma" panose="020B0604030504040204" pitchFamily="34" charset="0"/>
                <a:hlinkClick r:id="rId2"/>
              </a:rPr>
              <a:t>https://www.uwe.ac.uk/about/values-vision-strategy/sustainability/education-for-sustainable-development</a:t>
            </a:r>
            <a:r>
              <a:rPr lang="en-GB" sz="1400" dirty="0">
                <a:latin typeface="Tahoma" panose="020B0604030504040204" pitchFamily="34" charset="0"/>
              </a:rPr>
              <a:t> </a:t>
            </a:r>
          </a:p>
        </p:txBody>
      </p:sp>
      <p:pic>
        <p:nvPicPr>
          <p:cNvPr id="6" name="Picture 5"/>
          <p:cNvPicPr>
            <a:picLocks noChangeAspect="1"/>
          </p:cNvPicPr>
          <p:nvPr/>
        </p:nvPicPr>
        <p:blipFill>
          <a:blip r:embed="rId3"/>
          <a:stretch>
            <a:fillRect/>
          </a:stretch>
        </p:blipFill>
        <p:spPr>
          <a:xfrm>
            <a:off x="3647728" y="5394959"/>
            <a:ext cx="1054699" cy="1036410"/>
          </a:xfrm>
          <a:prstGeom prst="rect">
            <a:avLst/>
          </a:prstGeom>
        </p:spPr>
      </p:pic>
      <p:pic>
        <p:nvPicPr>
          <p:cNvPr id="7" name="Picture 6"/>
          <p:cNvPicPr>
            <a:picLocks noChangeAspect="1"/>
          </p:cNvPicPr>
          <p:nvPr/>
        </p:nvPicPr>
        <p:blipFill>
          <a:blip r:embed="rId4"/>
          <a:stretch>
            <a:fillRect/>
          </a:stretch>
        </p:blipFill>
        <p:spPr>
          <a:xfrm>
            <a:off x="7320136" y="5324849"/>
            <a:ext cx="1438781" cy="1176630"/>
          </a:xfrm>
          <a:prstGeom prst="rect">
            <a:avLst/>
          </a:prstGeom>
        </p:spPr>
      </p:pic>
    </p:spTree>
    <p:extLst>
      <p:ext uri="{BB962C8B-B14F-4D97-AF65-F5344CB8AC3E}">
        <p14:creationId xmlns:p14="http://schemas.microsoft.com/office/powerpoint/2010/main" val="3172824659"/>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952" y="332656"/>
            <a:ext cx="9937104" cy="1011105"/>
          </a:xfrm>
        </p:spPr>
        <p:txBody>
          <a:bodyPr>
            <a:normAutofit/>
          </a:bodyPr>
          <a:lstStyle/>
          <a:p>
            <a:r>
              <a:rPr lang="en-GB" sz="4000" dirty="0">
                <a:solidFill>
                  <a:schemeClr val="tx2"/>
                </a:solidFill>
                <a:latin typeface="Georgia" panose="02040502050405020303" pitchFamily="18" charset="0"/>
              </a:rPr>
              <a:t>Education for Sustainable Development</a:t>
            </a:r>
          </a:p>
        </p:txBody>
      </p:sp>
      <p:sp>
        <p:nvSpPr>
          <p:cNvPr id="3" name="Text Placeholder 2"/>
          <p:cNvSpPr>
            <a:spLocks noGrp="1"/>
          </p:cNvSpPr>
          <p:nvPr>
            <p:ph type="body" sz="quarter" idx="11"/>
          </p:nvPr>
        </p:nvSpPr>
        <p:spPr>
          <a:xfrm>
            <a:off x="472952" y="1124744"/>
            <a:ext cx="10513168" cy="4608512"/>
          </a:xfrm>
        </p:spPr>
        <p:txBody>
          <a:bodyPr/>
          <a:lstStyle/>
          <a:p>
            <a:r>
              <a:rPr lang="en-GB" sz="2000" dirty="0" smtClean="0">
                <a:latin typeface="Tahoma" panose="020B0604030504040204" pitchFamily="34" charset="0"/>
              </a:rPr>
              <a:t>We </a:t>
            </a:r>
            <a:r>
              <a:rPr lang="en-GB" sz="2000" dirty="0">
                <a:latin typeface="Tahoma" panose="020B0604030504040204" pitchFamily="34" charset="0"/>
              </a:rPr>
              <a:t>have also been using the SDGs since 2015 to review modules, programmes, teaching, learning and assessment across all of our programmes of study.</a:t>
            </a:r>
          </a:p>
          <a:p>
            <a:r>
              <a:rPr lang="en-GB" sz="2000" dirty="0">
                <a:latin typeface="Tahoma" panose="020B0604030504040204" pitchFamily="34" charset="0"/>
              </a:rPr>
              <a:t>Our annual ESD Action Plan specifies ways our ambitions will be pursued over the coming year, while the annual ESD Report provides an evaluation of our </a:t>
            </a:r>
          </a:p>
          <a:p>
            <a:pPr marL="9525" indent="0">
              <a:buNone/>
            </a:pPr>
            <a:r>
              <a:rPr lang="en-GB" dirty="0">
                <a:latin typeface="Tahoma" panose="020B0604030504040204" pitchFamily="34" charset="0"/>
              </a:rPr>
              <a:t>   </a:t>
            </a:r>
            <a:r>
              <a:rPr lang="en-GB" sz="2000" dirty="0">
                <a:latin typeface="Tahoma" panose="020B0604030504040204" pitchFamily="34" charset="0"/>
              </a:rPr>
              <a:t>achievements. </a:t>
            </a:r>
          </a:p>
          <a:p>
            <a:r>
              <a:rPr lang="en-GB" sz="2000" dirty="0">
                <a:latin typeface="Tahoma" panose="020B0604030504040204" pitchFamily="34" charset="0"/>
              </a:rPr>
              <a:t>Reporting and evaluation are overseen by the Sustainability Board </a:t>
            </a:r>
            <a:r>
              <a:rPr lang="en-GB" sz="2000" dirty="0" smtClean="0">
                <a:latin typeface="Tahoma" panose="020B0604030504040204" pitchFamily="34" charset="0"/>
              </a:rPr>
              <a:t> and </a:t>
            </a:r>
            <a:r>
              <a:rPr lang="en-GB" sz="2000" dirty="0">
                <a:latin typeface="Tahoma" panose="020B0604030504040204" pitchFamily="34" charset="0"/>
              </a:rPr>
              <a:t>the Learning, Teaching and Students Experience Committee.</a:t>
            </a:r>
          </a:p>
          <a:p>
            <a:pPr marL="9525" indent="0">
              <a:buNone/>
            </a:pPr>
            <a:endParaRPr lang="en-GB" dirty="0">
              <a:latin typeface="Tahoma" panose="020B0604030504040204" pitchFamily="34" charset="0"/>
            </a:endParaRPr>
          </a:p>
          <a:p>
            <a:pPr marL="9525" indent="0">
              <a:buNone/>
            </a:pPr>
            <a:endParaRPr lang="en-GB" dirty="0">
              <a:latin typeface="Tahoma" panose="020B0604030504040204" pitchFamily="34" charset="0"/>
            </a:endParaRPr>
          </a:p>
          <a:p>
            <a:r>
              <a:rPr lang="en-GB" sz="1400" dirty="0">
                <a:latin typeface="Tahoma" panose="020B0604030504040204" pitchFamily="34" charset="0"/>
                <a:hlinkClick r:id="rId2"/>
              </a:rPr>
              <a:t>https://www.uwe.ac.uk/about/values-vision-strategy/sustainability/education-for-sustainable-development</a:t>
            </a:r>
            <a:r>
              <a:rPr lang="en-GB" sz="1400" dirty="0">
                <a:latin typeface="Tahoma" panose="020B0604030504040204" pitchFamily="34" charset="0"/>
              </a:rPr>
              <a:t> </a:t>
            </a:r>
          </a:p>
        </p:txBody>
      </p:sp>
      <p:pic>
        <p:nvPicPr>
          <p:cNvPr id="4" name="Content Placeholder 3" descr="https://upload.wikimedia.org/wikipedia/en/f/fc/Chart_of_UN_Sustainable_Development_Goals.png">
            <a:hlinkClick r:id="rId3"/>
            <a:extLst>
              <a:ext uri="{FF2B5EF4-FFF2-40B4-BE49-F238E27FC236}">
                <a16:creationId xmlns:a16="http://schemas.microsoft.com/office/drawing/2014/main" id="{0E5B5774-9D67-1B4A-58FE-446680E0EDDB}"/>
              </a:ext>
            </a:extLst>
          </p:cNvPr>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6524" y="4509120"/>
            <a:ext cx="4026024" cy="2204864"/>
          </a:xfrm>
          <a:prstGeom prst="rect">
            <a:avLst/>
          </a:prstGeom>
          <a:noFill/>
        </p:spPr>
      </p:pic>
    </p:spTree>
    <p:extLst>
      <p:ext uri="{BB962C8B-B14F-4D97-AF65-F5344CB8AC3E}">
        <p14:creationId xmlns:p14="http://schemas.microsoft.com/office/powerpoint/2010/main" val="2657590749"/>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1423" y="836712"/>
            <a:ext cx="10225136" cy="6120680"/>
          </a:xfrm>
          <a:prstGeom prst="rect">
            <a:avLst/>
          </a:prstGeom>
        </p:spPr>
      </p:pic>
      <p:sp>
        <p:nvSpPr>
          <p:cNvPr id="3" name="Title 3"/>
          <p:cNvSpPr>
            <a:spLocks noGrp="1"/>
          </p:cNvSpPr>
          <p:nvPr>
            <p:ph type="title"/>
          </p:nvPr>
        </p:nvSpPr>
        <p:spPr>
          <a:xfrm>
            <a:off x="1067955" y="188640"/>
            <a:ext cx="8916478" cy="936104"/>
          </a:xfrm>
        </p:spPr>
        <p:txBody>
          <a:bodyPr>
            <a:normAutofit fontScale="90000"/>
          </a:bodyPr>
          <a:lstStyle/>
          <a:p>
            <a:r>
              <a:rPr lang="en-GB" dirty="0" smtClean="0">
                <a:solidFill>
                  <a:schemeClr val="tx2"/>
                </a:solidFill>
                <a:latin typeface="Georgia" panose="02040502050405020303" pitchFamily="18" charset="0"/>
              </a:rPr>
              <a:t>Example of a Programme SDG Map, one of 80 </a:t>
            </a:r>
            <a:br>
              <a:rPr lang="en-GB" dirty="0" smtClean="0">
                <a:solidFill>
                  <a:schemeClr val="tx2"/>
                </a:solidFill>
                <a:latin typeface="Georgia" panose="02040502050405020303" pitchFamily="18" charset="0"/>
              </a:rPr>
            </a:br>
            <a:r>
              <a:rPr lang="en-GB" sz="2000" dirty="0" smtClean="0">
                <a:solidFill>
                  <a:schemeClr val="tx2"/>
                </a:solidFill>
                <a:latin typeface="Georgia" panose="02040502050405020303" pitchFamily="18" charset="0"/>
              </a:rPr>
              <a:t>Available at </a:t>
            </a:r>
            <a:r>
              <a:rPr lang="en-GB" sz="2000" dirty="0">
                <a:solidFill>
                  <a:schemeClr val="tx2"/>
                </a:solidFill>
                <a:latin typeface="Georgia" panose="02040502050405020303" pitchFamily="18" charset="0"/>
              </a:rPr>
              <a:t> 	https://uwe-repository.worktribe.com/output/9912189</a:t>
            </a:r>
          </a:p>
        </p:txBody>
      </p:sp>
    </p:spTree>
    <p:extLst>
      <p:ext uri="{BB962C8B-B14F-4D97-AF65-F5344CB8AC3E}">
        <p14:creationId xmlns:p14="http://schemas.microsoft.com/office/powerpoint/2010/main" val="2375406419"/>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5440" y="0"/>
            <a:ext cx="10225136" cy="6753225"/>
          </a:xfrm>
          <a:prstGeom prst="rect">
            <a:avLst/>
          </a:prstGeom>
        </p:spPr>
      </p:pic>
    </p:spTree>
    <p:extLst>
      <p:ext uri="{BB962C8B-B14F-4D97-AF65-F5344CB8AC3E}">
        <p14:creationId xmlns:p14="http://schemas.microsoft.com/office/powerpoint/2010/main" val="386173008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1504" y="-26166"/>
            <a:ext cx="9937104" cy="6734175"/>
          </a:xfrm>
          <a:prstGeom prst="rect">
            <a:avLst/>
          </a:prstGeom>
        </p:spPr>
      </p:pic>
    </p:spTree>
    <p:extLst>
      <p:ext uri="{BB962C8B-B14F-4D97-AF65-F5344CB8AC3E}">
        <p14:creationId xmlns:p14="http://schemas.microsoft.com/office/powerpoint/2010/main" val="69313959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0" y="-1"/>
            <a:ext cx="10009112" cy="6642243"/>
          </a:xfrm>
          <a:prstGeom prst="rect">
            <a:avLst/>
          </a:prstGeom>
        </p:spPr>
      </p:pic>
    </p:spTree>
    <p:extLst>
      <p:ext uri="{BB962C8B-B14F-4D97-AF65-F5344CB8AC3E}">
        <p14:creationId xmlns:p14="http://schemas.microsoft.com/office/powerpoint/2010/main" val="215599674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1424" y="0"/>
            <a:ext cx="10225136" cy="6669360"/>
          </a:xfrm>
          <a:prstGeom prst="rect">
            <a:avLst/>
          </a:prstGeom>
        </p:spPr>
      </p:pic>
    </p:spTree>
    <p:extLst>
      <p:ext uri="{BB962C8B-B14F-4D97-AF65-F5344CB8AC3E}">
        <p14:creationId xmlns:p14="http://schemas.microsoft.com/office/powerpoint/2010/main" val="1729580450"/>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0" y="0"/>
            <a:ext cx="9787456" cy="6237312"/>
          </a:xfrm>
          <a:prstGeom prst="rect">
            <a:avLst/>
          </a:prstGeom>
        </p:spPr>
      </p:pic>
    </p:spTree>
    <p:extLst>
      <p:ext uri="{BB962C8B-B14F-4D97-AF65-F5344CB8AC3E}">
        <p14:creationId xmlns:p14="http://schemas.microsoft.com/office/powerpoint/2010/main" val="187018212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b="1" dirty="0">
                <a:solidFill>
                  <a:schemeClr val="tx2"/>
                </a:solidFill>
                <a:latin typeface="Georgia" panose="02040502050405020303" pitchFamily="18" charset="0"/>
              </a:rPr>
              <a:t>Education – the </a:t>
            </a:r>
            <a:r>
              <a:rPr lang="en-GB" sz="4000" b="1" dirty="0" smtClean="0">
                <a:solidFill>
                  <a:schemeClr val="tx2"/>
                </a:solidFill>
                <a:latin typeface="Georgia" panose="02040502050405020303" pitchFamily="18" charset="0"/>
              </a:rPr>
              <a:t>Problem?</a:t>
            </a:r>
            <a:endParaRPr lang="en-GB" sz="4000" b="1" dirty="0">
              <a:solidFill>
                <a:schemeClr val="tx2"/>
              </a:solidFill>
            </a:endParaRPr>
          </a:p>
        </p:txBody>
      </p:sp>
      <p:sp>
        <p:nvSpPr>
          <p:cNvPr id="3" name="Text Placeholder 2"/>
          <p:cNvSpPr>
            <a:spLocks noGrp="1"/>
          </p:cNvSpPr>
          <p:nvPr>
            <p:ph type="body" sz="quarter" idx="11"/>
          </p:nvPr>
        </p:nvSpPr>
        <p:spPr>
          <a:xfrm>
            <a:off x="407369" y="1628800"/>
            <a:ext cx="6480720" cy="4536504"/>
          </a:xfrm>
        </p:spPr>
        <p:txBody>
          <a:bodyPr/>
          <a:lstStyle/>
          <a:p>
            <a:pPr marL="9525" indent="0" algn="just">
              <a:buNone/>
            </a:pPr>
            <a:r>
              <a:rPr lang="en-US" sz="2400" dirty="0" smtClean="0">
                <a:latin typeface="Tahoma" panose="020B0604030504040204" pitchFamily="34" charset="0"/>
              </a:rPr>
              <a:t> </a:t>
            </a:r>
          </a:p>
          <a:p>
            <a:pPr>
              <a:lnSpc>
                <a:spcPct val="100000"/>
              </a:lnSpc>
            </a:pPr>
            <a:r>
              <a:rPr lang="en-US" sz="2400" dirty="0" smtClean="0">
                <a:latin typeface="Tahoma" panose="020B0604030504040204" pitchFamily="34" charset="0"/>
              </a:rPr>
              <a:t>In his 1991 paper What is Education for</a:t>
            </a:r>
            <a:r>
              <a:rPr lang="en-US" sz="2400" dirty="0">
                <a:latin typeface="Tahoma" panose="020B0604030504040204" pitchFamily="34" charset="0"/>
              </a:rPr>
              <a:t>? David Orr, Emeritus </a:t>
            </a:r>
            <a:r>
              <a:rPr lang="en-US" sz="2400" dirty="0" smtClean="0">
                <a:latin typeface="Tahoma" panose="020B0604030504040204" pitchFamily="34" charset="0"/>
              </a:rPr>
              <a:t>Professor, Oberlin College said </a:t>
            </a:r>
            <a:endParaRPr lang="en-GB" sz="2400" dirty="0"/>
          </a:p>
          <a:p>
            <a:pPr marL="9525" algn="just"/>
            <a:endParaRPr lang="en-US" sz="2400" dirty="0" smtClean="0">
              <a:latin typeface="Tahoma" panose="020B0604030504040204" pitchFamily="34" charset="0"/>
            </a:endParaRPr>
          </a:p>
          <a:p>
            <a:pPr marL="9525" indent="0" algn="just">
              <a:lnSpc>
                <a:spcPct val="100000"/>
              </a:lnSpc>
              <a:buNone/>
            </a:pPr>
            <a:r>
              <a:rPr lang="en-US" sz="2400" dirty="0" smtClean="0">
                <a:latin typeface="Tahoma" panose="020B0604030504040204" pitchFamily="34" charset="0"/>
              </a:rPr>
              <a:t> </a:t>
            </a:r>
            <a:endParaRPr lang="en-US" sz="2400" dirty="0">
              <a:latin typeface="Tahoma" panose="020B0604030504040204" pitchFamily="34" charset="0"/>
            </a:endParaRPr>
          </a:p>
          <a:p>
            <a:pPr marL="9525" algn="ctr">
              <a:lnSpc>
                <a:spcPct val="100000"/>
              </a:lnSpc>
            </a:pPr>
            <a:r>
              <a:rPr lang="en-US" sz="2800" i="1" dirty="0" smtClean="0">
                <a:latin typeface="Tahoma" panose="020B0604030504040204" pitchFamily="34" charset="0"/>
              </a:rPr>
              <a:t>“</a:t>
            </a:r>
            <a:r>
              <a:rPr lang="en-US" sz="2800" i="1" dirty="0">
                <a:latin typeface="Tahoma" panose="020B0604030504040204" pitchFamily="34" charset="0"/>
              </a:rPr>
              <a:t>Many things on which your future health and prosperity depend are in dire jeopardy: climate stability, the resilience and productivity of natural systems, the beauty of the natural world, and biological </a:t>
            </a:r>
            <a:r>
              <a:rPr lang="en-US" sz="2800" i="1" dirty="0" smtClean="0">
                <a:latin typeface="Tahoma" panose="020B0604030504040204" pitchFamily="34" charset="0"/>
              </a:rPr>
              <a:t>diversity.” </a:t>
            </a:r>
          </a:p>
          <a:p>
            <a:pPr marL="9525" algn="ctr"/>
            <a:endParaRPr lang="en-US" sz="2800" i="1" dirty="0">
              <a:latin typeface="Tahoma" panose="020B0604030504040204" pitchFamily="34" charset="0"/>
            </a:endParaRPr>
          </a:p>
        </p:txBody>
      </p:sp>
      <p:pic>
        <p:nvPicPr>
          <p:cNvPr id="4" name="Picture 3"/>
          <p:cNvPicPr>
            <a:picLocks noChangeAspect="1"/>
          </p:cNvPicPr>
          <p:nvPr/>
        </p:nvPicPr>
        <p:blipFill>
          <a:blip r:embed="rId2"/>
          <a:stretch>
            <a:fillRect/>
          </a:stretch>
        </p:blipFill>
        <p:spPr>
          <a:xfrm>
            <a:off x="7320136" y="1415290"/>
            <a:ext cx="3602038" cy="4471120"/>
          </a:xfrm>
          <a:prstGeom prst="rect">
            <a:avLst/>
          </a:prstGeom>
        </p:spPr>
      </p:pic>
    </p:spTree>
    <p:extLst>
      <p:ext uri="{BB962C8B-B14F-4D97-AF65-F5344CB8AC3E}">
        <p14:creationId xmlns:p14="http://schemas.microsoft.com/office/powerpoint/2010/main" val="35728636"/>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43472" y="0"/>
            <a:ext cx="9865096" cy="6432890"/>
          </a:xfrm>
          <a:prstGeom prst="rect">
            <a:avLst/>
          </a:prstGeom>
        </p:spPr>
      </p:pic>
    </p:spTree>
    <p:extLst>
      <p:ext uri="{BB962C8B-B14F-4D97-AF65-F5344CB8AC3E}">
        <p14:creationId xmlns:p14="http://schemas.microsoft.com/office/powerpoint/2010/main" val="799286504"/>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404664"/>
            <a:ext cx="9623597" cy="1325563"/>
          </a:xfrm>
        </p:spPr>
        <p:txBody>
          <a:bodyPr>
            <a:normAutofit/>
          </a:bodyPr>
          <a:lstStyle/>
          <a:p>
            <a:pPr algn="l"/>
            <a:r>
              <a:rPr lang="en-GB" sz="4000" dirty="0">
                <a:solidFill>
                  <a:schemeClr val="tx2"/>
                </a:solidFill>
                <a:latin typeface="Georgia" panose="02040502050405020303" pitchFamily="18" charset="0"/>
              </a:rPr>
              <a:t>Sustainability and Research</a:t>
            </a:r>
          </a:p>
        </p:txBody>
      </p:sp>
      <p:sp>
        <p:nvSpPr>
          <p:cNvPr id="3" name="TextBox 2">
            <a:extLst>
              <a:ext uri="{FF2B5EF4-FFF2-40B4-BE49-F238E27FC236}">
                <a16:creationId xmlns:a16="http://schemas.microsoft.com/office/drawing/2014/main" id="{18C6E280-2362-54B3-E6F6-FF115EF09CC0}"/>
              </a:ext>
            </a:extLst>
          </p:cNvPr>
          <p:cNvSpPr txBox="1"/>
          <p:nvPr/>
        </p:nvSpPr>
        <p:spPr>
          <a:xfrm>
            <a:off x="693788" y="1599442"/>
            <a:ext cx="5546228" cy="4801314"/>
          </a:xfrm>
          <a:prstGeom prst="rect">
            <a:avLst/>
          </a:prstGeom>
          <a:noFill/>
        </p:spPr>
        <p:txBody>
          <a:bodyPr wrap="square" rtlCol="0">
            <a:spAutoFit/>
          </a:bodyPr>
          <a:lstStyle/>
          <a:p>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The challenges of global warming, finite resources and shrinking biodiversity could not be clearer – the future of the planet and our world is at stake and we won’t get a second chance. Net-zero carbon buildings, sustainable mobility, green agriculture, emissions and air quality are just some of the critical issues we are tackling.</a:t>
            </a:r>
          </a:p>
          <a:p>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Our research strengths include:</a:t>
            </a:r>
            <a:b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Transforming construction, infrastructure and design.</a:t>
            </a:r>
            <a:b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Food security, water management and air quality.</a:t>
            </a:r>
            <a:b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GB"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Future mobility, connectivity and place</a:t>
            </a:r>
            <a:r>
              <a:rPr lang="en-GB" sz="1800"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GB" sz="1800" b="0" i="0"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GB" dirty="0" smtClean="0">
                <a:solidFill>
                  <a:srgbClr val="000000"/>
                </a:solidFill>
                <a:latin typeface="Tahoma" panose="020B0604030504040204" pitchFamily="34" charset="0"/>
                <a:ea typeface="Tahoma" panose="020B0604030504040204" pitchFamily="34" charset="0"/>
                <a:cs typeface="Tahoma" panose="020B0604030504040204" pitchFamily="34" charset="0"/>
              </a:rPr>
              <a:t>Ensuring that sustainability is a consideration in the processes of research.</a:t>
            </a:r>
            <a:r>
              <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r>
            <a:br>
              <a:rPr lang="en-GB"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Render showing lush grass and parched ground">
            <a:extLst>
              <a:ext uri="{FF2B5EF4-FFF2-40B4-BE49-F238E27FC236}">
                <a16:creationId xmlns:a16="http://schemas.microsoft.com/office/drawing/2014/main" id="{0FD1F6B8-BB48-8320-DFE5-ED95A919EC5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63804" y="1340768"/>
            <a:ext cx="4898156" cy="489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136271"/>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1566" y="1097360"/>
            <a:ext cx="9505056" cy="5760640"/>
          </a:xfrm>
          <a:prstGeom prst="rect">
            <a:avLst/>
          </a:prstGeom>
        </p:spPr>
      </p:pic>
      <p:sp>
        <p:nvSpPr>
          <p:cNvPr id="2" name="Rectangle 1"/>
          <p:cNvSpPr/>
          <p:nvPr/>
        </p:nvSpPr>
        <p:spPr>
          <a:xfrm>
            <a:off x="983432" y="332656"/>
            <a:ext cx="9361040" cy="800219"/>
          </a:xfrm>
          <a:prstGeom prst="rect">
            <a:avLst/>
          </a:prstGeom>
        </p:spPr>
        <p:txBody>
          <a:bodyPr wrap="square">
            <a:spAutoFit/>
          </a:bodyPr>
          <a:lstStyle/>
          <a:p>
            <a:r>
              <a:rPr lang="en-GB" sz="2800" dirty="0">
                <a:solidFill>
                  <a:schemeClr val="tx2"/>
                </a:solidFill>
                <a:latin typeface="Georgia" panose="02040502050405020303" pitchFamily="18" charset="0"/>
              </a:rPr>
              <a:t>Example of </a:t>
            </a:r>
            <a:r>
              <a:rPr lang="en-GB" sz="2800" dirty="0" smtClean="0">
                <a:solidFill>
                  <a:schemeClr val="tx2"/>
                </a:solidFill>
                <a:latin typeface="Georgia" panose="02040502050405020303" pitchFamily="18" charset="0"/>
              </a:rPr>
              <a:t>Faculty  Research Mapped Against the SDGs</a:t>
            </a:r>
          </a:p>
          <a:p>
            <a:r>
              <a:rPr lang="en-GB" dirty="0">
                <a:solidFill>
                  <a:schemeClr val="tx2"/>
                </a:solidFill>
                <a:latin typeface="Georgia" panose="02040502050405020303" pitchFamily="18" charset="0"/>
              </a:rPr>
              <a:t>Available at  </a:t>
            </a:r>
            <a:r>
              <a:rPr lang="en-GB" dirty="0" smtClean="0">
                <a:solidFill>
                  <a:schemeClr val="tx2"/>
                </a:solidFill>
                <a:latin typeface="Georgia" panose="02040502050405020303" pitchFamily="18" charset="0"/>
              </a:rPr>
              <a:t>https</a:t>
            </a:r>
            <a:r>
              <a:rPr lang="en-GB" dirty="0">
                <a:solidFill>
                  <a:schemeClr val="tx2"/>
                </a:solidFill>
                <a:latin typeface="Georgia" panose="02040502050405020303" pitchFamily="18" charset="0"/>
              </a:rPr>
              <a:t>://uwe-repository.worktribe.com/output/9912189</a:t>
            </a:r>
          </a:p>
        </p:txBody>
      </p:sp>
    </p:spTree>
    <p:extLst>
      <p:ext uri="{BB962C8B-B14F-4D97-AF65-F5344CB8AC3E}">
        <p14:creationId xmlns:p14="http://schemas.microsoft.com/office/powerpoint/2010/main" val="3991239498"/>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05176" y="108579"/>
            <a:ext cx="8424935" cy="634667"/>
          </a:xfrm>
        </p:spPr>
        <p:txBody>
          <a:bodyPr>
            <a:normAutofit fontScale="77500" lnSpcReduction="20000"/>
          </a:bodyPr>
          <a:lstStyle/>
          <a:p>
            <a:r>
              <a:rPr lang="en-GB" dirty="0" smtClean="0">
                <a:solidFill>
                  <a:schemeClr val="tx2"/>
                </a:solidFill>
              </a:rPr>
              <a:t>Conceptualising Climate Change and the SDGs</a:t>
            </a:r>
            <a:endParaRPr lang="en-GB" dirty="0">
              <a:solidFill>
                <a:schemeClr val="tx2"/>
              </a:solidFill>
            </a:endParaRPr>
          </a:p>
        </p:txBody>
      </p:sp>
      <p:sp>
        <p:nvSpPr>
          <p:cNvPr id="3" name="Text Placeholder 2"/>
          <p:cNvSpPr>
            <a:spLocks noGrp="1"/>
          </p:cNvSpPr>
          <p:nvPr>
            <p:ph type="body" sz="quarter" idx="11"/>
          </p:nvPr>
        </p:nvSpPr>
        <p:spPr>
          <a:xfrm>
            <a:off x="1919536" y="690826"/>
            <a:ext cx="8563266" cy="4930973"/>
          </a:xfrm>
          <a:noFill/>
          <a:ln>
            <a:solidFill>
              <a:schemeClr val="bg1"/>
            </a:solidFill>
          </a:ln>
        </p:spPr>
        <p:txBody>
          <a:bodyPr/>
          <a:lstStyle/>
          <a:p>
            <a:pPr marL="0" indent="0">
              <a:buNone/>
            </a:pPr>
            <a:r>
              <a:rPr lang="en-GB" dirty="0" smtClean="0"/>
              <a:t>        		</a:t>
            </a:r>
            <a:r>
              <a:rPr lang="en-GB" sz="2000" b="1" dirty="0">
                <a:latin typeface="+mn-lt"/>
              </a:rPr>
              <a:t>Causes</a:t>
            </a:r>
            <a:r>
              <a:rPr lang="en-GB" sz="2000" dirty="0"/>
              <a:t> </a:t>
            </a:r>
            <a:r>
              <a:rPr lang="en-GB" dirty="0" smtClean="0"/>
              <a:t>              </a:t>
            </a:r>
            <a:r>
              <a:rPr lang="en-GB" sz="2000" b="1" dirty="0" smtClean="0">
                <a:latin typeface="+mn-lt"/>
              </a:rPr>
              <a:t>Primary Impacts </a:t>
            </a:r>
            <a:endParaRPr lang="en-GB" sz="2000" b="1" dirty="0">
              <a:latin typeface="+mn-lt"/>
            </a:endParaRPr>
          </a:p>
        </p:txBody>
      </p:sp>
      <p:cxnSp>
        <p:nvCxnSpPr>
          <p:cNvPr id="27" name="Straight Arrow Connector 26"/>
          <p:cNvCxnSpPr/>
          <p:nvPr/>
        </p:nvCxnSpPr>
        <p:spPr>
          <a:xfrm flipV="1">
            <a:off x="4596929" y="1471766"/>
            <a:ext cx="967059" cy="9253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9" name="Straight Arrow Connector 28"/>
          <p:cNvCxnSpPr/>
          <p:nvPr/>
        </p:nvCxnSpPr>
        <p:spPr>
          <a:xfrm>
            <a:off x="4978295" y="3209313"/>
            <a:ext cx="680293"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p:nvPr/>
        </p:nvCxnSpPr>
        <p:spPr>
          <a:xfrm>
            <a:off x="4835685" y="4140051"/>
            <a:ext cx="822902" cy="5721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6" name="Picture 35" descr="C:\Users\m-everard.CAMPUS\Documents\Mark's files\Research\Brindia\SROI £10k study\sdgs_logos_banner.jpg"/>
          <p:cNvPicPr/>
          <p:nvPr/>
        </p:nvPicPr>
        <p:blipFill rotWithShape="1">
          <a:blip r:embed="rId3" cstate="screen">
            <a:extLst>
              <a:ext uri="{28A0092B-C50C-407E-A947-70E740481C1C}">
                <a14:useLocalDpi xmlns:a14="http://schemas.microsoft.com/office/drawing/2010/main"/>
              </a:ext>
            </a:extLst>
          </a:blip>
          <a:srcRect l="64763" t="33505" r="26374" b="38607"/>
          <a:stretch/>
        </p:blipFill>
        <p:spPr bwMode="auto">
          <a:xfrm>
            <a:off x="3157277" y="1501575"/>
            <a:ext cx="7683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C:\Users\m-everard.CAMPUS\Documents\Mark's files\Research\Brindia\SROI £10k study\sdgs_logos_banner.jpg"/>
          <p:cNvPicPr/>
          <p:nvPr/>
        </p:nvPicPr>
        <p:blipFill rotWithShape="1">
          <a:blip r:embed="rId4" cstate="screen">
            <a:extLst>
              <a:ext uri="{28A0092B-C50C-407E-A947-70E740481C1C}">
                <a14:useLocalDpi xmlns:a14="http://schemas.microsoft.com/office/drawing/2010/main"/>
              </a:ext>
            </a:extLst>
          </a:blip>
          <a:srcRect l="74432" t="33505" r="16851" b="38607"/>
          <a:stretch/>
        </p:blipFill>
        <p:spPr bwMode="auto">
          <a:xfrm>
            <a:off x="3148548" y="2453663"/>
            <a:ext cx="7556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C:\Users\m-everard.CAMPUS\Documents\Mark's files\Research\Brindia\SROI £10k study\sdgs_logos_banner.jpg"/>
          <p:cNvPicPr/>
          <p:nvPr/>
        </p:nvPicPr>
        <p:blipFill rotWithShape="1">
          <a:blip r:embed="rId5" cstate="screen">
            <a:extLst>
              <a:ext uri="{28A0092B-C50C-407E-A947-70E740481C1C}">
                <a14:useLocalDpi xmlns:a14="http://schemas.microsoft.com/office/drawing/2010/main"/>
              </a:ext>
            </a:extLst>
          </a:blip>
          <a:srcRect l="6547" t="63901" r="84663" b="8211"/>
          <a:stretch/>
        </p:blipFill>
        <p:spPr bwMode="auto">
          <a:xfrm>
            <a:off x="7416646" y="2050726"/>
            <a:ext cx="761874" cy="7491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C:\Users\m-everard.CAMPUS\Documents\Mark's files\Research\Brindia\SROI £10k study\sdgs_logos_banner.jpg"/>
          <p:cNvPicPr/>
          <p:nvPr/>
        </p:nvPicPr>
        <p:blipFill rotWithShape="1">
          <a:blip r:embed="rId5" cstate="screen">
            <a:extLst>
              <a:ext uri="{28A0092B-C50C-407E-A947-70E740481C1C}">
                <a14:useLocalDpi xmlns:a14="http://schemas.microsoft.com/office/drawing/2010/main"/>
              </a:ext>
            </a:extLst>
          </a:blip>
          <a:srcRect l="26082" t="63901" r="65752" b="8211"/>
          <a:stretch/>
        </p:blipFill>
        <p:spPr bwMode="auto">
          <a:xfrm>
            <a:off x="3138695" y="5222310"/>
            <a:ext cx="763674" cy="79897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dgs_logos_banner"/>
          <p:cNvPicPr>
            <a:picLocks noChangeAspect="1" noChangeArrowheads="1"/>
          </p:cNvPicPr>
          <p:nvPr/>
        </p:nvPicPr>
        <p:blipFill>
          <a:blip r:embed="rId6" cstate="screen">
            <a:extLst>
              <a:ext uri="{28A0092B-C50C-407E-A947-70E740481C1C}">
                <a14:useLocalDpi xmlns:a14="http://schemas.microsoft.com/office/drawing/2010/main"/>
              </a:ext>
            </a:extLst>
          </a:blip>
          <a:srcRect l="6548" t="33505" r="84663" b="38606"/>
          <a:stretch>
            <a:fillRect/>
          </a:stretch>
        </p:blipFill>
        <p:spPr bwMode="auto">
          <a:xfrm>
            <a:off x="7413409" y="4792322"/>
            <a:ext cx="798492" cy="7200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C:\Users\m-everard.CAMPUS\Documents\Mark's files\Research\Brindia\SROI £10k study\sdgs_logos_banner.jpg"/>
          <p:cNvPicPr/>
          <p:nvPr/>
        </p:nvPicPr>
        <p:blipFill rotWithShape="1">
          <a:blip r:embed="rId5" cstate="screen">
            <a:extLst>
              <a:ext uri="{28A0092B-C50C-407E-A947-70E740481C1C}">
                <a14:useLocalDpi xmlns:a14="http://schemas.microsoft.com/office/drawing/2010/main"/>
              </a:ext>
            </a:extLst>
          </a:blip>
          <a:srcRect l="16137" t="63901" r="75016" b="8211"/>
          <a:stretch/>
        </p:blipFill>
        <p:spPr bwMode="auto">
          <a:xfrm>
            <a:off x="3138696" y="4361627"/>
            <a:ext cx="766445" cy="75565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C:\Users\m-everard.CAMPUS\Documents\Mark's files\Research\Brindia\SROI £10k study\sdgs_logos_banner.jpg"/>
          <p:cNvPicPr/>
          <p:nvPr/>
        </p:nvPicPr>
        <p:blipFill rotWithShape="1">
          <a:blip r:embed="rId5" cstate="screen">
            <a:extLst>
              <a:ext uri="{28A0092B-C50C-407E-A947-70E740481C1C}">
                <a14:useLocalDpi xmlns:a14="http://schemas.microsoft.com/office/drawing/2010/main"/>
              </a:ext>
            </a:extLst>
          </a:blip>
          <a:srcRect l="64758" t="63901" r="26547" b="8211"/>
          <a:stretch/>
        </p:blipFill>
        <p:spPr bwMode="auto">
          <a:xfrm>
            <a:off x="9420219" y="2660726"/>
            <a:ext cx="753745" cy="7556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dgs_logos_banner"/>
          <p:cNvPicPr>
            <a:picLocks noChangeAspect="1" noChangeArrowheads="1"/>
          </p:cNvPicPr>
          <p:nvPr/>
        </p:nvPicPr>
        <p:blipFill>
          <a:blip r:embed="rId7" cstate="screen">
            <a:extLst>
              <a:ext uri="{28A0092B-C50C-407E-A947-70E740481C1C}">
                <a14:useLocalDpi xmlns:a14="http://schemas.microsoft.com/office/drawing/2010/main"/>
              </a:ext>
            </a:extLst>
          </a:blip>
          <a:srcRect l="25941" t="33505" r="65268" b="38606"/>
          <a:stretch>
            <a:fillRect/>
          </a:stretch>
        </p:blipFill>
        <p:spPr bwMode="auto">
          <a:xfrm>
            <a:off x="5683857" y="5521266"/>
            <a:ext cx="752208" cy="7443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dgs_logos_banner"/>
          <p:cNvPicPr>
            <a:picLocks noChangeAspect="1" noChangeArrowheads="1"/>
          </p:cNvPicPr>
          <p:nvPr/>
        </p:nvPicPr>
        <p:blipFill>
          <a:blip r:embed="rId8" cstate="screen">
            <a:extLst>
              <a:ext uri="{28A0092B-C50C-407E-A947-70E740481C1C}">
                <a14:useLocalDpi xmlns:a14="http://schemas.microsoft.com/office/drawing/2010/main"/>
              </a:ext>
            </a:extLst>
          </a:blip>
          <a:srcRect l="35684" t="33505" r="55437" b="38606"/>
          <a:stretch>
            <a:fillRect/>
          </a:stretch>
        </p:blipFill>
        <p:spPr bwMode="auto">
          <a:xfrm>
            <a:off x="7416646" y="2955695"/>
            <a:ext cx="761874" cy="7461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C:\Users\m-everard.CAMPUS\Documents\Mark's files\Research\Brindia\SROI £10k study\sdgs_logos_banner.jpg"/>
          <p:cNvPicPr/>
          <p:nvPr/>
        </p:nvPicPr>
        <p:blipFill rotWithShape="1">
          <a:blip r:embed="rId4" cstate="screen">
            <a:extLst>
              <a:ext uri="{28A0092B-C50C-407E-A947-70E740481C1C}">
                <a14:useLocalDpi xmlns:a14="http://schemas.microsoft.com/office/drawing/2010/main"/>
              </a:ext>
            </a:extLst>
          </a:blip>
          <a:srcRect l="45279" t="33505" r="45858" b="38607"/>
          <a:stretch/>
        </p:blipFill>
        <p:spPr bwMode="auto">
          <a:xfrm>
            <a:off x="7413408" y="3812171"/>
            <a:ext cx="7683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dgs_logos_banner"/>
          <p:cNvPicPr>
            <a:picLocks noChangeAspect="1" noChangeArrowheads="1"/>
          </p:cNvPicPr>
          <p:nvPr/>
        </p:nvPicPr>
        <p:blipFill>
          <a:blip r:embed="rId9" cstate="screen">
            <a:extLst>
              <a:ext uri="{28A0092B-C50C-407E-A947-70E740481C1C}">
                <a14:useLocalDpi xmlns:a14="http://schemas.microsoft.com/office/drawing/2010/main"/>
              </a:ext>
            </a:extLst>
          </a:blip>
          <a:srcRect l="16273" t="33505" r="75011" b="38606"/>
          <a:stretch>
            <a:fillRect/>
          </a:stretch>
        </p:blipFill>
        <p:spPr bwMode="auto">
          <a:xfrm>
            <a:off x="5671526" y="4588678"/>
            <a:ext cx="757773" cy="75777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m-everard.CAMPUS\Documents\Mark's files\Research\Brindia\SROI £10k study\sdgs_logos_banner.jpg"/>
          <p:cNvPicPr/>
          <p:nvPr/>
        </p:nvPicPr>
        <p:blipFill rotWithShape="1">
          <a:blip r:embed="rId10" cstate="screen">
            <a:extLst>
              <a:ext uri="{28A0092B-C50C-407E-A947-70E740481C1C}">
                <a14:useLocalDpi xmlns:a14="http://schemas.microsoft.com/office/drawing/2010/main"/>
              </a:ext>
            </a:extLst>
          </a:blip>
          <a:srcRect l="55089" t="63901" r="36121" b="8211"/>
          <a:stretch/>
        </p:blipFill>
        <p:spPr bwMode="auto">
          <a:xfrm>
            <a:off x="5679498" y="1105239"/>
            <a:ext cx="762000" cy="75565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C:\Users\m-everard.CAMPUS\Documents\Mark's files\Research\Brindia\SROI £10k study\sdgs_logos_banner.jpg"/>
          <p:cNvPicPr/>
          <p:nvPr/>
        </p:nvPicPr>
        <p:blipFill rotWithShape="1">
          <a:blip r:embed="rId5" cstate="screen">
            <a:extLst>
              <a:ext uri="{28A0092B-C50C-407E-A947-70E740481C1C}">
                <a14:useLocalDpi xmlns:a14="http://schemas.microsoft.com/office/drawing/2010/main"/>
              </a:ext>
            </a:extLst>
          </a:blip>
          <a:srcRect l="45363" t="63901" r="45864" b="8211"/>
          <a:stretch/>
        </p:blipFill>
        <p:spPr bwMode="auto">
          <a:xfrm>
            <a:off x="5675971" y="2051631"/>
            <a:ext cx="760095" cy="7556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m-everard.CAMPUS\Documents\Mark's files\Research\Brindia\SROI £10k study\sdgs_logos_banner.jpg"/>
          <p:cNvPicPr/>
          <p:nvPr/>
        </p:nvPicPr>
        <p:blipFill rotWithShape="1">
          <a:blip r:embed="rId3" cstate="screen">
            <a:extLst>
              <a:ext uri="{28A0092B-C50C-407E-A947-70E740481C1C}">
                <a14:useLocalDpi xmlns:a14="http://schemas.microsoft.com/office/drawing/2010/main"/>
              </a:ext>
            </a:extLst>
          </a:blip>
          <a:srcRect l="55112" t="33505" r="36115" b="38607"/>
          <a:stretch/>
        </p:blipFill>
        <p:spPr bwMode="auto">
          <a:xfrm>
            <a:off x="5671526" y="3762619"/>
            <a:ext cx="760095" cy="7556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C:\Users\m-everard.CAMPUS\Documents\Mark's files\Research\Brindia\SROI £10k study\sdgs_logos_banner.jpg"/>
          <p:cNvPicPr/>
          <p:nvPr/>
        </p:nvPicPr>
        <p:blipFill rotWithShape="1">
          <a:blip r:embed="rId11" cstate="screen">
            <a:extLst>
              <a:ext uri="{28A0092B-C50C-407E-A947-70E740481C1C}">
                <a14:useLocalDpi xmlns:a14="http://schemas.microsoft.com/office/drawing/2010/main"/>
              </a:ext>
            </a:extLst>
          </a:blip>
          <a:srcRect l="35604" t="63901" r="55679" b="8211"/>
          <a:stretch/>
        </p:blipFill>
        <p:spPr bwMode="auto">
          <a:xfrm>
            <a:off x="5671525" y="2942930"/>
            <a:ext cx="7556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C:\Users\m-everard.CAMPUS\Documents\Mark's files\Research\Brindia\SROI £10k study\sdgs_logos_banner.jpg"/>
          <p:cNvPicPr/>
          <p:nvPr/>
        </p:nvPicPr>
        <p:blipFill rotWithShape="1">
          <a:blip r:embed="rId12" cstate="screen">
            <a:extLst>
              <a:ext uri="{28A0092B-C50C-407E-A947-70E740481C1C}">
                <a14:useLocalDpi xmlns:a14="http://schemas.microsoft.com/office/drawing/2010/main"/>
              </a:ext>
            </a:extLst>
          </a:blip>
          <a:srcRect l="84248" t="33505" r="6873" b="38607"/>
          <a:stretch/>
        </p:blipFill>
        <p:spPr bwMode="auto">
          <a:xfrm>
            <a:off x="3146202" y="3414162"/>
            <a:ext cx="769620" cy="75565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C:\Users\m-everard.CAMPUS\Documents\Mark's files\Research\Brindia\SROI £10k study\sdgs_logos_banner.jpg"/>
          <p:cNvPicPr/>
          <p:nvPr/>
        </p:nvPicPr>
        <p:blipFill rotWithShape="1">
          <a:blip r:embed="rId13" cstate="screen">
            <a:extLst>
              <a:ext uri="{28A0092B-C50C-407E-A947-70E740481C1C}">
                <a14:useLocalDpi xmlns:a14="http://schemas.microsoft.com/office/drawing/2010/main"/>
              </a:ext>
            </a:extLst>
          </a:blip>
          <a:srcRect l="74573" t="63901" r="16688" b="8211"/>
          <a:stretch/>
        </p:blipFill>
        <p:spPr bwMode="auto">
          <a:xfrm>
            <a:off x="9442901" y="3801103"/>
            <a:ext cx="757555" cy="755650"/>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Straight Arrow Connector 52"/>
          <p:cNvCxnSpPr/>
          <p:nvPr/>
        </p:nvCxnSpPr>
        <p:spPr>
          <a:xfrm flipV="1">
            <a:off x="5002330" y="2414382"/>
            <a:ext cx="710913" cy="1272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p:nvPr/>
        </p:nvCxnSpPr>
        <p:spPr>
          <a:xfrm>
            <a:off x="5046643" y="3854888"/>
            <a:ext cx="638961" cy="1555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p:cNvCxnSpPr/>
          <p:nvPr/>
        </p:nvCxnSpPr>
        <p:spPr>
          <a:xfrm>
            <a:off x="4561978" y="4190174"/>
            <a:ext cx="1041423" cy="14840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63" name="TextBox 62"/>
          <p:cNvSpPr txBox="1"/>
          <p:nvPr/>
        </p:nvSpPr>
        <p:spPr>
          <a:xfrm>
            <a:off x="7160241" y="1018957"/>
            <a:ext cx="1486723" cy="707886"/>
          </a:xfrm>
          <a:prstGeom prst="rect">
            <a:avLst/>
          </a:prstGeom>
          <a:noFill/>
        </p:spPr>
        <p:txBody>
          <a:bodyPr wrap="square" rtlCol="0">
            <a:spAutoFit/>
          </a:bodyPr>
          <a:lstStyle/>
          <a:p>
            <a:r>
              <a:rPr lang="en-GB" sz="2000" dirty="0" smtClean="0"/>
              <a:t> </a:t>
            </a:r>
            <a:r>
              <a:rPr lang="en-GB" sz="2000" b="1" dirty="0" smtClean="0"/>
              <a:t>Secondary </a:t>
            </a:r>
            <a:r>
              <a:rPr lang="en-GB" sz="2000" b="1" dirty="0"/>
              <a:t>Impacts </a:t>
            </a:r>
          </a:p>
        </p:txBody>
      </p:sp>
      <p:sp>
        <p:nvSpPr>
          <p:cNvPr id="65" name="TextBox 64"/>
          <p:cNvSpPr txBox="1"/>
          <p:nvPr/>
        </p:nvSpPr>
        <p:spPr>
          <a:xfrm>
            <a:off x="9197566" y="1778992"/>
            <a:ext cx="1440160" cy="707886"/>
          </a:xfrm>
          <a:prstGeom prst="rect">
            <a:avLst/>
          </a:prstGeom>
          <a:noFill/>
        </p:spPr>
        <p:txBody>
          <a:bodyPr wrap="square" rtlCol="0">
            <a:spAutoFit/>
          </a:bodyPr>
          <a:lstStyle/>
          <a:p>
            <a:r>
              <a:rPr lang="en-GB" sz="2000" b="1" dirty="0"/>
              <a:t>Mediating Actions</a:t>
            </a:r>
          </a:p>
        </p:txBody>
      </p:sp>
      <p:sp>
        <p:nvSpPr>
          <p:cNvPr id="66" name="Right Brace 65"/>
          <p:cNvSpPr/>
          <p:nvPr/>
        </p:nvSpPr>
        <p:spPr>
          <a:xfrm>
            <a:off x="6804890" y="1791480"/>
            <a:ext cx="226167" cy="3742274"/>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dirty="0"/>
          </a:p>
        </p:txBody>
      </p:sp>
      <p:sp>
        <p:nvSpPr>
          <p:cNvPr id="69" name="Rectangle 68"/>
          <p:cNvSpPr/>
          <p:nvPr/>
        </p:nvSpPr>
        <p:spPr>
          <a:xfrm>
            <a:off x="4168453" y="2486228"/>
            <a:ext cx="1197669" cy="1645617"/>
          </a:xfrm>
          <a:prstGeom prst="rect">
            <a:avLst/>
          </a:prstGeom>
          <a:solidFill>
            <a:schemeClr val="bg1"/>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dirty="0" smtClean="0">
                <a:solidFill>
                  <a:schemeClr val="tx1"/>
                </a:solidFill>
              </a:rPr>
              <a:t>Changing Climate </a:t>
            </a:r>
            <a:endParaRPr lang="en-GB" sz="2000" b="1" dirty="0">
              <a:solidFill>
                <a:schemeClr val="tx1"/>
              </a:solidFill>
            </a:endParaRPr>
          </a:p>
        </p:txBody>
      </p:sp>
      <p:sp>
        <p:nvSpPr>
          <p:cNvPr id="73" name="TextBox 72"/>
          <p:cNvSpPr txBox="1"/>
          <p:nvPr/>
        </p:nvSpPr>
        <p:spPr>
          <a:xfrm>
            <a:off x="1560516" y="1297291"/>
            <a:ext cx="1440160" cy="707886"/>
          </a:xfrm>
          <a:prstGeom prst="rect">
            <a:avLst/>
          </a:prstGeom>
          <a:noFill/>
        </p:spPr>
        <p:txBody>
          <a:bodyPr wrap="square" rtlCol="0">
            <a:spAutoFit/>
          </a:bodyPr>
          <a:lstStyle/>
          <a:p>
            <a:r>
              <a:rPr lang="en-GB" sz="2000" b="1" dirty="0"/>
              <a:t>Mediating Actions</a:t>
            </a:r>
          </a:p>
        </p:txBody>
      </p:sp>
      <p:pic>
        <p:nvPicPr>
          <p:cNvPr id="74" name="Picture 73" descr="C:\Users\m-everard.CAMPUS\Documents\Mark's files\Research\Brindia\SROI £10k study\sdgs_logos_banner.jpg"/>
          <p:cNvPicPr/>
          <p:nvPr/>
        </p:nvPicPr>
        <p:blipFill rotWithShape="1">
          <a:blip r:embed="rId5" cstate="screen">
            <a:extLst>
              <a:ext uri="{28A0092B-C50C-407E-A947-70E740481C1C}">
                <a14:useLocalDpi xmlns:a14="http://schemas.microsoft.com/office/drawing/2010/main"/>
              </a:ext>
            </a:extLst>
          </a:blip>
          <a:srcRect l="64758" t="63901" r="26547" b="8211"/>
          <a:stretch/>
        </p:blipFill>
        <p:spPr bwMode="auto">
          <a:xfrm>
            <a:off x="1752630" y="2330510"/>
            <a:ext cx="753745" cy="75565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descr="C:\Users\m-everard.CAMPUS\Documents\Mark's files\Research\Brindia\SROI £10k study\sdgs_logos_banner.jpg"/>
          <p:cNvPicPr/>
          <p:nvPr/>
        </p:nvPicPr>
        <p:blipFill rotWithShape="1">
          <a:blip r:embed="rId13" cstate="screen">
            <a:extLst>
              <a:ext uri="{28A0092B-C50C-407E-A947-70E740481C1C}">
                <a14:useLocalDpi xmlns:a14="http://schemas.microsoft.com/office/drawing/2010/main"/>
              </a:ext>
            </a:extLst>
          </a:blip>
          <a:srcRect l="74573" t="63901" r="16688" b="8211"/>
          <a:stretch/>
        </p:blipFill>
        <p:spPr bwMode="auto">
          <a:xfrm>
            <a:off x="1752630" y="3662617"/>
            <a:ext cx="757555" cy="755650"/>
          </a:xfrm>
          <a:prstGeom prst="rect">
            <a:avLst/>
          </a:prstGeom>
          <a:noFill/>
          <a:extLst>
            <a:ext uri="{909E8E84-426E-40DD-AFC4-6F175D3DCCD1}">
              <a14:hiddenFill xmlns:a14="http://schemas.microsoft.com/office/drawing/2010/main">
                <a:solidFill>
                  <a:srgbClr val="FFFFFF"/>
                </a:solidFill>
              </a14:hiddenFill>
            </a:ext>
          </a:extLst>
        </p:spPr>
      </p:pic>
      <p:sp>
        <p:nvSpPr>
          <p:cNvPr id="76" name="Right Brace 75"/>
          <p:cNvSpPr/>
          <p:nvPr/>
        </p:nvSpPr>
        <p:spPr>
          <a:xfrm>
            <a:off x="3946046" y="1671846"/>
            <a:ext cx="226167" cy="3742274"/>
          </a:xfrm>
          <a:prstGeom prst="rightBrace">
            <a:avLst>
              <a:gd name="adj1" fmla="val 8333"/>
              <a:gd name="adj2" fmla="val 50231"/>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GB" dirty="0"/>
          </a:p>
        </p:txBody>
      </p:sp>
      <p:sp>
        <p:nvSpPr>
          <p:cNvPr id="81" name="Right Brace 80"/>
          <p:cNvSpPr/>
          <p:nvPr/>
        </p:nvSpPr>
        <p:spPr>
          <a:xfrm>
            <a:off x="2712785" y="2628142"/>
            <a:ext cx="167412" cy="1561855"/>
          </a:xfrm>
          <a:prstGeom prst="righ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82" name="Left Brace 81"/>
          <p:cNvSpPr/>
          <p:nvPr/>
        </p:nvSpPr>
        <p:spPr>
          <a:xfrm>
            <a:off x="8812438" y="2807282"/>
            <a:ext cx="216024" cy="1324563"/>
          </a:xfrm>
          <a:prstGeom prst="leftBrace">
            <a:avLst/>
          </a:prstGeom>
          <a:ln>
            <a:solidFill>
              <a:srgbClr val="92D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78152664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392" y="404664"/>
            <a:ext cx="7247333" cy="1325563"/>
          </a:xfrm>
        </p:spPr>
        <p:txBody>
          <a:bodyPr>
            <a:normAutofit/>
          </a:bodyPr>
          <a:lstStyle/>
          <a:p>
            <a:r>
              <a:rPr lang="en-GB" sz="4000" dirty="0">
                <a:solidFill>
                  <a:schemeClr val="tx2"/>
                </a:solidFill>
                <a:latin typeface="Georgia" panose="02040502050405020303" pitchFamily="18" charset="0"/>
              </a:rPr>
              <a:t>Campus Operations</a:t>
            </a:r>
          </a:p>
        </p:txBody>
      </p:sp>
      <p:sp>
        <p:nvSpPr>
          <p:cNvPr id="2" name="TextBox 1">
            <a:extLst>
              <a:ext uri="{FF2B5EF4-FFF2-40B4-BE49-F238E27FC236}">
                <a16:creationId xmlns:a16="http://schemas.microsoft.com/office/drawing/2014/main" id="{BA7FD430-1C64-3A76-CFB9-E6A74DA35928}"/>
              </a:ext>
            </a:extLst>
          </p:cNvPr>
          <p:cNvSpPr txBox="1"/>
          <p:nvPr/>
        </p:nvSpPr>
        <p:spPr>
          <a:xfrm>
            <a:off x="623392" y="1412776"/>
            <a:ext cx="10657184" cy="4801314"/>
          </a:xfrm>
          <a:prstGeom prst="rect">
            <a:avLst/>
          </a:prstGeom>
          <a:noFill/>
        </p:spPr>
        <p:txBody>
          <a:bodyPr wrap="square" rtlCol="0">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Reduce, Reuse and Recycle </a:t>
            </a:r>
            <a:r>
              <a:rPr lang="en-GB"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1600" dirty="0">
                <a:latin typeface="Tahoma" panose="020B0604030504040204" pitchFamily="34" charset="0"/>
                <a:ea typeface="Tahoma" panose="020B0604030504040204" pitchFamily="34" charset="0"/>
                <a:cs typeface="Tahoma" panose="020B0604030504040204" pitchFamily="34" charset="0"/>
              </a:rPr>
              <a:t>Circular Economy Plan 2020 – 2024</a:t>
            </a:r>
          </a:p>
          <a:p>
            <a:r>
              <a:rPr lang="en-GB" sz="1600" dirty="0">
                <a:latin typeface="Tahoma" panose="020B0604030504040204" pitchFamily="34" charset="0"/>
                <a:ea typeface="Tahoma" panose="020B0604030504040204" pitchFamily="34" charset="0"/>
                <a:cs typeface="Tahoma" panose="020B0604030504040204" pitchFamily="34" charset="0"/>
                <a:hlinkClick r:id="rId2"/>
              </a:rPr>
              <a:t>https://www.uwe.ac.uk/about/values-vision-strategy/sustainability/reduce-reuse-recycle</a:t>
            </a:r>
            <a:endParaRPr lang="en-GB" sz="1600" dirty="0">
              <a:latin typeface="Tahoma" panose="020B0604030504040204" pitchFamily="34" charset="0"/>
              <a:ea typeface="Tahoma" panose="020B0604030504040204" pitchFamily="34" charset="0"/>
              <a:cs typeface="Tahoma" panose="020B0604030504040204" pitchFamily="34" charset="0"/>
            </a:endParaRPr>
          </a:p>
          <a:p>
            <a:endParaRPr lang="en-GB" sz="1600" dirty="0">
              <a:latin typeface="Tahoma" panose="020B0604030504040204" pitchFamily="34" charset="0"/>
              <a:ea typeface="Tahoma" panose="020B0604030504040204" pitchFamily="34" charset="0"/>
              <a:cs typeface="Tahoma" panose="020B0604030504040204" pitchFamily="34" charset="0"/>
            </a:endParaRPr>
          </a:p>
          <a:p>
            <a:r>
              <a:rPr lang="en-GB" sz="1600" b="1" dirty="0">
                <a:latin typeface="Tahoma" panose="020B0604030504040204" pitchFamily="34" charset="0"/>
                <a:ea typeface="Tahoma" panose="020B0604030504040204" pitchFamily="34" charset="0"/>
                <a:cs typeface="Tahoma" panose="020B0604030504040204" pitchFamily="34" charset="0"/>
              </a:rPr>
              <a:t>Travel Action Plan 2030 </a:t>
            </a:r>
            <a:r>
              <a:rPr lang="en-GB" sz="1600" dirty="0">
                <a:latin typeface="Tahoma" panose="020B0604030504040204" pitchFamily="34" charset="0"/>
                <a:ea typeface="Tahoma" panose="020B0604030504040204" pitchFamily="34" charset="0"/>
                <a:cs typeface="Tahoma" panose="020B0604030504040204" pitchFamily="34" charset="0"/>
              </a:rPr>
              <a:t>- 66% of our own fleet will be zero emission by 2025, rising to 100% by 2030; reducing the number of cars travelling onto campus each day by promoting and prioritising sustainable travel options, combined with a 10% per head reduction in car parking spaces available for university activities by 2025, and a 20% reduction by 2030; investing resources into projects improving sustainable travel options. </a:t>
            </a:r>
          </a:p>
          <a:p>
            <a:endParaRPr lang="en-GB" sz="1600" dirty="0">
              <a:latin typeface="Tahoma" panose="020B0604030504040204" pitchFamily="34" charset="0"/>
              <a:ea typeface="Tahoma" panose="020B0604030504040204" pitchFamily="34" charset="0"/>
              <a:cs typeface="Tahoma" panose="020B0604030504040204" pitchFamily="34" charset="0"/>
            </a:endParaRPr>
          </a:p>
          <a:p>
            <a:r>
              <a:rPr lang="en-GB" sz="1600" b="1" dirty="0">
                <a:latin typeface="Tahoma" panose="020B0604030504040204" pitchFamily="34" charset="0"/>
                <a:ea typeface="Tahoma" panose="020B0604030504040204" pitchFamily="34" charset="0"/>
                <a:cs typeface="Tahoma" panose="020B0604030504040204" pitchFamily="34" charset="0"/>
              </a:rPr>
              <a:t>Biodiversity and Ecology </a:t>
            </a: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dirty="0">
                <a:latin typeface="Tahoma" panose="020B0604030504040204" pitchFamily="34" charset="0"/>
              </a:rPr>
              <a:t>meadowscaping, increasing artificial habitats, edible planting, biodiversity of ponds, enhancing the community garden, on-site plant nursery to grow key pollinator plants and a native tree sapling nursery, award-winning Frenchay Beeline, new signage (accessible with a QR code) to tell the story of biodiversity on our campuses. </a:t>
            </a:r>
          </a:p>
          <a:p>
            <a:endParaRPr lang="en-GB" sz="1600" dirty="0">
              <a:latin typeface="Tahoma" panose="020B0604030504040204" pitchFamily="34" charset="0"/>
            </a:endParaRPr>
          </a:p>
          <a:p>
            <a:r>
              <a:rPr lang="en-GB" sz="1600" dirty="0">
                <a:latin typeface="Tahoma" panose="020B0604030504040204" pitchFamily="34" charset="0"/>
              </a:rPr>
              <a:t>View the Beeline film at </a:t>
            </a:r>
            <a:r>
              <a:rPr lang="en-GB" sz="1600" dirty="0">
                <a:latin typeface="Tahoma" panose="020B0604030504040204" pitchFamily="34" charset="0"/>
                <a:hlinkClick r:id="rId3"/>
              </a:rPr>
              <a:t>https://youtu.be/zg3-BSyYeoI</a:t>
            </a:r>
            <a:r>
              <a:rPr lang="en-GB" sz="1600" dirty="0">
                <a:latin typeface="Tahoma" panose="020B0604030504040204" pitchFamily="34" charset="0"/>
              </a:rPr>
              <a:t> </a:t>
            </a:r>
          </a:p>
          <a:p>
            <a:endParaRPr lang="en-GB" sz="1600" dirty="0">
              <a:latin typeface="Tahoma" panose="020B0604030504040204" pitchFamily="34" charset="0"/>
            </a:endParaRPr>
          </a:p>
          <a:p>
            <a:r>
              <a:rPr lang="en-GB" sz="1600" dirty="0">
                <a:latin typeface="Tahoma" panose="020B0604030504040204" pitchFamily="34" charset="0"/>
              </a:rPr>
              <a:t> </a:t>
            </a:r>
            <a:endParaRPr lang="en-GB" sz="1600" dirty="0">
              <a:latin typeface="Tahoma" panose="020B0604030504040204" pitchFamily="34" charset="0"/>
              <a:ea typeface="Tahoma" panose="020B0604030504040204" pitchFamily="34" charset="0"/>
              <a:cs typeface="Tahoma" panose="020B0604030504040204" pitchFamily="34" charset="0"/>
            </a:endParaRPr>
          </a:p>
          <a:p>
            <a:endParaRPr lang="en-GB" sz="1400" dirty="0">
              <a:latin typeface="Tahoma" panose="020B0604030504040204" pitchFamily="34" charset="0"/>
            </a:endParaRPr>
          </a:p>
          <a:p>
            <a:r>
              <a:rPr lang="en-GB" dirty="0">
                <a:latin typeface="Tahoma" panose="020B0604030504040204" pitchFamily="34" charset="0"/>
              </a:rPr>
              <a:t>  </a:t>
            </a:r>
          </a:p>
          <a:p>
            <a:r>
              <a:rPr lang="en-GB" b="1" dirty="0">
                <a:solidFill>
                  <a:schemeClr val="tx2"/>
                </a:solidFill>
                <a:latin typeface="Georgia" panose="02040502050405020303" pitchFamily="18" charset="0"/>
              </a:rPr>
              <a:t> </a:t>
            </a:r>
            <a:endParaRPr lang="en-GB" dirty="0"/>
          </a:p>
        </p:txBody>
      </p:sp>
      <p:pic>
        <p:nvPicPr>
          <p:cNvPr id="5" name="Picture 4">
            <a:extLst>
              <a:ext uri="{FF2B5EF4-FFF2-40B4-BE49-F238E27FC236}">
                <a16:creationId xmlns:a16="http://schemas.microsoft.com/office/drawing/2014/main" id="{15DE8248-7C3D-04BC-E7F2-E6773FCEC1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510" y="5223048"/>
            <a:ext cx="2333919" cy="1072976"/>
          </a:xfrm>
          <a:prstGeom prst="rect">
            <a:avLst/>
          </a:prstGeom>
        </p:spPr>
      </p:pic>
      <p:pic>
        <p:nvPicPr>
          <p:cNvPr id="6" name="Picture 5">
            <a:extLst>
              <a:ext uri="{FF2B5EF4-FFF2-40B4-BE49-F238E27FC236}">
                <a16:creationId xmlns:a16="http://schemas.microsoft.com/office/drawing/2014/main" id="{816CE138-83A8-2DDA-9C8F-F10F92D589B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2846" y="5186476"/>
            <a:ext cx="2364985" cy="1144984"/>
          </a:xfrm>
          <a:prstGeom prst="rect">
            <a:avLst/>
          </a:prstGeom>
        </p:spPr>
      </p:pic>
      <p:pic>
        <p:nvPicPr>
          <p:cNvPr id="7" name="Picture 6">
            <a:extLst>
              <a:ext uri="{FF2B5EF4-FFF2-40B4-BE49-F238E27FC236}">
                <a16:creationId xmlns:a16="http://schemas.microsoft.com/office/drawing/2014/main" id="{6B0D963B-7DF5-44FC-B0FE-205A62300B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40084" y="4952862"/>
            <a:ext cx="1426119" cy="1426119"/>
          </a:xfrm>
          <a:prstGeom prst="rect">
            <a:avLst/>
          </a:prstGeom>
        </p:spPr>
      </p:pic>
      <p:pic>
        <p:nvPicPr>
          <p:cNvPr id="3" name="Picture 2"/>
          <p:cNvPicPr>
            <a:picLocks noChangeAspect="1"/>
          </p:cNvPicPr>
          <p:nvPr/>
        </p:nvPicPr>
        <p:blipFill>
          <a:blip r:embed="rId7"/>
          <a:stretch>
            <a:fillRect/>
          </a:stretch>
        </p:blipFill>
        <p:spPr>
          <a:xfrm>
            <a:off x="9799762" y="5013175"/>
            <a:ext cx="1282848" cy="1282848"/>
          </a:xfrm>
          <a:prstGeom prst="rect">
            <a:avLst/>
          </a:prstGeom>
        </p:spPr>
      </p:pic>
      <p:pic>
        <p:nvPicPr>
          <p:cNvPr id="9" name="Picture 8"/>
          <p:cNvPicPr>
            <a:picLocks noChangeAspect="1"/>
          </p:cNvPicPr>
          <p:nvPr/>
        </p:nvPicPr>
        <p:blipFill>
          <a:blip r:embed="rId8"/>
          <a:stretch>
            <a:fillRect/>
          </a:stretch>
        </p:blipFill>
        <p:spPr>
          <a:xfrm>
            <a:off x="6042529" y="5024498"/>
            <a:ext cx="1282849" cy="1282849"/>
          </a:xfrm>
          <a:prstGeom prst="rect">
            <a:avLst/>
          </a:prstGeom>
        </p:spPr>
      </p:pic>
    </p:spTree>
    <p:extLst>
      <p:ext uri="{BB962C8B-B14F-4D97-AF65-F5344CB8AC3E}">
        <p14:creationId xmlns:p14="http://schemas.microsoft.com/office/powerpoint/2010/main" val="3349682721"/>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392" y="404664"/>
            <a:ext cx="7247333" cy="1325563"/>
          </a:xfrm>
        </p:spPr>
        <p:txBody>
          <a:bodyPr>
            <a:normAutofit/>
          </a:bodyPr>
          <a:lstStyle/>
          <a:p>
            <a:r>
              <a:rPr lang="en-GB" sz="4000" dirty="0">
                <a:solidFill>
                  <a:schemeClr val="tx2"/>
                </a:solidFill>
                <a:latin typeface="Georgia" panose="02040502050405020303" pitchFamily="18" charset="0"/>
              </a:rPr>
              <a:t>Campus Operations</a:t>
            </a:r>
          </a:p>
        </p:txBody>
      </p:sp>
      <p:sp>
        <p:nvSpPr>
          <p:cNvPr id="2" name="TextBox 1">
            <a:extLst>
              <a:ext uri="{FF2B5EF4-FFF2-40B4-BE49-F238E27FC236}">
                <a16:creationId xmlns:a16="http://schemas.microsoft.com/office/drawing/2014/main" id="{BA7FD430-1C64-3A76-CFB9-E6A74DA35928}"/>
              </a:ext>
            </a:extLst>
          </p:cNvPr>
          <p:cNvSpPr txBox="1"/>
          <p:nvPr/>
        </p:nvSpPr>
        <p:spPr>
          <a:xfrm>
            <a:off x="623392" y="1412776"/>
            <a:ext cx="10657184" cy="4370427"/>
          </a:xfrm>
          <a:prstGeom prst="rect">
            <a:avLst/>
          </a:prstGeom>
          <a:noFill/>
        </p:spPr>
        <p:txBody>
          <a:bodyPr wrap="square" rtlCol="0">
            <a:spAutoFit/>
          </a:bodyPr>
          <a:lstStyle/>
          <a:p>
            <a:r>
              <a:rPr lang="en-GB" sz="1600" b="1" dirty="0">
                <a:latin typeface="Tahoma" panose="020B0604030504040204" pitchFamily="34" charset="0"/>
                <a:ea typeface="Tahoma" panose="020B0604030504040204" pitchFamily="34" charset="0"/>
                <a:cs typeface="Tahoma" panose="020B0604030504040204" pitchFamily="34" charset="0"/>
              </a:rPr>
              <a:t>Hospitality - Sustainable Food </a:t>
            </a:r>
            <a:r>
              <a:rPr lang="en-GB" sz="1600" dirty="0">
                <a:latin typeface="Tahoma" panose="020B0604030504040204" pitchFamily="34" charset="0"/>
                <a:ea typeface="Tahoma" panose="020B0604030504040204" pitchFamily="34" charset="0"/>
                <a:cs typeface="Tahoma" panose="020B0604030504040204" pitchFamily="34" charset="0"/>
              </a:rPr>
              <a:t>– we provide environmentally friendly and healthy food to a receptive audience and seek to encourage a longer-term change in buying and eating habits.</a:t>
            </a:r>
          </a:p>
          <a:p>
            <a:r>
              <a:rPr lang="en-GB" sz="1600" b="1" dirty="0">
                <a:latin typeface="Tahoma" panose="020B0604030504040204" pitchFamily="34" charset="0"/>
                <a:ea typeface="Tahoma" panose="020B0604030504040204" pitchFamily="34" charset="0"/>
                <a:cs typeface="Tahoma" panose="020B0604030504040204" pitchFamily="34" charset="0"/>
              </a:rPr>
              <a:t> </a:t>
            </a:r>
          </a:p>
          <a:p>
            <a:r>
              <a:rPr lang="en-GB" sz="1600" b="1" dirty="0">
                <a:latin typeface="Tahoma" panose="020B0604030504040204" pitchFamily="34" charset="0"/>
                <a:ea typeface="Tahoma" panose="020B0604030504040204" pitchFamily="34" charset="0"/>
                <a:cs typeface="Tahoma" panose="020B0604030504040204" pitchFamily="34" charset="0"/>
              </a:rPr>
              <a:t>Sustainable Purchasing and Procurement </a:t>
            </a:r>
            <a:r>
              <a:rPr lang="en-GB" sz="1600" dirty="0">
                <a:latin typeface="Tahoma" panose="020B0604030504040204" pitchFamily="34" charset="0"/>
                <a:ea typeface="Tahoma" panose="020B0604030504040204" pitchFamily="34" charset="0"/>
                <a:cs typeface="Tahoma" panose="020B0604030504040204" pitchFamily="34" charset="0"/>
              </a:rPr>
              <a:t>–</a:t>
            </a:r>
            <a:r>
              <a:rPr lang="en-GB" sz="1600" b="1" dirty="0">
                <a:latin typeface="Tahoma" panose="020B0604030504040204" pitchFamily="34" charset="0"/>
                <a:ea typeface="Tahoma" panose="020B0604030504040204" pitchFamily="34" charset="0"/>
                <a:cs typeface="Tahoma" panose="020B0604030504040204" pitchFamily="34" charset="0"/>
              </a:rPr>
              <a:t> </a:t>
            </a:r>
            <a:r>
              <a:rPr lang="en-GB" sz="1600" dirty="0">
                <a:latin typeface="Tahoma" panose="020B0604030504040204" pitchFamily="34" charset="0"/>
                <a:ea typeface="Tahoma" panose="020B0604030504040204" pitchFamily="34" charset="0"/>
                <a:cs typeface="Tahoma" panose="020B0604030504040204" pitchFamily="34" charset="0"/>
              </a:rPr>
              <a:t>more than 80% of our carbon footprint comes from goods, services and activities off campus to which procurement is a major contributor. Our strategy is guided by our Responsible Procurement ESG policy.</a:t>
            </a:r>
          </a:p>
          <a:p>
            <a:endParaRPr lang="en-GB" sz="1600" b="1" dirty="0">
              <a:latin typeface="Tahoma" panose="020B0604030504040204" pitchFamily="34" charset="0"/>
              <a:ea typeface="Tahoma" panose="020B0604030504040204" pitchFamily="34" charset="0"/>
              <a:cs typeface="Tahoma" panose="020B0604030504040204" pitchFamily="34" charset="0"/>
            </a:endParaRPr>
          </a:p>
          <a:p>
            <a:r>
              <a:rPr lang="en-GB" sz="1600" b="1" dirty="0">
                <a:latin typeface="Tahoma" panose="020B0604030504040204" pitchFamily="34" charset="0"/>
                <a:ea typeface="Tahoma" panose="020B0604030504040204" pitchFamily="34" charset="0"/>
                <a:cs typeface="Tahoma" panose="020B0604030504040204" pitchFamily="34" charset="0"/>
              </a:rPr>
              <a:t>Clean Air – the UMBRELLA AQ Network </a:t>
            </a:r>
            <a:r>
              <a:rPr lang="en-GB" sz="1600" dirty="0">
                <a:latin typeface="Tahoma" panose="020B0604030504040204" pitchFamily="34" charset="0"/>
                <a:ea typeface="Tahoma" panose="020B0604030504040204" pitchFamily="34" charset="0"/>
                <a:cs typeface="Tahoma" panose="020B0604030504040204" pitchFamily="34" charset="0"/>
              </a:rPr>
              <a:t>- UMBRELLA AQ is a dense, multi pollutant, multi layered, multi location air quality monitoring network integrating high quality, medium quality and low cost sensing devices into one network enabling instrument performance comparison in place and over time. It is the means through which we will demonstrate achievement of clean air on the Frenchay campus.</a:t>
            </a:r>
          </a:p>
          <a:p>
            <a:endParaRPr lang="en-GB" sz="1600" dirty="0">
              <a:latin typeface="Tahoma" panose="020B0604030504040204" pitchFamily="34" charset="0"/>
            </a:endParaRPr>
          </a:p>
          <a:p>
            <a:endParaRPr lang="en-GB" sz="1600" dirty="0">
              <a:latin typeface="Tahoma" panose="020B0604030504040204" pitchFamily="34" charset="0"/>
            </a:endParaRPr>
          </a:p>
          <a:p>
            <a:r>
              <a:rPr lang="en-GB" sz="1600" dirty="0">
                <a:latin typeface="Tahoma" panose="020B0604030504040204" pitchFamily="34" charset="0"/>
              </a:rPr>
              <a:t> </a:t>
            </a:r>
            <a:endParaRPr lang="en-GB" sz="1600" dirty="0">
              <a:latin typeface="Tahoma" panose="020B0604030504040204" pitchFamily="34" charset="0"/>
              <a:ea typeface="Tahoma" panose="020B0604030504040204" pitchFamily="34" charset="0"/>
              <a:cs typeface="Tahoma" panose="020B0604030504040204" pitchFamily="34" charset="0"/>
            </a:endParaRPr>
          </a:p>
          <a:p>
            <a:endParaRPr lang="en-GB" sz="1400" dirty="0">
              <a:latin typeface="Tahoma" panose="020B0604030504040204" pitchFamily="34" charset="0"/>
            </a:endParaRPr>
          </a:p>
          <a:p>
            <a:r>
              <a:rPr lang="en-GB" dirty="0">
                <a:latin typeface="Tahoma" panose="020B0604030504040204" pitchFamily="34" charset="0"/>
              </a:rPr>
              <a:t>  </a:t>
            </a:r>
          </a:p>
          <a:p>
            <a:r>
              <a:rPr lang="en-GB" b="1" dirty="0">
                <a:solidFill>
                  <a:schemeClr val="tx2"/>
                </a:solidFill>
                <a:latin typeface="Georgia" panose="02040502050405020303" pitchFamily="18" charset="0"/>
              </a:rPr>
              <a:t> </a:t>
            </a:r>
            <a:endParaRPr lang="en-GB" dirty="0"/>
          </a:p>
        </p:txBody>
      </p:sp>
      <p:pic>
        <p:nvPicPr>
          <p:cNvPr id="8" name="Picture 7">
            <a:extLst>
              <a:ext uri="{FF2B5EF4-FFF2-40B4-BE49-F238E27FC236}">
                <a16:creationId xmlns:a16="http://schemas.microsoft.com/office/drawing/2014/main" id="{EB455CC0-1846-9337-170D-851CAEF717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8562" y="5136819"/>
            <a:ext cx="1374043" cy="1370037"/>
          </a:xfrm>
          <a:prstGeom prst="rect">
            <a:avLst/>
          </a:prstGeom>
        </p:spPr>
      </p:pic>
      <p:pic>
        <p:nvPicPr>
          <p:cNvPr id="10" name="Picture 9">
            <a:extLst>
              <a:ext uri="{FF2B5EF4-FFF2-40B4-BE49-F238E27FC236}">
                <a16:creationId xmlns:a16="http://schemas.microsoft.com/office/drawing/2014/main" id="{8C0863B8-914C-0718-D760-C1D34428A4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5949" y="5168469"/>
            <a:ext cx="1947161" cy="1214415"/>
          </a:xfrm>
          <a:prstGeom prst="rect">
            <a:avLst/>
          </a:prstGeom>
        </p:spPr>
      </p:pic>
      <p:pic>
        <p:nvPicPr>
          <p:cNvPr id="11" name="Picture 10">
            <a:extLst>
              <a:ext uri="{FF2B5EF4-FFF2-40B4-BE49-F238E27FC236}">
                <a16:creationId xmlns:a16="http://schemas.microsoft.com/office/drawing/2014/main" id="{C504F7DE-6E42-1E2A-F6A8-0AAD091AC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0296" y="5241148"/>
            <a:ext cx="2143018" cy="1019725"/>
          </a:xfrm>
          <a:prstGeom prst="rect">
            <a:avLst/>
          </a:prstGeom>
        </p:spPr>
      </p:pic>
      <p:pic>
        <p:nvPicPr>
          <p:cNvPr id="3" name="Picture 2"/>
          <p:cNvPicPr>
            <a:picLocks noChangeAspect="1"/>
          </p:cNvPicPr>
          <p:nvPr/>
        </p:nvPicPr>
        <p:blipFill>
          <a:blip r:embed="rId5"/>
          <a:stretch>
            <a:fillRect/>
          </a:stretch>
        </p:blipFill>
        <p:spPr>
          <a:xfrm>
            <a:off x="1058385" y="5061302"/>
            <a:ext cx="1428750" cy="1428750"/>
          </a:xfrm>
          <a:prstGeom prst="rect">
            <a:avLst/>
          </a:prstGeom>
        </p:spPr>
      </p:pic>
    </p:spTree>
    <p:extLst>
      <p:ext uri="{BB962C8B-B14F-4D97-AF65-F5344CB8AC3E}">
        <p14:creationId xmlns:p14="http://schemas.microsoft.com/office/powerpoint/2010/main" val="274202485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260648"/>
            <a:ext cx="9937104" cy="1011105"/>
          </a:xfrm>
        </p:spPr>
        <p:txBody>
          <a:bodyPr>
            <a:noAutofit/>
          </a:bodyPr>
          <a:lstStyle/>
          <a:p>
            <a:r>
              <a:rPr lang="en-GB" sz="4000" dirty="0">
                <a:solidFill>
                  <a:schemeClr val="tx2"/>
                </a:solidFill>
                <a:latin typeface="Georgia" panose="02040502050405020303" pitchFamily="18" charset="0"/>
              </a:rPr>
              <a:t>UWE Green Campus map</a:t>
            </a:r>
            <a:br>
              <a:rPr lang="en-GB" sz="4000" dirty="0">
                <a:solidFill>
                  <a:schemeClr val="tx2"/>
                </a:solidFill>
                <a:latin typeface="Georgia" panose="02040502050405020303" pitchFamily="18" charset="0"/>
              </a:rPr>
            </a:br>
            <a:r>
              <a:rPr lang="en-GB" sz="3200" dirty="0">
                <a:solidFill>
                  <a:schemeClr val="tx2"/>
                </a:solidFill>
                <a:latin typeface="Georgia" panose="02040502050405020303" pitchFamily="18" charset="0"/>
              </a:rPr>
              <a:t>A sustainability tour of Frenchay Campus  </a:t>
            </a:r>
          </a:p>
        </p:txBody>
      </p:sp>
      <p:sp>
        <p:nvSpPr>
          <p:cNvPr id="3" name="Text Placeholder 2"/>
          <p:cNvSpPr>
            <a:spLocks noGrp="1"/>
          </p:cNvSpPr>
          <p:nvPr>
            <p:ph type="body" sz="quarter" idx="11"/>
          </p:nvPr>
        </p:nvSpPr>
        <p:spPr>
          <a:xfrm>
            <a:off x="695400" y="1535987"/>
            <a:ext cx="9937104" cy="4608512"/>
          </a:xfrm>
        </p:spPr>
        <p:txBody>
          <a:bodyPr/>
          <a:lstStyle/>
          <a:p>
            <a:pPr marL="9525" indent="0">
              <a:buNone/>
            </a:pPr>
            <a:r>
              <a:rPr lang="en-GB" sz="1800" dirty="0">
                <a:hlinkClick r:id="rId2"/>
              </a:rPr>
              <a:t>https://storymaps.arcgis.com/stories/aa6f24e4adbb4d91a294aa155c09ffd6</a:t>
            </a:r>
            <a:r>
              <a:rPr lang="en-GB" sz="1800" dirty="0"/>
              <a:t> </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400" y="1988840"/>
            <a:ext cx="5182858" cy="452251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6979" y="1988840"/>
            <a:ext cx="2885303" cy="3702806"/>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5178" y="5679760"/>
            <a:ext cx="2885303" cy="762072"/>
          </a:xfrm>
          <a:prstGeom prst="rect">
            <a:avLst/>
          </a:prstGeom>
        </p:spPr>
      </p:pic>
    </p:spTree>
    <p:extLst>
      <p:ext uri="{BB962C8B-B14F-4D97-AF65-F5344CB8AC3E}">
        <p14:creationId xmlns:p14="http://schemas.microsoft.com/office/powerpoint/2010/main" val="1282531062"/>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280986"/>
            <a:ext cx="10945216" cy="1011105"/>
          </a:xfrm>
        </p:spPr>
        <p:txBody>
          <a:bodyPr>
            <a:noAutofit/>
          </a:bodyPr>
          <a:lstStyle/>
          <a:p>
            <a:r>
              <a:rPr lang="en-GB" sz="4000" dirty="0">
                <a:solidFill>
                  <a:schemeClr val="tx2"/>
                </a:solidFill>
                <a:latin typeface="Georgia" panose="02040502050405020303" pitchFamily="18" charset="0"/>
              </a:rPr>
              <a:t>UWE Glenside Green Campus map</a:t>
            </a:r>
            <a:br>
              <a:rPr lang="en-GB" sz="4000" dirty="0">
                <a:solidFill>
                  <a:schemeClr val="tx2"/>
                </a:solidFill>
                <a:latin typeface="Georgia" panose="02040502050405020303" pitchFamily="18" charset="0"/>
              </a:rPr>
            </a:br>
            <a:r>
              <a:rPr lang="en-GB" sz="3200" dirty="0">
                <a:solidFill>
                  <a:schemeClr val="tx2"/>
                </a:solidFill>
                <a:latin typeface="Georgia" panose="02040502050405020303" pitchFamily="18" charset="0"/>
              </a:rPr>
              <a:t>A sustainability tour of Glenside Campus</a:t>
            </a:r>
          </a:p>
        </p:txBody>
      </p:sp>
      <p:sp>
        <p:nvSpPr>
          <p:cNvPr id="3" name="Text Placeholder 2"/>
          <p:cNvSpPr>
            <a:spLocks noGrp="1"/>
          </p:cNvSpPr>
          <p:nvPr>
            <p:ph type="body" sz="quarter" idx="11"/>
          </p:nvPr>
        </p:nvSpPr>
        <p:spPr>
          <a:xfrm>
            <a:off x="839416" y="1628800"/>
            <a:ext cx="9937104" cy="4608512"/>
          </a:xfrm>
        </p:spPr>
        <p:txBody>
          <a:bodyPr/>
          <a:lstStyle/>
          <a:p>
            <a:pPr marL="9525" indent="0">
              <a:buNone/>
            </a:pPr>
            <a:r>
              <a:rPr lang="en-GB" dirty="0">
                <a:hlinkClick r:id="rId2"/>
              </a:rPr>
              <a:t>https://storymaps.arcgis.com/stories/9924a8f505524ebc89c750baa8aaef0f</a:t>
            </a:r>
            <a:r>
              <a:rPr lang="en-GB" dirty="0"/>
              <a: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416" y="2210579"/>
            <a:ext cx="5503540" cy="4239764"/>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2031" y="2060848"/>
            <a:ext cx="2610937" cy="346861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92044" y="2060848"/>
            <a:ext cx="2168952" cy="2125414"/>
          </a:xfrm>
          <a:prstGeom prst="rect">
            <a:avLst/>
          </a:prstGeom>
        </p:spPr>
      </p:pic>
    </p:spTree>
    <p:extLst>
      <p:ext uri="{BB962C8B-B14F-4D97-AF65-F5344CB8AC3E}">
        <p14:creationId xmlns:p14="http://schemas.microsoft.com/office/powerpoint/2010/main" val="2598241910"/>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1606" y="404664"/>
            <a:ext cx="10441160" cy="651068"/>
          </a:xfrm>
        </p:spPr>
        <p:txBody>
          <a:bodyPr/>
          <a:lstStyle/>
          <a:p>
            <a:r>
              <a:rPr lang="en-GB" sz="4000" dirty="0">
                <a:solidFill>
                  <a:schemeClr val="tx2"/>
                </a:solidFill>
              </a:rPr>
              <a:t>Sustainability Partnerships </a:t>
            </a:r>
          </a:p>
          <a:p>
            <a:r>
              <a:rPr lang="en-GB" sz="3200" dirty="0">
                <a:solidFill>
                  <a:schemeClr val="tx2"/>
                </a:solidFill>
              </a:rPr>
              <a:t>Working with national partners </a:t>
            </a:r>
          </a:p>
          <a:p>
            <a:endParaRPr lang="en-GB" sz="4000" dirty="0">
              <a:solidFill>
                <a:srgbClr val="16818D"/>
              </a:solidFill>
            </a:endParaRPr>
          </a:p>
        </p:txBody>
      </p:sp>
      <p:sp>
        <p:nvSpPr>
          <p:cNvPr id="3" name="Text Placeholder 2"/>
          <p:cNvSpPr>
            <a:spLocks noGrp="1"/>
          </p:cNvSpPr>
          <p:nvPr>
            <p:ph type="body" sz="quarter" idx="11"/>
          </p:nvPr>
        </p:nvSpPr>
        <p:spPr>
          <a:xfrm>
            <a:off x="587094" y="1666197"/>
            <a:ext cx="10729192" cy="4248472"/>
          </a:xfrm>
        </p:spPr>
        <p:txBody>
          <a:bodyPr/>
          <a:lstStyle/>
          <a:p>
            <a:pPr lvl="1">
              <a:buFont typeface="Arial" panose="020B0604020202020204" pitchFamily="34" charset="0"/>
              <a:buChar char="•"/>
            </a:pPr>
            <a:r>
              <a:rPr lang="en-GB" sz="2400" dirty="0"/>
              <a:t>Environmental Association of Universities and Colleges.</a:t>
            </a:r>
          </a:p>
          <a:p>
            <a:pPr lvl="1">
              <a:buFont typeface="Arial" panose="020B0604020202020204" pitchFamily="34" charset="0"/>
              <a:buChar char="•"/>
            </a:pPr>
            <a:r>
              <a:rPr lang="en-GB" sz="2400" dirty="0"/>
              <a:t>Climate Commission for Higher and Further Education, helped develop the Climate Action Toolkit for HE and the Climate Roadmap for FE. </a:t>
            </a:r>
          </a:p>
          <a:p>
            <a:pPr lvl="1">
              <a:buFont typeface="Arial" panose="020B0604020202020204" pitchFamily="34" charset="0"/>
              <a:buChar char="•"/>
            </a:pPr>
            <a:r>
              <a:rPr lang="en-GB" sz="2400" dirty="0"/>
              <a:t>Working with UKRI to develop a </a:t>
            </a:r>
            <a:r>
              <a:rPr lang="en-GB" sz="2400" dirty="0" smtClean="0"/>
              <a:t>Concordat </a:t>
            </a:r>
            <a:r>
              <a:rPr lang="en-GB" sz="2400" dirty="0"/>
              <a:t>on Sustainability in Research and Innovation. </a:t>
            </a:r>
          </a:p>
          <a:p>
            <a:pPr lvl="1">
              <a:buFont typeface="Arial" panose="020B0604020202020204" pitchFamily="34" charset="0"/>
              <a:buChar char="•"/>
            </a:pPr>
            <a:r>
              <a:rPr lang="en-GB" sz="2400" dirty="0"/>
              <a:t>Supporting QAA and Advance HE in developing and implementing new Guidance on Education for Sustainable Development. </a:t>
            </a:r>
          </a:p>
          <a:p>
            <a:pPr lvl="1">
              <a:buFont typeface="Arial" panose="020B0604020202020204" pitchFamily="34" charset="0"/>
              <a:buChar char="•"/>
            </a:pPr>
            <a:r>
              <a:rPr lang="en-GB" sz="2400" dirty="0"/>
              <a:t>Supporting DfE in developing their Climate Change and Sustainability Strategy.</a:t>
            </a:r>
          </a:p>
          <a:p>
            <a:pPr lvl="1"/>
            <a:endParaRPr lang="en-GB" sz="2400" dirty="0"/>
          </a:p>
          <a:p>
            <a:endParaRPr lang="en-GB" sz="2400" dirty="0"/>
          </a:p>
          <a:p>
            <a:endParaRPr lang="en-GB" sz="2400" dirty="0"/>
          </a:p>
          <a:p>
            <a:endParaRPr lang="en-GB"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7331" y="5770890"/>
            <a:ext cx="1568707" cy="90872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6400" y="5779428"/>
            <a:ext cx="1274174" cy="7254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440" y="5910745"/>
            <a:ext cx="2011854" cy="542591"/>
          </a:xfrm>
          <a:prstGeom prst="rect">
            <a:avLst/>
          </a:prstGeom>
        </p:spPr>
      </p:pic>
    </p:spTree>
    <p:extLst>
      <p:ext uri="{BB962C8B-B14F-4D97-AF65-F5344CB8AC3E}">
        <p14:creationId xmlns:p14="http://schemas.microsoft.com/office/powerpoint/2010/main" val="3650360648"/>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1944" y="5614802"/>
            <a:ext cx="1425917" cy="119675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4557" y="5819952"/>
            <a:ext cx="2737341" cy="78645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0176" y="5635298"/>
            <a:ext cx="1481456" cy="101202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0456" y="5038951"/>
            <a:ext cx="1354293" cy="1748805"/>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400" y="5993376"/>
            <a:ext cx="1231499" cy="536494"/>
          </a:xfrm>
          <a:prstGeom prst="rect">
            <a:avLst/>
          </a:prstGeom>
        </p:spPr>
      </p:pic>
      <p:sp>
        <p:nvSpPr>
          <p:cNvPr id="11" name="Text Placeholder 1">
            <a:extLst>
              <a:ext uri="{FF2B5EF4-FFF2-40B4-BE49-F238E27FC236}">
                <a16:creationId xmlns:a16="http://schemas.microsoft.com/office/drawing/2014/main" id="{874DBC3D-D12B-0549-8283-21CEE49CF73E}"/>
              </a:ext>
            </a:extLst>
          </p:cNvPr>
          <p:cNvSpPr>
            <a:spLocks noGrp="1"/>
          </p:cNvSpPr>
          <p:nvPr>
            <p:ph type="body" sz="quarter" idx="10"/>
          </p:nvPr>
        </p:nvSpPr>
        <p:spPr>
          <a:xfrm>
            <a:off x="641606" y="404664"/>
            <a:ext cx="10441160" cy="651068"/>
          </a:xfrm>
        </p:spPr>
        <p:txBody>
          <a:bodyPr/>
          <a:lstStyle/>
          <a:p>
            <a:r>
              <a:rPr lang="en-GB" sz="4000" dirty="0">
                <a:solidFill>
                  <a:schemeClr val="tx2"/>
                </a:solidFill>
              </a:rPr>
              <a:t>Sustainability Partnerships </a:t>
            </a:r>
          </a:p>
          <a:p>
            <a:r>
              <a:rPr lang="en-GB" sz="3200" dirty="0">
                <a:solidFill>
                  <a:schemeClr val="tx2"/>
                </a:solidFill>
              </a:rPr>
              <a:t>Working with local partners </a:t>
            </a:r>
          </a:p>
          <a:p>
            <a:endParaRPr lang="en-GB" sz="4000" dirty="0">
              <a:solidFill>
                <a:srgbClr val="16818D"/>
              </a:solidFill>
            </a:endParaRPr>
          </a:p>
        </p:txBody>
      </p:sp>
      <p:sp>
        <p:nvSpPr>
          <p:cNvPr id="16" name="TextBox 15">
            <a:extLst>
              <a:ext uri="{FF2B5EF4-FFF2-40B4-BE49-F238E27FC236}">
                <a16:creationId xmlns:a16="http://schemas.microsoft.com/office/drawing/2014/main" id="{A7F4C443-C3C3-C3BC-53CD-60A36D621063}"/>
              </a:ext>
            </a:extLst>
          </p:cNvPr>
          <p:cNvSpPr txBox="1"/>
          <p:nvPr/>
        </p:nvSpPr>
        <p:spPr>
          <a:xfrm>
            <a:off x="628921" y="1759192"/>
            <a:ext cx="10566962" cy="3693319"/>
          </a:xfrm>
          <a:prstGeom prst="rect">
            <a:avLst/>
          </a:prstGeom>
          <a:noFill/>
        </p:spPr>
        <p:txBody>
          <a:bodyPr wrap="square" rtlCol="0">
            <a:spAutoFit/>
          </a:bodyPr>
          <a:lstStyle/>
          <a:p>
            <a:pPr marL="285750" indent="-285750">
              <a:buClr>
                <a:srgbClr val="16818D"/>
              </a:buClr>
              <a:buFont typeface="Arial" panose="020B0604020202020204" pitchFamily="34" charset="0"/>
              <a:buChar char="•"/>
            </a:pPr>
            <a:r>
              <a:rPr lang="en-GB" sz="2400" dirty="0"/>
              <a:t>Bristol Green Capital Partnership </a:t>
            </a:r>
          </a:p>
          <a:p>
            <a:pPr marL="285750" indent="-285750">
              <a:buClr>
                <a:srgbClr val="16818D"/>
              </a:buClr>
              <a:buFont typeface="Arial" panose="020B0604020202020204" pitchFamily="34" charset="0"/>
              <a:buChar char="•"/>
            </a:pPr>
            <a:r>
              <a:rPr lang="en-GB" sz="2400" dirty="0"/>
              <a:t>Bristol Advisory Committee on Climate Change </a:t>
            </a:r>
          </a:p>
          <a:p>
            <a:pPr marL="285750" indent="-285750">
              <a:buClr>
                <a:srgbClr val="16818D"/>
              </a:buClr>
              <a:buFont typeface="Arial" panose="020B0604020202020204" pitchFamily="34" charset="0"/>
              <a:buChar char="•"/>
            </a:pPr>
            <a:r>
              <a:rPr lang="en-GB" sz="2400" dirty="0"/>
              <a:t>South Gloucestershire Climate Emergency University Advisory Group</a:t>
            </a:r>
          </a:p>
          <a:p>
            <a:pPr marL="285750" indent="-285750">
              <a:buClr>
                <a:srgbClr val="16818D"/>
              </a:buClr>
              <a:buFont typeface="Arial" panose="020B0604020202020204" pitchFamily="34" charset="0"/>
              <a:buChar char="•"/>
            </a:pPr>
            <a:r>
              <a:rPr lang="en-GB" sz="2400" dirty="0"/>
              <a:t>Business West </a:t>
            </a:r>
          </a:p>
          <a:p>
            <a:pPr marL="285750" indent="-285750">
              <a:buClr>
                <a:srgbClr val="16818D"/>
              </a:buClr>
              <a:buFont typeface="Arial" panose="020B0604020202020204" pitchFamily="34" charset="0"/>
              <a:buChar char="•"/>
            </a:pPr>
            <a:r>
              <a:rPr lang="en-GB" sz="2400" dirty="0"/>
              <a:t>Bristol SDG Alliance</a:t>
            </a:r>
          </a:p>
          <a:p>
            <a:pPr marL="285750" indent="-285750">
              <a:buClr>
                <a:srgbClr val="16818D"/>
              </a:buClr>
              <a:buFont typeface="Arial" panose="020B0604020202020204" pitchFamily="34" charset="0"/>
              <a:buChar char="•"/>
            </a:pPr>
            <a:r>
              <a:rPr lang="en-GB" sz="2400" dirty="0"/>
              <a:t>Future Leap</a:t>
            </a:r>
          </a:p>
          <a:p>
            <a:pPr marL="285750" indent="-285750">
              <a:buClr>
                <a:srgbClr val="16818D"/>
              </a:buClr>
              <a:buFont typeface="Arial" panose="020B0604020202020204" pitchFamily="34" charset="0"/>
              <a:buChar char="•"/>
            </a:pPr>
            <a:r>
              <a:rPr lang="en-GB" sz="2400" dirty="0"/>
              <a:t>Avon Pension Fund  engaging with the fund to accelerate decarbonisation of the fund into which Professional Service staff pension contributions are made.</a:t>
            </a:r>
          </a:p>
          <a:p>
            <a:endParaRPr lang="en-GB" dirty="0"/>
          </a:p>
        </p:txBody>
      </p:sp>
    </p:spTree>
    <p:extLst>
      <p:ext uri="{BB962C8B-B14F-4D97-AF65-F5344CB8AC3E}">
        <p14:creationId xmlns:p14="http://schemas.microsoft.com/office/powerpoint/2010/main" val="327232535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latin typeface="Georgia" panose="02040502050405020303" pitchFamily="18" charset="0"/>
                <a:ea typeface="Tahoma" panose="020B0604030504040204" pitchFamily="34" charset="0"/>
                <a:cs typeface="Tahoma" panose="020B0604030504040204" pitchFamily="34" charset="0"/>
              </a:rPr>
              <a:t>How </a:t>
            </a:r>
            <a:r>
              <a:rPr lang="en-US" b="1" dirty="0" smtClean="0">
                <a:solidFill>
                  <a:schemeClr val="tx2"/>
                </a:solidFill>
                <a:latin typeface="Georgia" panose="02040502050405020303" pitchFamily="18" charset="0"/>
                <a:ea typeface="Tahoma" panose="020B0604030504040204" pitchFamily="34" charset="0"/>
                <a:cs typeface="Tahoma" panose="020B0604030504040204" pitchFamily="34" charset="0"/>
              </a:rPr>
              <a:t>Did We Get Here</a:t>
            </a:r>
            <a:r>
              <a:rPr lang="en-US" b="1" dirty="0">
                <a:solidFill>
                  <a:schemeClr val="tx2"/>
                </a:solidFill>
                <a:latin typeface="Georgia" panose="02040502050405020303" pitchFamily="18" charset="0"/>
                <a:ea typeface="Tahoma" panose="020B0604030504040204" pitchFamily="34" charset="0"/>
                <a:cs typeface="Tahoma" panose="020B0604030504040204" pitchFamily="34" charset="0"/>
              </a:rPr>
              <a:t>? </a:t>
            </a:r>
            <a:r>
              <a:rPr lang="en-GB" b="1" dirty="0">
                <a:solidFill>
                  <a:schemeClr val="tx2"/>
                </a:solidFill>
                <a:latin typeface="Georgia" panose="02040502050405020303" pitchFamily="18" charset="0"/>
                <a:ea typeface="Tahoma" panose="020B0604030504040204" pitchFamily="34" charset="0"/>
                <a:cs typeface="Tahoma" panose="020B0604030504040204" pitchFamily="34" charset="0"/>
              </a:rPr>
              <a:t> </a:t>
            </a:r>
            <a:r>
              <a:rPr lang="en-GB" b="1" dirty="0">
                <a:solidFill>
                  <a:schemeClr val="tx2"/>
                </a:solidFill>
                <a:latin typeface="Georgia" panose="02040502050405020303" pitchFamily="18" charset="0"/>
              </a:rPr>
              <a:t/>
            </a:r>
            <a:br>
              <a:rPr lang="en-GB" b="1" dirty="0">
                <a:solidFill>
                  <a:schemeClr val="tx2"/>
                </a:solidFill>
                <a:latin typeface="Georgia" panose="02040502050405020303" pitchFamily="18" charset="0"/>
              </a:rPr>
            </a:b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p:txBody>
          <a:bodyPr/>
          <a:lstStyle/>
          <a:p>
            <a:pPr algn="just"/>
            <a:r>
              <a:rPr lang="en-US" sz="2800" dirty="0" smtClean="0">
                <a:latin typeface="Tahoma" panose="020B0604030504040204" pitchFamily="34" charset="0"/>
              </a:rPr>
              <a:t>Well as Orr also said </a:t>
            </a:r>
          </a:p>
          <a:p>
            <a:pPr algn="just"/>
            <a:endParaRPr lang="en-US" sz="2800" dirty="0" smtClean="0">
              <a:latin typeface="Tahoma" panose="020B0604030504040204" pitchFamily="34" charset="0"/>
            </a:endParaRPr>
          </a:p>
          <a:p>
            <a:pPr algn="ctr"/>
            <a:r>
              <a:rPr lang="en-US" sz="2800" i="1" dirty="0" smtClean="0">
                <a:latin typeface="Tahoma" panose="020B0604030504040204" pitchFamily="34" charset="0"/>
              </a:rPr>
              <a:t>“It is worth noting that this is not the work of ignorant people. It is, rather, largely the result of work by people with BAs, BScs, LLBs, MBAs, and PhDs”.</a:t>
            </a:r>
            <a:endParaRPr lang="en-GB" sz="2800" dirty="0" smtClean="0">
              <a:latin typeface="Tahoma" panose="020B0604030504040204" pitchFamily="34" charset="0"/>
            </a:endParaRPr>
          </a:p>
          <a:p>
            <a:pPr algn="ctr"/>
            <a:endParaRPr lang="en-GB" sz="2800" dirty="0"/>
          </a:p>
        </p:txBody>
      </p:sp>
      <p:pic>
        <p:nvPicPr>
          <p:cNvPr id="4" name="Picture 3"/>
          <p:cNvPicPr>
            <a:picLocks noChangeAspect="1"/>
          </p:cNvPicPr>
          <p:nvPr/>
        </p:nvPicPr>
        <p:blipFill>
          <a:blip r:embed="rId2"/>
          <a:stretch>
            <a:fillRect/>
          </a:stretch>
        </p:blipFill>
        <p:spPr>
          <a:xfrm>
            <a:off x="5521905" y="4437112"/>
            <a:ext cx="1292204" cy="1724595"/>
          </a:xfrm>
          <a:prstGeom prst="rect">
            <a:avLst/>
          </a:prstGeom>
        </p:spPr>
      </p:pic>
      <p:sp>
        <p:nvSpPr>
          <p:cNvPr id="5" name="Rectangle 4"/>
          <p:cNvSpPr/>
          <p:nvPr/>
        </p:nvSpPr>
        <p:spPr>
          <a:xfrm>
            <a:off x="4295800" y="6309320"/>
            <a:ext cx="2957476" cy="307777"/>
          </a:xfrm>
          <a:prstGeom prst="rect">
            <a:avLst/>
          </a:prstGeom>
        </p:spPr>
        <p:txBody>
          <a:bodyPr wrap="none">
            <a:spAutoFit/>
          </a:bodyPr>
          <a:lstStyle/>
          <a:p>
            <a:r>
              <a:rPr lang="en-GB" sz="1400" dirty="0">
                <a:latin typeface="Tahoma" panose="020B0604030504040204" pitchFamily="34" charset="0"/>
                <a:ea typeface="Tahoma" panose="020B0604030504040204" pitchFamily="34" charset="0"/>
                <a:cs typeface="Tahoma" panose="020B0604030504040204" pitchFamily="34" charset="0"/>
                <a:hlinkClick r:id="rId3"/>
              </a:rPr>
              <a:t>https://</a:t>
            </a:r>
            <a:r>
              <a:rPr lang="en-GB" sz="1400" dirty="0" smtClean="0">
                <a:latin typeface="Tahoma" panose="020B0604030504040204" pitchFamily="34" charset="0"/>
                <a:ea typeface="Tahoma" panose="020B0604030504040204" pitchFamily="34" charset="0"/>
                <a:cs typeface="Tahoma" panose="020B0604030504040204" pitchFamily="34" charset="0"/>
                <a:hlinkClick r:id="rId3"/>
              </a:rPr>
              <a:t>www.oberlin.edu/david-orr</a:t>
            </a:r>
            <a:r>
              <a:rPr lang="en-GB" sz="1400" dirty="0" smtClean="0">
                <a:latin typeface="Tahoma" panose="020B0604030504040204" pitchFamily="34" charset="0"/>
                <a:ea typeface="Tahoma" panose="020B0604030504040204" pitchFamily="34" charset="0"/>
                <a:cs typeface="Tahoma" panose="020B0604030504040204" pitchFamily="34" charset="0"/>
              </a:rPr>
              <a:t> </a:t>
            </a:r>
            <a:endParaRPr lang="en-GB"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03784666"/>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081120" cy="651068"/>
          </a:xfrm>
        </p:spPr>
        <p:txBody>
          <a:bodyPr/>
          <a:lstStyle/>
          <a:p>
            <a:r>
              <a:rPr lang="en-GB" sz="4000" dirty="0">
                <a:solidFill>
                  <a:schemeClr val="tx2"/>
                </a:solidFill>
              </a:rPr>
              <a:t>Managing Carbon at UWE - Policy </a:t>
            </a:r>
          </a:p>
        </p:txBody>
      </p:sp>
      <p:sp>
        <p:nvSpPr>
          <p:cNvPr id="3" name="Text Placeholder 2"/>
          <p:cNvSpPr>
            <a:spLocks noGrp="1"/>
          </p:cNvSpPr>
          <p:nvPr>
            <p:ph type="body" sz="quarter" idx="11"/>
          </p:nvPr>
        </p:nvSpPr>
        <p:spPr>
          <a:xfrm>
            <a:off x="695400" y="1271756"/>
            <a:ext cx="10873208" cy="5256584"/>
          </a:xfrm>
        </p:spPr>
        <p:txBody>
          <a:bodyPr/>
          <a:lstStyle/>
          <a:p>
            <a:r>
              <a:rPr lang="en-GB" sz="2400" dirty="0"/>
              <a:t>Climate and Ecological Emergency Declaration by Board of Governors </a:t>
            </a:r>
          </a:p>
          <a:p>
            <a:r>
              <a:rPr lang="en-GB" sz="2400" dirty="0"/>
              <a:t>Institutional Strategy defined</a:t>
            </a:r>
          </a:p>
          <a:p>
            <a:r>
              <a:rPr lang="en-GB" sz="2400" dirty="0"/>
              <a:t>Net Zero 2030 Target </a:t>
            </a:r>
          </a:p>
          <a:p>
            <a:r>
              <a:rPr lang="en-GB" sz="2400" dirty="0"/>
              <a:t>Carbon and Energy Management Plan 2020-2030 developed using Green House </a:t>
            </a:r>
            <a:r>
              <a:rPr lang="en-GB" sz="2400" dirty="0" smtClean="0"/>
              <a:t>Gas </a:t>
            </a:r>
            <a:r>
              <a:rPr lang="en-GB" sz="2400" dirty="0"/>
              <a:t>Protocol and Science Based Targets Initiative. </a:t>
            </a:r>
          </a:p>
          <a:p>
            <a:r>
              <a:rPr lang="en-GB" sz="2400" dirty="0"/>
              <a:t>Baseline Scope 1, 2 and 3 established</a:t>
            </a:r>
          </a:p>
          <a:p>
            <a:r>
              <a:rPr lang="en-GB" sz="2400" dirty="0"/>
              <a:t>Scope 3 Action Plan developed </a:t>
            </a:r>
          </a:p>
          <a:p>
            <a:r>
              <a:rPr lang="en-GB" sz="2400" dirty="0"/>
              <a:t>Offsetting Plan drafted</a:t>
            </a:r>
          </a:p>
          <a:p>
            <a:r>
              <a:rPr lang="en-GB" sz="2400" dirty="0"/>
              <a:t>Carbon a KPI on Strategy 2030 UWE Corporate Score </a:t>
            </a:r>
            <a:r>
              <a:rPr lang="en-GB" sz="2400" dirty="0" smtClean="0"/>
              <a:t>(a progress tracker)</a:t>
            </a:r>
            <a:endParaRPr lang="en-GB" sz="2400" dirty="0"/>
          </a:p>
          <a:p>
            <a:r>
              <a:rPr lang="en-GB" sz="2400" dirty="0" smtClean="0"/>
              <a:t>Carbon emissions on UWE’s Risk </a:t>
            </a:r>
            <a:r>
              <a:rPr lang="en-GB" sz="2400" dirty="0"/>
              <a:t>Register</a:t>
            </a:r>
          </a:p>
          <a:p>
            <a:pPr marL="0" indent="0">
              <a:buNone/>
            </a:pPr>
            <a:endParaRPr lang="en-GB" sz="2400" dirty="0"/>
          </a:p>
          <a:p>
            <a:endParaRPr lang="en-GB" sz="2400" dirty="0"/>
          </a:p>
          <a:p>
            <a:pPr marL="0" indent="0">
              <a:buNone/>
            </a:pPr>
            <a:endParaRPr lang="en-GB" sz="2400" dirty="0"/>
          </a:p>
          <a:p>
            <a:endParaRPr lang="en-GB" sz="2400" dirty="0"/>
          </a:p>
          <a:p>
            <a:endParaRPr lang="en-GB" dirty="0"/>
          </a:p>
          <a:p>
            <a:endParaRPr lang="en-GB" dirty="0"/>
          </a:p>
        </p:txBody>
      </p:sp>
    </p:spTree>
    <p:extLst>
      <p:ext uri="{BB962C8B-B14F-4D97-AF65-F5344CB8AC3E}">
        <p14:creationId xmlns:p14="http://schemas.microsoft.com/office/powerpoint/2010/main" val="321191774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7408" y="195264"/>
            <a:ext cx="8856984" cy="822325"/>
          </a:xfrm>
          <a:prstGeom prst="rect">
            <a:avLst/>
          </a:prstGeom>
        </p:spPr>
        <p:txBody>
          <a:bodyPr vert="horz" lIns="0" tIns="0" rIns="0" bIns="0" rtlCol="0" anchor="t" anchorCtr="0">
            <a:normAutofit fontScale="90000"/>
          </a:bodyPr>
          <a:lstStyle/>
          <a:p>
            <a:pPr>
              <a:lnSpc>
                <a:spcPts val="4200"/>
              </a:lnSpc>
              <a:spcBef>
                <a:spcPct val="20000"/>
              </a:spcBef>
            </a:pPr>
            <a:r>
              <a:rPr lang="en-US" sz="4000" b="1" dirty="0">
                <a:solidFill>
                  <a:srgbClr val="185190"/>
                </a:solidFill>
                <a:latin typeface="Georgia"/>
                <a:ea typeface="Georgia"/>
                <a:cs typeface="Georgia"/>
              </a:rPr>
              <a:t>The Carbon Management Hierarchy</a:t>
            </a:r>
          </a:p>
        </p:txBody>
      </p:sp>
      <p:sp>
        <p:nvSpPr>
          <p:cNvPr id="6" name="TextBox 5"/>
          <p:cNvSpPr txBox="1"/>
          <p:nvPr/>
        </p:nvSpPr>
        <p:spPr>
          <a:xfrm>
            <a:off x="1555750" y="6324601"/>
            <a:ext cx="7132538" cy="276999"/>
          </a:xfrm>
          <a:prstGeom prst="rect">
            <a:avLst/>
          </a:prstGeom>
          <a:noFill/>
        </p:spPr>
        <p:txBody>
          <a:bodyPr wrap="square" rtlCol="0">
            <a:spAutoFit/>
          </a:bodyPr>
          <a:lstStyle/>
          <a:p>
            <a:r>
              <a:rPr lang="en-GB" sz="1200" dirty="0"/>
              <a:t>Sources:  Forum for the Future (2008) Getting to Zero: Defining Corporate Carbon Neutrality</a:t>
            </a:r>
          </a:p>
        </p:txBody>
      </p:sp>
      <p:graphicFrame>
        <p:nvGraphicFramePr>
          <p:cNvPr id="4" name="Diagram 3">
            <a:extLst>
              <a:ext uri="{FF2B5EF4-FFF2-40B4-BE49-F238E27FC236}">
                <a16:creationId xmlns:a16="http://schemas.microsoft.com/office/drawing/2014/main" id="{34F47CE4-6B42-4F6B-9F02-790680E48F88}"/>
              </a:ext>
            </a:extLst>
          </p:cNvPr>
          <p:cNvGraphicFramePr/>
          <p:nvPr>
            <p:extLst/>
          </p:nvPr>
        </p:nvGraphicFramePr>
        <p:xfrm>
          <a:off x="3048000" y="1397000"/>
          <a:ext cx="715245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Up 4">
            <a:extLst>
              <a:ext uri="{FF2B5EF4-FFF2-40B4-BE49-F238E27FC236}">
                <a16:creationId xmlns:a16="http://schemas.microsoft.com/office/drawing/2014/main" id="{16354F70-0B13-496C-810F-08C5C418EF78}"/>
              </a:ext>
            </a:extLst>
          </p:cNvPr>
          <p:cNvSpPr/>
          <p:nvPr/>
        </p:nvSpPr>
        <p:spPr>
          <a:xfrm>
            <a:off x="1631504" y="1397000"/>
            <a:ext cx="648072" cy="4064000"/>
          </a:xfrm>
          <a:prstGeom prst="up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4C70828-7F50-499E-9FB6-996691D0D206}"/>
              </a:ext>
            </a:extLst>
          </p:cNvPr>
          <p:cNvSpPr/>
          <p:nvPr/>
        </p:nvSpPr>
        <p:spPr>
          <a:xfrm>
            <a:off x="479376" y="2978597"/>
            <a:ext cx="2952328" cy="1323439"/>
          </a:xfrm>
          <a:prstGeom prst="rect">
            <a:avLst/>
          </a:prstGeom>
          <a:solidFill>
            <a:schemeClr val="bg1">
              <a:alpha val="68000"/>
            </a:schemeClr>
          </a:solid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Actions at the top of the hierarchy are more transformative and lasting in terms of reducing a company’s emissions baseline</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19741186"/>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89366" y="548680"/>
            <a:ext cx="9937104" cy="1011105"/>
          </a:xfrm>
        </p:spPr>
        <p:txBody>
          <a:bodyPr>
            <a:noAutofit/>
          </a:bodyPr>
          <a:lstStyle/>
          <a:p>
            <a:r>
              <a:rPr lang="en-GB" sz="4400" b="1" dirty="0">
                <a:solidFill>
                  <a:srgbClr val="185190"/>
                </a:solidFill>
                <a:latin typeface="Georgia" panose="02040502050405020303" pitchFamily="18" charset="0"/>
              </a:rPr>
              <a:t>UWE’s </a:t>
            </a:r>
            <a:r>
              <a:rPr lang="en-GB" sz="4400" b="1" dirty="0" smtClean="0">
                <a:solidFill>
                  <a:srgbClr val="185190"/>
                </a:solidFill>
                <a:latin typeface="Georgia" panose="02040502050405020303" pitchFamily="18" charset="0"/>
              </a:rPr>
              <a:t>Carbon Baseline </a:t>
            </a:r>
            <a:r>
              <a:rPr lang="en-GB" sz="4400" b="1" dirty="0">
                <a:solidFill>
                  <a:srgbClr val="185190"/>
                </a:solidFill>
                <a:latin typeface="Georgia" panose="02040502050405020303" pitchFamily="18" charset="0"/>
              </a:rPr>
              <a:t>2018/19</a:t>
            </a:r>
            <a:br>
              <a:rPr lang="en-GB" sz="4400" b="1" dirty="0">
                <a:solidFill>
                  <a:srgbClr val="185190"/>
                </a:solidFill>
                <a:latin typeface="Georgia" panose="02040502050405020303" pitchFamily="18" charset="0"/>
              </a:rPr>
            </a:br>
            <a:endParaRPr lang="en-GB" sz="4400" b="1" dirty="0">
              <a:solidFill>
                <a:srgbClr val="185190"/>
              </a:solidFill>
              <a:latin typeface="Georgia" panose="02040502050405020303" pitchFamily="18"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1691" y="2348880"/>
            <a:ext cx="9217025" cy="2438202"/>
          </a:xfrm>
          <a:prstGeom prst="rect">
            <a:avLst/>
          </a:prstGeom>
        </p:spPr>
      </p:pic>
    </p:spTree>
    <p:extLst>
      <p:ext uri="{BB962C8B-B14F-4D97-AF65-F5344CB8AC3E}">
        <p14:creationId xmlns:p14="http://schemas.microsoft.com/office/powerpoint/2010/main" val="2654791930"/>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20688"/>
            <a:ext cx="10873208" cy="651068"/>
          </a:xfrm>
        </p:spPr>
        <p:txBody>
          <a:bodyPr/>
          <a:lstStyle/>
          <a:p>
            <a:r>
              <a:rPr lang="en-GB" sz="4000" dirty="0">
                <a:solidFill>
                  <a:schemeClr val="tx2"/>
                </a:solidFill>
              </a:rPr>
              <a:t>Managing Carbon at UWE - Practice </a:t>
            </a:r>
          </a:p>
        </p:txBody>
      </p:sp>
      <p:sp>
        <p:nvSpPr>
          <p:cNvPr id="3" name="Text Placeholder 2"/>
          <p:cNvSpPr>
            <a:spLocks noGrp="1"/>
          </p:cNvSpPr>
          <p:nvPr>
            <p:ph type="body" sz="quarter" idx="11"/>
          </p:nvPr>
        </p:nvSpPr>
        <p:spPr>
          <a:xfrm>
            <a:off x="695400" y="1271756"/>
            <a:ext cx="10873208" cy="5256584"/>
          </a:xfrm>
        </p:spPr>
        <p:txBody>
          <a:bodyPr/>
          <a:lstStyle/>
          <a:p>
            <a:r>
              <a:rPr lang="en-GB" sz="2400" dirty="0"/>
              <a:t>Direct Power Purchase Agreement for renewable energy </a:t>
            </a:r>
          </a:p>
          <a:p>
            <a:r>
              <a:rPr lang="en-GB" sz="2400" dirty="0"/>
              <a:t>REGO certified electricity for residual electricity demand</a:t>
            </a:r>
          </a:p>
          <a:p>
            <a:r>
              <a:rPr lang="en-GB" sz="2400" dirty="0"/>
              <a:t>PV arrays at each campus </a:t>
            </a:r>
          </a:p>
          <a:p>
            <a:r>
              <a:rPr lang="en-GB" sz="2400" dirty="0"/>
              <a:t>CHP and District Heating Network on Frenchay Campus</a:t>
            </a:r>
          </a:p>
          <a:p>
            <a:r>
              <a:rPr lang="en-GB" sz="2400" dirty="0"/>
              <a:t>Electrifying the university vehicle fleet </a:t>
            </a:r>
          </a:p>
          <a:p>
            <a:r>
              <a:rPr lang="en-GB" sz="2400" dirty="0"/>
              <a:t>Promoting active travel </a:t>
            </a:r>
          </a:p>
          <a:p>
            <a:r>
              <a:rPr lang="en-GB" sz="2400" dirty="0"/>
              <a:t>EV cars available for use by staff and students</a:t>
            </a:r>
          </a:p>
          <a:p>
            <a:r>
              <a:rPr lang="en-GB" sz="2400" dirty="0"/>
              <a:t>Voi Scooters and Big Issue Electric Bikes for staff /students on campus</a:t>
            </a:r>
          </a:p>
          <a:p>
            <a:r>
              <a:rPr lang="en-GB" sz="2400" dirty="0"/>
              <a:t>Pedal cycle scheme for students</a:t>
            </a:r>
          </a:p>
          <a:p>
            <a:r>
              <a:rPr lang="en-GB" sz="2400" dirty="0"/>
              <a:t>Busy bus interchange on Frenchay Campus</a:t>
            </a:r>
          </a:p>
          <a:p>
            <a:pPr marL="0" indent="0">
              <a:buNone/>
            </a:pPr>
            <a:endParaRPr lang="en-GB" sz="2400" dirty="0"/>
          </a:p>
          <a:p>
            <a:endParaRPr lang="en-GB" sz="2400" dirty="0"/>
          </a:p>
          <a:p>
            <a:pPr marL="0" indent="0">
              <a:buNone/>
            </a:pPr>
            <a:endParaRPr lang="en-GB" sz="2400" dirty="0"/>
          </a:p>
          <a:p>
            <a:endParaRPr lang="en-GB" sz="2400" dirty="0"/>
          </a:p>
          <a:p>
            <a:endParaRPr lang="en-GB" dirty="0"/>
          </a:p>
          <a:p>
            <a:endParaRPr lang="en-GB" dirty="0"/>
          </a:p>
        </p:txBody>
      </p:sp>
      <p:pic>
        <p:nvPicPr>
          <p:cNvPr id="4" name="Picture 3"/>
          <p:cNvPicPr>
            <a:picLocks noChangeAspect="1"/>
          </p:cNvPicPr>
          <p:nvPr/>
        </p:nvPicPr>
        <p:blipFill>
          <a:blip r:embed="rId2"/>
          <a:stretch>
            <a:fillRect/>
          </a:stretch>
        </p:blipFill>
        <p:spPr>
          <a:xfrm>
            <a:off x="8050911" y="5517232"/>
            <a:ext cx="3517697" cy="1152244"/>
          </a:xfrm>
          <a:prstGeom prst="rect">
            <a:avLst/>
          </a:prstGeom>
        </p:spPr>
      </p:pic>
    </p:spTree>
    <p:extLst>
      <p:ext uri="{BB962C8B-B14F-4D97-AF65-F5344CB8AC3E}">
        <p14:creationId xmlns:p14="http://schemas.microsoft.com/office/powerpoint/2010/main" val="1616762346"/>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03445" y="689700"/>
            <a:ext cx="10033115" cy="651068"/>
          </a:xfrm>
        </p:spPr>
        <p:txBody>
          <a:bodyPr/>
          <a:lstStyle/>
          <a:p>
            <a:r>
              <a:rPr lang="en-GB" sz="4000" b="1" dirty="0" smtClean="0"/>
              <a:t>Solar </a:t>
            </a:r>
            <a:r>
              <a:rPr lang="en-GB" sz="4000" b="1" dirty="0"/>
              <a:t>PV </a:t>
            </a:r>
            <a:r>
              <a:rPr lang="en-GB" sz="4000" b="1" dirty="0" smtClean="0"/>
              <a:t>Installations </a:t>
            </a:r>
            <a:r>
              <a:rPr lang="en-GB" sz="4000" b="1" dirty="0"/>
              <a:t>and </a:t>
            </a:r>
            <a:r>
              <a:rPr lang="en-GB" sz="4000" b="1" dirty="0" smtClean="0"/>
              <a:t>Capacities</a:t>
            </a:r>
            <a:endParaRPr lang="en-GB" sz="4000" b="1" dirty="0"/>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2" descr="cid:image002.png@01D83AEB.447BA8B0"/>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912915" y="2276872"/>
            <a:ext cx="7223374" cy="36966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837641"/>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solidFill>
                  <a:schemeClr val="tx2"/>
                </a:solidFill>
              </a:rPr>
              <a:t>CHP and DHN</a:t>
            </a:r>
            <a:endParaRPr lang="en-GB" dirty="0">
              <a:solidFill>
                <a:schemeClr val="tx2"/>
              </a:solidFill>
            </a:endParaRPr>
          </a:p>
        </p:txBody>
      </p:sp>
      <p:sp>
        <p:nvSpPr>
          <p:cNvPr id="3" name="Text Placeholder 2"/>
          <p:cNvSpPr>
            <a:spLocks noGrp="1"/>
          </p:cNvSpPr>
          <p:nvPr>
            <p:ph type="body" sz="quarter" idx="11"/>
          </p:nvPr>
        </p:nvSpPr>
        <p:spPr>
          <a:xfrm>
            <a:off x="1103445" y="1340768"/>
            <a:ext cx="8783504" cy="4680520"/>
          </a:xfrm>
        </p:spPr>
        <p:txBody>
          <a:bodyPr/>
          <a:lstStyle/>
          <a:p>
            <a:pPr lvl="0"/>
            <a:r>
              <a:rPr lang="en-GB" sz="2000" dirty="0"/>
              <a:t>CHP engines:  2 x Bosch engines, each with 500kW heat (i.e. total heat capacity 1MW) and 400kWe power (i.e. total power capacity 800kWe).  </a:t>
            </a:r>
            <a:endParaRPr lang="en-GB" sz="2000" dirty="0" smtClean="0"/>
          </a:p>
          <a:p>
            <a:pPr lvl="0"/>
            <a:r>
              <a:rPr lang="en-GB" sz="2000" dirty="0" smtClean="0"/>
              <a:t>These </a:t>
            </a:r>
            <a:r>
              <a:rPr lang="en-GB" sz="2000" dirty="0"/>
              <a:t>are heat-led, so no heat is dumped</a:t>
            </a:r>
            <a:r>
              <a:rPr lang="en-GB" sz="2000" dirty="0" smtClean="0"/>
              <a:t>.</a:t>
            </a:r>
          </a:p>
          <a:p>
            <a:pPr lvl="0"/>
            <a:endParaRPr lang="en-GB" sz="2000" dirty="0"/>
          </a:p>
          <a:p>
            <a:pPr lvl="0"/>
            <a:r>
              <a:rPr lang="en-GB" sz="2000" dirty="0"/>
              <a:t>The DHN provides heat to 50% of Frenchay campus.</a:t>
            </a:r>
          </a:p>
          <a:p>
            <a:endParaRPr lang="en-GB" sz="20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408" y="3284984"/>
            <a:ext cx="4377364" cy="3366376"/>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3992" y="3090257"/>
            <a:ext cx="2010584" cy="357331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063462" y="3102467"/>
            <a:ext cx="2003713" cy="3561103"/>
          </a:xfrm>
          <a:prstGeom prst="rect">
            <a:avLst/>
          </a:prstGeom>
        </p:spPr>
      </p:pic>
    </p:spTree>
    <p:extLst>
      <p:ext uri="{BB962C8B-B14F-4D97-AF65-F5344CB8AC3E}">
        <p14:creationId xmlns:p14="http://schemas.microsoft.com/office/powerpoint/2010/main" val="1024945382"/>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sz="4000" dirty="0">
                <a:solidFill>
                  <a:schemeClr val="tx2"/>
                </a:solidFill>
              </a:rPr>
              <a:t>Managing Carbon at UWE</a:t>
            </a:r>
          </a:p>
        </p:txBody>
      </p:sp>
      <p:sp>
        <p:nvSpPr>
          <p:cNvPr id="3" name="Text Placeholder 2"/>
          <p:cNvSpPr>
            <a:spLocks noGrp="1"/>
          </p:cNvSpPr>
          <p:nvPr>
            <p:ph type="body" sz="quarter" idx="11"/>
          </p:nvPr>
        </p:nvSpPr>
        <p:spPr>
          <a:xfrm>
            <a:off x="1103444" y="1557214"/>
            <a:ext cx="10033116" cy="4464074"/>
          </a:xfrm>
        </p:spPr>
        <p:txBody>
          <a:bodyPr/>
          <a:lstStyle/>
          <a:p>
            <a:r>
              <a:rPr lang="en-GB" sz="2400" dirty="0"/>
              <a:t>New Student Accommodation designed to PassivHaus Standard</a:t>
            </a:r>
          </a:p>
          <a:p>
            <a:r>
              <a:rPr lang="en-GB" sz="2400" dirty="0"/>
              <a:t>New Engineering Building BREEAM Excellent </a:t>
            </a:r>
          </a:p>
          <a:p>
            <a:pPr marL="0" indent="0">
              <a:buNone/>
            </a:pPr>
            <a:endParaRPr lang="en-GB" sz="2400" dirty="0"/>
          </a:p>
          <a:p>
            <a:pPr marL="0" indent="0">
              <a:buNone/>
            </a:pPr>
            <a:r>
              <a:rPr lang="en-GB" sz="2400" dirty="0"/>
              <a:t>BUT</a:t>
            </a:r>
          </a:p>
          <a:p>
            <a:pPr marL="0" indent="0">
              <a:buNone/>
            </a:pPr>
            <a:endParaRPr lang="en-GB" sz="2400" dirty="0"/>
          </a:p>
          <a:p>
            <a:pPr marL="0" indent="0">
              <a:buNone/>
            </a:pPr>
            <a:r>
              <a:rPr lang="en-GB" sz="2400" dirty="0"/>
              <a:t>Other developments over the last decade and our historic estate present energy efficiency, emission mitigation and adaptation challenges.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5306" y="5135415"/>
            <a:ext cx="2384630" cy="165369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9847" y="5135414"/>
            <a:ext cx="2754977" cy="164065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8143" y="5097325"/>
            <a:ext cx="2842450" cy="160514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376" y="5127650"/>
            <a:ext cx="2517955" cy="1656184"/>
          </a:xfrm>
          <a:prstGeom prst="rect">
            <a:avLst/>
          </a:prstGeom>
        </p:spPr>
      </p:pic>
    </p:spTree>
    <p:extLst>
      <p:ext uri="{BB962C8B-B14F-4D97-AF65-F5344CB8AC3E}">
        <p14:creationId xmlns:p14="http://schemas.microsoft.com/office/powerpoint/2010/main" val="344165393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23392" y="695558"/>
            <a:ext cx="10873208" cy="651068"/>
          </a:xfrm>
        </p:spPr>
        <p:txBody>
          <a:bodyPr/>
          <a:lstStyle/>
          <a:p>
            <a:r>
              <a:rPr lang="en-GB" b="1" dirty="0" smtClean="0">
                <a:solidFill>
                  <a:srgbClr val="185190"/>
                </a:solidFill>
              </a:rPr>
              <a:t>PassivHaus Student Accommodation </a:t>
            </a:r>
            <a:endParaRPr lang="en-GB" b="1" dirty="0">
              <a:solidFill>
                <a:srgbClr val="185190"/>
              </a:solidFill>
            </a:endParaRPr>
          </a:p>
        </p:txBody>
      </p:sp>
      <p:pic>
        <p:nvPicPr>
          <p:cNvPr id="5" name="Picture 4"/>
          <p:cNvPicPr>
            <a:picLocks noChangeAspect="1"/>
          </p:cNvPicPr>
          <p:nvPr/>
        </p:nvPicPr>
        <p:blipFill>
          <a:blip r:embed="rId2"/>
          <a:stretch>
            <a:fillRect/>
          </a:stretch>
        </p:blipFill>
        <p:spPr>
          <a:xfrm>
            <a:off x="1915669" y="1844824"/>
            <a:ext cx="8048625" cy="3810000"/>
          </a:xfrm>
          <a:prstGeom prst="rect">
            <a:avLst/>
          </a:prstGeom>
        </p:spPr>
      </p:pic>
      <p:sp>
        <p:nvSpPr>
          <p:cNvPr id="3" name="Rectangle 2"/>
          <p:cNvSpPr/>
          <p:nvPr/>
        </p:nvSpPr>
        <p:spPr>
          <a:xfrm>
            <a:off x="623392" y="6187242"/>
            <a:ext cx="3365088" cy="369332"/>
          </a:xfrm>
          <a:prstGeom prst="rect">
            <a:avLst/>
          </a:prstGeom>
        </p:spPr>
        <p:txBody>
          <a:bodyPr wrap="none">
            <a:spAutoFit/>
          </a:bodyPr>
          <a:lstStyle/>
          <a:p>
            <a:r>
              <a:rPr lang="en-GB" dirty="0" smtClean="0"/>
              <a:t>Images credit: Stride </a:t>
            </a:r>
            <a:r>
              <a:rPr lang="en-GB" dirty="0"/>
              <a:t>Treglown </a:t>
            </a:r>
          </a:p>
        </p:txBody>
      </p:sp>
    </p:spTree>
    <p:extLst>
      <p:ext uri="{BB962C8B-B14F-4D97-AF65-F5344CB8AC3E}">
        <p14:creationId xmlns:p14="http://schemas.microsoft.com/office/powerpoint/2010/main" val="1616676902"/>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11424" y="686041"/>
            <a:ext cx="9673075" cy="651068"/>
          </a:xfrm>
        </p:spPr>
        <p:txBody>
          <a:bodyPr/>
          <a:lstStyle/>
          <a:p>
            <a:r>
              <a:rPr lang="en-GB" dirty="0">
                <a:solidFill>
                  <a:schemeClr val="tx2"/>
                </a:solidFill>
              </a:rPr>
              <a:t>Managing Carbon – Challenges </a:t>
            </a:r>
          </a:p>
        </p:txBody>
      </p:sp>
      <p:sp>
        <p:nvSpPr>
          <p:cNvPr id="3" name="Text Placeholder 2"/>
          <p:cNvSpPr>
            <a:spLocks noGrp="1"/>
          </p:cNvSpPr>
          <p:nvPr>
            <p:ph type="body" sz="quarter" idx="11"/>
          </p:nvPr>
        </p:nvSpPr>
        <p:spPr>
          <a:xfrm>
            <a:off x="767408" y="1346162"/>
            <a:ext cx="10177131" cy="4464074"/>
          </a:xfrm>
        </p:spPr>
        <p:txBody>
          <a:bodyPr/>
          <a:lstStyle/>
          <a:p>
            <a:r>
              <a:rPr lang="en-GB" sz="2400" dirty="0"/>
              <a:t>Mitigation is our focus</a:t>
            </a:r>
          </a:p>
          <a:p>
            <a:r>
              <a:rPr lang="en-GB" sz="2400" dirty="0"/>
              <a:t>Removing gas from the estates is an urgent action but the CHP engines are gas fired!</a:t>
            </a:r>
          </a:p>
          <a:p>
            <a:r>
              <a:rPr lang="en-GB" sz="2400" dirty="0"/>
              <a:t>Understanding the trajectory to 2030 for Scopes 1 and 2</a:t>
            </a:r>
          </a:p>
          <a:p>
            <a:r>
              <a:rPr lang="en-GB" sz="2400" dirty="0"/>
              <a:t>Better understanding the sources and magnitude of Scope 3 emissions and understanding where the control measures may be located</a:t>
            </a:r>
          </a:p>
          <a:p>
            <a:pPr marL="0" indent="0">
              <a:buNone/>
            </a:pPr>
            <a:endParaRPr lang="en-GB" sz="2400" dirty="0"/>
          </a:p>
          <a:p>
            <a:r>
              <a:rPr lang="en-GB" sz="2400" dirty="0"/>
              <a:t>What will be our C compensation or offsetting requirement in 2030?</a:t>
            </a:r>
          </a:p>
          <a:p>
            <a:r>
              <a:rPr lang="en-GB" sz="2400" dirty="0"/>
              <a:t>When to decide on compensation options?</a:t>
            </a:r>
          </a:p>
          <a:p>
            <a:r>
              <a:rPr lang="en-GB" sz="2400" dirty="0"/>
              <a:t>Where to locate compensation actions?</a:t>
            </a:r>
          </a:p>
          <a:p>
            <a:endParaRPr lang="en-GB" sz="2400" dirty="0"/>
          </a:p>
          <a:p>
            <a:r>
              <a:rPr lang="en-GB" sz="2400" dirty="0"/>
              <a:t>Bringing adaptation into focus as an equal priority</a:t>
            </a:r>
          </a:p>
          <a:p>
            <a:endParaRPr lang="en-GB" sz="2400" dirty="0"/>
          </a:p>
          <a:p>
            <a:endParaRPr lang="en-GB" sz="2400" dirty="0"/>
          </a:p>
          <a:p>
            <a:endParaRPr lang="en-GB" sz="2400" dirty="0"/>
          </a:p>
        </p:txBody>
      </p:sp>
    </p:spTree>
    <p:extLst>
      <p:ext uri="{BB962C8B-B14F-4D97-AF65-F5344CB8AC3E}">
        <p14:creationId xmlns:p14="http://schemas.microsoft.com/office/powerpoint/2010/main" val="2005405247"/>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39416" y="467514"/>
            <a:ext cx="8783505" cy="651068"/>
          </a:xfrm>
        </p:spPr>
        <p:txBody>
          <a:bodyPr/>
          <a:lstStyle/>
          <a:p>
            <a:r>
              <a:rPr lang="en-GB" sz="4000" dirty="0">
                <a:solidFill>
                  <a:schemeClr val="tx2"/>
                </a:solidFill>
              </a:rPr>
              <a:t>Adaptation and Climate Risk </a:t>
            </a:r>
          </a:p>
        </p:txBody>
      </p:sp>
      <p:sp>
        <p:nvSpPr>
          <p:cNvPr id="5" name="Text Placeholder 4"/>
          <p:cNvSpPr>
            <a:spLocks noGrp="1"/>
          </p:cNvSpPr>
          <p:nvPr>
            <p:ph type="body" sz="quarter" idx="11"/>
          </p:nvPr>
        </p:nvSpPr>
        <p:spPr>
          <a:xfrm>
            <a:off x="731466" y="1159011"/>
            <a:ext cx="9529060" cy="5530698"/>
          </a:xfrm>
        </p:spPr>
        <p:txBody>
          <a:bodyPr/>
          <a:lstStyle/>
          <a:p>
            <a:r>
              <a:rPr lang="en-GB" sz="2400" dirty="0"/>
              <a:t>What is the risk profile for the university site? </a:t>
            </a:r>
          </a:p>
          <a:p>
            <a:pPr lvl="1"/>
            <a:r>
              <a:rPr lang="en-GB" sz="2400" dirty="0"/>
              <a:t> Flood, heat, wind?</a:t>
            </a:r>
          </a:p>
          <a:p>
            <a:r>
              <a:rPr lang="en-GB" sz="2400" dirty="0"/>
              <a:t>What are the institutional priorities for adaptation? </a:t>
            </a:r>
          </a:p>
          <a:p>
            <a:pPr lvl="1"/>
            <a:r>
              <a:rPr lang="en-GB" sz="2400" dirty="0"/>
              <a:t>Teaching, Research, Sports, Residences?</a:t>
            </a:r>
          </a:p>
          <a:p>
            <a:r>
              <a:rPr lang="en-GB" sz="2400" dirty="0"/>
              <a:t>Critical infrastructure resilience.</a:t>
            </a:r>
          </a:p>
          <a:p>
            <a:r>
              <a:rPr lang="en-GB" sz="2400" dirty="0"/>
              <a:t>Supply chain resilience.</a:t>
            </a:r>
          </a:p>
          <a:p>
            <a:r>
              <a:rPr lang="en-GB" sz="2400" dirty="0"/>
              <a:t>Maintaining access in extreme weather events.</a:t>
            </a:r>
          </a:p>
          <a:p>
            <a:r>
              <a:rPr lang="en-GB" sz="2400" dirty="0"/>
              <a:t>Providing cooling and shade.</a:t>
            </a:r>
          </a:p>
          <a:p>
            <a:r>
              <a:rPr lang="en-GB" sz="2400" dirty="0"/>
              <a:t>Planning for water scarcity.</a:t>
            </a:r>
          </a:p>
          <a:p>
            <a:pPr>
              <a:lnSpc>
                <a:spcPct val="150000"/>
              </a:lnSpc>
            </a:pPr>
            <a:r>
              <a:rPr lang="en-GB" sz="2400" dirty="0"/>
              <a:t>Risk assessment of climate impacts not fully developed.</a:t>
            </a:r>
          </a:p>
          <a:p>
            <a:pPr>
              <a:lnSpc>
                <a:spcPct val="150000"/>
              </a:lnSpc>
            </a:pPr>
            <a:r>
              <a:rPr lang="en-GB" sz="2400" dirty="0"/>
              <a:t>When do we need adaptations in place?</a:t>
            </a:r>
          </a:p>
          <a:p>
            <a:pPr>
              <a:lnSpc>
                <a:spcPct val="150000"/>
              </a:lnSpc>
            </a:pPr>
            <a:endParaRPr lang="en-GB" sz="2000" dirty="0"/>
          </a:p>
          <a:p>
            <a:endParaRPr lang="en-GB" sz="2000" dirty="0"/>
          </a:p>
          <a:p>
            <a:endParaRPr lang="en-GB" sz="2000" dirty="0"/>
          </a:p>
          <a:p>
            <a:pPr marL="0" indent="0">
              <a:buNone/>
            </a:pPr>
            <a:endParaRPr lang="en-GB" sz="2000" dirty="0"/>
          </a:p>
          <a:p>
            <a:pPr marL="0" indent="0">
              <a:buNone/>
            </a:pPr>
            <a:endParaRPr lang="en-GB" sz="2000" dirty="0"/>
          </a:p>
          <a:p>
            <a:endParaRPr lang="en-GB"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88288" y="1036394"/>
            <a:ext cx="2499577" cy="168873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0481" y="2996952"/>
            <a:ext cx="2487384" cy="164606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0481" y="4921773"/>
            <a:ext cx="2517866" cy="1658256"/>
          </a:xfrm>
          <a:prstGeom prst="rect">
            <a:avLst/>
          </a:prstGeom>
        </p:spPr>
      </p:pic>
    </p:spTree>
    <p:extLst>
      <p:ext uri="{BB962C8B-B14F-4D97-AF65-F5344CB8AC3E}">
        <p14:creationId xmlns:p14="http://schemas.microsoft.com/office/powerpoint/2010/main" val="353937753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620688"/>
            <a:ext cx="9937104" cy="1011105"/>
          </a:xfrm>
        </p:spPr>
        <p:txBody>
          <a:bodyPr>
            <a:noAutofit/>
          </a:bodyPr>
          <a:lstStyle/>
          <a:p>
            <a:r>
              <a:rPr lang="en-GB" b="1" dirty="0">
                <a:solidFill>
                  <a:schemeClr val="tx2"/>
                </a:solidFill>
                <a:latin typeface="Georgia" panose="02040502050405020303" pitchFamily="18" charset="0"/>
              </a:rPr>
              <a:t>Education: a (Partial) </a:t>
            </a:r>
            <a:r>
              <a:rPr lang="en-GB" b="1" dirty="0" smtClean="0">
                <a:solidFill>
                  <a:schemeClr val="tx2"/>
                </a:solidFill>
                <a:latin typeface="Georgia" panose="02040502050405020303" pitchFamily="18" charset="0"/>
              </a:rPr>
              <a:t>Solution?</a:t>
            </a:r>
            <a:r>
              <a:rPr lang="en-GB" b="1" dirty="0">
                <a:solidFill>
                  <a:schemeClr val="tx2"/>
                </a:solidFill>
                <a:latin typeface="Georgia" panose="02040502050405020303" pitchFamily="18" charset="0"/>
              </a:rPr>
              <a:t/>
            </a:r>
            <a:br>
              <a:rPr lang="en-GB" b="1" dirty="0">
                <a:solidFill>
                  <a:schemeClr val="tx2"/>
                </a:solidFill>
                <a:latin typeface="Georgia" panose="02040502050405020303" pitchFamily="18" charset="0"/>
              </a:rPr>
            </a:br>
            <a:endParaRPr lang="en-GB" b="1" dirty="0">
              <a:solidFill>
                <a:schemeClr val="tx2"/>
              </a:solidFill>
            </a:endParaRPr>
          </a:p>
        </p:txBody>
      </p:sp>
      <p:sp>
        <p:nvSpPr>
          <p:cNvPr id="3" name="Text Placeholder 2"/>
          <p:cNvSpPr>
            <a:spLocks noGrp="1"/>
          </p:cNvSpPr>
          <p:nvPr>
            <p:ph type="body" sz="quarter" idx="11"/>
          </p:nvPr>
        </p:nvSpPr>
        <p:spPr>
          <a:xfrm>
            <a:off x="839416" y="1556792"/>
            <a:ext cx="10441160" cy="4752528"/>
          </a:xfrm>
        </p:spPr>
        <p:txBody>
          <a:bodyPr/>
          <a:lstStyle/>
          <a:p>
            <a:pPr algn="just"/>
            <a:r>
              <a:rPr lang="en-US" dirty="0">
                <a:latin typeface="Tahoma" panose="020B0604030504040204" pitchFamily="34" charset="0"/>
              </a:rPr>
              <a:t>So, if Education is partly the cause of our environmental misfortune might it be a partial </a:t>
            </a:r>
            <a:r>
              <a:rPr lang="en-US" dirty="0" smtClean="0">
                <a:latin typeface="Tahoma" panose="020B0604030504040204" pitchFamily="34" charset="0"/>
              </a:rPr>
              <a:t>solution?</a:t>
            </a:r>
            <a:endParaRPr lang="en-US" dirty="0">
              <a:latin typeface="Tahoma" panose="020B0604030504040204" pitchFamily="34" charset="0"/>
            </a:endParaRPr>
          </a:p>
          <a:p>
            <a:pPr algn="just"/>
            <a:endParaRPr lang="en-US" dirty="0">
              <a:latin typeface="Tahoma" panose="020B0604030504040204" pitchFamily="34" charset="0"/>
            </a:endParaRPr>
          </a:p>
          <a:p>
            <a:pPr algn="just"/>
            <a:r>
              <a:rPr lang="en-US" dirty="0">
                <a:latin typeface="Tahoma" panose="020B0604030504040204" pitchFamily="34" charset="0"/>
              </a:rPr>
              <a:t>As Albert Einstein allegedly said </a:t>
            </a:r>
            <a:endParaRPr lang="en-US" dirty="0" smtClean="0">
              <a:latin typeface="Tahoma" panose="020B0604030504040204" pitchFamily="34" charset="0"/>
            </a:endParaRPr>
          </a:p>
          <a:p>
            <a:pPr algn="just"/>
            <a:r>
              <a:rPr lang="en-US" i="1" dirty="0" smtClean="0">
                <a:latin typeface="Tahoma" panose="020B0604030504040204" pitchFamily="34" charset="0"/>
              </a:rPr>
              <a:t>“</a:t>
            </a:r>
            <a:r>
              <a:rPr lang="en-US" i="1" dirty="0">
                <a:latin typeface="Tahoma" panose="020B0604030504040204" pitchFamily="34" charset="0"/>
              </a:rPr>
              <a:t>The significant problems we face today cannot be solved at the same level of thinking we were at when we created them.”  </a:t>
            </a:r>
            <a:endParaRPr lang="en-US" i="1" dirty="0" smtClean="0">
              <a:latin typeface="Tahoma" panose="020B0604030504040204" pitchFamily="34" charset="0"/>
            </a:endParaRPr>
          </a:p>
          <a:p>
            <a:pPr algn="just"/>
            <a:r>
              <a:rPr lang="en-US" dirty="0" smtClean="0">
                <a:latin typeface="Tahoma" panose="020B0604030504040204" pitchFamily="34" charset="0"/>
              </a:rPr>
              <a:t>Einstein </a:t>
            </a:r>
            <a:r>
              <a:rPr lang="en-US" dirty="0">
                <a:latin typeface="Tahoma" panose="020B0604030504040204" pitchFamily="34" charset="0"/>
              </a:rPr>
              <a:t>reminded us that doing the same thing over and over again and expecting different results </a:t>
            </a:r>
            <a:r>
              <a:rPr lang="en-US" dirty="0" smtClean="0">
                <a:latin typeface="Tahoma" panose="020B0604030504040204" pitchFamily="34" charset="0"/>
              </a:rPr>
              <a:t>does not result in the desired outcome. </a:t>
            </a:r>
            <a:r>
              <a:rPr lang="en-US" dirty="0">
                <a:latin typeface="Tahoma" panose="020B0604030504040204" pitchFamily="34" charset="0"/>
              </a:rPr>
              <a:t>We must change.</a:t>
            </a:r>
          </a:p>
          <a:p>
            <a:pPr algn="just"/>
            <a:endParaRPr lang="en-US" dirty="0">
              <a:latin typeface="Tahoma" panose="020B0604030504040204" pitchFamily="34" charset="0"/>
            </a:endParaRPr>
          </a:p>
          <a:p>
            <a:pPr algn="just"/>
            <a:r>
              <a:rPr lang="en-US" dirty="0">
                <a:latin typeface="Tahoma" panose="020B0604030504040204" pitchFamily="34" charset="0"/>
              </a:rPr>
              <a:t>Voltaire said  </a:t>
            </a:r>
            <a:r>
              <a:rPr lang="en-US" i="1" dirty="0">
                <a:latin typeface="Tahoma" panose="020B0604030504040204" pitchFamily="34" charset="0"/>
              </a:rPr>
              <a:t>“No problem can withstand the assault of sustained thinking”.  </a:t>
            </a:r>
          </a:p>
          <a:p>
            <a:pPr algn="just"/>
            <a:endParaRPr lang="en-US" i="1" dirty="0">
              <a:latin typeface="Tahoma" panose="020B0604030504040204" pitchFamily="34" charset="0"/>
            </a:endParaRPr>
          </a:p>
          <a:p>
            <a:pPr algn="just"/>
            <a:r>
              <a:rPr lang="en-US" dirty="0">
                <a:latin typeface="Tahoma" panose="020B0604030504040204" pitchFamily="34" charset="0"/>
              </a:rPr>
              <a:t>Universities are good at </a:t>
            </a:r>
            <a:r>
              <a:rPr lang="en-US" dirty="0" smtClean="0">
                <a:latin typeface="Tahoma" panose="020B0604030504040204" pitchFamily="34" charset="0"/>
              </a:rPr>
              <a:t>thinking but we must translate thought into action.</a:t>
            </a:r>
          </a:p>
          <a:p>
            <a:pPr algn="just"/>
            <a:endParaRPr lang="en-US" dirty="0" smtClean="0">
              <a:latin typeface="Tahoma" panose="020B0604030504040204" pitchFamily="34" charset="0"/>
            </a:endParaRPr>
          </a:p>
          <a:p>
            <a:pPr algn="just"/>
            <a:r>
              <a:rPr lang="en-US" dirty="0" smtClean="0">
                <a:latin typeface="Tahoma" panose="020B0604030504040204" pitchFamily="34" charset="0"/>
              </a:rPr>
              <a:t>So, how is UWE Bristol addressing this challenge?</a:t>
            </a:r>
            <a:endParaRPr lang="en-US" dirty="0">
              <a:latin typeface="Tahoma" panose="020B0604030504040204" pitchFamily="34" charset="0"/>
            </a:endParaRPr>
          </a:p>
          <a:p>
            <a:endParaRPr lang="en-GB" dirty="0"/>
          </a:p>
        </p:txBody>
      </p:sp>
    </p:spTree>
    <p:extLst>
      <p:ext uri="{BB962C8B-B14F-4D97-AF65-F5344CB8AC3E}">
        <p14:creationId xmlns:p14="http://schemas.microsoft.com/office/powerpoint/2010/main" val="3902151823"/>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79376" y="545684"/>
            <a:ext cx="11377264" cy="651068"/>
          </a:xfrm>
        </p:spPr>
        <p:txBody>
          <a:bodyPr/>
          <a:lstStyle/>
          <a:p>
            <a:r>
              <a:rPr lang="en-GB" sz="4000" dirty="0">
                <a:solidFill>
                  <a:schemeClr val="tx2"/>
                </a:solidFill>
              </a:rPr>
              <a:t>Managing Carbon  at UWE – Research and Teaching</a:t>
            </a:r>
          </a:p>
        </p:txBody>
      </p:sp>
      <p:sp>
        <p:nvSpPr>
          <p:cNvPr id="3" name="Text Placeholder 2"/>
          <p:cNvSpPr>
            <a:spLocks noGrp="1"/>
          </p:cNvSpPr>
          <p:nvPr>
            <p:ph type="body" sz="quarter" idx="11"/>
          </p:nvPr>
        </p:nvSpPr>
        <p:spPr>
          <a:xfrm>
            <a:off x="623392" y="1196752"/>
            <a:ext cx="10729192" cy="5256584"/>
          </a:xfrm>
        </p:spPr>
        <p:txBody>
          <a:bodyPr/>
          <a:lstStyle/>
          <a:p>
            <a:pPr marL="0" indent="0">
              <a:buNone/>
            </a:pPr>
            <a:endParaRPr lang="en-GB" sz="2400" dirty="0"/>
          </a:p>
          <a:p>
            <a:r>
              <a:rPr lang="en-GB" sz="2400" dirty="0"/>
              <a:t>Changing Climate Research Network established</a:t>
            </a:r>
          </a:p>
          <a:p>
            <a:r>
              <a:rPr lang="en-GB" sz="2400" dirty="0"/>
              <a:t>Sustainability and Climate Change Resilience Research Beacon established</a:t>
            </a:r>
          </a:p>
          <a:p>
            <a:r>
              <a:rPr lang="en-GB" sz="2400" dirty="0"/>
              <a:t>Zero Carbon Building MOOC</a:t>
            </a:r>
          </a:p>
          <a:p>
            <a:r>
              <a:rPr lang="en-GB" sz="2400" dirty="0"/>
              <a:t>Carbon literacy training for staff developed</a:t>
            </a:r>
          </a:p>
          <a:p>
            <a:r>
              <a:rPr lang="en-GB" sz="2400" dirty="0"/>
              <a:t>Carbon literacy and climate awareness being infused into the curriculum as part of SDG mapping – identifying positive and negative impacts of carbon action on other SDGs.</a:t>
            </a:r>
          </a:p>
          <a:p>
            <a:r>
              <a:rPr lang="en-GB" sz="2400" dirty="0"/>
              <a:t>Green Skills for Jobs and Entrepreneurship for young adults from under represented groups</a:t>
            </a:r>
          </a:p>
          <a:p>
            <a:r>
              <a:rPr lang="en-GB" sz="2400" dirty="0"/>
              <a:t>Skills for Clean Growth programme for SMEs in the West of England</a:t>
            </a:r>
            <a:endParaRPr lang="en-GB" dirty="0"/>
          </a:p>
          <a:p>
            <a:endParaRPr lang="en-GB" dirty="0"/>
          </a:p>
        </p:txBody>
      </p:sp>
    </p:spTree>
    <p:extLst>
      <p:ext uri="{BB962C8B-B14F-4D97-AF65-F5344CB8AC3E}">
        <p14:creationId xmlns:p14="http://schemas.microsoft.com/office/powerpoint/2010/main" val="2760208092"/>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689703"/>
            <a:ext cx="10225135" cy="1011105"/>
          </a:xfrm>
        </p:spPr>
        <p:txBody>
          <a:bodyPr/>
          <a:lstStyle/>
          <a:p>
            <a:r>
              <a:rPr lang="en-GB" b="1" dirty="0" smtClean="0">
                <a:solidFill>
                  <a:schemeClr val="tx2"/>
                </a:solidFill>
                <a:latin typeface="Georgia" panose="02040502050405020303" pitchFamily="18" charset="0"/>
              </a:rPr>
              <a:t>Green Gown Awards: Peer Recognition</a:t>
            </a:r>
            <a:endParaRPr lang="en-GB"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911424" y="1412776"/>
            <a:ext cx="10225135" cy="4608512"/>
          </a:xfrm>
        </p:spPr>
        <p:txBody>
          <a:bodyPr/>
          <a:lstStyle/>
          <a:p>
            <a:r>
              <a:rPr lang="en-GB" sz="2400" dirty="0" smtClean="0"/>
              <a:t>2022 Finalist in 7 categories</a:t>
            </a:r>
          </a:p>
          <a:p>
            <a:r>
              <a:rPr lang="en-GB" sz="2400" dirty="0" smtClean="0"/>
              <a:t>2021 </a:t>
            </a:r>
            <a:r>
              <a:rPr lang="en-GB" sz="2400" dirty="0"/>
              <a:t>Winner Tomorrow’s Employees, Highly Commended Next Generation Learning and Skills, Research with Impact –Student &amp; Sustainability Champion - Student. </a:t>
            </a:r>
            <a:r>
              <a:rPr lang="en-GB" sz="2400" dirty="0" smtClean="0"/>
              <a:t>Finalist in 4</a:t>
            </a:r>
          </a:p>
          <a:p>
            <a:r>
              <a:rPr lang="en-GB" sz="2400" dirty="0" smtClean="0"/>
              <a:t>2020 Winner Total Reporting.</a:t>
            </a:r>
          </a:p>
          <a:p>
            <a:r>
              <a:rPr lang="en-GB" sz="2400" dirty="0" smtClean="0"/>
              <a:t>2019 Highly Commended </a:t>
            </a:r>
            <a:r>
              <a:rPr lang="en-GB" sz="2400" dirty="0"/>
              <a:t>Money for </a:t>
            </a:r>
            <a:r>
              <a:rPr lang="en-GB" sz="2400" dirty="0" smtClean="0"/>
              <a:t>Good), </a:t>
            </a:r>
            <a:r>
              <a:rPr lang="en-GB" sz="2400" dirty="0"/>
              <a:t>Finalist in 4 categories </a:t>
            </a:r>
            <a:r>
              <a:rPr lang="en-GB" sz="2400" dirty="0" smtClean="0"/>
              <a:t> </a:t>
            </a:r>
            <a:endParaRPr lang="en-GB" sz="2400" dirty="0"/>
          </a:p>
          <a:p>
            <a:r>
              <a:rPr lang="en-GB" sz="2400" dirty="0" smtClean="0"/>
              <a:t>2018 Winner </a:t>
            </a:r>
            <a:r>
              <a:rPr lang="en-GB" sz="2400" dirty="0"/>
              <a:t>Student Engagement and </a:t>
            </a:r>
            <a:r>
              <a:rPr lang="en-GB" sz="2400" dirty="0" smtClean="0"/>
              <a:t>Sustainability </a:t>
            </a:r>
            <a:r>
              <a:rPr lang="en-GB" sz="2400" dirty="0"/>
              <a:t>Student Champion of the </a:t>
            </a:r>
            <a:r>
              <a:rPr lang="en-GB" sz="2400" dirty="0" smtClean="0"/>
              <a:t>Year. Finalist </a:t>
            </a:r>
            <a:r>
              <a:rPr lang="en-GB" sz="2400" dirty="0"/>
              <a:t>in </a:t>
            </a:r>
            <a:r>
              <a:rPr lang="en-GB" sz="2400" dirty="0" smtClean="0"/>
              <a:t>3 categories   </a:t>
            </a:r>
            <a:endParaRPr lang="en-GB" sz="2400" dirty="0"/>
          </a:p>
          <a:p>
            <a:r>
              <a:rPr lang="en-GB" sz="2400" dirty="0" smtClean="0"/>
              <a:t>2017Finalists </a:t>
            </a:r>
            <a:r>
              <a:rPr lang="en-GB" sz="2400" dirty="0"/>
              <a:t>in 9 categories, Highly Commended in 3.</a:t>
            </a:r>
          </a:p>
          <a:p>
            <a:r>
              <a:rPr lang="en-GB" sz="2400" dirty="0" smtClean="0"/>
              <a:t>2016 Finalists </a:t>
            </a:r>
            <a:r>
              <a:rPr lang="en-GB" sz="2400" dirty="0"/>
              <a:t>in 6 categories, Winner in 4, Highly Commended in 2. </a:t>
            </a:r>
          </a:p>
          <a:p>
            <a:r>
              <a:rPr lang="en-GB" sz="2400" dirty="0" smtClean="0"/>
              <a:t>2016 International </a:t>
            </a:r>
            <a:r>
              <a:rPr lang="en-GB" sz="2400" dirty="0"/>
              <a:t>Green </a:t>
            </a:r>
            <a:r>
              <a:rPr lang="en-GB" sz="2400" dirty="0" smtClean="0"/>
              <a:t>Gown: Winner </a:t>
            </a:r>
            <a:r>
              <a:rPr lang="en-GB" sz="2400" dirty="0"/>
              <a:t>in 2 categories. </a:t>
            </a:r>
          </a:p>
        </p:txBody>
      </p:sp>
    </p:spTree>
    <p:extLst>
      <p:ext uri="{BB962C8B-B14F-4D97-AF65-F5344CB8AC3E}">
        <p14:creationId xmlns:p14="http://schemas.microsoft.com/office/powerpoint/2010/main" val="2358569721"/>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tx2"/>
                </a:solidFill>
              </a:rPr>
              <a:t>Sharing Knowledge – Recent Examples</a:t>
            </a:r>
            <a:endParaRPr lang="en-GB" b="1" dirty="0">
              <a:solidFill>
                <a:schemeClr val="tx2"/>
              </a:solidFill>
            </a:endParaRPr>
          </a:p>
        </p:txBody>
      </p:sp>
      <p:sp>
        <p:nvSpPr>
          <p:cNvPr id="3" name="Text Placeholder 2"/>
          <p:cNvSpPr>
            <a:spLocks noGrp="1"/>
          </p:cNvSpPr>
          <p:nvPr>
            <p:ph type="body" sz="quarter" idx="11"/>
          </p:nvPr>
        </p:nvSpPr>
        <p:spPr/>
        <p:txBody>
          <a:bodyPr/>
          <a:lstStyle/>
          <a:p>
            <a:pPr>
              <a:lnSpc>
                <a:spcPct val="150000"/>
              </a:lnSpc>
            </a:pPr>
            <a:r>
              <a:rPr lang="en-GB" sz="2400" dirty="0" smtClean="0">
                <a:latin typeface="Tahoma" panose="020B0604030504040204" pitchFamily="34" charset="0"/>
              </a:rPr>
              <a:t>Arts University, Bournemouth</a:t>
            </a:r>
          </a:p>
          <a:p>
            <a:pPr>
              <a:lnSpc>
                <a:spcPct val="150000"/>
              </a:lnSpc>
            </a:pPr>
            <a:r>
              <a:rPr lang="en-GB" sz="2400" dirty="0" smtClean="0">
                <a:latin typeface="Tahoma" panose="020B0604030504040204" pitchFamily="34" charset="0"/>
              </a:rPr>
              <a:t>Bath</a:t>
            </a:r>
          </a:p>
          <a:p>
            <a:pPr>
              <a:lnSpc>
                <a:spcPct val="150000"/>
              </a:lnSpc>
            </a:pPr>
            <a:r>
              <a:rPr lang="en-GB" sz="2400" dirty="0" smtClean="0">
                <a:latin typeface="Tahoma" panose="020B0604030504040204" pitchFamily="34" charset="0"/>
              </a:rPr>
              <a:t>Brunel, </a:t>
            </a:r>
          </a:p>
          <a:p>
            <a:pPr>
              <a:lnSpc>
                <a:spcPct val="150000"/>
              </a:lnSpc>
            </a:pPr>
            <a:r>
              <a:rPr lang="en-GB" sz="2400" dirty="0" smtClean="0">
                <a:latin typeface="Tahoma" panose="020B0604030504040204" pitchFamily="34" charset="0"/>
              </a:rPr>
              <a:t>Cardiff</a:t>
            </a:r>
          </a:p>
          <a:p>
            <a:pPr>
              <a:lnSpc>
                <a:spcPct val="150000"/>
              </a:lnSpc>
            </a:pPr>
            <a:r>
              <a:rPr lang="en-GB" sz="2400" dirty="0" smtClean="0">
                <a:latin typeface="Tahoma" panose="020B0604030504040204" pitchFamily="34" charset="0"/>
              </a:rPr>
              <a:t>De Montfort</a:t>
            </a:r>
            <a:endParaRPr lang="en-GB" sz="2400" dirty="0">
              <a:latin typeface="Tahoma" panose="020B0604030504040204" pitchFamily="34" charset="0"/>
            </a:endParaRPr>
          </a:p>
          <a:p>
            <a:pPr>
              <a:lnSpc>
                <a:spcPct val="150000"/>
              </a:lnSpc>
            </a:pPr>
            <a:r>
              <a:rPr lang="en-GB" sz="2400" dirty="0" smtClean="0">
                <a:latin typeface="Tahoma" panose="020B0604030504040204" pitchFamily="34" charset="0"/>
              </a:rPr>
              <a:t>Edinburgh,</a:t>
            </a:r>
          </a:p>
        </p:txBody>
      </p:sp>
      <p:sp>
        <p:nvSpPr>
          <p:cNvPr id="5" name="Text Placeholder 4"/>
          <p:cNvSpPr>
            <a:spLocks noGrp="1"/>
          </p:cNvSpPr>
          <p:nvPr>
            <p:ph type="body" sz="quarter" idx="12"/>
          </p:nvPr>
        </p:nvSpPr>
        <p:spPr/>
        <p:txBody>
          <a:bodyPr/>
          <a:lstStyle/>
          <a:p>
            <a:pPr>
              <a:lnSpc>
                <a:spcPct val="150000"/>
              </a:lnSpc>
            </a:pPr>
            <a:r>
              <a:rPr lang="en-GB" sz="2400" dirty="0">
                <a:latin typeface="Tahoma" panose="020B0604030504040204" pitchFamily="34" charset="0"/>
              </a:rPr>
              <a:t>Essex, </a:t>
            </a:r>
          </a:p>
          <a:p>
            <a:pPr>
              <a:lnSpc>
                <a:spcPct val="150000"/>
              </a:lnSpc>
            </a:pPr>
            <a:r>
              <a:rPr lang="en-GB" sz="2400" dirty="0">
                <a:latin typeface="Tahoma" panose="020B0604030504040204" pitchFamily="34" charset="0"/>
              </a:rPr>
              <a:t>Keele,</a:t>
            </a:r>
          </a:p>
          <a:p>
            <a:pPr>
              <a:lnSpc>
                <a:spcPct val="150000"/>
              </a:lnSpc>
            </a:pPr>
            <a:r>
              <a:rPr lang="en-GB" sz="2400" dirty="0">
                <a:latin typeface="Tahoma" panose="020B0604030504040204" pitchFamily="34" charset="0"/>
              </a:rPr>
              <a:t>Manchester Metropolitan,</a:t>
            </a:r>
          </a:p>
          <a:p>
            <a:pPr>
              <a:lnSpc>
                <a:spcPct val="150000"/>
              </a:lnSpc>
            </a:pPr>
            <a:r>
              <a:rPr lang="en-GB" sz="2400" dirty="0">
                <a:latin typeface="Tahoma" panose="020B0604030504040204" pitchFamily="34" charset="0"/>
              </a:rPr>
              <a:t>Plymouth,</a:t>
            </a:r>
          </a:p>
          <a:p>
            <a:pPr>
              <a:lnSpc>
                <a:spcPct val="150000"/>
              </a:lnSpc>
            </a:pPr>
            <a:r>
              <a:rPr lang="en-GB" sz="2400" dirty="0">
                <a:latin typeface="Tahoma" panose="020B0604030504040204" pitchFamily="34" charset="0"/>
              </a:rPr>
              <a:t>Surrey,</a:t>
            </a:r>
          </a:p>
          <a:p>
            <a:pPr>
              <a:lnSpc>
                <a:spcPct val="150000"/>
              </a:lnSpc>
            </a:pPr>
            <a:r>
              <a:rPr lang="en-GB" sz="2400" dirty="0">
                <a:latin typeface="Tahoma" panose="020B0604030504040204" pitchFamily="34" charset="0"/>
              </a:rPr>
              <a:t>Warwick,</a:t>
            </a:r>
          </a:p>
          <a:p>
            <a:pPr>
              <a:lnSpc>
                <a:spcPct val="150000"/>
              </a:lnSpc>
            </a:pPr>
            <a:r>
              <a:rPr lang="en-GB" sz="2400" dirty="0">
                <a:latin typeface="Tahoma" panose="020B0604030504040204" pitchFamily="34" charset="0"/>
              </a:rPr>
              <a:t>Worcester.</a:t>
            </a:r>
          </a:p>
          <a:p>
            <a:pPr>
              <a:lnSpc>
                <a:spcPct val="150000"/>
              </a:lnSpc>
            </a:pPr>
            <a:endParaRPr lang="en-GB" dirty="0"/>
          </a:p>
        </p:txBody>
      </p:sp>
    </p:spTree>
    <p:extLst>
      <p:ext uri="{BB962C8B-B14F-4D97-AF65-F5344CB8AC3E}">
        <p14:creationId xmlns:p14="http://schemas.microsoft.com/office/powerpoint/2010/main" val="2710891362"/>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9454" y="689703"/>
            <a:ext cx="10225137" cy="1011105"/>
          </a:xfrm>
        </p:spPr>
        <p:txBody>
          <a:bodyPr>
            <a:noAutofit/>
          </a:bodyPr>
          <a:lstStyle/>
          <a:p>
            <a:r>
              <a:rPr lang="en-GB" sz="4000" dirty="0" smtClean="0">
                <a:solidFill>
                  <a:schemeClr val="tx2"/>
                </a:solidFill>
                <a:latin typeface="Georgia" panose="02040502050405020303" pitchFamily="18" charset="0"/>
              </a:rPr>
              <a:t>Policies, Strategies, Statements, Action Plans and Reports</a:t>
            </a:r>
            <a:endParaRPr lang="en-GB" sz="4000" dirty="0">
              <a:solidFill>
                <a:schemeClr val="tx2"/>
              </a:solidFill>
              <a:latin typeface="Georgia" panose="02040502050405020303" pitchFamily="18" charset="0"/>
            </a:endParaRPr>
          </a:p>
        </p:txBody>
      </p:sp>
      <p:sp>
        <p:nvSpPr>
          <p:cNvPr id="6" name="Text Placeholder 5"/>
          <p:cNvSpPr>
            <a:spLocks noGrp="1"/>
          </p:cNvSpPr>
          <p:nvPr>
            <p:ph type="body" sz="quarter" idx="11"/>
          </p:nvPr>
        </p:nvSpPr>
        <p:spPr>
          <a:xfrm>
            <a:off x="1199454" y="2235920"/>
            <a:ext cx="9937104" cy="4608512"/>
          </a:xfrm>
        </p:spPr>
        <p:txBody>
          <a:bodyPr/>
          <a:lstStyle/>
          <a:p>
            <a:r>
              <a:rPr lang="en-GB" dirty="0">
                <a:latin typeface="Tahoma" panose="020B0604030504040204" pitchFamily="34" charset="0"/>
              </a:rPr>
              <a:t>View all our </a:t>
            </a:r>
            <a:endParaRPr lang="en-GB" dirty="0" smtClean="0">
              <a:latin typeface="Tahoma" panose="020B0604030504040204" pitchFamily="34" charset="0"/>
            </a:endParaRPr>
          </a:p>
          <a:p>
            <a:pPr lvl="1"/>
            <a:r>
              <a:rPr lang="en-GB" dirty="0" smtClean="0">
                <a:latin typeface="Tahoma" panose="020B0604030504040204" pitchFamily="34" charset="0"/>
              </a:rPr>
              <a:t>Sustainability </a:t>
            </a:r>
            <a:r>
              <a:rPr lang="en-GB" dirty="0">
                <a:latin typeface="Tahoma" panose="020B0604030504040204" pitchFamily="34" charset="0"/>
              </a:rPr>
              <a:t>Policies,  </a:t>
            </a:r>
            <a:endParaRPr lang="en-GB" dirty="0" smtClean="0">
              <a:latin typeface="Tahoma" panose="020B0604030504040204" pitchFamily="34" charset="0"/>
            </a:endParaRPr>
          </a:p>
          <a:p>
            <a:pPr lvl="1"/>
            <a:r>
              <a:rPr lang="en-GB" dirty="0" smtClean="0">
                <a:latin typeface="Tahoma" panose="020B0604030504040204" pitchFamily="34" charset="0"/>
              </a:rPr>
              <a:t>Strategies</a:t>
            </a:r>
            <a:r>
              <a:rPr lang="en-GB" dirty="0">
                <a:latin typeface="Tahoma" panose="020B0604030504040204" pitchFamily="34" charset="0"/>
              </a:rPr>
              <a:t>, </a:t>
            </a:r>
            <a:endParaRPr lang="en-GB" dirty="0" smtClean="0">
              <a:latin typeface="Tahoma" panose="020B0604030504040204" pitchFamily="34" charset="0"/>
            </a:endParaRPr>
          </a:p>
          <a:p>
            <a:pPr lvl="1"/>
            <a:r>
              <a:rPr lang="en-GB" dirty="0" smtClean="0">
                <a:latin typeface="Tahoma" panose="020B0604030504040204" pitchFamily="34" charset="0"/>
              </a:rPr>
              <a:t>Statements, </a:t>
            </a:r>
          </a:p>
          <a:p>
            <a:pPr lvl="1"/>
            <a:r>
              <a:rPr lang="en-GB" dirty="0" smtClean="0">
                <a:latin typeface="Tahoma" panose="020B0604030504040204" pitchFamily="34" charset="0"/>
              </a:rPr>
              <a:t>Action Plans and  </a:t>
            </a:r>
          </a:p>
          <a:p>
            <a:pPr lvl="1"/>
            <a:r>
              <a:rPr lang="en-GB" dirty="0" smtClean="0">
                <a:latin typeface="Tahoma" panose="020B0604030504040204" pitchFamily="34" charset="0"/>
              </a:rPr>
              <a:t>Annual </a:t>
            </a:r>
            <a:r>
              <a:rPr lang="en-GB" dirty="0">
                <a:latin typeface="Tahoma" panose="020B0604030504040204" pitchFamily="34" charset="0"/>
              </a:rPr>
              <a:t>Reports at </a:t>
            </a:r>
          </a:p>
          <a:p>
            <a:r>
              <a:rPr lang="en-GB" dirty="0" smtClean="0">
                <a:latin typeface="Tahoma" panose="020B0604030504040204" pitchFamily="34" charset="0"/>
                <a:hlinkClick r:id="rId2"/>
              </a:rPr>
              <a:t>https</a:t>
            </a:r>
            <a:r>
              <a:rPr lang="en-GB" dirty="0">
                <a:latin typeface="Tahoma" panose="020B0604030504040204" pitchFamily="34" charset="0"/>
                <a:hlinkClick r:id="rId2"/>
              </a:rPr>
              <a:t>://www.uwe.ac.uk/about/values-vision-strategy/sustainability/strategy-leadership-and-plans/policy-and-strategy-documents</a:t>
            </a:r>
            <a:r>
              <a:rPr lang="en-GB" dirty="0">
                <a:latin typeface="Tahoma" panose="020B0604030504040204" pitchFamily="34" charset="0"/>
              </a:rPr>
              <a:t> </a:t>
            </a:r>
          </a:p>
          <a:p>
            <a:endParaRPr lang="en-GB" dirty="0"/>
          </a:p>
        </p:txBody>
      </p:sp>
    </p:spTree>
    <p:extLst>
      <p:ext uri="{BB962C8B-B14F-4D97-AF65-F5344CB8AC3E}">
        <p14:creationId xmlns:p14="http://schemas.microsoft.com/office/powerpoint/2010/main" val="244430617"/>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chemeClr val="tx2"/>
                </a:solidFill>
                <a:latin typeface="Tahoma" panose="020B0604030504040204" pitchFamily="34" charset="0"/>
              </a:rPr>
              <a:t>Part </a:t>
            </a:r>
            <a:r>
              <a:rPr lang="en-GB" dirty="0" smtClean="0">
                <a:solidFill>
                  <a:schemeClr val="tx2"/>
                </a:solidFill>
                <a:latin typeface="Tahoma" panose="020B0604030504040204" pitchFamily="34" charset="0"/>
              </a:rPr>
              <a:t>Three</a:t>
            </a:r>
            <a:endParaRPr lang="en-GB" dirty="0"/>
          </a:p>
        </p:txBody>
      </p:sp>
      <p:sp>
        <p:nvSpPr>
          <p:cNvPr id="3" name="Text Placeholder 2"/>
          <p:cNvSpPr>
            <a:spLocks noGrp="1"/>
          </p:cNvSpPr>
          <p:nvPr>
            <p:ph type="body" sz="quarter" idx="11"/>
          </p:nvPr>
        </p:nvSpPr>
        <p:spPr>
          <a:xfrm>
            <a:off x="1199456" y="3140968"/>
            <a:ext cx="8687493" cy="603104"/>
          </a:xfrm>
        </p:spPr>
        <p:txBody>
          <a:bodyPr/>
          <a:lstStyle/>
          <a:p>
            <a:r>
              <a:rPr lang="en-GB" sz="3200" dirty="0" smtClean="0">
                <a:solidFill>
                  <a:schemeClr val="tx2"/>
                </a:solidFill>
                <a:latin typeface="Tahoma" panose="020B0604030504040204" pitchFamily="34" charset="0"/>
              </a:rPr>
              <a:t>The QAA </a:t>
            </a:r>
            <a:r>
              <a:rPr lang="en-GB" sz="3200" dirty="0">
                <a:solidFill>
                  <a:schemeClr val="tx2"/>
                </a:solidFill>
                <a:latin typeface="Tahoma" panose="020B0604030504040204" pitchFamily="34" charset="0"/>
              </a:rPr>
              <a:t>and Advance HE Education for Sustainable Development </a:t>
            </a:r>
            <a:r>
              <a:rPr lang="en-GB" sz="3200" dirty="0" smtClean="0">
                <a:solidFill>
                  <a:schemeClr val="tx2"/>
                </a:solidFill>
                <a:latin typeface="Tahoma" panose="020B0604030504040204" pitchFamily="34" charset="0"/>
              </a:rPr>
              <a:t>Guidance, 2021</a:t>
            </a:r>
            <a:endParaRPr lang="en-GB" dirty="0"/>
          </a:p>
        </p:txBody>
      </p:sp>
      <p:pic>
        <p:nvPicPr>
          <p:cNvPr id="2" name="Picture 1"/>
          <p:cNvPicPr>
            <a:picLocks noChangeAspect="1"/>
          </p:cNvPicPr>
          <p:nvPr/>
        </p:nvPicPr>
        <p:blipFill>
          <a:blip r:embed="rId2"/>
          <a:stretch>
            <a:fillRect/>
          </a:stretch>
        </p:blipFill>
        <p:spPr>
          <a:xfrm>
            <a:off x="9264352" y="1844824"/>
            <a:ext cx="2408129" cy="3468925"/>
          </a:xfrm>
          <a:prstGeom prst="rect">
            <a:avLst/>
          </a:prstGeom>
        </p:spPr>
      </p:pic>
    </p:spTree>
    <p:extLst>
      <p:ext uri="{BB962C8B-B14F-4D97-AF65-F5344CB8AC3E}">
        <p14:creationId xmlns:p14="http://schemas.microsoft.com/office/powerpoint/2010/main" val="2893046072"/>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23B4E2-4026-419F-A91A-16D6F2BC083E}"/>
              </a:ext>
            </a:extLst>
          </p:cNvPr>
          <p:cNvSpPr>
            <a:spLocks noGrp="1"/>
          </p:cNvSpPr>
          <p:nvPr>
            <p:ph idx="1"/>
          </p:nvPr>
        </p:nvSpPr>
        <p:spPr>
          <a:xfrm>
            <a:off x="533400" y="2006600"/>
            <a:ext cx="10718800" cy="3997896"/>
          </a:xfrm>
        </p:spPr>
        <p:txBody>
          <a:bodyPr>
            <a:noAutofit/>
          </a:bodyPr>
          <a:lstStyle/>
          <a:p>
            <a:pPr marL="0" indent="0">
              <a:buClr>
                <a:srgbClr val="1A9DAC"/>
              </a:buClr>
              <a:buNone/>
            </a:pPr>
            <a:r>
              <a:rPr lang="en-US" sz="2000" b="1" dirty="0" smtClean="0">
                <a:latin typeface="Tahoma" panose="020B0604030504040204" pitchFamily="34" charset="0"/>
                <a:ea typeface="Tahoma" panose="020B0604030504040204" pitchFamily="34" charset="0"/>
                <a:cs typeface="Tahoma" panose="020B0604030504040204" pitchFamily="34" charset="0"/>
              </a:rPr>
              <a:t>Purpose of the Guidance</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buClr>
                <a:srgbClr val="1A9DAC"/>
              </a:buClr>
            </a:pPr>
            <a:r>
              <a:rPr lang="en-US" sz="2000" dirty="0">
                <a:latin typeface="Tahoma" panose="020B0604030504040204" pitchFamily="34" charset="0"/>
                <a:ea typeface="Tahoma" panose="020B0604030504040204" pitchFamily="34" charset="0"/>
                <a:cs typeface="Tahoma" panose="020B0604030504040204" pitchFamily="34" charset="0"/>
              </a:rPr>
              <a:t>T</a:t>
            </a:r>
            <a:r>
              <a:rPr lang="en-US" sz="2000" dirty="0" smtClean="0">
                <a:latin typeface="Tahoma" panose="020B0604030504040204" pitchFamily="34" charset="0"/>
                <a:ea typeface="Tahoma" panose="020B0604030504040204" pitchFamily="34" charset="0"/>
                <a:cs typeface="Tahoma" panose="020B0604030504040204" pitchFamily="34" charset="0"/>
              </a:rPr>
              <a:t>o </a:t>
            </a:r>
            <a:r>
              <a:rPr lang="en-US" sz="2000" dirty="0">
                <a:latin typeface="Tahoma" panose="020B0604030504040204" pitchFamily="34" charset="0"/>
                <a:ea typeface="Tahoma" panose="020B0604030504040204" pitchFamily="34" charset="0"/>
                <a:cs typeface="Tahoma" panose="020B0604030504040204" pitchFamily="34" charset="0"/>
              </a:rPr>
              <a:t>assist staff in UK higher education institutes seeking to incorporate Education for Sustainable Development (ESD) within their curricula</a:t>
            </a:r>
          </a:p>
          <a:p>
            <a:pPr>
              <a:buClr>
                <a:srgbClr val="1A9DAC"/>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buClr>
                <a:srgbClr val="1A9DAC"/>
              </a:buClr>
            </a:pPr>
            <a:r>
              <a:rPr lang="en-US" sz="2000" dirty="0" smtClean="0">
                <a:latin typeface="Tahoma" panose="020B0604030504040204" pitchFamily="34" charset="0"/>
                <a:ea typeface="Tahoma" panose="020B0604030504040204" pitchFamily="34" charset="0"/>
                <a:cs typeface="Tahoma" panose="020B0604030504040204" pitchFamily="34" charset="0"/>
              </a:rPr>
              <a:t>To support students </a:t>
            </a:r>
            <a:r>
              <a:rPr lang="en-US" sz="2000" dirty="0">
                <a:latin typeface="Tahoma" panose="020B0604030504040204" pitchFamily="34" charset="0"/>
                <a:ea typeface="Tahoma" panose="020B0604030504040204" pitchFamily="34" charset="0"/>
                <a:cs typeface="Tahoma" panose="020B0604030504040204" pitchFamily="34" charset="0"/>
              </a:rPr>
              <a:t>from any academic discipline to acquire the knowledge, understanding and skills necessary to develop values and take actions to transition society towards sustainable futures</a:t>
            </a:r>
          </a:p>
          <a:p>
            <a:pPr>
              <a:buClr>
                <a:srgbClr val="1A9DAC"/>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buClr>
                <a:srgbClr val="1A9DAC"/>
              </a:buClr>
            </a:pPr>
            <a:r>
              <a:rPr lang="en-US" sz="2000" dirty="0">
                <a:latin typeface="Tahoma" panose="020B0604030504040204" pitchFamily="34" charset="0"/>
                <a:ea typeface="Tahoma" panose="020B0604030504040204" pitchFamily="34" charset="0"/>
                <a:cs typeface="Tahoma" panose="020B0604030504040204" pitchFamily="34" charset="0"/>
              </a:rPr>
              <a:t>To support </a:t>
            </a:r>
            <a:r>
              <a:rPr lang="en-US" sz="2000" dirty="0" smtClean="0">
                <a:latin typeface="Tahoma" panose="020B0604030504040204" pitchFamily="34" charset="0"/>
                <a:ea typeface="Tahoma" panose="020B0604030504040204" pitchFamily="34" charset="0"/>
                <a:cs typeface="Tahoma" panose="020B0604030504040204" pitchFamily="34" charset="0"/>
              </a:rPr>
              <a:t>academic and professional service colleagues </a:t>
            </a:r>
            <a:r>
              <a:rPr lang="en-US" sz="2000" dirty="0">
                <a:latin typeface="Tahoma" panose="020B0604030504040204" pitchFamily="34" charset="0"/>
                <a:ea typeface="Tahoma" panose="020B0604030504040204" pitchFamily="34" charset="0"/>
                <a:cs typeface="Tahoma" panose="020B0604030504040204" pitchFamily="34" charset="0"/>
              </a:rPr>
              <a:t>at all levels, and at all stages in their ESD journey</a:t>
            </a:r>
          </a:p>
        </p:txBody>
      </p:sp>
      <p:pic>
        <p:nvPicPr>
          <p:cNvPr id="5" name="Picture 4"/>
          <p:cNvPicPr>
            <a:picLocks noChangeAspect="1"/>
          </p:cNvPicPr>
          <p:nvPr/>
        </p:nvPicPr>
        <p:blipFill>
          <a:blip r:embed="rId3"/>
          <a:stretch>
            <a:fillRect/>
          </a:stretch>
        </p:blipFill>
        <p:spPr>
          <a:xfrm>
            <a:off x="2193001" y="5486281"/>
            <a:ext cx="6791533" cy="1371719"/>
          </a:xfrm>
          <a:prstGeom prst="rect">
            <a:avLst/>
          </a:prstGeom>
        </p:spPr>
      </p:pic>
      <p:sp>
        <p:nvSpPr>
          <p:cNvPr id="2" name="Rectangle 1"/>
          <p:cNvSpPr/>
          <p:nvPr/>
        </p:nvSpPr>
        <p:spPr>
          <a:xfrm>
            <a:off x="622300" y="261035"/>
            <a:ext cx="10718800" cy="1323439"/>
          </a:xfrm>
          <a:prstGeom prst="rect">
            <a:avLst/>
          </a:prstGeom>
        </p:spPr>
        <p:txBody>
          <a:bodyPr wrap="square">
            <a:spAutoFit/>
          </a:bodyPr>
          <a:lstStyle/>
          <a:p>
            <a:r>
              <a:rPr lang="en-GB" sz="4000" dirty="0">
                <a:solidFill>
                  <a:srgbClr val="002060"/>
                </a:solidFill>
              </a:rPr>
              <a:t>The QAA – Advance HE Education for Sustainable Development Guidance</a:t>
            </a:r>
          </a:p>
        </p:txBody>
      </p:sp>
    </p:spTree>
    <p:extLst>
      <p:ext uri="{BB962C8B-B14F-4D97-AF65-F5344CB8AC3E}">
        <p14:creationId xmlns:p14="http://schemas.microsoft.com/office/powerpoint/2010/main" val="40811074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842E-D164-42A5-9246-CDE6EB26AADB}"/>
              </a:ext>
            </a:extLst>
          </p:cNvPr>
          <p:cNvSpPr>
            <a:spLocks noGrp="1"/>
          </p:cNvSpPr>
          <p:nvPr>
            <p:ph type="title"/>
          </p:nvPr>
        </p:nvSpPr>
        <p:spPr>
          <a:xfrm>
            <a:off x="381000" y="1143000"/>
            <a:ext cx="5473700" cy="960374"/>
          </a:xfrm>
        </p:spPr>
        <p:txBody>
          <a:bodyPr anchor="b">
            <a:normAutofit/>
          </a:bodyPr>
          <a:lstStyle/>
          <a:p>
            <a:r>
              <a:rPr lang="en-US" sz="3200" b="1" dirty="0">
                <a:solidFill>
                  <a:schemeClr val="tx2"/>
                </a:solidFill>
                <a:latin typeface="Georgia" panose="02040502050405020303" pitchFamily="18" charset="0"/>
              </a:rPr>
              <a:t>Content of the Guidance</a:t>
            </a:r>
            <a:endParaRPr lang="en-GB" sz="3100" dirty="0">
              <a:solidFill>
                <a:schemeClr val="tx2"/>
              </a:solidFill>
              <a:latin typeface="Georgia" panose="02040502050405020303" pitchFamily="18" charset="0"/>
            </a:endParaRPr>
          </a:p>
        </p:txBody>
      </p:sp>
      <p:sp>
        <p:nvSpPr>
          <p:cNvPr id="3" name="Content Placeholder 2">
            <a:extLst>
              <a:ext uri="{FF2B5EF4-FFF2-40B4-BE49-F238E27FC236}">
                <a16:creationId xmlns:a16="http://schemas.microsoft.com/office/drawing/2014/main" id="{CC23B4E2-4026-419F-A91A-16D6F2BC083E}"/>
              </a:ext>
            </a:extLst>
          </p:cNvPr>
          <p:cNvSpPr>
            <a:spLocks noGrp="1"/>
          </p:cNvSpPr>
          <p:nvPr>
            <p:ph idx="1"/>
          </p:nvPr>
        </p:nvSpPr>
        <p:spPr>
          <a:xfrm>
            <a:off x="381000" y="2294752"/>
            <a:ext cx="6069610" cy="4078043"/>
          </a:xfrm>
        </p:spPr>
        <p:txBody>
          <a:bodyPr>
            <a:noAutofit/>
          </a:bodyPr>
          <a:lstStyle/>
          <a:p>
            <a:pPr>
              <a:buClr>
                <a:srgbClr val="1A9DAC"/>
              </a:buClr>
            </a:pPr>
            <a:r>
              <a:rPr lang="en-US" sz="2000" dirty="0">
                <a:latin typeface="Tahoma" panose="020B0604030504040204" pitchFamily="34" charset="0"/>
                <a:ea typeface="Tahoma" panose="020B0604030504040204" pitchFamily="34" charset="0"/>
                <a:cs typeface="Tahoma" panose="020B0604030504040204" pitchFamily="34" charset="0"/>
              </a:rPr>
              <a:t>Section 1:  Introducing Education for Sustainable Development </a:t>
            </a:r>
          </a:p>
          <a:p>
            <a:pPr>
              <a:buClr>
                <a:srgbClr val="1A9DAC"/>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buClr>
                <a:srgbClr val="1A9DAC"/>
              </a:buClr>
            </a:pPr>
            <a:r>
              <a:rPr lang="en-US" sz="2000" dirty="0">
                <a:latin typeface="Tahoma" panose="020B0604030504040204" pitchFamily="34" charset="0"/>
                <a:ea typeface="Tahoma" panose="020B0604030504040204" pitchFamily="34" charset="0"/>
                <a:cs typeface="Tahoma" panose="020B0604030504040204" pitchFamily="34" charset="0"/>
              </a:rPr>
              <a:t>Section 2:  Getting Started with Education for Sustainable Development </a:t>
            </a:r>
          </a:p>
          <a:p>
            <a:pPr>
              <a:buClr>
                <a:srgbClr val="1A9DAC"/>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buClr>
                <a:srgbClr val="1A9DAC"/>
              </a:buClr>
            </a:pPr>
            <a:r>
              <a:rPr lang="en-US" sz="2000" dirty="0">
                <a:latin typeface="Tahoma" panose="020B0604030504040204" pitchFamily="34" charset="0"/>
                <a:ea typeface="Tahoma" panose="020B0604030504040204" pitchFamily="34" charset="0"/>
                <a:cs typeface="Tahoma" panose="020B0604030504040204" pitchFamily="34" charset="0"/>
              </a:rPr>
              <a:t>Section 3:  Teaching, Learning and Assessment for ESD </a:t>
            </a:r>
          </a:p>
          <a:p>
            <a:pPr>
              <a:buClr>
                <a:srgbClr val="1A9DAC"/>
              </a:buClr>
            </a:pPr>
            <a:endParaRPr lang="en-US" sz="2000" dirty="0">
              <a:latin typeface="Tahoma" panose="020B0604030504040204" pitchFamily="34" charset="0"/>
              <a:ea typeface="Tahoma" panose="020B0604030504040204" pitchFamily="34" charset="0"/>
              <a:cs typeface="Tahoma" panose="020B0604030504040204" pitchFamily="34" charset="0"/>
            </a:endParaRPr>
          </a:p>
          <a:p>
            <a:pPr>
              <a:buClr>
                <a:srgbClr val="1A9DAC"/>
              </a:buClr>
            </a:pPr>
            <a:r>
              <a:rPr lang="en-US" sz="2000" dirty="0">
                <a:latin typeface="Tahoma" panose="020B0604030504040204" pitchFamily="34" charset="0"/>
                <a:ea typeface="Tahoma" panose="020B0604030504040204" pitchFamily="34" charset="0"/>
                <a:cs typeface="Tahoma" panose="020B0604030504040204" pitchFamily="34" charset="0"/>
              </a:rPr>
              <a:t>Section 4:  Annotated references and resources </a:t>
            </a:r>
          </a:p>
        </p:txBody>
      </p:sp>
      <p:pic>
        <p:nvPicPr>
          <p:cNvPr id="4" name="Picture 3"/>
          <p:cNvPicPr>
            <a:picLocks noChangeAspect="1"/>
          </p:cNvPicPr>
          <p:nvPr/>
        </p:nvPicPr>
        <p:blipFill>
          <a:blip r:embed="rId3"/>
          <a:stretch>
            <a:fillRect/>
          </a:stretch>
        </p:blipFill>
        <p:spPr>
          <a:xfrm>
            <a:off x="6907810" y="0"/>
            <a:ext cx="5328366" cy="6858594"/>
          </a:xfrm>
          <a:prstGeom prst="rect">
            <a:avLst/>
          </a:prstGeom>
        </p:spPr>
      </p:pic>
      <p:pic>
        <p:nvPicPr>
          <p:cNvPr id="6" name="Picture 5"/>
          <p:cNvPicPr>
            <a:picLocks noChangeAspect="1"/>
          </p:cNvPicPr>
          <p:nvPr/>
        </p:nvPicPr>
        <p:blipFill>
          <a:blip r:embed="rId4"/>
          <a:stretch>
            <a:fillRect/>
          </a:stretch>
        </p:blipFill>
        <p:spPr>
          <a:xfrm>
            <a:off x="0" y="68874"/>
            <a:ext cx="6791533" cy="1371719"/>
          </a:xfrm>
          <a:prstGeom prst="rect">
            <a:avLst/>
          </a:prstGeom>
        </p:spPr>
      </p:pic>
    </p:spTree>
    <p:extLst>
      <p:ext uri="{BB962C8B-B14F-4D97-AF65-F5344CB8AC3E}">
        <p14:creationId xmlns:p14="http://schemas.microsoft.com/office/powerpoint/2010/main" val="1223384250"/>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173182" y="2064326"/>
            <a:ext cx="6691962" cy="3908762"/>
          </a:xfrm>
          <a:prstGeom prst="rect">
            <a:avLst/>
          </a:prstGeom>
          <a:noFill/>
        </p:spPr>
        <p:txBody>
          <a:bodyPr wrap="square" rtlCol="0">
            <a:spAutoFit/>
          </a:bodyPr>
          <a:lstStyle/>
          <a:p>
            <a:r>
              <a:rPr lang="en-US" sz="2800" u="sng" dirty="0">
                <a:latin typeface="Tahoma" panose="020B0604030504040204" pitchFamily="34" charset="0"/>
                <a:ea typeface="Tahoma" panose="020B0604030504040204" pitchFamily="34" charset="0"/>
                <a:cs typeface="Tahoma" panose="020B0604030504040204" pitchFamily="34" charset="0"/>
              </a:rPr>
              <a:t>Section 1 – Introducing Education for Sustainable Development </a:t>
            </a:r>
          </a:p>
          <a:p>
            <a:endParaRPr lang="en-US" sz="2800" b="1" u="sng"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What Is Education for Sustainable Development? </a:t>
            </a: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The role of higher education in creating a sustainable future </a:t>
            </a: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UN Sustainable Development Goals </a:t>
            </a:r>
          </a:p>
          <a:p>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192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842E-D164-42A5-9246-CDE6EB26AADB}"/>
              </a:ext>
            </a:extLst>
          </p:cNvPr>
          <p:cNvSpPr>
            <a:spLocks noGrp="1"/>
          </p:cNvSpPr>
          <p:nvPr>
            <p:ph type="title"/>
          </p:nvPr>
        </p:nvSpPr>
        <p:spPr>
          <a:xfrm>
            <a:off x="165002" y="327025"/>
            <a:ext cx="5422998" cy="1325563"/>
          </a:xfrm>
        </p:spPr>
        <p:txBody>
          <a:bodyPr anchor="b">
            <a:normAutofit/>
          </a:bodyPr>
          <a:lstStyle/>
          <a:p>
            <a:r>
              <a:rPr lang="en-US" sz="3200" b="1" dirty="0">
                <a:solidFill>
                  <a:schemeClr val="tx2"/>
                </a:solidFill>
                <a:latin typeface="Georgia" panose="02040502050405020303" pitchFamily="18" charset="0"/>
              </a:rPr>
              <a:t>A </a:t>
            </a:r>
            <a:r>
              <a:rPr lang="en-US" sz="3200" b="1" dirty="0" smtClean="0">
                <a:solidFill>
                  <a:schemeClr val="tx2"/>
                </a:solidFill>
                <a:latin typeface="Georgia" panose="02040502050405020303" pitchFamily="18" charset="0"/>
              </a:rPr>
              <a:t>Starting Definition </a:t>
            </a:r>
            <a:r>
              <a:rPr lang="en-US" sz="3200" b="1" dirty="0">
                <a:solidFill>
                  <a:schemeClr val="bg1"/>
                </a:solidFill>
                <a:latin typeface="Georgia" panose="02040502050405020303" pitchFamily="18" charset="0"/>
              </a:rPr>
              <a:t>of ESD</a:t>
            </a:r>
            <a:endParaRPr lang="en-GB" sz="3100" dirty="0">
              <a:solidFill>
                <a:schemeClr val="bg1"/>
              </a:solidFill>
              <a:latin typeface="Georgia" panose="02040502050405020303" pitchFamily="18" charset="0"/>
            </a:endParaRPr>
          </a:p>
        </p:txBody>
      </p:sp>
      <p:sp>
        <p:nvSpPr>
          <p:cNvPr id="3" name="Content Placeholder 2">
            <a:extLst>
              <a:ext uri="{FF2B5EF4-FFF2-40B4-BE49-F238E27FC236}">
                <a16:creationId xmlns:a16="http://schemas.microsoft.com/office/drawing/2014/main" id="{CC23B4E2-4026-419F-A91A-16D6F2BC083E}"/>
              </a:ext>
            </a:extLst>
          </p:cNvPr>
          <p:cNvSpPr>
            <a:spLocks noGrp="1"/>
          </p:cNvSpPr>
          <p:nvPr>
            <p:ph idx="1"/>
          </p:nvPr>
        </p:nvSpPr>
        <p:spPr>
          <a:xfrm>
            <a:off x="165002" y="1270659"/>
            <a:ext cx="6413598" cy="4664364"/>
          </a:xfrm>
        </p:spPr>
        <p:txBody>
          <a:bodyPr>
            <a:noAutofit/>
          </a:bodyPr>
          <a:lstStyle/>
          <a:p>
            <a:pPr marL="0" indent="0" algn="ctr">
              <a:buNone/>
            </a:pPr>
            <a:r>
              <a:rPr lang="en-US" sz="20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U</a:t>
            </a:r>
            <a:r>
              <a:rPr lang="en-US" sz="2400" i="1" dirty="0"/>
              <a:t>‘ESD empowers learners to take informed decisions and responsible actions for environmental integrity, economic viability and a just society, for present and future generations, while respecting cultural diversity.</a:t>
            </a:r>
            <a:endParaRPr lang="en-GB" sz="2400" dirty="0"/>
          </a:p>
          <a:p>
            <a:pPr marL="0" indent="0" algn="ctr">
              <a:buNone/>
            </a:pPr>
            <a:r>
              <a:rPr lang="en-US" sz="2400" i="1" dirty="0"/>
              <a:t>It is about lifelong learning, and is an integral part of quality education.</a:t>
            </a:r>
            <a:endParaRPr lang="en-GB" sz="2400" dirty="0"/>
          </a:p>
          <a:p>
            <a:pPr marL="0" indent="0" algn="ctr">
              <a:buNone/>
            </a:pPr>
            <a:r>
              <a:rPr lang="en-US" sz="2400" i="1" dirty="0"/>
              <a:t>ESD is holistic and transformational education which addresses learning content and outcomes, pedagogy and the learning environment.</a:t>
            </a:r>
            <a:endParaRPr lang="en-GB" sz="2400" dirty="0"/>
          </a:p>
          <a:p>
            <a:pPr marL="0" indent="0" algn="ctr">
              <a:buNone/>
            </a:pPr>
            <a:r>
              <a:rPr lang="en-US" sz="2400" b="1" i="1" dirty="0"/>
              <a:t>It achieves its purpose by transforming society</a:t>
            </a:r>
            <a:r>
              <a:rPr lang="en-US" sz="2400" i="1" dirty="0" smtClean="0"/>
              <a:t>.’</a:t>
            </a:r>
          </a:p>
          <a:p>
            <a:pPr marL="0" indent="0" algn="ctr">
              <a:buNone/>
            </a:pPr>
            <a:endParaRPr lang="en-US" sz="2400" i="1" dirty="0"/>
          </a:p>
          <a:p>
            <a:pPr marL="0" indent="0">
              <a:buNone/>
            </a:pPr>
            <a:r>
              <a:rPr lang="en-US" sz="1600" i="1" dirty="0" smtClean="0">
                <a:latin typeface="Tahoma" panose="020B0604030504040204" pitchFamily="34" charset="0"/>
                <a:ea typeface="Tahoma" panose="020B0604030504040204" pitchFamily="34" charset="0"/>
                <a:cs typeface="Tahoma" panose="020B0604030504040204" pitchFamily="34" charset="0"/>
              </a:rPr>
              <a:t>UNESCO (</a:t>
            </a:r>
            <a:r>
              <a:rPr lang="en-US" sz="1600" i="1" dirty="0">
                <a:latin typeface="Tahoma" panose="020B0604030504040204" pitchFamily="34" charset="0"/>
                <a:ea typeface="Tahoma" panose="020B0604030504040204" pitchFamily="34" charset="0"/>
                <a:cs typeface="Tahoma" panose="020B0604030504040204" pitchFamily="34" charset="0"/>
              </a:rPr>
              <a:t>2019) </a:t>
            </a:r>
            <a:r>
              <a:rPr lang="en-US" sz="1600" i="1" dirty="0">
                <a:latin typeface="Tahoma" panose="020B0604030504040204" pitchFamily="34" charset="0"/>
                <a:ea typeface="Tahoma" panose="020B0604030504040204" pitchFamily="34" charset="0"/>
                <a:cs typeface="Tahoma" panose="020B0604030504040204" pitchFamily="34" charset="0"/>
                <a:hlinkClick r:id="rId3"/>
              </a:rPr>
              <a:t>https://</a:t>
            </a:r>
            <a:r>
              <a:rPr lang="en-US" sz="1600" i="1" dirty="0" smtClean="0">
                <a:latin typeface="Tahoma" panose="020B0604030504040204" pitchFamily="34" charset="0"/>
                <a:ea typeface="Tahoma" panose="020B0604030504040204" pitchFamily="34" charset="0"/>
                <a:cs typeface="Tahoma" panose="020B0604030504040204" pitchFamily="34" charset="0"/>
                <a:hlinkClick r:id="rId3"/>
              </a:rPr>
              <a:t>en.unesco.org/themes/education-sustainable-development/what-is-esd</a:t>
            </a:r>
            <a:r>
              <a:rPr lang="en-US" sz="1600" i="1" dirty="0" smtClean="0">
                <a:latin typeface="Tahoma" panose="020B0604030504040204" pitchFamily="34" charset="0"/>
                <a:ea typeface="Tahoma" panose="020B0604030504040204" pitchFamily="34" charset="0"/>
                <a:cs typeface="Tahoma" panose="020B0604030504040204" pitchFamily="34" charset="0"/>
              </a:rPr>
              <a:t> </a:t>
            </a:r>
            <a:endParaRPr lang="en-GB" sz="1600"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NESCO</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dirty="0" smtClean="0">
                <a:solidFill>
                  <a:schemeClr val="bg1"/>
                </a:solidFill>
                <a:latin typeface="Tahoma" panose="020B0604030504040204" pitchFamily="34" charset="0"/>
                <a:ea typeface="Tahoma" panose="020B0604030504040204" pitchFamily="34" charset="0"/>
                <a:cs typeface="Tahoma" panose="020B0604030504040204" pitchFamily="34" charset="0"/>
              </a:rPr>
              <a:t>2019 </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a:stretch>
            <a:fillRect/>
          </a:stretch>
        </p:blipFill>
        <p:spPr>
          <a:xfrm>
            <a:off x="6863634" y="-594"/>
            <a:ext cx="5328366" cy="6858594"/>
          </a:xfrm>
          <a:prstGeom prst="rect">
            <a:avLst/>
          </a:prstGeom>
        </p:spPr>
      </p:pic>
    </p:spTree>
    <p:extLst>
      <p:ext uri="{BB962C8B-B14F-4D97-AF65-F5344CB8AC3E}">
        <p14:creationId xmlns:p14="http://schemas.microsoft.com/office/powerpoint/2010/main" val="13169661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842E-D164-42A5-9246-CDE6EB26AADB}"/>
              </a:ext>
            </a:extLst>
          </p:cNvPr>
          <p:cNvSpPr>
            <a:spLocks noGrp="1"/>
          </p:cNvSpPr>
          <p:nvPr>
            <p:ph type="title"/>
          </p:nvPr>
        </p:nvSpPr>
        <p:spPr>
          <a:xfrm>
            <a:off x="165002" y="327025"/>
            <a:ext cx="5295998" cy="815975"/>
          </a:xfrm>
        </p:spPr>
        <p:txBody>
          <a:bodyPr anchor="b">
            <a:normAutofit/>
          </a:bodyPr>
          <a:lstStyle/>
          <a:p>
            <a:r>
              <a:rPr lang="en-US" sz="3200" b="1" dirty="0" smtClean="0">
                <a:solidFill>
                  <a:schemeClr val="tx2"/>
                </a:solidFill>
                <a:latin typeface="Georgia" panose="02040502050405020303" pitchFamily="18" charset="0"/>
              </a:rPr>
              <a:t>How Can it Be Used? </a:t>
            </a:r>
            <a:endParaRPr lang="en-GB" sz="3100" dirty="0">
              <a:solidFill>
                <a:schemeClr val="tx2"/>
              </a:solidFill>
              <a:latin typeface="Georgia" panose="02040502050405020303" pitchFamily="18" charset="0"/>
            </a:endParaRPr>
          </a:p>
        </p:txBody>
      </p:sp>
      <p:sp>
        <p:nvSpPr>
          <p:cNvPr id="3" name="Content Placeholder 2">
            <a:extLst>
              <a:ext uri="{FF2B5EF4-FFF2-40B4-BE49-F238E27FC236}">
                <a16:creationId xmlns:a16="http://schemas.microsoft.com/office/drawing/2014/main" id="{CC23B4E2-4026-419F-A91A-16D6F2BC083E}"/>
              </a:ext>
            </a:extLst>
          </p:cNvPr>
          <p:cNvSpPr>
            <a:spLocks noGrp="1"/>
          </p:cNvSpPr>
          <p:nvPr>
            <p:ph idx="1"/>
          </p:nvPr>
        </p:nvSpPr>
        <p:spPr>
          <a:xfrm>
            <a:off x="319115" y="1286572"/>
            <a:ext cx="6413598" cy="3998912"/>
          </a:xfrm>
        </p:spPr>
        <p:txBody>
          <a:bodyPr>
            <a:noAutofit/>
          </a:bodyPr>
          <a:lstStyle/>
          <a:p>
            <a:pPr marL="0" indent="0">
              <a:buNone/>
            </a:pPr>
            <a:endParaRPr lang="en-US" sz="2000"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400" dirty="0">
                <a:latin typeface="Tahoma" panose="020B0604030504040204" pitchFamily="34" charset="0"/>
                <a:ea typeface="Tahoma" panose="020B0604030504040204" pitchFamily="34" charset="0"/>
                <a:cs typeface="Tahoma" panose="020B0604030504040204" pitchFamily="34" charset="0"/>
              </a:rPr>
              <a:t>The guidance recognises that there are many ways in which this may be </a:t>
            </a:r>
            <a:r>
              <a:rPr lang="en-GB" sz="2400" dirty="0" smtClean="0">
                <a:latin typeface="Tahoma" panose="020B0604030504040204" pitchFamily="34" charset="0"/>
                <a:ea typeface="Tahoma" panose="020B0604030504040204" pitchFamily="34" charset="0"/>
                <a:cs typeface="Tahoma" panose="020B0604030504040204" pitchFamily="34" charset="0"/>
              </a:rPr>
              <a:t>achieved.</a:t>
            </a:r>
          </a:p>
          <a:p>
            <a:pPr marL="0" indent="0">
              <a:buNone/>
            </a:pPr>
            <a:r>
              <a:rPr lang="en-GB" sz="2400" dirty="0" smtClean="0">
                <a:latin typeface="Tahoma" panose="020B0604030504040204" pitchFamily="34" charset="0"/>
                <a:ea typeface="Tahoma" panose="020B0604030504040204" pitchFamily="34" charset="0"/>
                <a:cs typeface="Tahoma" panose="020B0604030504040204" pitchFamily="34" charset="0"/>
              </a:rPr>
              <a:t>It offers suggestions </a:t>
            </a:r>
            <a:r>
              <a:rPr lang="en-GB" sz="2400" dirty="0">
                <a:latin typeface="Tahoma" panose="020B0604030504040204" pitchFamily="34" charset="0"/>
                <a:ea typeface="Tahoma" panose="020B0604030504040204" pitchFamily="34" charset="0"/>
                <a:cs typeface="Tahoma" panose="020B0604030504040204" pitchFamily="34" charset="0"/>
              </a:rPr>
              <a:t>to inspire, inform and enable ESD to be designed into and across curricula as </a:t>
            </a:r>
            <a:r>
              <a:rPr lang="en-GB" sz="2400" dirty="0" smtClean="0">
                <a:latin typeface="Tahoma" panose="020B0604030504040204" pitchFamily="34" charset="0"/>
                <a:ea typeface="Tahoma" panose="020B0604030504040204" pitchFamily="34" charset="0"/>
                <a:cs typeface="Tahoma" panose="020B0604030504040204" pitchFamily="34" charset="0"/>
              </a:rPr>
              <a:t>part of </a:t>
            </a:r>
            <a:r>
              <a:rPr lang="en-GB" sz="2400" dirty="0">
                <a:latin typeface="Tahoma" panose="020B0604030504040204" pitchFamily="34" charset="0"/>
                <a:ea typeface="Tahoma" panose="020B0604030504040204" pitchFamily="34" charset="0"/>
                <a:cs typeface="Tahoma" panose="020B0604030504040204" pitchFamily="34" charset="0"/>
              </a:rPr>
              <a:t>a whole-institution approach. </a:t>
            </a:r>
            <a:endParaRPr lang="en-GB" sz="24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400" dirty="0" smtClean="0">
                <a:latin typeface="Tahoma" panose="020B0604030504040204" pitchFamily="34" charset="0"/>
                <a:ea typeface="Tahoma" panose="020B0604030504040204" pitchFamily="34" charset="0"/>
                <a:cs typeface="Tahoma" panose="020B0604030504040204" pitchFamily="34" charset="0"/>
              </a:rPr>
              <a:t>It </a:t>
            </a:r>
            <a:r>
              <a:rPr lang="en-GB" sz="2400" dirty="0">
                <a:latin typeface="Tahoma" panose="020B0604030504040204" pitchFamily="34" charset="0"/>
                <a:ea typeface="Tahoma" panose="020B0604030504040204" pitchFamily="34" charset="0"/>
                <a:cs typeface="Tahoma" panose="020B0604030504040204" pitchFamily="34" charset="0"/>
              </a:rPr>
              <a:t>can be used as both a course design reference point and </a:t>
            </a:r>
            <a:r>
              <a:rPr lang="en-GB" sz="2400" dirty="0" smtClean="0">
                <a:latin typeface="Tahoma" panose="020B0604030504040204" pitchFamily="34" charset="0"/>
                <a:ea typeface="Tahoma" panose="020B0604030504040204" pitchFamily="34" charset="0"/>
                <a:cs typeface="Tahoma" panose="020B0604030504040204" pitchFamily="34" charset="0"/>
              </a:rPr>
              <a:t>as an </a:t>
            </a:r>
            <a:r>
              <a:rPr lang="en-GB" sz="2400" dirty="0">
                <a:latin typeface="Tahoma" panose="020B0604030504040204" pitchFamily="34" charset="0"/>
                <a:ea typeface="Tahoma" panose="020B0604030504040204" pitchFamily="34" charset="0"/>
                <a:cs typeface="Tahoma" panose="020B0604030504040204" pitchFamily="34" charset="0"/>
              </a:rPr>
              <a:t>advocacy aid for those supporting ESD agendas in their organisation</a:t>
            </a:r>
            <a:r>
              <a:rPr lang="en-GB" sz="2400"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2400" dirty="0" smtClean="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6863634" y="-594"/>
            <a:ext cx="5328366" cy="6858594"/>
          </a:xfrm>
          <a:prstGeom prst="rect">
            <a:avLst/>
          </a:prstGeom>
        </p:spPr>
      </p:pic>
    </p:spTree>
    <p:extLst>
      <p:ext uri="{BB962C8B-B14F-4D97-AF65-F5344CB8AC3E}">
        <p14:creationId xmlns:p14="http://schemas.microsoft.com/office/powerpoint/2010/main" val="556773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chemeClr val="tx2"/>
                </a:solidFill>
                <a:latin typeface="Tahoma" panose="020B0604030504040204" pitchFamily="34" charset="0"/>
              </a:rPr>
              <a:t>Part One </a:t>
            </a:r>
            <a:br>
              <a:rPr lang="en-GB" dirty="0">
                <a:solidFill>
                  <a:schemeClr val="tx2"/>
                </a:solidFill>
                <a:latin typeface="Tahoma" panose="020B0604030504040204" pitchFamily="34" charset="0"/>
              </a:rPr>
            </a:br>
            <a:endParaRPr lang="en-GB" dirty="0"/>
          </a:p>
        </p:txBody>
      </p:sp>
      <p:sp>
        <p:nvSpPr>
          <p:cNvPr id="3" name="Text Placeholder 2"/>
          <p:cNvSpPr>
            <a:spLocks noGrp="1"/>
          </p:cNvSpPr>
          <p:nvPr>
            <p:ph type="body" sz="quarter" idx="11"/>
          </p:nvPr>
        </p:nvSpPr>
        <p:spPr>
          <a:xfrm>
            <a:off x="1199456" y="3140968"/>
            <a:ext cx="8687493" cy="603104"/>
          </a:xfrm>
        </p:spPr>
        <p:txBody>
          <a:bodyPr/>
          <a:lstStyle/>
          <a:p>
            <a:r>
              <a:rPr lang="en-GB" sz="3200" dirty="0">
                <a:solidFill>
                  <a:schemeClr val="tx2"/>
                </a:solidFill>
                <a:latin typeface="Tahoma" panose="020B0604030504040204" pitchFamily="34" charset="0"/>
              </a:rPr>
              <a:t>The changing expectations of current and future students as they confront </a:t>
            </a:r>
            <a:r>
              <a:rPr lang="en-GB" sz="3200" dirty="0" smtClean="0">
                <a:solidFill>
                  <a:schemeClr val="tx2"/>
                </a:solidFill>
                <a:latin typeface="Tahoma" panose="020B0604030504040204" pitchFamily="34" charset="0"/>
              </a:rPr>
              <a:t>the </a:t>
            </a:r>
            <a:r>
              <a:rPr lang="en-GB" sz="3200" dirty="0">
                <a:solidFill>
                  <a:schemeClr val="tx2"/>
                </a:solidFill>
                <a:latin typeface="Tahoma" panose="020B0604030504040204" pitchFamily="34" charset="0"/>
              </a:rPr>
              <a:t>reality of the climate and ecological emergencies.</a:t>
            </a:r>
          </a:p>
          <a:p>
            <a:endParaRPr lang="en-GB" sz="3200" dirty="0">
              <a:solidFill>
                <a:schemeClr val="tx2"/>
              </a:solidFill>
              <a:latin typeface="Tahoma" panose="020B0604030504040204" pitchFamily="34" charset="0"/>
            </a:endParaRPr>
          </a:p>
          <a:p>
            <a:endParaRPr lang="en-GB" dirty="0"/>
          </a:p>
        </p:txBody>
      </p:sp>
    </p:spTree>
    <p:extLst>
      <p:ext uri="{BB962C8B-B14F-4D97-AF65-F5344CB8AC3E}">
        <p14:creationId xmlns:p14="http://schemas.microsoft.com/office/powerpoint/2010/main" val="830283077"/>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0"/>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173182" y="1643086"/>
            <a:ext cx="6691962" cy="3908762"/>
          </a:xfrm>
          <a:prstGeom prst="rect">
            <a:avLst/>
          </a:prstGeom>
          <a:noFill/>
        </p:spPr>
        <p:txBody>
          <a:bodyPr wrap="square" rtlCol="0">
            <a:spAutoFit/>
          </a:bodyPr>
          <a:lstStyle/>
          <a:p>
            <a:r>
              <a:rPr lang="en-US" sz="2800" u="sng" dirty="0">
                <a:latin typeface="Tahoma" panose="020B0604030504040204" pitchFamily="34" charset="0"/>
                <a:ea typeface="Tahoma" panose="020B0604030504040204" pitchFamily="34" charset="0"/>
                <a:cs typeface="Tahoma" panose="020B0604030504040204" pitchFamily="34" charset="0"/>
              </a:rPr>
              <a:t>Section 2 – Getting Started with Education for Sustainable Development </a:t>
            </a:r>
          </a:p>
          <a:p>
            <a:endParaRPr lang="en-US" sz="2800" b="1" u="sng"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ESD as curriculum framing </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ESD intersections across curricula </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Consulting key players </a:t>
            </a:r>
          </a:p>
          <a:p>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83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169308-4A46-4670-8F47-1B3223FA6E38}"/>
              </a:ext>
            </a:extLst>
          </p:cNvPr>
          <p:cNvSpPr txBox="1"/>
          <p:nvPr/>
        </p:nvSpPr>
        <p:spPr>
          <a:xfrm>
            <a:off x="391886" y="1196464"/>
            <a:ext cx="11329060" cy="5509200"/>
          </a:xfrm>
          <a:prstGeom prst="rect">
            <a:avLst/>
          </a:prstGeom>
          <a:noFill/>
        </p:spPr>
        <p:txBody>
          <a:bodyPr wrap="square" rtlCol="0">
            <a:spAutoFit/>
          </a:bodyPr>
          <a:lstStyle/>
          <a:p>
            <a:endParaRPr lang="en-GB" sz="20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dirty="0">
                <a:latin typeface="Tahoma" panose="020B0604030504040204" pitchFamily="34" charset="0"/>
                <a:ea typeface="Tahoma" panose="020B0604030504040204" pitchFamily="34" charset="0"/>
                <a:cs typeface="Tahoma" panose="020B0604030504040204" pitchFamily="34" charset="0"/>
              </a:rPr>
              <a:t>Applies ESD in practice, discussing how to position ESD strategically and </a:t>
            </a:r>
            <a:r>
              <a:rPr lang="en-GB" dirty="0" smtClean="0">
                <a:latin typeface="Tahoma" panose="020B0604030504040204" pitchFamily="34" charset="0"/>
                <a:ea typeface="Tahoma" panose="020B0604030504040204" pitchFamily="34" charset="0"/>
                <a:cs typeface="Tahoma" panose="020B0604030504040204" pitchFamily="34" charset="0"/>
              </a:rPr>
              <a:t>operationally across </a:t>
            </a:r>
            <a:r>
              <a:rPr lang="en-GB" dirty="0">
                <a:latin typeface="Tahoma" panose="020B0604030504040204" pitchFamily="34" charset="0"/>
                <a:ea typeface="Tahoma" panose="020B0604030504040204" pitchFamily="34" charset="0"/>
                <a:cs typeface="Tahoma" panose="020B0604030504040204" pitchFamily="34" charset="0"/>
              </a:rPr>
              <a:t>curricula. It offers guidance and identifies ways of involving key players, </a:t>
            </a:r>
            <a:r>
              <a:rPr lang="en-GB" dirty="0" smtClean="0">
                <a:latin typeface="Tahoma" panose="020B0604030504040204" pitchFamily="34" charset="0"/>
                <a:ea typeface="Tahoma" panose="020B0604030504040204" pitchFamily="34" charset="0"/>
                <a:cs typeface="Tahoma" panose="020B0604030504040204" pitchFamily="34" charset="0"/>
              </a:rPr>
              <a:t>beginning with </a:t>
            </a:r>
            <a:r>
              <a:rPr lang="en-GB" dirty="0">
                <a:latin typeface="Tahoma" panose="020B0604030504040204" pitchFamily="34" charset="0"/>
                <a:ea typeface="Tahoma" panose="020B0604030504040204" pitchFamily="34" charset="0"/>
                <a:cs typeface="Tahoma" panose="020B0604030504040204" pitchFamily="34" charset="0"/>
              </a:rPr>
              <a:t>students and continuing through employers, enterprise organisations, academics</a:t>
            </a:r>
            <a:r>
              <a:rPr lang="en-GB" dirty="0" smtClean="0">
                <a:latin typeface="Tahoma" panose="020B0604030504040204" pitchFamily="34" charset="0"/>
                <a:ea typeface="Tahoma" panose="020B0604030504040204" pitchFamily="34" charset="0"/>
                <a:cs typeface="Tahoma" panose="020B0604030504040204" pitchFamily="34" charset="0"/>
              </a:rPr>
              <a:t>, professional </a:t>
            </a:r>
            <a:r>
              <a:rPr lang="en-GB" dirty="0">
                <a:latin typeface="Tahoma" panose="020B0604030504040204" pitchFamily="34" charset="0"/>
                <a:ea typeface="Tahoma" panose="020B0604030504040204" pitchFamily="34" charset="0"/>
                <a:cs typeface="Tahoma" panose="020B0604030504040204" pitchFamily="34" charset="0"/>
              </a:rPr>
              <a:t>service teams, governance and communities</a:t>
            </a:r>
            <a:r>
              <a:rPr lang="en-GB"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dirty="0">
                <a:latin typeface="Tahoma" panose="020B0604030504040204" pitchFamily="34" charset="0"/>
                <a:ea typeface="Tahoma" panose="020B0604030504040204" pitchFamily="34" charset="0"/>
                <a:cs typeface="Tahoma" panose="020B0604030504040204" pitchFamily="34" charset="0"/>
              </a:rPr>
              <a:t>The guidance prioritises engagement with students, in particular collaboration and </a:t>
            </a:r>
            <a:r>
              <a:rPr lang="en-GB" dirty="0" smtClean="0">
                <a:latin typeface="Tahoma" panose="020B0604030504040204" pitchFamily="34" charset="0"/>
                <a:ea typeface="Tahoma" panose="020B0604030504040204" pitchFamily="34" charset="0"/>
                <a:cs typeface="Tahoma" panose="020B0604030504040204" pitchFamily="34" charset="0"/>
              </a:rPr>
              <a:t>co-creation of </a:t>
            </a:r>
            <a:r>
              <a:rPr lang="en-GB" dirty="0">
                <a:latin typeface="Tahoma" panose="020B0604030504040204" pitchFamily="34" charset="0"/>
                <a:ea typeface="Tahoma" panose="020B0604030504040204" pitchFamily="34" charset="0"/>
                <a:cs typeface="Tahoma" panose="020B0604030504040204" pitchFamily="34" charset="0"/>
              </a:rPr>
              <a:t>learning, as well as identifying activities that are already happening in their communities</a:t>
            </a:r>
            <a:r>
              <a:rPr lang="en-GB" dirty="0" smtClean="0">
                <a:latin typeface="Tahoma" panose="020B0604030504040204" pitchFamily="34" charset="0"/>
                <a:ea typeface="Tahoma" panose="020B0604030504040204" pitchFamily="34" charset="0"/>
                <a:cs typeface="Tahoma" panose="020B0604030504040204" pitchFamily="34" charset="0"/>
              </a:rPr>
              <a:t>.</a:t>
            </a:r>
          </a:p>
          <a:p>
            <a:pPr marL="285750" indent="-285750">
              <a:buFont typeface="Arial" panose="020B0604020202020204" pitchFamily="34" charset="0"/>
              <a:buChar char="•"/>
            </a:pPr>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dirty="0" smtClean="0">
                <a:latin typeface="Tahoma" panose="020B0604030504040204" pitchFamily="34" charset="0"/>
                <a:ea typeface="Tahoma" panose="020B0604030504040204" pitchFamily="34" charset="0"/>
                <a:cs typeface="Tahoma" panose="020B0604030504040204" pitchFamily="34" charset="0"/>
              </a:rPr>
              <a:t>Emphasises </a:t>
            </a:r>
            <a:r>
              <a:rPr lang="en-GB" dirty="0">
                <a:latin typeface="Tahoma" panose="020B0604030504040204" pitchFamily="34" charset="0"/>
                <a:ea typeface="Tahoma" panose="020B0604030504040204" pitchFamily="34" charset="0"/>
                <a:cs typeface="Tahoma" panose="020B0604030504040204" pitchFamily="34" charset="0"/>
              </a:rPr>
              <a:t>the importance of strategic institution-level commitment and support when looking to progress ESD.  It discusses how ESD can reinforce and frame other institutional objectives such as internationalisation and developing global perspectives; promoting employability and enterprise, working with communities, and progressing equality, diversity and inclusion. </a:t>
            </a:r>
            <a:endParaRPr lang="en-GB"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dirty="0" smtClean="0">
                <a:latin typeface="Tahoma" panose="020B0604030504040204" pitchFamily="34" charset="0"/>
                <a:ea typeface="Tahoma" panose="020B0604030504040204" pitchFamily="34" charset="0"/>
                <a:cs typeface="Tahoma" panose="020B0604030504040204" pitchFamily="34" charset="0"/>
              </a:rPr>
              <a:t>Explores </a:t>
            </a:r>
            <a:r>
              <a:rPr lang="en-GB" dirty="0">
                <a:latin typeface="Tahoma" panose="020B0604030504040204" pitchFamily="34" charset="0"/>
                <a:ea typeface="Tahoma" panose="020B0604030504040204" pitchFamily="34" charset="0"/>
                <a:cs typeface="Tahoma" panose="020B0604030504040204" pitchFamily="34" charset="0"/>
              </a:rPr>
              <a:t>how ESD can be used to motivate staff and students to go beyond a focus on their own discipline/subject area is discussed as a means of promoting interdisciplinary working that could help innovative ideas to emerge.</a:t>
            </a:r>
          </a:p>
          <a:p>
            <a:pPr marL="342900" indent="-342900">
              <a:buFont typeface="Arial" panose="020B0604020202020204" pitchFamily="34" charset="0"/>
              <a:buChar char="•"/>
            </a:pPr>
            <a:endParaRPr lang="en-GB" sz="2000" dirty="0">
              <a:latin typeface="Tahoma" panose="020B0604030504040204" pitchFamily="34" charset="0"/>
              <a:ea typeface="Tahoma" panose="020B0604030504040204" pitchFamily="34" charset="0"/>
              <a:cs typeface="Tahoma" panose="020B0604030504040204" pitchFamily="34" charset="0"/>
            </a:endParaRPr>
          </a:p>
          <a:p>
            <a:endPar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126395" y="348734"/>
            <a:ext cx="11863493" cy="1138773"/>
          </a:xfrm>
          <a:prstGeom prst="rect">
            <a:avLst/>
          </a:prstGeom>
        </p:spPr>
        <p:txBody>
          <a:bodyPr wrap="square">
            <a:spAutoFit/>
          </a:bodyPr>
          <a:lstStyle/>
          <a:p>
            <a:r>
              <a:rPr lang="en-GB" sz="3600" dirty="0">
                <a:solidFill>
                  <a:schemeClr val="bg1"/>
                </a:solidFill>
                <a:latin typeface="Georgia" panose="02040502050405020303" pitchFamily="18" charset="0"/>
                <a:ea typeface="Tahoma" panose="020B0604030504040204" pitchFamily="34" charset="0"/>
                <a:cs typeface="Tahoma" panose="020B0604030504040204" pitchFamily="34" charset="0"/>
              </a:rPr>
              <a:t>Section </a:t>
            </a:r>
            <a:r>
              <a:rPr lang="en-GB" sz="3600" dirty="0" smtClean="0">
                <a:solidFill>
                  <a:schemeClr val="bg1"/>
                </a:solidFill>
                <a:latin typeface="Georgia" panose="02040502050405020303" pitchFamily="18" charset="0"/>
                <a:ea typeface="Tahoma" panose="020B0604030504040204" pitchFamily="34" charset="0"/>
                <a:cs typeface="Tahoma" panose="020B0604030504040204" pitchFamily="34" charset="0"/>
              </a:rPr>
              <a:t>2. Getting </a:t>
            </a:r>
            <a:r>
              <a:rPr lang="en-GB" sz="3600" dirty="0">
                <a:solidFill>
                  <a:schemeClr val="bg1"/>
                </a:solidFill>
                <a:latin typeface="Georgia" panose="02040502050405020303" pitchFamily="18" charset="0"/>
                <a:ea typeface="Tahoma" panose="020B0604030504040204" pitchFamily="34" charset="0"/>
                <a:cs typeface="Tahoma" panose="020B0604030504040204" pitchFamily="34" charset="0"/>
              </a:rPr>
              <a:t>Started with </a:t>
            </a:r>
            <a:r>
              <a:rPr lang="en-GB" sz="3600" dirty="0" smtClean="0">
                <a:solidFill>
                  <a:schemeClr val="bg1"/>
                </a:solidFill>
                <a:latin typeface="Georgia" panose="02040502050405020303" pitchFamily="18" charset="0"/>
                <a:ea typeface="Tahoma" panose="020B0604030504040204" pitchFamily="34" charset="0"/>
                <a:cs typeface="Tahoma" panose="020B0604030504040204" pitchFamily="34" charset="0"/>
              </a:rPr>
              <a:t>ESD</a:t>
            </a:r>
            <a:endParaRPr lang="en-GB" sz="3600" dirty="0">
              <a:solidFill>
                <a:schemeClr val="bg1"/>
              </a:solidFill>
              <a:latin typeface="Georgia" panose="02040502050405020303" pitchFamily="18" charset="0"/>
              <a:ea typeface="Tahoma" panose="020B0604030504040204" pitchFamily="34" charset="0"/>
              <a:cs typeface="Tahoma" panose="020B0604030504040204" pitchFamily="34" charset="0"/>
            </a:endParaRPr>
          </a:p>
          <a:p>
            <a:r>
              <a:rPr lang="en-GB" sz="3200" dirty="0" smtClean="0">
                <a:solidFill>
                  <a:schemeClr val="bg1"/>
                </a:solidFill>
                <a:latin typeface="Georgia" panose="02040502050405020303" pitchFamily="18" charset="0"/>
                <a:ea typeface="Tahoma" panose="020B0604030504040204" pitchFamily="34" charset="0"/>
                <a:cs typeface="Tahoma" panose="020B0604030504040204" pitchFamily="34" charset="0"/>
              </a:rPr>
              <a:t> </a:t>
            </a:r>
            <a:endParaRPr lang="en-GB" sz="3200" dirty="0">
              <a:solidFill>
                <a:schemeClr val="bg1"/>
              </a:solidFill>
              <a:latin typeface="Georgia" panose="02040502050405020303" pitchFamily="18" charset="0"/>
              <a:ea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392311" y="293699"/>
            <a:ext cx="9937104" cy="1011105"/>
          </a:xfrm>
        </p:spPr>
        <p:txBody>
          <a:bodyPr>
            <a:normAutofit fontScale="90000"/>
          </a:bodyPr>
          <a:lstStyle/>
          <a:p>
            <a:r>
              <a:rPr lang="en-GB" dirty="0">
                <a:solidFill>
                  <a:schemeClr val="tx2"/>
                </a:solidFill>
                <a:latin typeface="Georgia" panose="02040502050405020303" pitchFamily="18" charset="0"/>
              </a:rPr>
              <a:t>Section 2. Getting Started with ESD</a:t>
            </a:r>
            <a:br>
              <a:rPr lang="en-GB" dirty="0">
                <a:solidFill>
                  <a:schemeClr val="tx2"/>
                </a:solidFill>
                <a:latin typeface="Georgia" panose="02040502050405020303" pitchFamily="18" charset="0"/>
              </a:rPr>
            </a:br>
            <a:endParaRPr lang="en-GB" dirty="0">
              <a:solidFill>
                <a:schemeClr val="tx2"/>
              </a:solidFill>
              <a:latin typeface="Georgia" panose="02040502050405020303" pitchFamily="18" charset="0"/>
            </a:endParaRPr>
          </a:p>
        </p:txBody>
      </p:sp>
    </p:spTree>
    <p:extLst>
      <p:ext uri="{BB962C8B-B14F-4D97-AF65-F5344CB8AC3E}">
        <p14:creationId xmlns:p14="http://schemas.microsoft.com/office/powerpoint/2010/main" val="129874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50872" y="1391226"/>
            <a:ext cx="6814272" cy="4801314"/>
          </a:xfrm>
          <a:prstGeom prst="rect">
            <a:avLst/>
          </a:prstGeom>
          <a:noFill/>
        </p:spPr>
        <p:txBody>
          <a:bodyPr wrap="square" rtlCol="0">
            <a:spAutoFit/>
          </a:bodyPr>
          <a:lstStyle/>
          <a:p>
            <a:r>
              <a:rPr lang="en-GB" dirty="0">
                <a:latin typeface="Tahoma" panose="020B0604030504040204" pitchFamily="34" charset="0"/>
                <a:ea typeface="Tahoma" panose="020B0604030504040204" pitchFamily="34" charset="0"/>
                <a:cs typeface="Tahoma" panose="020B0604030504040204" pitchFamily="34" charset="0"/>
              </a:rPr>
              <a:t>ESD is best achieved </a:t>
            </a:r>
            <a:r>
              <a:rPr lang="en-GB" dirty="0" smtClean="0">
                <a:latin typeface="Tahoma" panose="020B0604030504040204" pitchFamily="34" charset="0"/>
                <a:ea typeface="Tahoma" panose="020B0604030504040204" pitchFamily="34" charset="0"/>
                <a:cs typeface="Tahoma" panose="020B0604030504040204" pitchFamily="34" charset="0"/>
              </a:rPr>
              <a:t>when</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1</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dirty="0">
                <a:latin typeface="Tahoma" panose="020B0604030504040204" pitchFamily="34" charset="0"/>
                <a:ea typeface="Tahoma" panose="020B0604030504040204" pitchFamily="34" charset="0"/>
                <a:cs typeface="Tahoma" panose="020B0604030504040204" pitchFamily="34" charset="0"/>
              </a:rPr>
              <a:t> ESD objectives, targets and KPIs are part of the institution’s strategic priorities </a:t>
            </a:r>
            <a:r>
              <a:rPr lang="en-GB" dirty="0" smtClean="0">
                <a:latin typeface="Tahoma" panose="020B0604030504040204" pitchFamily="34" charset="0"/>
                <a:ea typeface="Tahoma" panose="020B0604030504040204" pitchFamily="34" charset="0"/>
                <a:cs typeface="Tahoma" panose="020B0604030504040204" pitchFamily="34" charset="0"/>
              </a:rPr>
              <a:t>and subsequent </a:t>
            </a:r>
            <a:r>
              <a:rPr lang="en-GB" dirty="0">
                <a:latin typeface="Tahoma" panose="020B0604030504040204" pitchFamily="34" charset="0"/>
                <a:ea typeface="Tahoma" panose="020B0604030504040204" pitchFamily="34" charset="0"/>
                <a:cs typeface="Tahoma" panose="020B0604030504040204" pitchFamily="34" charset="0"/>
              </a:rPr>
              <a:t>strategies and policies.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2</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dirty="0">
                <a:latin typeface="Tahoma" panose="020B0604030504040204" pitchFamily="34" charset="0"/>
                <a:ea typeface="Tahoma" panose="020B0604030504040204" pitchFamily="34" charset="0"/>
                <a:cs typeface="Tahoma" panose="020B0604030504040204" pitchFamily="34" charset="0"/>
              </a:rPr>
              <a:t> The framing of ESD within the curriculum is included in the validation of new </a:t>
            </a:r>
            <a:r>
              <a:rPr lang="en-GB" dirty="0" smtClean="0">
                <a:latin typeface="Tahoma" panose="020B0604030504040204" pitchFamily="34" charset="0"/>
                <a:ea typeface="Tahoma" panose="020B0604030504040204" pitchFamily="34" charset="0"/>
                <a:cs typeface="Tahoma" panose="020B0604030504040204" pitchFamily="34" charset="0"/>
              </a:rPr>
              <a:t>courses and </a:t>
            </a:r>
            <a:r>
              <a:rPr lang="en-GB" dirty="0">
                <a:latin typeface="Tahoma" panose="020B0604030504040204" pitchFamily="34" charset="0"/>
                <a:ea typeface="Tahoma" panose="020B0604030504040204" pitchFamily="34" charset="0"/>
                <a:cs typeface="Tahoma" panose="020B0604030504040204" pitchFamily="34" charset="0"/>
              </a:rPr>
              <a:t>ongoing review of existing courses.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3</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dirty="0">
                <a:latin typeface="Tahoma" panose="020B0604030504040204" pitchFamily="34" charset="0"/>
                <a:ea typeface="Tahoma" panose="020B0604030504040204" pitchFamily="34" charset="0"/>
                <a:cs typeface="Tahoma" panose="020B0604030504040204" pitchFamily="34" charset="0"/>
              </a:rPr>
              <a:t> ESD is central to the staff and student induction process, as well as staff </a:t>
            </a:r>
            <a:r>
              <a:rPr lang="en-GB" dirty="0" smtClean="0">
                <a:latin typeface="Tahoma" panose="020B0604030504040204" pitchFamily="34" charset="0"/>
                <a:ea typeface="Tahoma" panose="020B0604030504040204" pitchFamily="34" charset="0"/>
                <a:cs typeface="Tahoma" panose="020B0604030504040204" pitchFamily="34" charset="0"/>
              </a:rPr>
              <a:t>appraisal and/or </a:t>
            </a:r>
            <a:r>
              <a:rPr lang="en-GB" dirty="0">
                <a:latin typeface="Tahoma" panose="020B0604030504040204" pitchFamily="34" charset="0"/>
                <a:ea typeface="Tahoma" panose="020B0604030504040204" pitchFamily="34" charset="0"/>
                <a:cs typeface="Tahoma" panose="020B0604030504040204" pitchFamily="34" charset="0"/>
              </a:rPr>
              <a:t>promotion criteria.</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4</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dirty="0">
                <a:latin typeface="Tahoma" panose="020B0604030504040204" pitchFamily="34" charset="0"/>
                <a:ea typeface="Tahoma" panose="020B0604030504040204" pitchFamily="34" charset="0"/>
                <a:cs typeface="Tahoma" panose="020B0604030504040204" pitchFamily="34" charset="0"/>
              </a:rPr>
              <a:t> ESD is articulated within quality assurance and enhancement processes.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5</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dirty="0">
                <a:latin typeface="Tahoma" panose="020B0604030504040204" pitchFamily="34" charset="0"/>
                <a:ea typeface="Tahoma" panose="020B0604030504040204" pitchFamily="34" charset="0"/>
                <a:cs typeface="Tahoma" panose="020B0604030504040204" pitchFamily="34" charset="0"/>
              </a:rPr>
              <a:t> Staff development to enable ESD is fully supported at an institutional level.</a:t>
            </a:r>
          </a:p>
          <a:p>
            <a:endParaRPr lang="en-GB" dirty="0"/>
          </a:p>
        </p:txBody>
      </p:sp>
    </p:spTree>
    <p:extLst>
      <p:ext uri="{BB962C8B-B14F-4D97-AF65-F5344CB8AC3E}">
        <p14:creationId xmlns:p14="http://schemas.microsoft.com/office/powerpoint/2010/main" val="1776172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173182" y="1612263"/>
            <a:ext cx="6691962" cy="3970318"/>
          </a:xfrm>
          <a:prstGeom prst="rect">
            <a:avLst/>
          </a:prstGeom>
          <a:noFill/>
        </p:spPr>
        <p:txBody>
          <a:bodyPr wrap="square" rtlCol="0">
            <a:spAutoFit/>
          </a:bodyPr>
          <a:lstStyle/>
          <a:p>
            <a:r>
              <a:rPr lang="en-US" sz="2800" u="sng" dirty="0">
                <a:latin typeface="Tahoma" panose="020B0604030504040204" pitchFamily="34" charset="0"/>
                <a:ea typeface="Tahoma" panose="020B0604030504040204" pitchFamily="34" charset="0"/>
                <a:cs typeface="Tahoma" panose="020B0604030504040204" pitchFamily="34" charset="0"/>
              </a:rPr>
              <a:t>Section 3 – Teaching, Learning and Assessment for Education for Sustainable Development </a:t>
            </a:r>
          </a:p>
          <a:p>
            <a:endParaRPr lang="en-US" sz="2800" b="1" u="sng"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Key competencies for sustainability</a:t>
            </a:r>
          </a:p>
          <a:p>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Course and module learning outcomes</a:t>
            </a:r>
          </a:p>
          <a:p>
            <a:pPr marL="457200" indent="-457200">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Assessment for, of and as learning</a:t>
            </a:r>
            <a:endPar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6575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50872" y="1507332"/>
            <a:ext cx="6742834" cy="5324535"/>
          </a:xfrm>
          <a:prstGeom prst="rect">
            <a:avLst/>
          </a:prstGeom>
          <a:noFill/>
        </p:spPr>
        <p:txBody>
          <a:bodyPr wrap="square" rtlCol="0">
            <a:spAutoFit/>
          </a:bodyPr>
          <a:lstStyle/>
          <a:p>
            <a:r>
              <a:rPr lang="en-US" sz="2800" b="1" dirty="0" smtClean="0">
                <a:latin typeface="Tahoma" panose="020B0604030504040204" pitchFamily="34" charset="0"/>
                <a:ea typeface="Tahoma" panose="020B0604030504040204" pitchFamily="34" charset="0"/>
                <a:cs typeface="Tahoma" panose="020B0604030504040204" pitchFamily="34" charset="0"/>
              </a:rPr>
              <a:t>Key </a:t>
            </a:r>
            <a:r>
              <a:rPr lang="en-US" sz="2800" b="1" dirty="0">
                <a:latin typeface="Tahoma" panose="020B0604030504040204" pitchFamily="34" charset="0"/>
                <a:ea typeface="Tahoma" panose="020B0604030504040204" pitchFamily="34" charset="0"/>
                <a:cs typeface="Tahoma" panose="020B0604030504040204" pitchFamily="34" charset="0"/>
              </a:rPr>
              <a:t>competencies for sustainability</a:t>
            </a:r>
          </a:p>
          <a:p>
            <a:endParaRPr lang="en-GB" sz="2400" dirty="0" smtClean="0">
              <a:latin typeface="Tahoma" panose="020B0604030504040204" pitchFamily="34" charset="0"/>
              <a:ea typeface="Tahoma" panose="020B0604030504040204" pitchFamily="34" charset="0"/>
              <a:cs typeface="Tahoma" panose="020B0604030504040204" pitchFamily="34" charset="0"/>
            </a:endParaRPr>
          </a:p>
          <a:p>
            <a:r>
              <a:rPr lang="en-GB" sz="2400" dirty="0" smtClean="0">
                <a:latin typeface="Tahoma" panose="020B0604030504040204" pitchFamily="34" charset="0"/>
                <a:ea typeface="Tahoma" panose="020B0604030504040204" pitchFamily="34" charset="0"/>
                <a:cs typeface="Tahoma" panose="020B0604030504040204" pitchFamily="34" charset="0"/>
              </a:rPr>
              <a:t>Learning </a:t>
            </a:r>
            <a:r>
              <a:rPr lang="en-GB" sz="2400" dirty="0">
                <a:latin typeface="Tahoma" panose="020B0604030504040204" pitchFamily="34" charset="0"/>
                <a:ea typeface="Tahoma" panose="020B0604030504040204" pitchFamily="34" charset="0"/>
                <a:cs typeface="Tahoma" panose="020B0604030504040204" pitchFamily="34" charset="0"/>
              </a:rPr>
              <a:t>outcomes are presented aligned with the following key competencies for </a:t>
            </a:r>
            <a:r>
              <a:rPr lang="en-GB" sz="2400" dirty="0" smtClean="0">
                <a:latin typeface="Tahoma" panose="020B0604030504040204" pitchFamily="34" charset="0"/>
                <a:ea typeface="Tahoma" panose="020B0604030504040204" pitchFamily="34" charset="0"/>
                <a:cs typeface="Tahoma" panose="020B0604030504040204" pitchFamily="34" charset="0"/>
              </a:rPr>
              <a:t>SD.</a:t>
            </a:r>
          </a:p>
          <a:p>
            <a:endParaRPr lang="en-GB" sz="2400"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400" dirty="0" smtClean="0">
                <a:latin typeface="Tahoma" panose="020B0604030504040204" pitchFamily="34" charset="0"/>
                <a:ea typeface="Tahoma" panose="020B0604030504040204" pitchFamily="34" charset="0"/>
                <a:cs typeface="Tahoma" panose="020B0604030504040204" pitchFamily="34" charset="0"/>
              </a:rPr>
              <a:t>systems </a:t>
            </a:r>
            <a:r>
              <a:rPr lang="en-GB" sz="2400" dirty="0">
                <a:latin typeface="Tahoma" panose="020B0604030504040204" pitchFamily="34" charset="0"/>
                <a:ea typeface="Tahoma" panose="020B0604030504040204" pitchFamily="34" charset="0"/>
                <a:cs typeface="Tahoma" panose="020B0604030504040204" pitchFamily="34" charset="0"/>
              </a:rPr>
              <a:t>thinking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anticipatory thinking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normative competency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strategic thinking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collaborative competency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critical thinking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self-awareness </a:t>
            </a:r>
          </a:p>
          <a:p>
            <a:pPr marL="285750" indent="-285750">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integrated problem-solving competency </a:t>
            </a:r>
          </a:p>
          <a:p>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592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3FE-8B6E-41C6-8BD6-30ACCC165650}"/>
              </a:ext>
            </a:extLst>
          </p:cNvPr>
          <p:cNvSpPr>
            <a:spLocks noGrp="1"/>
          </p:cNvSpPr>
          <p:nvPr>
            <p:ph type="title"/>
          </p:nvPr>
        </p:nvSpPr>
        <p:spPr/>
        <p:txBody>
          <a:bodyPr>
            <a:normAutofit/>
          </a:bodyPr>
          <a:lstStyle/>
          <a:p>
            <a:r>
              <a:rPr lang="en-US" sz="3600" dirty="0">
                <a:solidFill>
                  <a:schemeClr val="tx2"/>
                </a:solidFill>
                <a:latin typeface="Georgia" panose="02040502050405020303" pitchFamily="18" charset="0"/>
              </a:rPr>
              <a:t>Teaching, Learning and Assessment for  ESD</a:t>
            </a:r>
            <a:endParaRPr lang="en-GB" sz="3600" dirty="0">
              <a:solidFill>
                <a:schemeClr val="tx2"/>
              </a:solidFill>
              <a:latin typeface="Georgia" panose="02040502050405020303" pitchFamily="18" charset="0"/>
            </a:endParaRPr>
          </a:p>
        </p:txBody>
      </p:sp>
      <p:sp>
        <p:nvSpPr>
          <p:cNvPr id="5" name="TextBox 4">
            <a:extLst>
              <a:ext uri="{FF2B5EF4-FFF2-40B4-BE49-F238E27FC236}">
                <a16:creationId xmlns:a16="http://schemas.microsoft.com/office/drawing/2014/main" id="{CE94A0EA-982B-48A4-ADD3-9E3DD6D81876}"/>
              </a:ext>
            </a:extLst>
          </p:cNvPr>
          <p:cNvSpPr txBox="1"/>
          <p:nvPr/>
        </p:nvSpPr>
        <p:spPr>
          <a:xfrm>
            <a:off x="47328" y="3140968"/>
            <a:ext cx="5181599" cy="954107"/>
          </a:xfrm>
          <a:prstGeom prst="rect">
            <a:avLst/>
          </a:prstGeom>
          <a:noFill/>
        </p:spPr>
        <p:txBody>
          <a:bodyPr wrap="square" rtlCol="0">
            <a:spAutoFit/>
          </a:bodyPr>
          <a:lstStyle/>
          <a:p>
            <a:r>
              <a:rPr lang="en-US" sz="2800" b="1" dirty="0">
                <a:solidFill>
                  <a:srgbClr val="02538B"/>
                </a:solidFill>
                <a:latin typeface="Tahoma" panose="020B0604030504040204" pitchFamily="34" charset="0"/>
                <a:ea typeface="Tahoma" panose="020B0604030504040204" pitchFamily="34" charset="0"/>
                <a:cs typeface="Tahoma" panose="020B0604030504040204" pitchFamily="34" charset="0"/>
              </a:rPr>
              <a:t>UNESCO key competencies</a:t>
            </a:r>
          </a:p>
          <a:p>
            <a:r>
              <a:rPr lang="en-US" sz="2800" b="1" dirty="0">
                <a:solidFill>
                  <a:srgbClr val="02538B"/>
                </a:solidFill>
                <a:latin typeface="Tahoma" panose="020B0604030504040204" pitchFamily="34" charset="0"/>
                <a:ea typeface="Tahoma" panose="020B0604030504040204" pitchFamily="34" charset="0"/>
                <a:cs typeface="Tahoma" panose="020B0604030504040204" pitchFamily="34" charset="0"/>
              </a:rPr>
              <a:t> for sustainability </a:t>
            </a:r>
            <a:endParaRPr lang="en-GB" sz="2800" b="1" dirty="0">
              <a:solidFill>
                <a:srgbClr val="02538B"/>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Diagram&#10;&#10;Description automatically generated">
            <a:extLst>
              <a:ext uri="{FF2B5EF4-FFF2-40B4-BE49-F238E27FC236}">
                <a16:creationId xmlns:a16="http://schemas.microsoft.com/office/drawing/2014/main" id="{1C4BC1D5-F79D-459A-BF54-B6B71B28D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956" y="1413911"/>
            <a:ext cx="6805329" cy="4674655"/>
          </a:xfrm>
          <a:prstGeom prst="rect">
            <a:avLst/>
          </a:prstGeom>
        </p:spPr>
      </p:pic>
    </p:spTree>
    <p:extLst>
      <p:ext uri="{BB962C8B-B14F-4D97-AF65-F5344CB8AC3E}">
        <p14:creationId xmlns:p14="http://schemas.microsoft.com/office/powerpoint/2010/main" val="2314536128"/>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15150" y="689703"/>
            <a:ext cx="9937104" cy="1011105"/>
          </a:xfrm>
        </p:spPr>
        <p:txBody>
          <a:bodyPr/>
          <a:lstStyle/>
          <a:p>
            <a:r>
              <a:rPr lang="en-GB" dirty="0">
                <a:solidFill>
                  <a:schemeClr val="tx2"/>
                </a:solidFill>
                <a:latin typeface="Georgia" panose="02040502050405020303" pitchFamily="18" charset="0"/>
              </a:rPr>
              <a:t>From competencies to learning outcomes</a:t>
            </a:r>
          </a:p>
        </p:txBody>
      </p:sp>
      <p:sp>
        <p:nvSpPr>
          <p:cNvPr id="4" name="Text Placeholder 3"/>
          <p:cNvSpPr>
            <a:spLocks noGrp="1"/>
          </p:cNvSpPr>
          <p:nvPr>
            <p:ph type="body" sz="quarter" idx="11"/>
          </p:nvPr>
        </p:nvSpPr>
        <p:spPr/>
        <p:txBody>
          <a:bodyPr/>
          <a:lstStyle/>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1535782"/>
            <a:ext cx="10820400" cy="4591303"/>
          </a:xfrm>
          <a:prstGeom prst="rect">
            <a:avLst/>
          </a:prstGeom>
        </p:spPr>
      </p:pic>
    </p:spTree>
    <p:extLst>
      <p:ext uri="{BB962C8B-B14F-4D97-AF65-F5344CB8AC3E}">
        <p14:creationId xmlns:p14="http://schemas.microsoft.com/office/powerpoint/2010/main" val="3737427639"/>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173182" y="1581440"/>
            <a:ext cx="6691962" cy="4832092"/>
          </a:xfrm>
          <a:prstGeom prst="rect">
            <a:avLst/>
          </a:prstGeom>
          <a:noFill/>
        </p:spPr>
        <p:txBody>
          <a:bodyPr wrap="square" rtlCol="0">
            <a:spAutoFit/>
          </a:bodyPr>
          <a:lstStyle/>
          <a:p>
            <a:r>
              <a:rPr lang="en-US" sz="2800" u="sng" dirty="0">
                <a:latin typeface="Tahoma" panose="020B0604030504040204" pitchFamily="34" charset="0"/>
                <a:ea typeface="Tahoma" panose="020B0604030504040204" pitchFamily="34" charset="0"/>
                <a:cs typeface="Tahoma" panose="020B0604030504040204" pitchFamily="34" charset="0"/>
              </a:rPr>
              <a:t>Section 4 – Annotated references and resources </a:t>
            </a:r>
          </a:p>
          <a:p>
            <a:endParaRPr lang="en-US" sz="2800" b="1" u="sng"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800" dirty="0">
                <a:latin typeface="Tahoma" panose="020B0604030504040204" pitchFamily="34" charset="0"/>
                <a:ea typeface="Tahoma" panose="020B0604030504040204" pitchFamily="34" charset="0"/>
                <a:cs typeface="Tahoma" panose="020B0604030504040204" pitchFamily="34" charset="0"/>
              </a:rPr>
              <a:t>International and UK policy and strategy frameworks</a:t>
            </a:r>
          </a:p>
          <a:p>
            <a:pPr marL="342900" indent="-342900">
              <a:buFont typeface="Arial" panose="020B0604020202020204" pitchFamily="34" charset="0"/>
              <a:buChar char="•"/>
            </a:pPr>
            <a:r>
              <a:rPr lang="en-GB" sz="2800" dirty="0">
                <a:latin typeface="Tahoma" panose="020B0604030504040204" pitchFamily="34" charset="0"/>
                <a:ea typeface="Tahoma" panose="020B0604030504040204" pitchFamily="34" charset="0"/>
                <a:cs typeface="Tahoma" panose="020B0604030504040204" pitchFamily="34" charset="0"/>
              </a:rPr>
              <a:t>Open education resources</a:t>
            </a:r>
          </a:p>
          <a:p>
            <a:pPr marL="342900" indent="-342900">
              <a:buFont typeface="Arial" panose="020B0604020202020204" pitchFamily="34" charset="0"/>
              <a:buChar char="•"/>
            </a:pPr>
            <a:r>
              <a:rPr lang="en-GB" sz="2800" dirty="0">
                <a:latin typeface="Tahoma" panose="020B0604030504040204" pitchFamily="34" charset="0"/>
                <a:ea typeface="Tahoma" panose="020B0604030504040204" pitchFamily="34" charset="0"/>
                <a:cs typeface="Tahoma" panose="020B0604030504040204" pitchFamily="34" charset="0"/>
              </a:rPr>
              <a:t>Perspectives on ESD and higher education experience</a:t>
            </a:r>
          </a:p>
          <a:p>
            <a:pPr marL="342900" indent="-342900">
              <a:buFont typeface="Arial" panose="020B0604020202020204" pitchFamily="34" charset="0"/>
              <a:buChar char="•"/>
            </a:pPr>
            <a:r>
              <a:rPr lang="en-GB" sz="2800" dirty="0">
                <a:latin typeface="Tahoma" panose="020B0604030504040204" pitchFamily="34" charset="0"/>
                <a:ea typeface="Tahoma" panose="020B0604030504040204" pitchFamily="34" charset="0"/>
                <a:cs typeface="Tahoma" panose="020B0604030504040204" pitchFamily="34" charset="0"/>
              </a:rPr>
              <a:t>ESD curriculum design tools, frameworks and models</a:t>
            </a:r>
          </a:p>
          <a:p>
            <a:endParaRPr lang="en-US" sz="2800" dirty="0"/>
          </a:p>
        </p:txBody>
      </p:sp>
    </p:spTree>
    <p:extLst>
      <p:ext uri="{BB962C8B-B14F-4D97-AF65-F5344CB8AC3E}">
        <p14:creationId xmlns:p14="http://schemas.microsoft.com/office/powerpoint/2010/main" val="264199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7188C79-E32E-4A46-AA89-B562A5F61D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09"/>
          <a:stretch/>
        </p:blipFill>
        <p:spPr>
          <a:xfrm>
            <a:off x="6865144" y="0"/>
            <a:ext cx="5326856" cy="68580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600075" y="1507331"/>
            <a:ext cx="5826125" cy="5647700"/>
          </a:xfrm>
          <a:prstGeom prst="rect">
            <a:avLst/>
          </a:prstGeom>
          <a:noFill/>
        </p:spPr>
        <p:txBody>
          <a:bodyPr wrap="square" rtlCol="0">
            <a:spAutoFit/>
          </a:bodyPr>
          <a:lstStyle/>
          <a:p>
            <a:r>
              <a:rPr lang="en-GB" sz="24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The revised guidance is </a:t>
            </a:r>
            <a:r>
              <a:rPr lang="en-GB" sz="2400" b="0" i="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available to download:</a:t>
            </a:r>
            <a:endParaRPr lang="en-GB" sz="24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p>
            <a:endPar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r>
              <a:rPr lang="en-GB" sz="2400" b="1" i="0" dirty="0">
                <a:solidFill>
                  <a:srgbClr val="02538B"/>
                </a:solidFill>
                <a:effectLst/>
                <a:latin typeface="Tahoma" panose="020B0604030504040204" pitchFamily="34" charset="0"/>
                <a:ea typeface="Tahoma" panose="020B0604030504040204" pitchFamily="34" charset="0"/>
                <a:cs typeface="Tahoma" panose="020B0604030504040204" pitchFamily="34" charset="0"/>
              </a:rPr>
              <a:t>Advance HE Members</a:t>
            </a:r>
          </a:p>
          <a:p>
            <a:pPr>
              <a:spcBef>
                <a:spcPts val="600"/>
              </a:spcBef>
            </a:pPr>
            <a:r>
              <a:rPr lang="en-GB" sz="2400" b="0" i="0" dirty="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hlinkClick r:id="rId4"/>
              </a:rPr>
              <a:t>https://</a:t>
            </a:r>
            <a:r>
              <a:rPr lang="en-GB" sz="2400" b="0" i="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hlinkClick r:id="rId4"/>
              </a:rPr>
              <a:t>www.advance-he.ac.uk/teaching-and-learning/education-sustainable-development-higher-education</a:t>
            </a:r>
            <a:endParaRPr lang="en-GB" sz="2400" b="0" i="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endParaRPr>
          </a:p>
          <a:p>
            <a:endPar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r>
              <a:rPr lang="en-GB" sz="2400" b="1" dirty="0">
                <a:solidFill>
                  <a:srgbClr val="02538B"/>
                </a:solidFill>
                <a:latin typeface="Tahoma" panose="020B0604030504040204" pitchFamily="34" charset="0"/>
                <a:ea typeface="Tahoma" panose="020B0604030504040204" pitchFamily="34" charset="0"/>
                <a:cs typeface="Tahoma" panose="020B0604030504040204" pitchFamily="34" charset="0"/>
              </a:rPr>
              <a:t>QAA Members</a:t>
            </a:r>
          </a:p>
          <a:p>
            <a:pPr>
              <a:spcBef>
                <a:spcPts val="600"/>
              </a:spcBef>
            </a:pPr>
            <a:r>
              <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5"/>
              </a:rPr>
              <a:t>https://</a:t>
            </a:r>
            <a:r>
              <a:rPr lang="en-GB" sz="2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hlinkClick r:id="rId5"/>
              </a:rPr>
              <a:t>membershipresources.qaa.ac.uk</a:t>
            </a:r>
            <a:endParaRPr lang="en-GB" sz="2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GB" sz="2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r>
              <a:rPr lang="en-GB" sz="2400"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  free Executive Summary is available on each website.</a:t>
            </a:r>
            <a:endPar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46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667677"/>
            <a:ext cx="9937104" cy="1011105"/>
          </a:xfrm>
        </p:spPr>
        <p:txBody>
          <a:bodyPr/>
          <a:lstStyle/>
          <a:p>
            <a:r>
              <a:rPr lang="en-GB" sz="4000" dirty="0" smtClean="0">
                <a:solidFill>
                  <a:schemeClr val="tx2"/>
                </a:solidFill>
                <a:latin typeface="Georgia" panose="02040502050405020303" pitchFamily="18" charset="0"/>
              </a:rPr>
              <a:t>Advance HE and QAA ESD Practice Guides</a:t>
            </a:r>
            <a:endParaRPr lang="en-GB" sz="4000" dirty="0">
              <a:solidFill>
                <a:schemeClr val="tx2"/>
              </a:solidFill>
              <a:latin typeface="Georgia" panose="02040502050405020303" pitchFamily="18" charset="0"/>
            </a:endParaRPr>
          </a:p>
        </p:txBody>
      </p:sp>
      <p:sp>
        <p:nvSpPr>
          <p:cNvPr id="5" name="Text Placeholder 4"/>
          <p:cNvSpPr>
            <a:spLocks noGrp="1"/>
          </p:cNvSpPr>
          <p:nvPr>
            <p:ph type="body" sz="quarter" idx="4294967295"/>
          </p:nvPr>
        </p:nvSpPr>
        <p:spPr>
          <a:xfrm>
            <a:off x="623392" y="1772816"/>
            <a:ext cx="6192688" cy="3900487"/>
          </a:xfrm>
        </p:spPr>
        <p:txBody>
          <a:bodyPr>
            <a:normAutofit fontScale="55000" lnSpcReduction="20000"/>
          </a:bodyPr>
          <a:lstStyle/>
          <a:p>
            <a:r>
              <a:rPr lang="en-GB" sz="3600" dirty="0" smtClean="0">
                <a:latin typeface="Tahoma" panose="020B0604030504040204" pitchFamily="34" charset="0"/>
                <a:ea typeface="Tahoma" panose="020B0604030504040204" pitchFamily="34" charset="0"/>
                <a:cs typeface="Tahoma" panose="020B0604030504040204" pitchFamily="34" charset="0"/>
              </a:rPr>
              <a:t>15 </a:t>
            </a:r>
            <a:r>
              <a:rPr lang="en-GB" sz="3600" dirty="0">
                <a:latin typeface="Tahoma" panose="020B0604030504040204" pitchFamily="34" charset="0"/>
                <a:ea typeface="Tahoma" panose="020B0604030504040204" pitchFamily="34" charset="0"/>
                <a:cs typeface="Tahoma" panose="020B0604030504040204" pitchFamily="34" charset="0"/>
              </a:rPr>
              <a:t>short, practice-based case studies intended to inspire others through providing practical examples of ESD activities - from single workshops to long-term community engagement projects</a:t>
            </a:r>
            <a:r>
              <a:rPr lang="en-GB" sz="3600" dirty="0" smtClean="0">
                <a:latin typeface="Tahoma" panose="020B0604030504040204" pitchFamily="34" charset="0"/>
                <a:ea typeface="Tahoma" panose="020B0604030504040204" pitchFamily="34" charset="0"/>
                <a:cs typeface="Tahoma" panose="020B0604030504040204" pitchFamily="34" charset="0"/>
              </a:rPr>
              <a:t>.</a:t>
            </a:r>
          </a:p>
          <a:p>
            <a:endParaRPr lang="en-GB" sz="3600" dirty="0">
              <a:latin typeface="Tahoma" panose="020B0604030504040204" pitchFamily="34" charset="0"/>
              <a:ea typeface="Tahoma" panose="020B0604030504040204" pitchFamily="34" charset="0"/>
              <a:cs typeface="Tahoma" panose="020B0604030504040204" pitchFamily="34" charset="0"/>
              <a:hlinkClick r:id="rId3"/>
            </a:endParaRPr>
          </a:p>
          <a:p>
            <a:r>
              <a:rPr lang="en-GB" sz="3600" dirty="0">
                <a:latin typeface="Tahoma" panose="020B0604030504040204" pitchFamily="34" charset="0"/>
                <a:ea typeface="Tahoma" panose="020B0604030504040204" pitchFamily="34" charset="0"/>
                <a:cs typeface="Tahoma" panose="020B0604030504040204" pitchFamily="34" charset="0"/>
              </a:rPr>
              <a:t>ESD guides covering </a:t>
            </a:r>
          </a:p>
          <a:p>
            <a:pPr marL="342900" indent="-34290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 Teaching, Learning and Assessment</a:t>
            </a:r>
          </a:p>
          <a:p>
            <a:pPr marL="342900" indent="-34290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 Staff Development</a:t>
            </a:r>
          </a:p>
          <a:p>
            <a:pPr marL="342900" indent="-34290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 Extra-curricular activities</a:t>
            </a:r>
          </a:p>
          <a:p>
            <a:pPr marL="342900" indent="-342900">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 Staff-student or student-led project</a:t>
            </a:r>
            <a:endParaRPr lang="en-GB" sz="3600" dirty="0">
              <a:latin typeface="Tahoma" panose="020B0604030504040204" pitchFamily="34" charset="0"/>
              <a:ea typeface="Tahoma" panose="020B0604030504040204" pitchFamily="34" charset="0"/>
              <a:cs typeface="Tahoma" panose="020B0604030504040204" pitchFamily="34" charset="0"/>
              <a:hlinkClick r:id="rId4"/>
            </a:endParaRPr>
          </a:p>
          <a:p>
            <a:endParaRPr lang="en-GB" dirty="0">
              <a:latin typeface="Tahoma" panose="020B0604030504040204" pitchFamily="34" charset="0"/>
              <a:ea typeface="Tahoma" panose="020B0604030504040204" pitchFamily="34" charset="0"/>
              <a:cs typeface="Tahoma" panose="020B0604030504040204" pitchFamily="34" charset="0"/>
              <a:hlinkClick r:id="rId4"/>
            </a:endParaRPr>
          </a:p>
          <a:p>
            <a:r>
              <a:rPr lang="en-GB" sz="1600" dirty="0">
                <a:latin typeface="Tahoma" panose="020B0604030504040204" pitchFamily="34" charset="0"/>
                <a:ea typeface="Tahoma" panose="020B0604030504040204" pitchFamily="34" charset="0"/>
                <a:cs typeface="Tahoma" panose="020B0604030504040204" pitchFamily="34" charset="0"/>
                <a:hlinkClick r:id="rId4"/>
              </a:rPr>
              <a:t>https://www.advance-he.ac.uk/teaching-and-learning/education-sustainable-development-higher-education</a:t>
            </a:r>
            <a:r>
              <a:rPr lang="en-GB" sz="1600" dirty="0">
                <a:latin typeface="Tahoma" panose="020B0604030504040204" pitchFamily="34" charset="0"/>
                <a:ea typeface="Tahoma" panose="020B0604030504040204" pitchFamily="34" charset="0"/>
                <a:cs typeface="Tahoma" panose="020B0604030504040204" pitchFamily="34" charset="0"/>
              </a:rPr>
              <a:t> </a:t>
            </a:r>
          </a:p>
          <a:p>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5"/>
          <a:stretch>
            <a:fillRect/>
          </a:stretch>
        </p:blipFill>
        <p:spPr>
          <a:xfrm>
            <a:off x="7680176" y="1916832"/>
            <a:ext cx="3524250" cy="2880320"/>
          </a:xfrm>
          <a:prstGeom prst="rect">
            <a:avLst/>
          </a:prstGeom>
        </p:spPr>
      </p:pic>
    </p:spTree>
    <p:extLst>
      <p:ext uri="{BB962C8B-B14F-4D97-AF65-F5344CB8AC3E}">
        <p14:creationId xmlns:p14="http://schemas.microsoft.com/office/powerpoint/2010/main" val="111384228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76672"/>
            <a:ext cx="11161240" cy="1011105"/>
          </a:xfrm>
        </p:spPr>
        <p:txBody>
          <a:bodyPr>
            <a:normAutofit/>
          </a:bodyPr>
          <a:lstStyle/>
          <a:p>
            <a:pPr algn="l"/>
            <a:r>
              <a:rPr lang="en-GB" sz="3200" b="1" dirty="0" smtClean="0">
                <a:solidFill>
                  <a:schemeClr val="tx2"/>
                </a:solidFill>
                <a:latin typeface="Georgia" panose="02040502050405020303" pitchFamily="18" charset="0"/>
              </a:rPr>
              <a:t>Tomorrow’s Graduates Will Live Through the Climate and Ecological Crises</a:t>
            </a:r>
            <a:endParaRPr lang="en-GB" sz="32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628800"/>
            <a:ext cx="10144689" cy="4608512"/>
          </a:xfrm>
        </p:spPr>
        <p:txBody>
          <a:bodyPr/>
          <a:lstStyle/>
          <a:p>
            <a:r>
              <a:rPr lang="en-GB" sz="2400" dirty="0" smtClean="0">
                <a:latin typeface="Tahoma" panose="020B0604030504040204" pitchFamily="34" charset="0"/>
              </a:rPr>
              <a:t>According to Actuary Tables a student  leaving a UK university this year can expect to live at least another 60 years.</a:t>
            </a:r>
          </a:p>
          <a:p>
            <a:r>
              <a:rPr lang="en-GB" sz="2400" dirty="0" smtClean="0">
                <a:latin typeface="Tahoma" panose="020B0604030504040204" pitchFamily="34" charset="0"/>
              </a:rPr>
              <a:t>Despite the efforts promised by international actors by the 2080s there will be wide ranging, adverse climate and ecological changes.   </a:t>
            </a:r>
          </a:p>
          <a:p>
            <a:r>
              <a:rPr lang="en-GB" sz="2400" dirty="0" smtClean="0">
                <a:latin typeface="Tahoma" panose="020B0604030504040204" pitchFamily="34" charset="0"/>
              </a:rPr>
              <a:t>The  graduates will live through these profound changes.</a:t>
            </a:r>
          </a:p>
          <a:p>
            <a:r>
              <a:rPr lang="en-GB" sz="2400" dirty="0" smtClean="0">
                <a:latin typeface="Tahoma" panose="020B0604030504040204" pitchFamily="34" charset="0"/>
              </a:rPr>
              <a:t>How will their educational experience prepare them for the  challenges  that they will encounter in their professional and private lives?</a:t>
            </a:r>
          </a:p>
          <a:p>
            <a:r>
              <a:rPr lang="en-GB" sz="2400" dirty="0" smtClean="0"/>
              <a:t>Crises manifesting themselves in rising levels of eco anxiety amongst students and young people.</a:t>
            </a:r>
          </a:p>
          <a:p>
            <a:endParaRPr lang="en-GB" dirty="0"/>
          </a:p>
          <a:p>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9098" y="5552425"/>
            <a:ext cx="2621823" cy="136705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448" y="5618799"/>
            <a:ext cx="2244355" cy="12580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73586" y="5613910"/>
            <a:ext cx="2148883" cy="1244090"/>
          </a:xfrm>
          <a:prstGeom prst="rect">
            <a:avLst/>
          </a:prstGeom>
        </p:spPr>
      </p:pic>
    </p:spTree>
    <p:extLst>
      <p:ext uri="{BB962C8B-B14F-4D97-AF65-F5344CB8AC3E}">
        <p14:creationId xmlns:p14="http://schemas.microsoft.com/office/powerpoint/2010/main" val="3810207743"/>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6169308-4A46-4670-8F47-1B3223FA6E38}"/>
              </a:ext>
            </a:extLst>
          </p:cNvPr>
          <p:cNvSpPr txBox="1"/>
          <p:nvPr/>
        </p:nvSpPr>
        <p:spPr>
          <a:xfrm>
            <a:off x="29923" y="5024611"/>
            <a:ext cx="12214550" cy="1631216"/>
          </a:xfrm>
          <a:prstGeom prst="rect">
            <a:avLst/>
          </a:prstGeom>
          <a:noFill/>
        </p:spPr>
        <p:txBody>
          <a:bodyPr wrap="square" rtlCol="0">
            <a:spAutoFit/>
          </a:bodyPr>
          <a:lstStyle/>
          <a:p>
            <a:r>
              <a:rPr lang="en-GB" sz="2800" b="1" u="sng" dirty="0">
                <a:latin typeface="Tahoma" panose="020B0604030504040204" pitchFamily="34" charset="0"/>
                <a:ea typeface="Tahoma" panose="020B0604030504040204" pitchFamily="34" charset="0"/>
                <a:cs typeface="Tahoma" panose="020B0604030504040204" pitchFamily="34" charset="0"/>
              </a:rPr>
              <a:t>Practice </a:t>
            </a:r>
            <a:r>
              <a:rPr lang="en-GB" sz="2800" b="1" u="sng" dirty="0" smtClean="0">
                <a:latin typeface="Tahoma" panose="020B0604030504040204" pitchFamily="34" charset="0"/>
                <a:ea typeface="Tahoma" panose="020B0604030504040204" pitchFamily="34" charset="0"/>
                <a:cs typeface="Tahoma" panose="020B0604030504040204" pitchFamily="34" charset="0"/>
              </a:rPr>
              <a:t>guides  </a:t>
            </a:r>
            <a:r>
              <a:rPr lang="en-GB" sz="2400" dirty="0" smtClean="0">
                <a:latin typeface="Tahoma" panose="020B0604030504040204" pitchFamily="34" charset="0"/>
                <a:ea typeface="Tahoma" panose="020B0604030504040204" pitchFamily="34" charset="0"/>
                <a:cs typeface="Tahoma" panose="020B0604030504040204" pitchFamily="34" charset="0"/>
              </a:rPr>
              <a:t>15 short, </a:t>
            </a:r>
            <a:r>
              <a:rPr lang="en-GB" sz="2400" dirty="0">
                <a:latin typeface="Tahoma" panose="020B0604030504040204" pitchFamily="34" charset="0"/>
                <a:ea typeface="Tahoma" panose="020B0604030504040204" pitchFamily="34" charset="0"/>
                <a:cs typeface="Tahoma" panose="020B0604030504040204" pitchFamily="34" charset="0"/>
              </a:rPr>
              <a:t>practice-based case studies </a:t>
            </a:r>
            <a:r>
              <a:rPr lang="en-GB" sz="2400" dirty="0" smtClean="0">
                <a:latin typeface="Tahoma" panose="020B0604030504040204" pitchFamily="34" charset="0"/>
                <a:ea typeface="Tahoma" panose="020B0604030504040204" pitchFamily="34" charset="0"/>
                <a:cs typeface="Tahoma" panose="020B0604030504040204" pitchFamily="34" charset="0"/>
              </a:rPr>
              <a:t>intended </a:t>
            </a:r>
            <a:r>
              <a:rPr lang="en-GB" sz="2400" dirty="0">
                <a:latin typeface="Tahoma" panose="020B0604030504040204" pitchFamily="34" charset="0"/>
                <a:ea typeface="Tahoma" panose="020B0604030504040204" pitchFamily="34" charset="0"/>
                <a:cs typeface="Tahoma" panose="020B0604030504040204" pitchFamily="34" charset="0"/>
              </a:rPr>
              <a:t>to inspire others through providing practical examples of ESD activities - from single workshops to long-term community engagement projects</a:t>
            </a:r>
            <a:r>
              <a:rPr lang="en-GB" sz="2400" dirty="0" smtClean="0">
                <a:latin typeface="Tahoma" panose="020B0604030504040204" pitchFamily="34" charset="0"/>
                <a:ea typeface="Tahoma" panose="020B0604030504040204" pitchFamily="34" charset="0"/>
                <a:cs typeface="Tahoma" panose="020B0604030504040204" pitchFamily="34" charset="0"/>
              </a:rPr>
              <a:t>.</a:t>
            </a:r>
            <a:endParaRPr lang="en-GB" sz="2400" dirty="0">
              <a:latin typeface="Tahoma" panose="020B0604030504040204" pitchFamily="34" charset="0"/>
              <a:ea typeface="Tahoma" panose="020B0604030504040204" pitchFamily="34" charset="0"/>
              <a:cs typeface="Tahoma" panose="020B0604030504040204" pitchFamily="34" charset="0"/>
              <a:hlinkClick r:id="rId3"/>
            </a:endParaRPr>
          </a:p>
          <a:p>
            <a:r>
              <a:rPr lang="en-GB" sz="1200" dirty="0" smtClean="0">
                <a:latin typeface="Tahoma" panose="020B0604030504040204" pitchFamily="34" charset="0"/>
                <a:ea typeface="Tahoma" panose="020B0604030504040204" pitchFamily="34" charset="0"/>
                <a:cs typeface="Tahoma" panose="020B0604030504040204" pitchFamily="34" charset="0"/>
                <a:hlinkClick r:id="rId3"/>
              </a:rPr>
              <a:t>https</a:t>
            </a:r>
            <a:r>
              <a:rPr lang="en-GB" sz="1200" dirty="0">
                <a:latin typeface="Tahoma" panose="020B0604030504040204" pitchFamily="34" charset="0"/>
                <a:ea typeface="Tahoma" panose="020B0604030504040204" pitchFamily="34" charset="0"/>
                <a:cs typeface="Tahoma" panose="020B0604030504040204" pitchFamily="34" charset="0"/>
                <a:hlinkClick r:id="rId3"/>
              </a:rPr>
              <a:t>://www.membershipresources.qaa.ac.uk/teaching-learning-and-assessment/education-for-sustainable-development</a:t>
            </a:r>
            <a:r>
              <a:rPr lang="en-GB" sz="1200" dirty="0" smtClean="0">
                <a:latin typeface="Tahoma" panose="020B0604030504040204" pitchFamily="34" charset="0"/>
                <a:ea typeface="Tahoma" panose="020B0604030504040204" pitchFamily="34" charset="0"/>
                <a:cs typeface="Tahoma" panose="020B0604030504040204" pitchFamily="34" charset="0"/>
                <a:hlinkClick r:id="rId3"/>
              </a:rPr>
              <a:t>#</a:t>
            </a:r>
            <a:endParaRPr lang="en-GB" sz="1200" dirty="0" smtClean="0">
              <a:latin typeface="Tahoma" panose="020B0604030504040204" pitchFamily="34" charset="0"/>
              <a:ea typeface="Tahoma" panose="020B0604030504040204" pitchFamily="34" charset="0"/>
              <a:cs typeface="Tahoma" panose="020B0604030504040204" pitchFamily="34" charset="0"/>
            </a:endParaRPr>
          </a:p>
          <a:p>
            <a:r>
              <a:rPr lang="en-GB" sz="1200" dirty="0" smtClean="0">
                <a:latin typeface="Tahoma" panose="020B0604030504040204" pitchFamily="34" charset="0"/>
                <a:ea typeface="Tahoma" panose="020B0604030504040204" pitchFamily="34" charset="0"/>
                <a:cs typeface="Tahoma" panose="020B0604030504040204" pitchFamily="34" charset="0"/>
                <a:hlinkClick r:id="rId4"/>
              </a:rPr>
              <a:t>https</a:t>
            </a:r>
            <a:r>
              <a:rPr lang="en-GB" sz="1200" dirty="0">
                <a:latin typeface="Tahoma" panose="020B0604030504040204" pitchFamily="34" charset="0"/>
                <a:ea typeface="Tahoma" panose="020B0604030504040204" pitchFamily="34" charset="0"/>
                <a:cs typeface="Tahoma" panose="020B0604030504040204" pitchFamily="34" charset="0"/>
                <a:hlinkClick r:id="rId4"/>
              </a:rPr>
              <a:t>://</a:t>
            </a:r>
            <a:r>
              <a:rPr lang="en-GB" sz="1200" dirty="0" smtClean="0">
                <a:latin typeface="Tahoma" panose="020B0604030504040204" pitchFamily="34" charset="0"/>
                <a:ea typeface="Tahoma" panose="020B0604030504040204" pitchFamily="34" charset="0"/>
                <a:cs typeface="Tahoma" panose="020B0604030504040204" pitchFamily="34" charset="0"/>
                <a:hlinkClick r:id="rId4"/>
              </a:rPr>
              <a:t>www.advance-he.ac.uk/teaching-and-learning/education-sustainable-development-higher-education</a:t>
            </a:r>
            <a:r>
              <a:rPr lang="en-GB" sz="1200" dirty="0" smtClean="0">
                <a:latin typeface="Tahoma" panose="020B0604030504040204" pitchFamily="34" charset="0"/>
                <a:ea typeface="Tahoma" panose="020B0604030504040204" pitchFamily="34" charset="0"/>
                <a:cs typeface="Tahoma" panose="020B0604030504040204" pitchFamily="34" charset="0"/>
              </a:rPr>
              <a:t> </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23392" y="-43731"/>
            <a:ext cx="5068687" cy="5024611"/>
          </a:xfrm>
          <a:prstGeom prst="rect">
            <a:avLst/>
          </a:prstGeom>
        </p:spPr>
      </p:pic>
      <p:pic>
        <p:nvPicPr>
          <p:cNvPr id="7" name="Picture 6"/>
          <p:cNvPicPr>
            <a:picLocks noChangeAspect="1"/>
          </p:cNvPicPr>
          <p:nvPr/>
        </p:nvPicPr>
        <p:blipFill>
          <a:blip r:embed="rId6"/>
          <a:stretch>
            <a:fillRect/>
          </a:stretch>
        </p:blipFill>
        <p:spPr>
          <a:xfrm>
            <a:off x="6285548" y="0"/>
            <a:ext cx="5712692" cy="4937150"/>
          </a:xfrm>
          <a:prstGeom prst="rect">
            <a:avLst/>
          </a:prstGeom>
        </p:spPr>
      </p:pic>
    </p:spTree>
    <p:extLst>
      <p:ext uri="{BB962C8B-B14F-4D97-AF65-F5344CB8AC3E}">
        <p14:creationId xmlns:p14="http://schemas.microsoft.com/office/powerpoint/2010/main" val="23116945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207" y="692696"/>
            <a:ext cx="9937104" cy="1011105"/>
          </a:xfrm>
        </p:spPr>
        <p:txBody>
          <a:bodyPr/>
          <a:lstStyle/>
          <a:p>
            <a:r>
              <a:rPr lang="en-GB" dirty="0" smtClean="0">
                <a:solidFill>
                  <a:schemeClr val="tx2"/>
                </a:solidFill>
                <a:latin typeface="Georgia" panose="02040502050405020303" pitchFamily="18" charset="0"/>
              </a:rPr>
              <a:t>Advance HE Resources</a:t>
            </a:r>
            <a:endParaRPr lang="en-GB" dirty="0">
              <a:solidFill>
                <a:schemeClr val="tx2"/>
              </a:solidFill>
              <a:latin typeface="Georgia" panose="02040502050405020303" pitchFamily="18" charset="0"/>
            </a:endParaRPr>
          </a:p>
        </p:txBody>
      </p:sp>
      <p:sp>
        <p:nvSpPr>
          <p:cNvPr id="4" name="Text Placeholder 3"/>
          <p:cNvSpPr>
            <a:spLocks noGrp="1"/>
          </p:cNvSpPr>
          <p:nvPr>
            <p:ph type="body" sz="quarter" idx="4294967295"/>
          </p:nvPr>
        </p:nvSpPr>
        <p:spPr>
          <a:xfrm>
            <a:off x="901327" y="1644798"/>
            <a:ext cx="10515600" cy="3900487"/>
          </a:xfrm>
        </p:spPr>
        <p:txBody>
          <a:bodyPr>
            <a:normAutofit fontScale="55000" lnSpcReduction="20000"/>
          </a:bodyPr>
          <a:lstStyle/>
          <a:p>
            <a:r>
              <a:rPr lang="en-GB" dirty="0">
                <a:latin typeface="Tahoma" panose="020B0604030504040204" pitchFamily="34" charset="0"/>
                <a:ea typeface="Tahoma" panose="020B0604030504040204" pitchFamily="34" charset="0"/>
                <a:cs typeface="Tahoma" panose="020B0604030504040204" pitchFamily="34" charset="0"/>
              </a:rPr>
              <a:t>Voices of Sustainability Blog </a:t>
            </a:r>
          </a:p>
          <a:p>
            <a:r>
              <a:rPr lang="en-GB" dirty="0">
                <a:latin typeface="Tahoma" panose="020B0604030504040204" pitchFamily="34" charset="0"/>
                <a:ea typeface="Tahoma" panose="020B0604030504040204" pitchFamily="34" charset="0"/>
                <a:cs typeface="Tahoma" panose="020B0604030504040204" pitchFamily="34" charset="0"/>
                <a:hlinkClick r:id="rId2"/>
              </a:rPr>
              <a:t>https://www.advance-he.ac.uk/knowledge-hub/voices-sustainability</a:t>
            </a:r>
            <a:r>
              <a:rPr lang="en-GB" dirty="0">
                <a:latin typeface="Tahoma" panose="020B0604030504040204" pitchFamily="34" charset="0"/>
                <a:ea typeface="Tahoma" panose="020B0604030504040204" pitchFamily="34" charset="0"/>
                <a:cs typeface="Tahoma" panose="020B0604030504040204" pitchFamily="34" charset="0"/>
              </a:rPr>
              <a:t>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Sustainable Development Toolkit: Tutor Resource and Student Activity Series </a:t>
            </a:r>
            <a:r>
              <a:rPr lang="en-GB" dirty="0">
                <a:latin typeface="Tahoma" panose="020B0604030504040204" pitchFamily="34" charset="0"/>
                <a:ea typeface="Tahoma" panose="020B0604030504040204" pitchFamily="34" charset="0"/>
                <a:cs typeface="Tahoma" panose="020B0604030504040204" pitchFamily="34" charset="0"/>
                <a:hlinkClick r:id="rId3"/>
              </a:rPr>
              <a:t>https://</a:t>
            </a:r>
            <a:r>
              <a:rPr lang="en-GB" dirty="0" smtClean="0">
                <a:latin typeface="Tahoma" panose="020B0604030504040204" pitchFamily="34" charset="0"/>
                <a:ea typeface="Tahoma" panose="020B0604030504040204" pitchFamily="34" charset="0"/>
                <a:cs typeface="Tahoma" panose="020B0604030504040204" pitchFamily="34" charset="0"/>
                <a:hlinkClick r:id="rId3"/>
              </a:rPr>
              <a:t>www.advance-he.ac.uk/knowledge-hub/sustainable-development-toolkit-tutor-resource-and-student-activity-series</a:t>
            </a:r>
            <a:endParaRPr lang="en-GB" dirty="0" smtClean="0">
              <a:latin typeface="Tahoma" panose="020B0604030504040204" pitchFamily="34" charset="0"/>
              <a:ea typeface="Tahoma" panose="020B0604030504040204" pitchFamily="34" charset="0"/>
              <a:cs typeface="Tahoma" panose="020B0604030504040204" pitchFamily="34" charset="0"/>
            </a:endParaRPr>
          </a:p>
          <a:p>
            <a:r>
              <a:rPr lang="en-GB" dirty="0" smtClean="0">
                <a:latin typeface="Tahoma" panose="020B0604030504040204" pitchFamily="34" charset="0"/>
                <a:ea typeface="Tahoma" panose="020B0604030504040204" pitchFamily="34" charset="0"/>
                <a:cs typeface="Tahoma" panose="020B0604030504040204" pitchFamily="34" charset="0"/>
              </a:rPr>
              <a:t> </a:t>
            </a:r>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Webinar - Leading Sustainability in Higher Education: Leading for a Lost Cause? </a:t>
            </a:r>
          </a:p>
          <a:p>
            <a:r>
              <a:rPr lang="en-GB" dirty="0">
                <a:latin typeface="Tahoma" panose="020B0604030504040204" pitchFamily="34" charset="0"/>
                <a:ea typeface="Tahoma" panose="020B0604030504040204" pitchFamily="34" charset="0"/>
                <a:cs typeface="Tahoma" panose="020B0604030504040204" pitchFamily="34" charset="0"/>
                <a:hlinkClick r:id="rId4"/>
              </a:rPr>
              <a:t>https://www.advance-he.ac.uk/teaching-and-learning/education-sustainable-development-higher-education#reports</a:t>
            </a:r>
            <a:r>
              <a:rPr lang="en-GB" dirty="0">
                <a:latin typeface="Tahoma" panose="020B0604030504040204" pitchFamily="34" charset="0"/>
                <a:ea typeface="Tahoma" panose="020B0604030504040204" pitchFamily="34" charset="0"/>
                <a:cs typeface="Tahoma" panose="020B0604030504040204" pitchFamily="34" charset="0"/>
              </a:rPr>
              <a:t> </a:t>
            </a:r>
          </a:p>
          <a:p>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5"/>
          <a:stretch>
            <a:fillRect/>
          </a:stretch>
        </p:blipFill>
        <p:spPr>
          <a:xfrm>
            <a:off x="2351584" y="5486281"/>
            <a:ext cx="6791533" cy="1371719"/>
          </a:xfrm>
          <a:prstGeom prst="rect">
            <a:avLst/>
          </a:prstGeom>
        </p:spPr>
      </p:pic>
    </p:spTree>
    <p:extLst>
      <p:ext uri="{BB962C8B-B14F-4D97-AF65-F5344CB8AC3E}">
        <p14:creationId xmlns:p14="http://schemas.microsoft.com/office/powerpoint/2010/main" val="2956901382"/>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692696"/>
            <a:ext cx="9937104" cy="1011105"/>
          </a:xfrm>
        </p:spPr>
        <p:txBody>
          <a:bodyPr>
            <a:normAutofit fontScale="90000"/>
          </a:bodyPr>
          <a:lstStyle/>
          <a:p>
            <a:r>
              <a:rPr lang="en-GB" dirty="0">
                <a:solidFill>
                  <a:schemeClr val="tx2"/>
                </a:solidFill>
                <a:latin typeface="Georgia" panose="02040502050405020303" pitchFamily="18" charset="0"/>
              </a:rPr>
              <a:t>Getting </a:t>
            </a:r>
            <a:r>
              <a:rPr lang="en-GB" dirty="0" smtClean="0">
                <a:solidFill>
                  <a:schemeClr val="tx2"/>
                </a:solidFill>
                <a:latin typeface="Georgia" panose="02040502050405020303" pitchFamily="18" charset="0"/>
              </a:rPr>
              <a:t>Started </a:t>
            </a:r>
            <a:r>
              <a:rPr lang="en-GB" dirty="0">
                <a:solidFill>
                  <a:schemeClr val="tx2"/>
                </a:solidFill>
                <a:latin typeface="Georgia" panose="02040502050405020303" pitchFamily="18" charset="0"/>
              </a:rPr>
              <a:t>with Education for Sustainable Development</a:t>
            </a:r>
            <a:br>
              <a:rPr lang="en-GB" dirty="0">
                <a:solidFill>
                  <a:schemeClr val="tx2"/>
                </a:solidFill>
                <a:latin typeface="Georgia" panose="02040502050405020303" pitchFamily="18" charset="0"/>
              </a:rPr>
            </a:br>
            <a:r>
              <a:rPr lang="en-GB" dirty="0" smtClean="0"/>
              <a:t> </a:t>
            </a:r>
            <a:endParaRPr lang="en-GB" dirty="0"/>
          </a:p>
        </p:txBody>
      </p:sp>
      <p:sp>
        <p:nvSpPr>
          <p:cNvPr id="4" name="Text Placeholder 3"/>
          <p:cNvSpPr>
            <a:spLocks noGrp="1"/>
          </p:cNvSpPr>
          <p:nvPr>
            <p:ph type="body" sz="quarter" idx="4294967295"/>
          </p:nvPr>
        </p:nvSpPr>
        <p:spPr>
          <a:xfrm>
            <a:off x="628516" y="2060848"/>
            <a:ext cx="10515600" cy="3900488"/>
          </a:xfrm>
        </p:spPr>
        <p:txBody>
          <a:bodyPr>
            <a:normAutofit/>
          </a:bodyPr>
          <a:lstStyle/>
          <a:p>
            <a:r>
              <a:rPr lang="en-GB" sz="2800" dirty="0" smtClean="0">
                <a:latin typeface="Tahoma" panose="020B0604030504040204" pitchFamily="34" charset="0"/>
                <a:ea typeface="Tahoma" panose="020B0604030504040204" pitchFamily="34" charset="0"/>
                <a:cs typeface="Tahoma" panose="020B0604030504040204" pitchFamily="34" charset="0"/>
              </a:rPr>
              <a:t>Zoe </a:t>
            </a:r>
            <a:r>
              <a:rPr lang="en-GB" sz="2800" dirty="0">
                <a:latin typeface="Tahoma" panose="020B0604030504040204" pitchFamily="34" charset="0"/>
                <a:ea typeface="Tahoma" panose="020B0604030504040204" pitchFamily="34" charset="0"/>
                <a:cs typeface="Tahoma" panose="020B0604030504040204" pitchFamily="34" charset="0"/>
              </a:rPr>
              <a:t>Robinson, Keele University &amp; Alex Ryan, University of Gloucestershire discuss how they have embedded Education for Sustainable Development in their institutions</a:t>
            </a:r>
            <a:r>
              <a:rPr lang="en-GB" sz="2800" dirty="0" smtClean="0">
                <a:latin typeface="Tahoma" panose="020B0604030504040204" pitchFamily="34" charset="0"/>
                <a:ea typeface="Tahoma" panose="020B0604030504040204" pitchFamily="34" charset="0"/>
                <a:cs typeface="Tahoma" panose="020B0604030504040204" pitchFamily="34" charset="0"/>
              </a:rPr>
              <a:t>.</a:t>
            </a:r>
          </a:p>
          <a:p>
            <a:endParaRPr lang="en-GB" sz="2100" dirty="0">
              <a:latin typeface="Tahoma" panose="020B0604030504040204" pitchFamily="34" charset="0"/>
              <a:ea typeface="Tahoma" panose="020B0604030504040204" pitchFamily="34" charset="0"/>
              <a:cs typeface="Tahoma" panose="020B0604030504040204" pitchFamily="34" charset="0"/>
            </a:endParaRPr>
          </a:p>
          <a:p>
            <a:r>
              <a:rPr lang="en-GB" sz="2100" dirty="0">
                <a:latin typeface="Tahoma" panose="020B0604030504040204" pitchFamily="34" charset="0"/>
                <a:ea typeface="Tahoma" panose="020B0604030504040204" pitchFamily="34" charset="0"/>
                <a:cs typeface="Tahoma" panose="020B0604030504040204" pitchFamily="34" charset="0"/>
                <a:hlinkClick r:id="rId2"/>
              </a:rPr>
              <a:t>https://www.membershipresources.qaa.ac.uk/teaching-learning-and-assessment/education-for-sustainable-development</a:t>
            </a:r>
            <a:r>
              <a:rPr lang="en-GB" sz="21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GB" dirty="0" smtClean="0">
                <a:latin typeface="Tahoma" panose="020B0604030504040204" pitchFamily="34" charset="0"/>
                <a:ea typeface="Tahoma" panose="020B0604030504040204" pitchFamily="34" charset="0"/>
                <a:cs typeface="Tahoma" panose="020B0604030504040204" pitchFamily="34" charset="0"/>
              </a:rPr>
              <a:t> </a:t>
            </a:r>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pic>
        <p:nvPicPr>
          <p:cNvPr id="5" name="Picture 4"/>
          <p:cNvPicPr>
            <a:picLocks noChangeAspect="1"/>
          </p:cNvPicPr>
          <p:nvPr/>
        </p:nvPicPr>
        <p:blipFill>
          <a:blip r:embed="rId3"/>
          <a:stretch>
            <a:fillRect/>
          </a:stretch>
        </p:blipFill>
        <p:spPr>
          <a:xfrm>
            <a:off x="2567608" y="5373216"/>
            <a:ext cx="6791533" cy="1371719"/>
          </a:xfrm>
          <a:prstGeom prst="rect">
            <a:avLst/>
          </a:prstGeom>
        </p:spPr>
      </p:pic>
    </p:spTree>
    <p:extLst>
      <p:ext uri="{BB962C8B-B14F-4D97-AF65-F5344CB8AC3E}">
        <p14:creationId xmlns:p14="http://schemas.microsoft.com/office/powerpoint/2010/main" val="294376058"/>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709340"/>
            <a:ext cx="9937104" cy="1011105"/>
          </a:xfrm>
        </p:spPr>
        <p:txBody>
          <a:bodyPr/>
          <a:lstStyle/>
          <a:p>
            <a:r>
              <a:rPr lang="en-GB" dirty="0" smtClean="0">
                <a:solidFill>
                  <a:schemeClr val="tx2"/>
                </a:solidFill>
                <a:latin typeface="Georgia" panose="02040502050405020303" pitchFamily="18" charset="0"/>
              </a:rPr>
              <a:t>QAA ESD Resources – for Students</a:t>
            </a:r>
            <a:endParaRPr lang="en-GB" dirty="0">
              <a:solidFill>
                <a:schemeClr val="tx2"/>
              </a:solidFill>
              <a:latin typeface="Georgia" panose="02040502050405020303" pitchFamily="18" charset="0"/>
            </a:endParaRPr>
          </a:p>
        </p:txBody>
      </p:sp>
      <p:sp>
        <p:nvSpPr>
          <p:cNvPr id="4" name="Text Placeholder 3"/>
          <p:cNvSpPr>
            <a:spLocks noGrp="1"/>
          </p:cNvSpPr>
          <p:nvPr>
            <p:ph type="body" sz="quarter" idx="4294967295"/>
          </p:nvPr>
        </p:nvSpPr>
        <p:spPr>
          <a:xfrm>
            <a:off x="694184" y="1700808"/>
            <a:ext cx="10515600" cy="3900487"/>
          </a:xfrm>
        </p:spPr>
        <p:txBody>
          <a:bodyPr/>
          <a:lstStyle/>
          <a:p>
            <a:pPr fontAlgn="base"/>
            <a:r>
              <a:rPr lang="en-GB" sz="3200" cap="all" dirty="0">
                <a:latin typeface="Tahoma" panose="020B0604030504040204" pitchFamily="34" charset="0"/>
                <a:ea typeface="Tahoma" panose="020B0604030504040204" pitchFamily="34" charset="0"/>
                <a:cs typeface="Tahoma" panose="020B0604030504040204" pitchFamily="34" charset="0"/>
              </a:rPr>
              <a:t>EDUCATION FOR SUSTAINABLE DEVELOPMENT: STARTING THE CONVERSATION - STUDENT RESOURCE</a:t>
            </a:r>
          </a:p>
          <a:p>
            <a:pPr fontAlgn="base"/>
            <a:r>
              <a:rPr lang="en-GB" sz="2400" dirty="0">
                <a:latin typeface="Tahoma" panose="020B0604030504040204" pitchFamily="34" charset="0"/>
                <a:ea typeface="Tahoma" panose="020B0604030504040204" pitchFamily="34" charset="0"/>
                <a:cs typeface="Tahoma" panose="020B0604030504040204" pitchFamily="34" charset="0"/>
              </a:rPr>
              <a:t>Publication date: 4 June </a:t>
            </a:r>
            <a:r>
              <a:rPr lang="en-GB" sz="2400" dirty="0" smtClean="0">
                <a:latin typeface="Tahoma" panose="020B0604030504040204" pitchFamily="34" charset="0"/>
                <a:ea typeface="Tahoma" panose="020B0604030504040204" pitchFamily="34" charset="0"/>
                <a:cs typeface="Tahoma" panose="020B0604030504040204" pitchFamily="34" charset="0"/>
              </a:rPr>
              <a:t>2021</a:t>
            </a:r>
          </a:p>
          <a:p>
            <a:pPr fontAlgn="base"/>
            <a:r>
              <a:rPr lang="en-GB" sz="2400" dirty="0" smtClean="0">
                <a:latin typeface="Tahoma" panose="020B0604030504040204" pitchFamily="34" charset="0"/>
                <a:ea typeface="Tahoma" panose="020B0604030504040204" pitchFamily="34" charset="0"/>
                <a:cs typeface="Tahoma" panose="020B0604030504040204" pitchFamily="34" charset="0"/>
              </a:rPr>
              <a:t>Students </a:t>
            </a:r>
            <a:r>
              <a:rPr lang="en-GB" sz="2400" dirty="0">
                <a:latin typeface="Tahoma" panose="020B0604030504040204" pitchFamily="34" charset="0"/>
                <a:ea typeface="Tahoma" panose="020B0604030504040204" pitchFamily="34" charset="0"/>
                <a:cs typeface="Tahoma" panose="020B0604030504040204" pitchFamily="34" charset="0"/>
              </a:rPr>
              <a:t>at QAA Member institutions can use this resource to  engage with their institution and students' union  about ESD.</a:t>
            </a:r>
          </a:p>
          <a:p>
            <a:r>
              <a:rPr lang="en-GB" sz="1800" dirty="0">
                <a:latin typeface="Tahoma" panose="020B0604030504040204" pitchFamily="34" charset="0"/>
                <a:ea typeface="Tahoma" panose="020B0604030504040204" pitchFamily="34" charset="0"/>
                <a:cs typeface="Tahoma" panose="020B0604030504040204" pitchFamily="34" charset="0"/>
                <a:hlinkClick r:id="rId2"/>
              </a:rPr>
              <a:t>https://</a:t>
            </a:r>
            <a:r>
              <a:rPr lang="en-GB" sz="1800" dirty="0" smtClean="0">
                <a:latin typeface="Tahoma" panose="020B0604030504040204" pitchFamily="34" charset="0"/>
                <a:ea typeface="Tahoma" panose="020B0604030504040204" pitchFamily="34" charset="0"/>
                <a:cs typeface="Tahoma" panose="020B0604030504040204" pitchFamily="34" charset="0"/>
                <a:hlinkClick r:id="rId2"/>
              </a:rPr>
              <a:t>www.membershipresources.qaa.ac.uk/teaching-learning-and-assessment/education-for-sustainable-development</a:t>
            </a:r>
            <a:r>
              <a:rPr lang="en-GB" sz="1800" dirty="0" smtClean="0">
                <a:latin typeface="Tahoma" panose="020B0604030504040204" pitchFamily="34" charset="0"/>
                <a:ea typeface="Tahoma" panose="020B0604030504040204" pitchFamily="34" charset="0"/>
                <a:cs typeface="Tahoma" panose="020B0604030504040204" pitchFamily="34" charset="0"/>
              </a:rPr>
              <a:t> </a:t>
            </a:r>
            <a:endParaRPr lang="en-GB" sz="1800"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87628797"/>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32A5EE2D-F6D9-4D41-A9B5-FD09BA129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9" r="44277" b="78021"/>
          <a:stretch/>
        </p:blipFill>
        <p:spPr>
          <a:xfrm>
            <a:off x="0" y="135731"/>
            <a:ext cx="6793706" cy="1371600"/>
          </a:xfrm>
          <a:prstGeom prst="rect">
            <a:avLst/>
          </a:prstGeom>
        </p:spPr>
      </p:pic>
      <p:sp>
        <p:nvSpPr>
          <p:cNvPr id="6" name="TextBox 5">
            <a:extLst>
              <a:ext uri="{FF2B5EF4-FFF2-40B4-BE49-F238E27FC236}">
                <a16:creationId xmlns:a16="http://schemas.microsoft.com/office/drawing/2014/main" id="{A6169308-4A46-4670-8F47-1B3223FA6E38}"/>
              </a:ext>
            </a:extLst>
          </p:cNvPr>
          <p:cNvSpPr txBox="1"/>
          <p:nvPr/>
        </p:nvSpPr>
        <p:spPr>
          <a:xfrm>
            <a:off x="600075" y="1507331"/>
            <a:ext cx="5826125" cy="907941"/>
          </a:xfrm>
          <a:prstGeom prst="rect">
            <a:avLst/>
          </a:prstGeom>
          <a:noFill/>
        </p:spPr>
        <p:txBody>
          <a:bodyPr wrap="square" rtlCol="0">
            <a:spAutoFit/>
          </a:bodyPr>
          <a:lstStyle/>
          <a:p>
            <a:r>
              <a:rPr lang="en-GB" sz="2400" b="0" i="0" dirty="0" smtClean="0">
                <a:solidFill>
                  <a:schemeClr val="tx1">
                    <a:lumMod val="75000"/>
                    <a:lumOff val="25000"/>
                  </a:schemeClr>
                </a:solidFill>
                <a:effectLst/>
                <a:latin typeface="Tahoma" panose="020B0604030504040204" pitchFamily="34" charset="0"/>
                <a:ea typeface="Tahoma" panose="020B0604030504040204" pitchFamily="34" charset="0"/>
                <a:cs typeface="Tahoma" panose="020B0604030504040204" pitchFamily="34" charset="0"/>
              </a:rPr>
              <a:t>  </a:t>
            </a:r>
            <a:endParaRPr lang="en-GB"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888707" y="620688"/>
            <a:ext cx="4230745" cy="6066730"/>
          </a:xfrm>
          <a:prstGeom prst="rect">
            <a:avLst/>
          </a:prstGeom>
        </p:spPr>
      </p:pic>
      <p:sp>
        <p:nvSpPr>
          <p:cNvPr id="3" name="Rectangle 2"/>
          <p:cNvSpPr/>
          <p:nvPr/>
        </p:nvSpPr>
        <p:spPr>
          <a:xfrm>
            <a:off x="684212" y="1961301"/>
            <a:ext cx="3611588" cy="3046988"/>
          </a:xfrm>
          <a:prstGeom prst="rect">
            <a:avLst/>
          </a:prstGeom>
        </p:spPr>
        <p:txBody>
          <a:bodyPr wrap="square">
            <a:spAutoFit/>
          </a:bodyPr>
          <a:lstStyle/>
          <a:p>
            <a:r>
              <a:rPr lang="en-GB" sz="3200" dirty="0">
                <a:solidFill>
                  <a:schemeClr val="tx2"/>
                </a:solidFill>
                <a:latin typeface="Georgia" panose="02040502050405020303" pitchFamily="18" charset="0"/>
              </a:rPr>
              <a:t>Education for Sustainable </a:t>
            </a:r>
            <a:r>
              <a:rPr lang="en-GB" sz="3200" dirty="0" smtClean="0">
                <a:solidFill>
                  <a:schemeClr val="tx2"/>
                </a:solidFill>
                <a:latin typeface="Georgia" panose="02040502050405020303" pitchFamily="18" charset="0"/>
              </a:rPr>
              <a:t>Development.</a:t>
            </a:r>
          </a:p>
          <a:p>
            <a:r>
              <a:rPr lang="en-GB" sz="3200" dirty="0" smtClean="0">
                <a:solidFill>
                  <a:schemeClr val="tx2"/>
                </a:solidFill>
                <a:latin typeface="Georgia" panose="02040502050405020303" pitchFamily="18" charset="0"/>
              </a:rPr>
              <a:t>Useful </a:t>
            </a:r>
            <a:r>
              <a:rPr lang="en-GB" sz="3200" dirty="0">
                <a:solidFill>
                  <a:schemeClr val="tx2"/>
                </a:solidFill>
                <a:latin typeface="Georgia" panose="02040502050405020303" pitchFamily="18" charset="0"/>
              </a:rPr>
              <a:t>Resources for Students and Staff Poster</a:t>
            </a:r>
          </a:p>
        </p:txBody>
      </p:sp>
    </p:spTree>
    <p:extLst>
      <p:ext uri="{BB962C8B-B14F-4D97-AF65-F5344CB8AC3E}">
        <p14:creationId xmlns:p14="http://schemas.microsoft.com/office/powerpoint/2010/main" val="1762345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476672"/>
            <a:ext cx="9937104" cy="1011105"/>
          </a:xfrm>
        </p:spPr>
        <p:txBody>
          <a:bodyPr>
            <a:normAutofit fontScale="90000"/>
          </a:bodyPr>
          <a:lstStyle/>
          <a:p>
            <a:r>
              <a:rPr lang="en-GB" dirty="0" smtClean="0">
                <a:solidFill>
                  <a:schemeClr val="tx2"/>
                </a:solidFill>
                <a:latin typeface="Georgia" panose="02040502050405020303" pitchFamily="18" charset="0"/>
              </a:rPr>
              <a:t>QAA Projects </a:t>
            </a:r>
            <a:r>
              <a:rPr lang="en-GB" dirty="0">
                <a:solidFill>
                  <a:schemeClr val="tx2"/>
                </a:solidFill>
                <a:latin typeface="Georgia" panose="02040502050405020303" pitchFamily="18" charset="0"/>
              </a:rPr>
              <a:t>to </a:t>
            </a:r>
            <a:r>
              <a:rPr lang="en-GB" dirty="0" smtClean="0">
                <a:solidFill>
                  <a:schemeClr val="tx2"/>
                </a:solidFill>
                <a:latin typeface="Georgia" panose="02040502050405020303" pitchFamily="18" charset="0"/>
              </a:rPr>
              <a:t>Support </a:t>
            </a:r>
            <a:r>
              <a:rPr lang="en-GB" dirty="0">
                <a:solidFill>
                  <a:schemeClr val="tx2"/>
                </a:solidFill>
                <a:latin typeface="Georgia" panose="02040502050405020303" pitchFamily="18" charset="0"/>
              </a:rPr>
              <a:t>the ESD Guidance</a:t>
            </a:r>
            <a:br>
              <a:rPr lang="en-GB" dirty="0">
                <a:solidFill>
                  <a:schemeClr val="tx2"/>
                </a:solidFill>
                <a:latin typeface="Georgia" panose="02040502050405020303" pitchFamily="18" charset="0"/>
              </a:rPr>
            </a:br>
            <a:endParaRPr lang="en-GB" dirty="0">
              <a:solidFill>
                <a:schemeClr val="tx2"/>
              </a:solidFill>
              <a:latin typeface="Georgia" panose="02040502050405020303" pitchFamily="18" charset="0"/>
            </a:endParaRPr>
          </a:p>
        </p:txBody>
      </p:sp>
      <p:sp>
        <p:nvSpPr>
          <p:cNvPr id="4" name="Text Placeholder 3"/>
          <p:cNvSpPr>
            <a:spLocks noGrp="1"/>
          </p:cNvSpPr>
          <p:nvPr>
            <p:ph type="body" sz="quarter" idx="4294967295"/>
          </p:nvPr>
        </p:nvSpPr>
        <p:spPr>
          <a:xfrm>
            <a:off x="943968" y="1628800"/>
            <a:ext cx="10515600" cy="3900487"/>
          </a:xfrm>
        </p:spPr>
        <p:txBody>
          <a:bodyPr>
            <a:normAutofit fontScale="92500" lnSpcReduction="20000"/>
          </a:bodyPr>
          <a:lstStyle/>
          <a:p>
            <a:pPr marL="0" indent="0">
              <a:buNone/>
            </a:pPr>
            <a:r>
              <a:rPr lang="en-GB" sz="3100" b="1" dirty="0">
                <a:latin typeface="Tahoma" panose="020B0604030504040204" pitchFamily="34" charset="0"/>
                <a:ea typeface="Tahoma" panose="020B0604030504040204" pitchFamily="34" charset="0"/>
                <a:cs typeface="Tahoma" panose="020B0604030504040204" pitchFamily="34" charset="0"/>
              </a:rPr>
              <a:t>Collaborative Enhancement Projects </a:t>
            </a:r>
            <a:endParaRPr lang="en-GB" sz="3100"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31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600" dirty="0" smtClean="0">
                <a:latin typeface="Tahoma" panose="020B0604030504040204" pitchFamily="34" charset="0"/>
                <a:ea typeface="Tahoma" panose="020B0604030504040204" pitchFamily="34" charset="0"/>
                <a:cs typeface="Tahoma" panose="020B0604030504040204" pitchFamily="34" charset="0"/>
              </a:rPr>
              <a:t>ESD </a:t>
            </a:r>
            <a:r>
              <a:rPr lang="en-GB" sz="2600" dirty="0">
                <a:latin typeface="Tahoma" panose="020B0604030504040204" pitchFamily="34" charset="0"/>
                <a:ea typeface="Tahoma" panose="020B0604030504040204" pitchFamily="34" charset="0"/>
                <a:cs typeface="Tahoma" panose="020B0604030504040204" pitchFamily="34" charset="0"/>
              </a:rPr>
              <a:t>AND ACADEMIC QUALITY </a:t>
            </a:r>
          </a:p>
          <a:p>
            <a:pPr marL="0" indent="0">
              <a:buNone/>
            </a:pPr>
            <a:r>
              <a:rPr lang="en-GB" sz="1700" dirty="0">
                <a:latin typeface="Tahoma" panose="020B0604030504040204" pitchFamily="34" charset="0"/>
                <a:ea typeface="Tahoma" panose="020B0604030504040204" pitchFamily="34" charset="0"/>
                <a:cs typeface="Tahoma" panose="020B0604030504040204" pitchFamily="34" charset="0"/>
                <a:hlinkClick r:id="rId2"/>
              </a:rPr>
              <a:t>https://www.qaa.ac.uk//en/membership/collaborative-enhancement-projects/education-for-sustainable-development/esd-and-academic-quality</a:t>
            </a:r>
            <a:r>
              <a:rPr lang="en-GB" sz="1700" dirty="0">
                <a:latin typeface="Tahoma" panose="020B0604030504040204" pitchFamily="34" charset="0"/>
                <a:ea typeface="Tahoma" panose="020B0604030504040204" pitchFamily="34" charset="0"/>
                <a:cs typeface="Tahoma" panose="020B0604030504040204" pitchFamily="34" charset="0"/>
              </a:rPr>
              <a:t> </a:t>
            </a:r>
            <a:endParaRPr lang="en-GB" sz="17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600" dirty="0">
                <a:latin typeface="Tahoma" panose="020B0604030504040204" pitchFamily="34" charset="0"/>
                <a:ea typeface="Tahoma" panose="020B0604030504040204" pitchFamily="34" charset="0"/>
                <a:cs typeface="Tahoma" panose="020B0604030504040204" pitchFamily="34" charset="0"/>
              </a:rPr>
              <a:t>DEVELOPING PHENOMENAL LEARNING: A TOOLKIT FOR IMPLEMENTING PHENOMENON-BASED LEARNING AS PART OF A FUTURE-PROOFED SDG HE CURRICULUM </a:t>
            </a:r>
          </a:p>
          <a:p>
            <a:pPr marL="0" indent="0">
              <a:buNone/>
            </a:pPr>
            <a:r>
              <a:rPr lang="en-GB" sz="1700" dirty="0">
                <a:latin typeface="Tahoma" panose="020B0604030504040204" pitchFamily="34" charset="0"/>
                <a:ea typeface="Tahoma" panose="020B0604030504040204" pitchFamily="34" charset="0"/>
                <a:cs typeface="Tahoma" panose="020B0604030504040204" pitchFamily="34" charset="0"/>
                <a:hlinkClick r:id="rId3"/>
              </a:rPr>
              <a:t>https://www.qaa.ac.uk//en/membership/collaborative-enhancement-projects/education-for-sustainable-development/developing-phenomenal-learning-a-toolkit-for-implementing-phenomenon-based-learning-as-part-of-a-future-proofed-sdg-he-curriculum</a:t>
            </a:r>
            <a:r>
              <a:rPr lang="en-GB" sz="1700" dirty="0">
                <a:latin typeface="Tahoma" panose="020B0604030504040204" pitchFamily="34" charset="0"/>
                <a:ea typeface="Tahoma" panose="020B0604030504040204" pitchFamily="34" charset="0"/>
                <a:cs typeface="Tahoma" panose="020B0604030504040204" pitchFamily="34" charset="0"/>
              </a:rPr>
              <a:t> </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5656801"/>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2"/>
                </a:solidFill>
                <a:latin typeface="Georgia" panose="02040502050405020303" pitchFamily="18" charset="0"/>
              </a:rPr>
              <a:t>QAA Projects </a:t>
            </a:r>
            <a:r>
              <a:rPr lang="en-GB" dirty="0">
                <a:solidFill>
                  <a:schemeClr val="tx2"/>
                </a:solidFill>
                <a:latin typeface="Georgia" panose="02040502050405020303" pitchFamily="18" charset="0"/>
              </a:rPr>
              <a:t>to </a:t>
            </a:r>
            <a:r>
              <a:rPr lang="en-GB" dirty="0" smtClean="0">
                <a:solidFill>
                  <a:schemeClr val="tx2"/>
                </a:solidFill>
                <a:latin typeface="Georgia" panose="02040502050405020303" pitchFamily="18" charset="0"/>
              </a:rPr>
              <a:t>Support </a:t>
            </a:r>
            <a:r>
              <a:rPr lang="en-GB" dirty="0">
                <a:solidFill>
                  <a:schemeClr val="tx2"/>
                </a:solidFill>
                <a:latin typeface="Georgia" panose="02040502050405020303" pitchFamily="18" charset="0"/>
              </a:rPr>
              <a:t>the ESD Guidance</a:t>
            </a:r>
            <a:br>
              <a:rPr lang="en-GB" dirty="0">
                <a:solidFill>
                  <a:schemeClr val="tx2"/>
                </a:solidFill>
                <a:latin typeface="Georgia" panose="02040502050405020303" pitchFamily="18" charset="0"/>
              </a:rPr>
            </a:br>
            <a:endParaRPr lang="en-GB" dirty="0">
              <a:solidFill>
                <a:schemeClr val="tx2"/>
              </a:solidFill>
              <a:latin typeface="Georgia" panose="02040502050405020303" pitchFamily="18" charset="0"/>
            </a:endParaRPr>
          </a:p>
        </p:txBody>
      </p:sp>
      <p:sp>
        <p:nvSpPr>
          <p:cNvPr id="4" name="Text Placeholder 3"/>
          <p:cNvSpPr>
            <a:spLocks noGrp="1"/>
          </p:cNvSpPr>
          <p:nvPr>
            <p:ph type="body" sz="quarter" idx="4294967295"/>
          </p:nvPr>
        </p:nvSpPr>
        <p:spPr>
          <a:xfrm>
            <a:off x="767408" y="1844824"/>
            <a:ext cx="10515600" cy="3900487"/>
          </a:xfrm>
        </p:spPr>
        <p:txBody>
          <a:bodyPr>
            <a:normAutofit fontScale="77500" lnSpcReduction="20000"/>
          </a:bodyPr>
          <a:lstStyle/>
          <a:p>
            <a:pPr marL="0" indent="0">
              <a:buNone/>
            </a:pPr>
            <a:r>
              <a:rPr lang="en-GB" b="1" dirty="0">
                <a:latin typeface="Tahoma" panose="020B0604030504040204" pitchFamily="34" charset="0"/>
                <a:ea typeface="Tahoma" panose="020B0604030504040204" pitchFamily="34" charset="0"/>
                <a:cs typeface="Tahoma" panose="020B0604030504040204" pitchFamily="34" charset="0"/>
              </a:rPr>
              <a:t>Collaborative Enhancement Projects </a:t>
            </a:r>
            <a:endParaRPr lang="en-GB" b="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3100" dirty="0">
                <a:latin typeface="Tahoma" panose="020B0604030504040204" pitchFamily="34" charset="0"/>
                <a:ea typeface="Tahoma" panose="020B0604030504040204" pitchFamily="34" charset="0"/>
                <a:cs typeface="Tahoma" panose="020B0604030504040204" pitchFamily="34" charset="0"/>
              </a:rPr>
              <a:t>STUDENTS DRIVING CURRICULUM QUALITY FOR SUSTAINABILITY - DEVELOPING CRITERIA &amp; TOOLS </a:t>
            </a:r>
          </a:p>
          <a:p>
            <a:pPr marL="0" indent="0">
              <a:buNone/>
            </a:pPr>
            <a:r>
              <a:rPr lang="en-GB" sz="1800" dirty="0">
                <a:latin typeface="Tahoma" panose="020B0604030504040204" pitchFamily="34" charset="0"/>
                <a:ea typeface="Tahoma" panose="020B0604030504040204" pitchFamily="34" charset="0"/>
                <a:cs typeface="Tahoma" panose="020B0604030504040204" pitchFamily="34" charset="0"/>
                <a:hlinkClick r:id="rId2"/>
              </a:rPr>
              <a:t>https://www.qaa.ac.uk//en/membership/collaborative-enhancement-projects/education-for-sustainable-development/students-driving-curriculum-quality-for-sustainability-developing-criteria-and-tools</a:t>
            </a:r>
            <a:r>
              <a:rPr lang="en-GB" dirty="0">
                <a:latin typeface="Tahoma" panose="020B0604030504040204" pitchFamily="34" charset="0"/>
                <a:ea typeface="Tahoma" panose="020B0604030504040204" pitchFamily="34" charset="0"/>
                <a:cs typeface="Tahoma" panose="020B0604030504040204" pitchFamily="34" charset="0"/>
              </a:rPr>
              <a:t> </a:t>
            </a:r>
            <a:endParaRPr lang="en-GB"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3400" dirty="0">
                <a:latin typeface="Tahoma" panose="020B0604030504040204" pitchFamily="34" charset="0"/>
                <a:ea typeface="Tahoma" panose="020B0604030504040204" pitchFamily="34" charset="0"/>
                <a:cs typeface="Tahoma" panose="020B0604030504040204" pitchFamily="34" charset="0"/>
              </a:rPr>
              <a:t>MONITORING AND EVALUATING EDUCATION FOR SUSTAINABLE DEVELOPMENT IN HIGHER EDUCATION </a:t>
            </a:r>
          </a:p>
          <a:p>
            <a:pPr marL="0" indent="0">
              <a:buNone/>
            </a:pPr>
            <a:r>
              <a:rPr lang="en-GB" sz="1800" dirty="0">
                <a:latin typeface="Tahoma" panose="020B0604030504040204" pitchFamily="34" charset="0"/>
                <a:ea typeface="Tahoma" panose="020B0604030504040204" pitchFamily="34" charset="0"/>
                <a:cs typeface="Tahoma" panose="020B0604030504040204" pitchFamily="34" charset="0"/>
                <a:hlinkClick r:id="rId3"/>
              </a:rPr>
              <a:t>https://www.qaa.ac.uk//en/membership/collaborative-enhancement-projects/education-for-sustainable-development/monitoring-and-evaluating-education-for-sustainable-development-in-higher-education</a:t>
            </a:r>
            <a:r>
              <a:rPr lang="en-GB" sz="1800" dirty="0">
                <a:latin typeface="Tahoma" panose="020B0604030504040204" pitchFamily="34" charset="0"/>
                <a:ea typeface="Tahoma" panose="020B0604030504040204" pitchFamily="34" charset="0"/>
                <a:cs typeface="Tahoma" panose="020B0604030504040204" pitchFamily="34" charset="0"/>
              </a:rPr>
              <a:t>    </a:t>
            </a:r>
          </a:p>
          <a:p>
            <a:endParaRPr lang="en-GB"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32558611"/>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latin typeface="Georgia" panose="02040502050405020303" pitchFamily="18" charset="0"/>
              </a:rPr>
              <a:t>Resources Coming Soon </a:t>
            </a:r>
            <a:endParaRPr lang="en-GB" dirty="0">
              <a:solidFill>
                <a:schemeClr val="tx2"/>
              </a:solidFill>
              <a:latin typeface="Georgia" panose="02040502050405020303" pitchFamily="18" charset="0"/>
            </a:endParaRPr>
          </a:p>
        </p:txBody>
      </p:sp>
      <p:sp>
        <p:nvSpPr>
          <p:cNvPr id="4" name="Text Placeholder 3"/>
          <p:cNvSpPr>
            <a:spLocks noGrp="1"/>
          </p:cNvSpPr>
          <p:nvPr>
            <p:ph type="body" sz="quarter" idx="4294967295"/>
          </p:nvPr>
        </p:nvSpPr>
        <p:spPr>
          <a:xfrm>
            <a:off x="767408" y="1689980"/>
            <a:ext cx="10515600" cy="3965575"/>
          </a:xfrm>
        </p:spPr>
        <p:txBody>
          <a:bodyPr>
            <a:noAutofit/>
          </a:bodyPr>
          <a:lstStyle/>
          <a:p>
            <a:r>
              <a:rPr lang="en-GB" sz="3600" dirty="0">
                <a:latin typeface="Tahoma" panose="020B0604030504040204" pitchFamily="34" charset="0"/>
                <a:ea typeface="Tahoma" panose="020B0604030504040204" pitchFamily="34" charset="0"/>
                <a:cs typeface="Tahoma" panose="020B0604030504040204" pitchFamily="34" charset="0"/>
              </a:rPr>
              <a:t>QAA Addendum to </a:t>
            </a:r>
            <a:r>
              <a:rPr lang="en-GB" sz="3600" dirty="0" smtClean="0">
                <a:latin typeface="Tahoma" panose="020B0604030504040204" pitchFamily="34" charset="0"/>
                <a:ea typeface="Tahoma" panose="020B0604030504040204" pitchFamily="34" charset="0"/>
                <a:cs typeface="Tahoma" panose="020B0604030504040204" pitchFamily="34" charset="0"/>
              </a:rPr>
              <a:t>ESD Guidance to cover international </a:t>
            </a:r>
            <a:r>
              <a:rPr lang="en-GB" sz="3600" dirty="0">
                <a:latin typeface="Tahoma" panose="020B0604030504040204" pitchFamily="34" charset="0"/>
                <a:ea typeface="Tahoma" panose="020B0604030504040204" pitchFamily="34" charset="0"/>
                <a:cs typeface="Tahoma" panose="020B0604030504040204" pitchFamily="34" charset="0"/>
              </a:rPr>
              <a:t>activities in </a:t>
            </a:r>
            <a:r>
              <a:rPr lang="en-GB" sz="3600" dirty="0" smtClean="0">
                <a:latin typeface="Tahoma" panose="020B0604030504040204" pitchFamily="34" charset="0"/>
                <a:ea typeface="Tahoma" panose="020B0604030504040204" pitchFamily="34" charset="0"/>
                <a:cs typeface="Tahoma" panose="020B0604030504040204" pitchFamily="34" charset="0"/>
              </a:rPr>
              <a:t>HE.</a:t>
            </a:r>
          </a:p>
          <a:p>
            <a:r>
              <a:rPr lang="en-GB" sz="3600" dirty="0" smtClean="0">
                <a:latin typeface="Tahoma" panose="020B0604030504040204" pitchFamily="34" charset="0"/>
                <a:ea typeface="Tahoma" panose="020B0604030504040204" pitchFamily="34" charset="0"/>
                <a:cs typeface="Tahoma" panose="020B0604030504040204" pitchFamily="34" charset="0"/>
              </a:rPr>
              <a:t>Probable </a:t>
            </a:r>
            <a:r>
              <a:rPr lang="en-GB" sz="3600" dirty="0">
                <a:latin typeface="Tahoma" panose="020B0604030504040204" pitchFamily="34" charset="0"/>
                <a:ea typeface="Tahoma" panose="020B0604030504040204" pitchFamily="34" charset="0"/>
                <a:cs typeface="Tahoma" panose="020B0604030504040204" pitchFamily="34" charset="0"/>
              </a:rPr>
              <a:t>publication </a:t>
            </a:r>
            <a:r>
              <a:rPr lang="en-GB" sz="3600" dirty="0" smtClean="0">
                <a:latin typeface="Tahoma" panose="020B0604030504040204" pitchFamily="34" charset="0"/>
                <a:ea typeface="Tahoma" panose="020B0604030504040204" pitchFamily="34" charset="0"/>
                <a:cs typeface="Tahoma" panose="020B0604030504040204" pitchFamily="34" charset="0"/>
              </a:rPr>
              <a:t>2023</a:t>
            </a:r>
          </a:p>
          <a:p>
            <a:endParaRPr lang="en-GB" sz="3200" dirty="0">
              <a:latin typeface="Tahoma" panose="020B0604030504040204" pitchFamily="34" charset="0"/>
              <a:ea typeface="Tahoma" panose="020B0604030504040204" pitchFamily="34" charset="0"/>
              <a:cs typeface="Tahoma" panose="020B0604030504040204" pitchFamily="34" charset="0"/>
            </a:endParaRPr>
          </a:p>
          <a:p>
            <a:r>
              <a:rPr lang="en-GB" sz="3600" dirty="0" smtClean="0">
                <a:latin typeface="Tahoma" panose="020B0604030504040204" pitchFamily="34" charset="0"/>
                <a:ea typeface="Tahoma" panose="020B0604030504040204" pitchFamily="34" charset="0"/>
                <a:cs typeface="Tahoma" panose="020B0604030504040204" pitchFamily="34" charset="0"/>
              </a:rPr>
              <a:t>Quality Management and ESD</a:t>
            </a:r>
          </a:p>
          <a:p>
            <a:r>
              <a:rPr lang="en-GB" sz="3600" dirty="0" smtClean="0">
                <a:latin typeface="Tahoma" panose="020B0604030504040204" pitchFamily="34" charset="0"/>
                <a:ea typeface="Tahoma" panose="020B0604030504040204" pitchFamily="34" charset="0"/>
                <a:cs typeface="Tahoma" panose="020B0604030504040204" pitchFamily="34" charset="0"/>
              </a:rPr>
              <a:t>To be drafted after the current crop of Enhancement projects complete</a:t>
            </a:r>
            <a:endParaRPr lang="en-GB" sz="3600" dirty="0">
              <a:latin typeface="Tahoma" panose="020B0604030504040204" pitchFamily="34" charset="0"/>
              <a:ea typeface="Tahoma" panose="020B0604030504040204" pitchFamily="34" charset="0"/>
              <a:cs typeface="Tahoma" panose="020B0604030504040204" pitchFamily="34" charset="0"/>
            </a:endParaRPr>
          </a:p>
          <a:p>
            <a:endParaRPr lang="en-GB" sz="3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5700831"/>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842E-D164-42A5-9246-CDE6EB26AADB}"/>
              </a:ext>
            </a:extLst>
          </p:cNvPr>
          <p:cNvSpPr>
            <a:spLocks noGrp="1"/>
          </p:cNvSpPr>
          <p:nvPr>
            <p:ph type="title"/>
          </p:nvPr>
        </p:nvSpPr>
        <p:spPr>
          <a:xfrm>
            <a:off x="838200" y="669925"/>
            <a:ext cx="4508946" cy="1325563"/>
          </a:xfrm>
        </p:spPr>
        <p:txBody>
          <a:bodyPr anchor="b">
            <a:normAutofit/>
          </a:bodyPr>
          <a:lstStyle/>
          <a:p>
            <a:pPr algn="r"/>
            <a:r>
              <a:rPr lang="en-US" sz="3200" b="1" dirty="0" smtClean="0">
                <a:latin typeface="Georgia" panose="02040502050405020303" pitchFamily="18" charset="0"/>
              </a:rPr>
              <a:t> </a:t>
            </a:r>
            <a:r>
              <a:rPr lang="en-US" sz="3200" b="1" dirty="0" smtClean="0">
                <a:solidFill>
                  <a:schemeClr val="bg1"/>
                </a:solidFill>
                <a:latin typeface="Georgia" panose="02040502050405020303" pitchFamily="18" charset="0"/>
              </a:rPr>
              <a:t>of </a:t>
            </a:r>
            <a:r>
              <a:rPr lang="en-US" sz="3200" b="1" dirty="0">
                <a:solidFill>
                  <a:schemeClr val="bg1"/>
                </a:solidFill>
                <a:latin typeface="Georgia" panose="02040502050405020303" pitchFamily="18" charset="0"/>
              </a:rPr>
              <a:t>ESD</a:t>
            </a:r>
            <a:endParaRPr lang="en-GB" sz="3100" dirty="0">
              <a:solidFill>
                <a:schemeClr val="bg1"/>
              </a:solidFill>
              <a:latin typeface="Georgia" panose="02040502050405020303" pitchFamily="18" charset="0"/>
            </a:endParaRPr>
          </a:p>
        </p:txBody>
      </p:sp>
      <p:sp>
        <p:nvSpPr>
          <p:cNvPr id="3" name="Content Placeholder 2">
            <a:extLst>
              <a:ext uri="{FF2B5EF4-FFF2-40B4-BE49-F238E27FC236}">
                <a16:creationId xmlns:a16="http://schemas.microsoft.com/office/drawing/2014/main" id="{CC23B4E2-4026-419F-A91A-16D6F2BC083E}"/>
              </a:ext>
            </a:extLst>
          </p:cNvPr>
          <p:cNvSpPr>
            <a:spLocks noGrp="1"/>
          </p:cNvSpPr>
          <p:nvPr>
            <p:ph idx="1"/>
          </p:nvPr>
        </p:nvSpPr>
        <p:spPr>
          <a:xfrm>
            <a:off x="1320702" y="2550220"/>
            <a:ext cx="6069610" cy="3158264"/>
          </a:xfrm>
        </p:spPr>
        <p:txBody>
          <a:bodyPr>
            <a:noAutofit/>
          </a:bodyPr>
          <a:lstStyle/>
          <a:p>
            <a:pPr marL="0" indent="0" algn="ctr">
              <a:buNone/>
            </a:pPr>
            <a:r>
              <a:rPr lang="en-US" sz="20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000" i="1" dirty="0" smtClean="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UNESCO, 2019</a:t>
            </a:r>
          </a:p>
        </p:txBody>
      </p:sp>
      <p:sp>
        <p:nvSpPr>
          <p:cNvPr id="4" name="Rectangle 3"/>
          <p:cNvSpPr/>
          <p:nvPr/>
        </p:nvSpPr>
        <p:spPr>
          <a:xfrm>
            <a:off x="304800" y="302359"/>
            <a:ext cx="5994400" cy="1077218"/>
          </a:xfrm>
          <a:prstGeom prst="rect">
            <a:avLst/>
          </a:prstGeom>
        </p:spPr>
        <p:txBody>
          <a:bodyPr wrap="square">
            <a:spAutoFit/>
          </a:bodyPr>
          <a:lstStyle/>
          <a:p>
            <a:r>
              <a:rPr lang="en-GB" sz="2400" dirty="0" smtClean="0"/>
              <a:t>Other Output</a:t>
            </a:r>
          </a:p>
          <a:p>
            <a:endParaRPr lang="en-GB" sz="2400" dirty="0"/>
          </a:p>
          <a:p>
            <a:r>
              <a:rPr lang="en-GB" sz="1600" b="1" dirty="0" smtClean="0">
                <a:latin typeface="Tahoma" panose="020B0604030504040204" pitchFamily="34" charset="0"/>
                <a:ea typeface="Tahoma" panose="020B0604030504040204" pitchFamily="34" charset="0"/>
                <a:cs typeface="Tahoma" panose="020B0604030504040204" pitchFamily="34" charset="0"/>
              </a:rPr>
              <a:t> </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a:stretch>
            <a:fillRect/>
          </a:stretch>
        </p:blipFill>
        <p:spPr>
          <a:xfrm>
            <a:off x="6863634" y="0"/>
            <a:ext cx="5328366" cy="6858594"/>
          </a:xfrm>
          <a:prstGeom prst="rect">
            <a:avLst/>
          </a:prstGeom>
        </p:spPr>
      </p:pic>
      <p:sp>
        <p:nvSpPr>
          <p:cNvPr id="5" name="Rectangle 4"/>
          <p:cNvSpPr/>
          <p:nvPr/>
        </p:nvSpPr>
        <p:spPr>
          <a:xfrm>
            <a:off x="485417" y="1439724"/>
            <a:ext cx="6096000" cy="4801314"/>
          </a:xfrm>
          <a:prstGeom prst="rect">
            <a:avLst/>
          </a:prstGeom>
        </p:spPr>
        <p:txBody>
          <a:bodyPr>
            <a:spAutoFit/>
          </a:bodyPr>
          <a:lstStyle/>
          <a:p>
            <a:r>
              <a:rPr lang="en-GB" dirty="0">
                <a:latin typeface="Tahoma" panose="020B0604030504040204" pitchFamily="34" charset="0"/>
                <a:ea typeface="Tahoma" panose="020B0604030504040204" pitchFamily="34" charset="0"/>
                <a:cs typeface="Tahoma" panose="020B0604030504040204" pitchFamily="34" charset="0"/>
              </a:rPr>
              <a:t>Simon Kemp &amp; Jim </a:t>
            </a:r>
            <a:r>
              <a:rPr lang="en-GB" dirty="0" smtClean="0">
                <a:latin typeface="Tahoma" panose="020B0604030504040204" pitchFamily="34" charset="0"/>
                <a:ea typeface="Tahoma" panose="020B0604030504040204" pitchFamily="34" charset="0"/>
                <a:cs typeface="Tahoma" panose="020B0604030504040204" pitchFamily="34" charset="0"/>
              </a:rPr>
              <a:t>Longhurst (</a:t>
            </a:r>
            <a:r>
              <a:rPr lang="en-GB" dirty="0">
                <a:latin typeface="Tahoma" panose="020B0604030504040204" pitchFamily="34" charset="0"/>
                <a:ea typeface="Tahoma" panose="020B0604030504040204" pitchFamily="34" charset="0"/>
                <a:cs typeface="Tahoma" panose="020B0604030504040204" pitchFamily="34" charset="0"/>
              </a:rPr>
              <a:t>2021) </a:t>
            </a:r>
            <a:r>
              <a:rPr lang="en-GB" dirty="0" smtClean="0">
                <a:latin typeface="Tahoma" panose="020B0604030504040204" pitchFamily="34" charset="0"/>
                <a:ea typeface="Tahoma" panose="020B0604030504040204" pitchFamily="34" charset="0"/>
                <a:cs typeface="Tahoma" panose="020B0604030504040204" pitchFamily="34" charset="0"/>
              </a:rPr>
              <a:t> Climate, Environment and Sustainability: the Importance of Universities in Addressing the Climate Crisis.   </a:t>
            </a:r>
            <a:r>
              <a:rPr lang="en-GB" dirty="0" smtClean="0">
                <a:latin typeface="Tahoma" panose="020B0604030504040204" pitchFamily="34" charset="0"/>
                <a:ea typeface="Tahoma" panose="020B0604030504040204" pitchFamily="34" charset="0"/>
                <a:cs typeface="Tahoma" panose="020B0604030504040204" pitchFamily="34" charset="0"/>
                <a:hlinkClick r:id="rId4"/>
              </a:rPr>
              <a:t>https</a:t>
            </a:r>
            <a:r>
              <a:rPr lang="en-GB" dirty="0">
                <a:latin typeface="Tahoma" panose="020B0604030504040204" pitchFamily="34" charset="0"/>
                <a:ea typeface="Tahoma" panose="020B0604030504040204" pitchFamily="34" charset="0"/>
                <a:cs typeface="Tahoma" panose="020B0604030504040204" pitchFamily="34" charset="0"/>
                <a:hlinkClick r:id="rId4"/>
              </a:rPr>
              <a:t>://www.qaa.ac.uk//</a:t>
            </a:r>
            <a:r>
              <a:rPr lang="en-GB" dirty="0" smtClean="0">
                <a:latin typeface="Tahoma" panose="020B0604030504040204" pitchFamily="34" charset="0"/>
                <a:ea typeface="Tahoma" panose="020B0604030504040204" pitchFamily="34" charset="0"/>
                <a:cs typeface="Tahoma" panose="020B0604030504040204" pitchFamily="34" charset="0"/>
                <a:hlinkClick r:id="rId4"/>
              </a:rPr>
              <a:t>en/news-events/blog/climate-environment-and-sustainability-the-importance-of-universities-in-addressing-the-climate-crisis</a:t>
            </a:r>
            <a:r>
              <a:rPr lang="en-GB" dirty="0" smtClean="0">
                <a:latin typeface="Tahoma" panose="020B0604030504040204" pitchFamily="34" charset="0"/>
                <a:ea typeface="Tahoma" panose="020B0604030504040204" pitchFamily="34" charset="0"/>
                <a:cs typeface="Tahoma" panose="020B0604030504040204" pitchFamily="34" charset="0"/>
              </a:rPr>
              <a:t> </a:t>
            </a:r>
          </a:p>
          <a:p>
            <a:endParaRPr lang="en-GB" dirty="0"/>
          </a:p>
          <a:p>
            <a:endParaRPr lang="en-GB" dirty="0" smtClean="0"/>
          </a:p>
          <a:p>
            <a:r>
              <a:rPr lang="en-GB" dirty="0">
                <a:latin typeface="Tahoma" panose="020B0604030504040204" pitchFamily="34" charset="0"/>
                <a:ea typeface="Tahoma" panose="020B0604030504040204" pitchFamily="34" charset="0"/>
                <a:cs typeface="Tahoma" panose="020B0604030504040204" pitchFamily="34" charset="0"/>
              </a:rPr>
              <a:t>QAA, Advance HE and UK ESD Advisory </a:t>
            </a:r>
            <a:r>
              <a:rPr lang="en-GB" dirty="0" smtClean="0">
                <a:latin typeface="Tahoma" panose="020B0604030504040204" pitchFamily="34" charset="0"/>
                <a:ea typeface="Tahoma" panose="020B0604030504040204" pitchFamily="34" charset="0"/>
                <a:cs typeface="Tahoma" panose="020B0604030504040204" pitchFamily="34" charset="0"/>
              </a:rPr>
              <a:t>Group (</a:t>
            </a:r>
            <a:r>
              <a:rPr lang="en-GB" dirty="0">
                <a:latin typeface="Tahoma" panose="020B0604030504040204" pitchFamily="34" charset="0"/>
                <a:ea typeface="Tahoma" panose="020B0604030504040204" pitchFamily="34" charset="0"/>
                <a:cs typeface="Tahoma" panose="020B0604030504040204" pitchFamily="34" charset="0"/>
              </a:rPr>
              <a:t>2021) </a:t>
            </a:r>
          </a:p>
          <a:p>
            <a:r>
              <a:rPr lang="en-GB" dirty="0" smtClean="0">
                <a:latin typeface="Tahoma" panose="020B0604030504040204" pitchFamily="34" charset="0"/>
                <a:ea typeface="Tahoma" panose="020B0604030504040204" pitchFamily="34" charset="0"/>
                <a:cs typeface="Tahoma" panose="020B0604030504040204" pitchFamily="34" charset="0"/>
              </a:rPr>
              <a:t>Accelerating </a:t>
            </a:r>
            <a:r>
              <a:rPr lang="en-GB" dirty="0">
                <a:latin typeface="Tahoma" panose="020B0604030504040204" pitchFamily="34" charset="0"/>
                <a:ea typeface="Tahoma" panose="020B0604030504040204" pitchFamily="34" charset="0"/>
                <a:cs typeface="Tahoma" panose="020B0604030504040204" pitchFamily="34" charset="0"/>
              </a:rPr>
              <a:t>Education for the SDGs: New Higher Education Sector Guidance on Education for Sustainable </a:t>
            </a:r>
            <a:r>
              <a:rPr lang="en-GB" dirty="0" smtClean="0">
                <a:latin typeface="Tahoma" panose="020B0604030504040204" pitchFamily="34" charset="0"/>
                <a:ea typeface="Tahoma" panose="020B0604030504040204" pitchFamily="34" charset="0"/>
                <a:cs typeface="Tahoma" panose="020B0604030504040204" pitchFamily="34" charset="0"/>
              </a:rPr>
              <a:t>Development. </a:t>
            </a:r>
          </a:p>
          <a:p>
            <a:r>
              <a:rPr lang="en-GB" dirty="0" smtClean="0">
                <a:latin typeface="Tahoma" panose="020B0604030504040204" pitchFamily="34" charset="0"/>
                <a:ea typeface="Tahoma" panose="020B0604030504040204" pitchFamily="34" charset="0"/>
                <a:cs typeface="Tahoma" panose="020B0604030504040204" pitchFamily="34" charset="0"/>
              </a:rPr>
              <a:t>In Accelerating Education for the SDGs in Universities. Sustainable Development Solutions Network. </a:t>
            </a:r>
          </a:p>
          <a:p>
            <a:r>
              <a:rPr lang="en-GB" dirty="0" smtClean="0">
                <a:latin typeface="Tahoma" panose="020B0604030504040204" pitchFamily="34" charset="0"/>
                <a:ea typeface="Tahoma" panose="020B0604030504040204" pitchFamily="34" charset="0"/>
                <a:cs typeface="Tahoma" panose="020B0604030504040204" pitchFamily="34" charset="0"/>
                <a:hlinkClick r:id="rId5"/>
              </a:rPr>
              <a:t>https</a:t>
            </a:r>
            <a:r>
              <a:rPr lang="en-GB" dirty="0">
                <a:latin typeface="Tahoma" panose="020B0604030504040204" pitchFamily="34" charset="0"/>
                <a:ea typeface="Tahoma" panose="020B0604030504040204" pitchFamily="34" charset="0"/>
                <a:cs typeface="Tahoma" panose="020B0604030504040204" pitchFamily="34" charset="0"/>
                <a:hlinkClick r:id="rId5"/>
              </a:rPr>
              <a:t>://blogs.upm.es/education4sdg/2021/07/27/accelerating-education-for-the-sdgs-new-higher-education-sector-guidance-on-education-for-sustainable-development</a:t>
            </a:r>
            <a:r>
              <a:rPr lang="en-GB" dirty="0" smtClean="0">
                <a:latin typeface="Tahoma" panose="020B0604030504040204" pitchFamily="34" charset="0"/>
                <a:ea typeface="Tahoma" panose="020B0604030504040204" pitchFamily="34" charset="0"/>
                <a:cs typeface="Tahoma" panose="020B0604030504040204" pitchFamily="34" charset="0"/>
                <a:hlinkClick r:id="rId5"/>
              </a:rPr>
              <a:t>/</a:t>
            </a:r>
            <a:r>
              <a:rPr lang="en-GB" dirty="0" smtClean="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06876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7408" y="692696"/>
            <a:ext cx="9937104" cy="1011105"/>
          </a:xfrm>
        </p:spPr>
        <p:txBody>
          <a:bodyPr>
            <a:normAutofit fontScale="90000"/>
          </a:bodyPr>
          <a:lstStyle/>
          <a:p>
            <a:r>
              <a:rPr lang="en-GB" dirty="0" smtClean="0">
                <a:solidFill>
                  <a:schemeClr val="tx2"/>
                </a:solidFill>
                <a:latin typeface="Georgia" panose="02040502050405020303" pitchFamily="18" charset="0"/>
              </a:rPr>
              <a:t>ESD </a:t>
            </a:r>
            <a:r>
              <a:rPr lang="en-GB" dirty="0" smtClean="0">
                <a:solidFill>
                  <a:schemeClr val="tx2"/>
                </a:solidFill>
                <a:latin typeface="Georgia" panose="02040502050405020303" pitchFamily="18" charset="0"/>
              </a:rPr>
              <a:t>Principles </a:t>
            </a:r>
            <a:r>
              <a:rPr lang="en-GB" dirty="0">
                <a:solidFill>
                  <a:schemeClr val="tx2"/>
                </a:solidFill>
                <a:latin typeface="Georgia" panose="02040502050405020303" pitchFamily="18" charset="0"/>
              </a:rPr>
              <a:t>to </a:t>
            </a:r>
            <a:r>
              <a:rPr lang="en-GB" dirty="0" smtClean="0">
                <a:solidFill>
                  <a:schemeClr val="tx2"/>
                </a:solidFill>
                <a:latin typeface="Georgia" panose="02040502050405020303" pitchFamily="18" charset="0"/>
              </a:rPr>
              <a:t>Support </a:t>
            </a:r>
            <a:r>
              <a:rPr lang="en-GB" dirty="0">
                <a:solidFill>
                  <a:schemeClr val="tx2"/>
                </a:solidFill>
                <a:latin typeface="Georgia" panose="02040502050405020303" pitchFamily="18" charset="0"/>
              </a:rPr>
              <a:t>the </a:t>
            </a:r>
            <a:r>
              <a:rPr lang="en-GB" dirty="0" smtClean="0">
                <a:solidFill>
                  <a:schemeClr val="tx2"/>
                </a:solidFill>
                <a:latin typeface="Georgia" panose="02040502050405020303" pitchFamily="18" charset="0"/>
              </a:rPr>
              <a:t>Subject Benchmark Review Process</a:t>
            </a:r>
            <a:r>
              <a:rPr lang="en-GB" dirty="0">
                <a:solidFill>
                  <a:schemeClr val="tx2"/>
                </a:solidFill>
                <a:latin typeface="Georgia" panose="02040502050405020303" pitchFamily="18" charset="0"/>
              </a:rPr>
              <a:t/>
            </a:r>
            <a:br>
              <a:rPr lang="en-GB" dirty="0">
                <a:solidFill>
                  <a:schemeClr val="tx2"/>
                </a:solidFill>
                <a:latin typeface="Georgia" panose="02040502050405020303" pitchFamily="18" charset="0"/>
              </a:rPr>
            </a:br>
            <a:endParaRPr lang="en-GB" dirty="0">
              <a:solidFill>
                <a:schemeClr val="tx2"/>
              </a:solidFill>
              <a:latin typeface="Georgia" panose="02040502050405020303" pitchFamily="18" charset="0"/>
            </a:endParaRPr>
          </a:p>
        </p:txBody>
      </p:sp>
      <p:sp>
        <p:nvSpPr>
          <p:cNvPr id="6" name="Text Placeholder 5"/>
          <p:cNvSpPr>
            <a:spLocks noGrp="1"/>
          </p:cNvSpPr>
          <p:nvPr>
            <p:ph type="body" sz="quarter" idx="4294967295"/>
          </p:nvPr>
        </p:nvSpPr>
        <p:spPr>
          <a:xfrm>
            <a:off x="596846" y="1844824"/>
            <a:ext cx="10515600" cy="4546600"/>
          </a:xfrm>
        </p:spPr>
        <p:txBody>
          <a:bodyPr>
            <a:normAutofit fontScale="40000" lnSpcReduction="20000"/>
          </a:bodyPr>
          <a:lstStyle/>
          <a:p>
            <a:pPr marL="0" indent="0">
              <a:buNone/>
            </a:pPr>
            <a:r>
              <a:rPr lang="en-GB" dirty="0"/>
              <a:t> </a:t>
            </a:r>
          </a:p>
          <a:p>
            <a:pPr marL="0" indent="0">
              <a:buNone/>
            </a:pPr>
            <a:r>
              <a:rPr lang="en-GB" sz="4500" b="1" dirty="0">
                <a:latin typeface="Tahoma" panose="020B0604030504040204" pitchFamily="34" charset="0"/>
                <a:ea typeface="Tahoma" panose="020B0604030504040204" pitchFamily="34" charset="0"/>
                <a:cs typeface="Tahoma" panose="020B0604030504040204" pitchFamily="34" charset="0"/>
              </a:rPr>
              <a:t>PRINCIPLE </a:t>
            </a:r>
            <a:r>
              <a:rPr lang="en-GB" sz="4500" b="1" dirty="0" smtClean="0">
                <a:latin typeface="Tahoma" panose="020B0604030504040204" pitchFamily="34" charset="0"/>
                <a:ea typeface="Tahoma" panose="020B0604030504040204" pitchFamily="34" charset="0"/>
                <a:cs typeface="Tahoma" panose="020B0604030504040204" pitchFamily="34" charset="0"/>
              </a:rPr>
              <a:t>1. </a:t>
            </a:r>
            <a:r>
              <a:rPr lang="en-GB" sz="4500" dirty="0" smtClean="0">
                <a:latin typeface="Tahoma" panose="020B0604030504040204" pitchFamily="34" charset="0"/>
                <a:ea typeface="Tahoma" panose="020B0604030504040204" pitchFamily="34" charset="0"/>
                <a:cs typeface="Tahoma" panose="020B0604030504040204" pitchFamily="34" charset="0"/>
              </a:rPr>
              <a:t>Developing </a:t>
            </a:r>
            <a:r>
              <a:rPr lang="en-GB" sz="4500" dirty="0">
                <a:latin typeface="Tahoma" panose="020B0604030504040204" pitchFamily="34" charset="0"/>
                <a:ea typeface="Tahoma" panose="020B0604030504040204" pitchFamily="34" charset="0"/>
                <a:cs typeface="Tahoma" panose="020B0604030504040204" pitchFamily="34" charset="0"/>
              </a:rPr>
              <a:t>sustainable development </a:t>
            </a:r>
            <a:r>
              <a:rPr lang="en-GB" sz="4500" dirty="0" smtClean="0">
                <a:latin typeface="Tahoma" panose="020B0604030504040204" pitchFamily="34" charset="0"/>
                <a:ea typeface="Tahoma" panose="020B0604030504040204" pitchFamily="34" charset="0"/>
                <a:cs typeface="Tahoma" panose="020B0604030504040204" pitchFamily="34" charset="0"/>
              </a:rPr>
              <a:t>knowledge.  How </a:t>
            </a:r>
            <a:r>
              <a:rPr lang="en-GB" sz="4500" dirty="0">
                <a:latin typeface="Tahoma" panose="020B0604030504040204" pitchFamily="34" charset="0"/>
                <a:ea typeface="Tahoma" panose="020B0604030504040204" pitchFamily="34" charset="0"/>
                <a:cs typeface="Tahoma" panose="020B0604030504040204" pitchFamily="34" charset="0"/>
              </a:rPr>
              <a:t>can your subject area, and the content of your subject area, be focused towards addressing social, economic and environmental concerns to create a better world?</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GB" sz="4500" b="1" dirty="0">
                <a:latin typeface="Tahoma" panose="020B0604030504040204" pitchFamily="34" charset="0"/>
                <a:ea typeface="Tahoma" panose="020B0604030504040204" pitchFamily="34" charset="0"/>
                <a:cs typeface="Tahoma" panose="020B0604030504040204" pitchFamily="34" charset="0"/>
              </a:rPr>
              <a:t>PRINCIPLE </a:t>
            </a:r>
            <a:r>
              <a:rPr lang="en-GB" sz="4500" b="1" dirty="0" smtClean="0">
                <a:latin typeface="Tahoma" panose="020B0604030504040204" pitchFamily="34" charset="0"/>
                <a:ea typeface="Tahoma" panose="020B0604030504040204" pitchFamily="34" charset="0"/>
                <a:cs typeface="Tahoma" panose="020B0604030504040204" pitchFamily="34" charset="0"/>
              </a:rPr>
              <a:t>2.  </a:t>
            </a:r>
            <a:r>
              <a:rPr lang="en-GB" sz="4500" dirty="0" smtClean="0">
                <a:latin typeface="Tahoma" panose="020B0604030504040204" pitchFamily="34" charset="0"/>
                <a:ea typeface="Tahoma" panose="020B0604030504040204" pitchFamily="34" charset="0"/>
                <a:cs typeface="Tahoma" panose="020B0604030504040204" pitchFamily="34" charset="0"/>
              </a:rPr>
              <a:t>Developing </a:t>
            </a:r>
            <a:r>
              <a:rPr lang="en-GB" sz="4500" dirty="0">
                <a:latin typeface="Tahoma" panose="020B0604030504040204" pitchFamily="34" charset="0"/>
                <a:ea typeface="Tahoma" panose="020B0604030504040204" pitchFamily="34" charset="0"/>
                <a:cs typeface="Tahoma" panose="020B0604030504040204" pitchFamily="34" charset="0"/>
              </a:rPr>
              <a:t>sustainable development </a:t>
            </a:r>
            <a:r>
              <a:rPr lang="en-GB" sz="4500" dirty="0" smtClean="0">
                <a:latin typeface="Tahoma" panose="020B0604030504040204" pitchFamily="34" charset="0"/>
                <a:ea typeface="Tahoma" panose="020B0604030504040204" pitchFamily="34" charset="0"/>
                <a:cs typeface="Tahoma" panose="020B0604030504040204" pitchFamily="34" charset="0"/>
              </a:rPr>
              <a:t>competencies. How </a:t>
            </a:r>
            <a:r>
              <a:rPr lang="en-GB" sz="4500" dirty="0">
                <a:latin typeface="Tahoma" panose="020B0604030504040204" pitchFamily="34" charset="0"/>
                <a:ea typeface="Tahoma" panose="020B0604030504040204" pitchFamily="34" charset="0"/>
                <a:cs typeface="Tahoma" panose="020B0604030504040204" pitchFamily="34" charset="0"/>
              </a:rPr>
              <a:t>can UNESCO’s key competencies for sustainability (see ESD guidance p20) be developed within the subject area?</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a:t>
            </a:r>
          </a:p>
          <a:p>
            <a:pPr marL="0" indent="0">
              <a:buNone/>
            </a:pPr>
            <a:r>
              <a:rPr lang="en-GB" sz="4500" b="1" dirty="0">
                <a:latin typeface="Tahoma" panose="020B0604030504040204" pitchFamily="34" charset="0"/>
                <a:ea typeface="Tahoma" panose="020B0604030504040204" pitchFamily="34" charset="0"/>
                <a:cs typeface="Tahoma" panose="020B0604030504040204" pitchFamily="34" charset="0"/>
              </a:rPr>
              <a:t>PRINCIPLE </a:t>
            </a:r>
            <a:r>
              <a:rPr lang="en-GB" sz="4500" b="1" dirty="0" smtClean="0">
                <a:latin typeface="Tahoma" panose="020B0604030504040204" pitchFamily="34" charset="0"/>
                <a:ea typeface="Tahoma" panose="020B0604030504040204" pitchFamily="34" charset="0"/>
                <a:cs typeface="Tahoma" panose="020B0604030504040204" pitchFamily="34" charset="0"/>
              </a:rPr>
              <a:t>3. </a:t>
            </a:r>
            <a:r>
              <a:rPr lang="en-GB" sz="4500" dirty="0" smtClean="0">
                <a:latin typeface="Tahoma" panose="020B0604030504040204" pitchFamily="34" charset="0"/>
                <a:ea typeface="Tahoma" panose="020B0604030504040204" pitchFamily="34" charset="0"/>
                <a:cs typeface="Tahoma" panose="020B0604030504040204" pitchFamily="34" charset="0"/>
              </a:rPr>
              <a:t>Developing </a:t>
            </a:r>
            <a:r>
              <a:rPr lang="en-GB" sz="4500" dirty="0">
                <a:latin typeface="Tahoma" panose="020B0604030504040204" pitchFamily="34" charset="0"/>
                <a:ea typeface="Tahoma" panose="020B0604030504040204" pitchFamily="34" charset="0"/>
                <a:cs typeface="Tahoma" panose="020B0604030504040204" pitchFamily="34" charset="0"/>
              </a:rPr>
              <a:t>learning environments to promote sustainable </a:t>
            </a:r>
            <a:r>
              <a:rPr lang="en-GB" sz="4500" dirty="0" smtClean="0">
                <a:latin typeface="Tahoma" panose="020B0604030504040204" pitchFamily="34" charset="0"/>
                <a:ea typeface="Tahoma" panose="020B0604030504040204" pitchFamily="34" charset="0"/>
                <a:cs typeface="Tahoma" panose="020B0604030504040204" pitchFamily="34" charset="0"/>
              </a:rPr>
              <a:t>development. ESD </a:t>
            </a:r>
            <a:r>
              <a:rPr lang="en-GB" sz="4500" dirty="0">
                <a:latin typeface="Tahoma" panose="020B0604030504040204" pitchFamily="34" charset="0"/>
                <a:ea typeface="Tahoma" panose="020B0604030504040204" pitchFamily="34" charset="0"/>
                <a:cs typeface="Tahoma" panose="020B0604030504040204" pitchFamily="34" charset="0"/>
              </a:rPr>
              <a:t>requires a learning environment in which:</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interdisciplinary or transdisciplinary learning approaches are facilitated</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learning is inclusive and accessible for all</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policies support synoptic assessment</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extra and co-curricular opportunities are provided and recognised</a:t>
            </a:r>
          </a:p>
          <a:p>
            <a:pPr marL="0" indent="0">
              <a:buNone/>
            </a:pPr>
            <a:r>
              <a:rPr lang="en-GB" sz="4500" dirty="0">
                <a:latin typeface="Tahoma" panose="020B0604030504040204" pitchFamily="34" charset="0"/>
                <a:ea typeface="Tahoma" panose="020B0604030504040204" pitchFamily="34" charset="0"/>
                <a:cs typeface="Tahoma" panose="020B0604030504040204" pitchFamily="34" charset="0"/>
              </a:rPr>
              <a:t>•	learning spaces including the campus and outdoor environments are fully utilised to </a:t>
            </a:r>
            <a:r>
              <a:rPr lang="en-GB" sz="4500" dirty="0" smtClean="0">
                <a:latin typeface="Tahoma" panose="020B0604030504040204" pitchFamily="34" charset="0"/>
                <a:ea typeface="Tahoma" panose="020B0604030504040204" pitchFamily="34" charset="0"/>
                <a:cs typeface="Tahoma" panose="020B0604030504040204" pitchFamily="34" charset="0"/>
              </a:rPr>
              <a:t>	provide alternative </a:t>
            </a:r>
            <a:r>
              <a:rPr lang="en-GB" sz="4500" dirty="0">
                <a:latin typeface="Tahoma" panose="020B0604030504040204" pitchFamily="34" charset="0"/>
                <a:ea typeface="Tahoma" panose="020B0604030504040204" pitchFamily="34" charset="0"/>
                <a:cs typeface="Tahoma" panose="020B0604030504040204" pitchFamily="34" charset="0"/>
              </a:rPr>
              <a:t>locations to develop and express </a:t>
            </a:r>
            <a:r>
              <a:rPr lang="en-GB" sz="4500" dirty="0" smtClean="0">
                <a:latin typeface="Tahoma" panose="020B0604030504040204" pitchFamily="34" charset="0"/>
                <a:ea typeface="Tahoma" panose="020B0604030504040204" pitchFamily="34" charset="0"/>
                <a:cs typeface="Tahoma" panose="020B0604030504040204" pitchFamily="34" charset="0"/>
              </a:rPr>
              <a:t>the competencies </a:t>
            </a:r>
            <a:r>
              <a:rPr lang="en-GB" sz="4500" dirty="0">
                <a:latin typeface="Tahoma" panose="020B0604030504040204" pitchFamily="34" charset="0"/>
                <a:ea typeface="Tahoma" panose="020B0604030504040204" pitchFamily="34" charset="0"/>
                <a:cs typeface="Tahoma" panose="020B0604030504040204" pitchFamily="34" charset="0"/>
              </a:rPr>
              <a:t>of ESD.</a:t>
            </a:r>
          </a:p>
          <a:p>
            <a:endParaRPr lang="en-GB" sz="4500" dirty="0"/>
          </a:p>
        </p:txBody>
      </p:sp>
    </p:spTree>
    <p:extLst>
      <p:ext uri="{BB962C8B-B14F-4D97-AF65-F5344CB8AC3E}">
        <p14:creationId xmlns:p14="http://schemas.microsoft.com/office/powerpoint/2010/main" val="309818157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76672"/>
            <a:ext cx="11161240" cy="1011105"/>
          </a:xfrm>
        </p:spPr>
        <p:txBody>
          <a:bodyPr>
            <a:normAutofit/>
          </a:bodyPr>
          <a:lstStyle/>
          <a:p>
            <a:pPr algn="l"/>
            <a:r>
              <a:rPr lang="en-GB" sz="3200" b="1" dirty="0" smtClean="0">
                <a:solidFill>
                  <a:schemeClr val="tx2"/>
                </a:solidFill>
                <a:latin typeface="Georgia" panose="02040502050405020303" pitchFamily="18" charset="0"/>
              </a:rPr>
              <a:t> Graduates Will Live Through the Climate and Ecological Crises</a:t>
            </a:r>
            <a:endParaRPr lang="en-GB" sz="3200" b="1" dirty="0">
              <a:solidFill>
                <a:schemeClr val="tx2"/>
              </a:solidFill>
              <a:latin typeface="Georgia" panose="02040502050405020303" pitchFamily="18" charset="0"/>
            </a:endParaRPr>
          </a:p>
        </p:txBody>
      </p:sp>
      <p:sp>
        <p:nvSpPr>
          <p:cNvPr id="3" name="Text Placeholder 2"/>
          <p:cNvSpPr>
            <a:spLocks noGrp="1"/>
          </p:cNvSpPr>
          <p:nvPr>
            <p:ph type="body" sz="quarter" idx="11"/>
          </p:nvPr>
        </p:nvSpPr>
        <p:spPr>
          <a:xfrm>
            <a:off x="767408" y="1628800"/>
            <a:ext cx="10144689" cy="4608512"/>
          </a:xfrm>
        </p:spPr>
        <p:txBody>
          <a:bodyPr/>
          <a:lstStyle/>
          <a:p>
            <a:r>
              <a:rPr lang="en-GB" sz="2400" dirty="0" smtClean="0">
                <a:latin typeface="Tahoma" panose="020B0604030504040204" pitchFamily="34" charset="0"/>
              </a:rPr>
              <a:t>The graduates of </a:t>
            </a:r>
            <a:r>
              <a:rPr lang="en-GB" sz="2400" dirty="0" smtClean="0">
                <a:latin typeface="Tahoma" panose="020B0604030504040204" pitchFamily="34" charset="0"/>
              </a:rPr>
              <a:t>a university </a:t>
            </a:r>
            <a:r>
              <a:rPr lang="en-GB" sz="2400" dirty="0" smtClean="0">
                <a:latin typeface="Tahoma" panose="020B0604030504040204" pitchFamily="34" charset="0"/>
              </a:rPr>
              <a:t>represent the largest sustainability impact of the </a:t>
            </a:r>
            <a:r>
              <a:rPr lang="en-GB" sz="2400" dirty="0" smtClean="0">
                <a:latin typeface="Tahoma" panose="020B0604030504040204" pitchFamily="34" charset="0"/>
              </a:rPr>
              <a:t>institution.</a:t>
            </a:r>
            <a:endParaRPr lang="en-GB" sz="2400" dirty="0" smtClean="0">
              <a:latin typeface="Tahoma" panose="020B0604030504040204" pitchFamily="34" charset="0"/>
            </a:endParaRPr>
          </a:p>
          <a:p>
            <a:r>
              <a:rPr lang="en-GB" sz="2400" dirty="0" smtClean="0">
                <a:latin typeface="Tahoma" panose="020B0604030504040204" pitchFamily="34" charset="0"/>
              </a:rPr>
              <a:t>In their 60 years of life post </a:t>
            </a:r>
            <a:r>
              <a:rPr lang="en-GB" sz="2400" dirty="0" smtClean="0">
                <a:latin typeface="Tahoma" panose="020B0604030504040204" pitchFamily="34" charset="0"/>
              </a:rPr>
              <a:t>university a </a:t>
            </a:r>
            <a:r>
              <a:rPr lang="en-GB" sz="2400" dirty="0" smtClean="0">
                <a:latin typeface="Tahoma" panose="020B0604030504040204" pitchFamily="34" charset="0"/>
              </a:rPr>
              <a:t>graduate who  uses the sustainability knowledge, skills and attributes acquired at </a:t>
            </a:r>
            <a:r>
              <a:rPr lang="en-GB" sz="2400" dirty="0" smtClean="0">
                <a:latin typeface="Tahoma" panose="020B0604030504040204" pitchFamily="34" charset="0"/>
              </a:rPr>
              <a:t>university </a:t>
            </a:r>
            <a:r>
              <a:rPr lang="en-GB" sz="2400" dirty="0" smtClean="0">
                <a:latin typeface="Tahoma" panose="020B0604030504040204" pitchFamily="34" charset="0"/>
              </a:rPr>
              <a:t>will tread more lightly on the planet. </a:t>
            </a:r>
          </a:p>
          <a:p>
            <a:r>
              <a:rPr lang="en-GB" sz="2400" dirty="0" smtClean="0">
                <a:latin typeface="Tahoma" panose="020B0604030504040204" pitchFamily="34" charset="0"/>
              </a:rPr>
              <a:t>We have a collective responsibility to ensure that all of our students are prepared for the adverse future in which they will live their lives.</a:t>
            </a:r>
          </a:p>
          <a:p>
            <a:endParaRPr lang="en-GB" dirty="0"/>
          </a:p>
          <a:p>
            <a:endParaRPr lang="en-GB" dirty="0"/>
          </a:p>
        </p:txBody>
      </p:sp>
    </p:spTree>
    <p:extLst>
      <p:ext uri="{BB962C8B-B14F-4D97-AF65-F5344CB8AC3E}">
        <p14:creationId xmlns:p14="http://schemas.microsoft.com/office/powerpoint/2010/main" val="1661972495"/>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latin typeface="Georgia" panose="02040502050405020303" pitchFamily="18" charset="0"/>
              </a:rPr>
              <a:t>Benchmark Statements 2022</a:t>
            </a:r>
            <a:endParaRPr lang="en-GB" dirty="0">
              <a:solidFill>
                <a:schemeClr val="tx2"/>
              </a:solidFill>
              <a:latin typeface="Georgia" panose="02040502050405020303" pitchFamily="18" charset="0"/>
            </a:endParaRPr>
          </a:p>
        </p:txBody>
      </p:sp>
      <p:sp>
        <p:nvSpPr>
          <p:cNvPr id="3" name="Content Placeholder 2"/>
          <p:cNvSpPr>
            <a:spLocks noGrp="1"/>
          </p:cNvSpPr>
          <p:nvPr>
            <p:ph type="body" sz="quarter" idx="11"/>
          </p:nvPr>
        </p:nvSpPr>
        <p:spPr>
          <a:xfrm>
            <a:off x="1235944" y="1484784"/>
            <a:ext cx="9937104" cy="4608512"/>
          </a:xfrm>
        </p:spPr>
        <p:txBody>
          <a:bodyPr/>
          <a:lstStyle/>
          <a:p>
            <a:pPr marL="9525" indent="0">
              <a:buNone/>
            </a:pPr>
            <a:r>
              <a:rPr lang="en-GB" sz="2000" dirty="0"/>
              <a:t>14 revised Statements were published in March 2022. These are the first to incorporate consideration of how practice within disciplines addresses </a:t>
            </a:r>
            <a:r>
              <a:rPr lang="en-GB" sz="2000" dirty="0" smtClean="0"/>
              <a:t> Education </a:t>
            </a:r>
            <a:r>
              <a:rPr lang="en-GB" sz="2000" dirty="0"/>
              <a:t>for Sustainable </a:t>
            </a:r>
            <a:r>
              <a:rPr lang="en-GB" sz="2000" dirty="0" smtClean="0"/>
              <a:t>Development. </a:t>
            </a:r>
            <a:endParaRPr lang="en-GB" sz="2000" dirty="0"/>
          </a:p>
        </p:txBody>
      </p:sp>
      <p:graphicFrame>
        <p:nvGraphicFramePr>
          <p:cNvPr id="7" name="Table 6"/>
          <p:cNvGraphicFramePr>
            <a:graphicFrameLocks noGrp="1"/>
          </p:cNvGraphicFramePr>
          <p:nvPr>
            <p:extLst>
              <p:ext uri="{D42A27DB-BD31-4B8C-83A1-F6EECF244321}">
                <p14:modId xmlns:p14="http://schemas.microsoft.com/office/powerpoint/2010/main" val="990711388"/>
              </p:ext>
            </p:extLst>
          </p:nvPr>
        </p:nvGraphicFramePr>
        <p:xfrm>
          <a:off x="1271464" y="2996952"/>
          <a:ext cx="9073008" cy="3240362"/>
        </p:xfrm>
        <a:graphic>
          <a:graphicData uri="http://schemas.openxmlformats.org/drawingml/2006/table">
            <a:tbl>
              <a:tblPr firstRow="1" firstCol="1" bandRow="1"/>
              <a:tblGrid>
                <a:gridCol w="4536504">
                  <a:extLst>
                    <a:ext uri="{9D8B030D-6E8A-4147-A177-3AD203B41FA5}">
                      <a16:colId xmlns:a16="http://schemas.microsoft.com/office/drawing/2014/main" val="1484845361"/>
                    </a:ext>
                  </a:extLst>
                </a:gridCol>
                <a:gridCol w="4536504">
                  <a:extLst>
                    <a:ext uri="{9D8B030D-6E8A-4147-A177-3AD203B41FA5}">
                      <a16:colId xmlns:a16="http://schemas.microsoft.com/office/drawing/2014/main" val="1992831308"/>
                    </a:ext>
                  </a:extLst>
                </a:gridCol>
              </a:tblGrid>
              <a:tr h="299134">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Archaeology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Chemistry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848213"/>
                  </a:ext>
                </a:extLst>
              </a:tr>
              <a:tr h="669219">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Classics and Ancient History (including Byzantine Studies and Modern Greek)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Computing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030692"/>
                  </a:ext>
                </a:extLst>
              </a:tr>
              <a:tr h="384141">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Counselling and Psychotherapy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Criminology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50668"/>
                  </a:ext>
                </a:extLst>
              </a:tr>
              <a:tr h="735445">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Early Childhood Studies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Earth Sciences, Environmental Sciences and Environmental Studies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096773"/>
                  </a:ext>
                </a:extLst>
              </a:tr>
              <a:tr h="384141">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Forensic Science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Geography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817154"/>
                  </a:ext>
                </a:extLst>
              </a:tr>
              <a:tr h="384141">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History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Housing Studies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761140"/>
                  </a:ext>
                </a:extLst>
              </a:tr>
              <a:tr h="384141">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Policing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rPr>
                        <a:t>Theology and Religious Studies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441242"/>
                  </a:ext>
                </a:extLst>
              </a:tr>
            </a:tbl>
          </a:graphicData>
        </a:graphic>
      </p:graphicFrame>
    </p:spTree>
    <p:extLst>
      <p:ext uri="{BB962C8B-B14F-4D97-AF65-F5344CB8AC3E}">
        <p14:creationId xmlns:p14="http://schemas.microsoft.com/office/powerpoint/2010/main" val="1591795079"/>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404664"/>
            <a:ext cx="9937104" cy="1011105"/>
          </a:xfrm>
        </p:spPr>
        <p:txBody>
          <a:bodyPr/>
          <a:lstStyle/>
          <a:p>
            <a:r>
              <a:rPr lang="en-GB" dirty="0" smtClean="0">
                <a:solidFill>
                  <a:schemeClr val="tx2"/>
                </a:solidFill>
                <a:latin typeface="Georgia" panose="02040502050405020303" pitchFamily="18" charset="0"/>
              </a:rPr>
              <a:t>Benchmarks and ESD: </a:t>
            </a:r>
            <a:r>
              <a:rPr lang="en-GB" dirty="0">
                <a:solidFill>
                  <a:schemeClr val="tx2"/>
                </a:solidFill>
                <a:latin typeface="Georgia" panose="02040502050405020303" pitchFamily="18" charset="0"/>
              </a:rPr>
              <a:t>Chemistry</a:t>
            </a:r>
          </a:p>
        </p:txBody>
      </p:sp>
      <p:sp>
        <p:nvSpPr>
          <p:cNvPr id="3" name="Text Placeholder 2"/>
          <p:cNvSpPr>
            <a:spLocks noGrp="1"/>
          </p:cNvSpPr>
          <p:nvPr>
            <p:ph type="body" sz="quarter" idx="4294967295"/>
          </p:nvPr>
        </p:nvSpPr>
        <p:spPr>
          <a:xfrm>
            <a:off x="767408" y="1628800"/>
            <a:ext cx="10515600" cy="4752527"/>
          </a:xfrm>
        </p:spPr>
        <p:txBody>
          <a:bodyPr>
            <a:normAutofit/>
          </a:bodyPr>
          <a:lstStyle/>
          <a:p>
            <a:pPr marL="0" indent="0">
              <a:buNone/>
            </a:pPr>
            <a:r>
              <a:rPr lang="en-GB" sz="2400" i="1" dirty="0" smtClean="0">
                <a:latin typeface="Tahoma" panose="020B0604030504040204" pitchFamily="34" charset="0"/>
                <a:ea typeface="Tahoma" panose="020B0604030504040204" pitchFamily="34" charset="0"/>
                <a:cs typeface="Tahoma" panose="020B0604030504040204" pitchFamily="34" charset="0"/>
              </a:rPr>
              <a:t>Chemistry </a:t>
            </a:r>
            <a:r>
              <a:rPr lang="en-GB" sz="2400" i="1" dirty="0">
                <a:latin typeface="Tahoma" panose="020B0604030504040204" pitchFamily="34" charset="0"/>
                <a:ea typeface="Tahoma" panose="020B0604030504040204" pitchFamily="34" charset="0"/>
                <a:cs typeface="Tahoma" panose="020B0604030504040204" pitchFamily="34" charset="0"/>
              </a:rPr>
              <a:t>courses may include topics </a:t>
            </a:r>
            <a:r>
              <a:rPr lang="en-GB" sz="2400" i="1" dirty="0" smtClean="0">
                <a:latin typeface="Tahoma" panose="020B0604030504040204" pitchFamily="34" charset="0"/>
                <a:ea typeface="Tahoma" panose="020B0604030504040204" pitchFamily="34" charset="0"/>
                <a:cs typeface="Tahoma" panose="020B0604030504040204" pitchFamily="34" charset="0"/>
              </a:rPr>
              <a:t>drawn from </a:t>
            </a:r>
            <a:r>
              <a:rPr lang="en-GB" sz="2400" i="1" dirty="0">
                <a:latin typeface="Tahoma" panose="020B0604030504040204" pitchFamily="34" charset="0"/>
                <a:ea typeface="Tahoma" panose="020B0604030504040204" pitchFamily="34" charset="0"/>
                <a:cs typeface="Tahoma" panose="020B0604030504040204" pitchFamily="34" charset="0"/>
              </a:rPr>
              <a:t>the UN Sustainable Development Goals, particularly those associated with </a:t>
            </a:r>
            <a:r>
              <a:rPr lang="en-GB" sz="2400" i="1" dirty="0" smtClean="0">
                <a:latin typeface="Tahoma" panose="020B0604030504040204" pitchFamily="34" charset="0"/>
                <a:ea typeface="Tahoma" panose="020B0604030504040204" pitchFamily="34" charset="0"/>
                <a:cs typeface="Tahoma" panose="020B0604030504040204" pitchFamily="34" charset="0"/>
              </a:rPr>
              <a:t>health, energy</a:t>
            </a:r>
            <a:r>
              <a:rPr lang="en-GB" sz="2400" i="1" dirty="0">
                <a:latin typeface="Tahoma" panose="020B0604030504040204" pitchFamily="34" charset="0"/>
                <a:ea typeface="Tahoma" panose="020B0604030504040204" pitchFamily="34" charset="0"/>
                <a:cs typeface="Tahoma" panose="020B0604030504040204" pitchFamily="34" charset="0"/>
              </a:rPr>
              <a:t>, clean water and the environment. Education for sustainable </a:t>
            </a:r>
            <a:r>
              <a:rPr lang="en-GB" sz="2400" i="1" dirty="0" smtClean="0">
                <a:latin typeface="Tahoma" panose="020B0604030504040204" pitchFamily="34" charset="0"/>
                <a:ea typeface="Tahoma" panose="020B0604030504040204" pitchFamily="34" charset="0"/>
                <a:cs typeface="Tahoma" panose="020B0604030504040204" pitchFamily="34" charset="0"/>
              </a:rPr>
              <a:t>development </a:t>
            </a:r>
            <a:r>
              <a:rPr lang="en-GB" sz="2400" i="1" dirty="0">
                <a:latin typeface="Tahoma" panose="020B0604030504040204" pitchFamily="34" charset="0"/>
                <a:ea typeface="Tahoma" panose="020B0604030504040204" pitchFamily="34" charset="0"/>
                <a:cs typeface="Tahoma" panose="020B0604030504040204" pitchFamily="34" charset="0"/>
              </a:rPr>
              <a:t>is thus </a:t>
            </a:r>
            <a:r>
              <a:rPr lang="en-GB" sz="2400" i="1" dirty="0" smtClean="0">
                <a:latin typeface="Tahoma" panose="020B0604030504040204" pitchFamily="34" charset="0"/>
                <a:ea typeface="Tahoma" panose="020B0604030504040204" pitchFamily="34" charset="0"/>
                <a:cs typeface="Tahoma" panose="020B0604030504040204" pitchFamily="34" charset="0"/>
              </a:rPr>
              <a:t>an integral </a:t>
            </a:r>
            <a:r>
              <a:rPr lang="en-GB" sz="2400" i="1" dirty="0">
                <a:latin typeface="Tahoma" panose="020B0604030504040204" pitchFamily="34" charset="0"/>
                <a:ea typeface="Tahoma" panose="020B0604030504040204" pitchFamily="34" charset="0"/>
                <a:cs typeface="Tahoma" panose="020B0604030504040204" pitchFamily="34" charset="0"/>
              </a:rPr>
              <a:t>part of the study of chemistry, ensuring that graduates are equipped with </a:t>
            </a:r>
            <a:r>
              <a:rPr lang="en-GB" sz="2400" i="1" dirty="0" smtClean="0">
                <a:latin typeface="Tahoma" panose="020B0604030504040204" pitchFamily="34" charset="0"/>
                <a:ea typeface="Tahoma" panose="020B0604030504040204" pitchFamily="34" charset="0"/>
                <a:cs typeface="Tahoma" panose="020B0604030504040204" pitchFamily="34" charset="0"/>
              </a:rPr>
              <a:t>the knowledge</a:t>
            </a:r>
            <a:r>
              <a:rPr lang="en-GB" sz="2400" i="1" dirty="0">
                <a:latin typeface="Tahoma" panose="020B0604030504040204" pitchFamily="34" charset="0"/>
                <a:ea typeface="Tahoma" panose="020B0604030504040204" pitchFamily="34" charset="0"/>
                <a:cs typeface="Tahoma" panose="020B0604030504040204" pitchFamily="34" charset="0"/>
              </a:rPr>
              <a:t>, skills and competencies that </a:t>
            </a:r>
            <a:r>
              <a:rPr lang="en-GB" sz="2400" i="1" dirty="0" smtClean="0">
                <a:latin typeface="Tahoma" panose="020B0604030504040204" pitchFamily="34" charset="0"/>
                <a:ea typeface="Tahoma" panose="020B0604030504040204" pitchFamily="34" charset="0"/>
                <a:cs typeface="Tahoma" panose="020B0604030504040204" pitchFamily="34" charset="0"/>
              </a:rPr>
              <a:t>can enable </a:t>
            </a:r>
            <a:r>
              <a:rPr lang="en-GB" sz="2400" i="1" dirty="0">
                <a:latin typeface="Tahoma" panose="020B0604030504040204" pitchFamily="34" charset="0"/>
                <a:ea typeface="Tahoma" panose="020B0604030504040204" pitchFamily="34" charset="0"/>
                <a:cs typeface="Tahoma" panose="020B0604030504040204" pitchFamily="34" charset="0"/>
              </a:rPr>
              <a:t>them to generate innovative solutions </a:t>
            </a:r>
            <a:r>
              <a:rPr lang="en-GB" sz="2400" i="1" dirty="0" smtClean="0">
                <a:latin typeface="Tahoma" panose="020B0604030504040204" pitchFamily="34" charset="0"/>
                <a:ea typeface="Tahoma" panose="020B0604030504040204" pitchFamily="34" charset="0"/>
                <a:cs typeface="Tahoma" panose="020B0604030504040204" pitchFamily="34" charset="0"/>
              </a:rPr>
              <a:t>to complex </a:t>
            </a:r>
            <a:r>
              <a:rPr lang="en-GB" sz="2400" i="1" dirty="0">
                <a:latin typeface="Tahoma" panose="020B0604030504040204" pitchFamily="34" charset="0"/>
                <a:ea typeface="Tahoma" panose="020B0604030504040204" pitchFamily="34" charset="0"/>
                <a:cs typeface="Tahoma" panose="020B0604030504040204" pitchFamily="34" charset="0"/>
              </a:rPr>
              <a:t>challenges</a:t>
            </a:r>
            <a:r>
              <a:rPr lang="en-GB" sz="2400" i="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GB" sz="1800"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dirty="0">
                <a:latin typeface="Tahoma" panose="020B0604030504040204" pitchFamily="34" charset="0"/>
                <a:ea typeface="Tahoma" panose="020B0604030504040204" pitchFamily="34" charset="0"/>
                <a:cs typeface="Tahoma" panose="020B0604030504040204" pitchFamily="34" charset="0"/>
                <a:hlinkClick r:id="rId2"/>
              </a:rPr>
              <a:t>https://</a:t>
            </a:r>
            <a:r>
              <a:rPr lang="en-GB" sz="1800" dirty="0" smtClean="0">
                <a:latin typeface="Tahoma" panose="020B0604030504040204" pitchFamily="34" charset="0"/>
                <a:ea typeface="Tahoma" panose="020B0604030504040204" pitchFamily="34" charset="0"/>
                <a:cs typeface="Tahoma" panose="020B0604030504040204" pitchFamily="34" charset="0"/>
                <a:hlinkClick r:id="rId2"/>
              </a:rPr>
              <a:t>www.qaa.ac.uk/quality-code/subject-benchmark-statements/chemistry</a:t>
            </a:r>
            <a:r>
              <a:rPr lang="en-GB" sz="1800" dirty="0" smtClean="0">
                <a:latin typeface="Tahoma" panose="020B0604030504040204" pitchFamily="34" charset="0"/>
                <a:ea typeface="Tahoma" panose="020B0604030504040204" pitchFamily="34" charset="0"/>
                <a:cs typeface="Tahoma" panose="020B0604030504040204" pitchFamily="34" charset="0"/>
              </a:rPr>
              <a:t> p5</a:t>
            </a:r>
            <a:endParaRPr lang="en-GB"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44827304"/>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0688"/>
            <a:ext cx="9937104" cy="1011105"/>
          </a:xfrm>
        </p:spPr>
        <p:txBody>
          <a:bodyPr/>
          <a:lstStyle/>
          <a:p>
            <a:r>
              <a:rPr lang="en-GB" dirty="0" smtClean="0">
                <a:solidFill>
                  <a:schemeClr val="tx2"/>
                </a:solidFill>
                <a:latin typeface="Georgia" panose="02040502050405020303" pitchFamily="18" charset="0"/>
              </a:rPr>
              <a:t>Benchmarks and ESD: Computing</a:t>
            </a:r>
            <a:endParaRPr lang="en-GB" dirty="0">
              <a:solidFill>
                <a:schemeClr val="tx2"/>
              </a:solidFill>
              <a:latin typeface="Georgia" panose="02040502050405020303" pitchFamily="18" charset="0"/>
            </a:endParaRPr>
          </a:p>
        </p:txBody>
      </p:sp>
      <p:sp>
        <p:nvSpPr>
          <p:cNvPr id="3" name="Text Placeholder 2"/>
          <p:cNvSpPr>
            <a:spLocks noGrp="1"/>
          </p:cNvSpPr>
          <p:nvPr>
            <p:ph type="body" sz="quarter" idx="4294967295"/>
          </p:nvPr>
        </p:nvSpPr>
        <p:spPr>
          <a:xfrm>
            <a:off x="655581" y="1412776"/>
            <a:ext cx="10515600" cy="4345931"/>
          </a:xfrm>
        </p:spPr>
        <p:txBody>
          <a:bodyPr>
            <a:normAutofit fontScale="47500" lnSpcReduction="20000"/>
          </a:bodyPr>
          <a:lstStyle/>
          <a:p>
            <a:pPr marL="0" indent="0">
              <a:buNone/>
            </a:pPr>
            <a:r>
              <a:rPr lang="en-GB" dirty="0">
                <a:latin typeface="Tahoma" panose="020B0604030504040204" pitchFamily="34" charset="0"/>
                <a:ea typeface="Tahoma" panose="020B0604030504040204" pitchFamily="34" charset="0"/>
                <a:cs typeface="Tahoma" panose="020B0604030504040204" pitchFamily="34" charset="0"/>
              </a:rPr>
              <a:t> </a:t>
            </a:r>
            <a:r>
              <a:rPr lang="en-GB" i="1" dirty="0">
                <a:latin typeface="Tahoma" panose="020B0604030504040204" pitchFamily="34" charset="0"/>
                <a:ea typeface="Tahoma" panose="020B0604030504040204" pitchFamily="34" charset="0"/>
                <a:cs typeface="Tahoma" panose="020B0604030504040204" pitchFamily="34" charset="0"/>
              </a:rPr>
              <a:t>Across the Computing curriculum, we should be considering the broad definition of</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sustainable development, which encompasses economic and social sustainable</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development as well as environmental, and thinking about how the material that we teach</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links to these goals. </a:t>
            </a:r>
            <a:endParaRPr lang="en-GB"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i="1" dirty="0" smtClean="0">
                <a:latin typeface="Tahoma" panose="020B0604030504040204" pitchFamily="34" charset="0"/>
                <a:ea typeface="Tahoma" panose="020B0604030504040204" pitchFamily="34" charset="0"/>
                <a:cs typeface="Tahoma" panose="020B0604030504040204" pitchFamily="34" charset="0"/>
              </a:rPr>
              <a:t>There </a:t>
            </a:r>
            <a:r>
              <a:rPr lang="en-GB" i="1" dirty="0">
                <a:latin typeface="Tahoma" panose="020B0604030504040204" pitchFamily="34" charset="0"/>
                <a:ea typeface="Tahoma" panose="020B0604030504040204" pitchFamily="34" charset="0"/>
                <a:cs typeface="Tahoma" panose="020B0604030504040204" pitchFamily="34" charset="0"/>
              </a:rPr>
              <a:t>will be places where environmental sustainability can </a:t>
            </a:r>
            <a:r>
              <a:rPr lang="en-GB" i="1" dirty="0" smtClean="0">
                <a:latin typeface="Tahoma" panose="020B0604030504040204" pitchFamily="34" charset="0"/>
                <a:ea typeface="Tahoma" panose="020B0604030504040204" pitchFamily="34" charset="0"/>
                <a:cs typeface="Tahoma" panose="020B0604030504040204" pitchFamily="34" charset="0"/>
              </a:rPr>
              <a:t>be discussed</a:t>
            </a:r>
            <a:r>
              <a:rPr lang="en-GB" i="1" dirty="0">
                <a:latin typeface="Tahoma" panose="020B0604030504040204" pitchFamily="34" charset="0"/>
                <a:ea typeface="Tahoma" panose="020B0604030504040204" pitchFamily="34" charset="0"/>
                <a:cs typeface="Tahoma" panose="020B0604030504040204" pitchFamily="34" charset="0"/>
              </a:rPr>
              <a:t>, for example, the resource consumption of massive data centres used for </a:t>
            </a:r>
            <a:r>
              <a:rPr lang="en-GB" i="1" dirty="0" smtClean="0">
                <a:latin typeface="Tahoma" panose="020B0604030504040204" pitchFamily="34" charset="0"/>
                <a:ea typeface="Tahoma" panose="020B0604030504040204" pitchFamily="34" charset="0"/>
                <a:cs typeface="Tahoma" panose="020B0604030504040204" pitchFamily="34" charset="0"/>
              </a:rPr>
              <a:t>cloud computing</a:t>
            </a:r>
            <a:r>
              <a:rPr lang="en-GB" i="1" dirty="0">
                <a:latin typeface="Tahoma" panose="020B0604030504040204" pitchFamily="34" charset="0"/>
                <a:ea typeface="Tahoma" panose="020B0604030504040204" pitchFamily="34" charset="0"/>
                <a:cs typeface="Tahoma" panose="020B0604030504040204" pitchFamily="34" charset="0"/>
              </a:rPr>
              <a:t>, and more generally, the environmental costs of both building hardware </a:t>
            </a:r>
            <a:r>
              <a:rPr lang="en-GB" i="1" dirty="0" smtClean="0">
                <a:latin typeface="Tahoma" panose="020B0604030504040204" pitchFamily="34" charset="0"/>
                <a:ea typeface="Tahoma" panose="020B0604030504040204" pitchFamily="34" charset="0"/>
                <a:cs typeface="Tahoma" panose="020B0604030504040204" pitchFamily="34" charset="0"/>
              </a:rPr>
              <a:t>to support </a:t>
            </a:r>
            <a:r>
              <a:rPr lang="en-GB" i="1" dirty="0">
                <a:latin typeface="Tahoma" panose="020B0604030504040204" pitchFamily="34" charset="0"/>
                <a:ea typeface="Tahoma" panose="020B0604030504040204" pitchFamily="34" charset="0"/>
                <a:cs typeface="Tahoma" panose="020B0604030504040204" pitchFamily="34" charset="0"/>
              </a:rPr>
              <a:t>computing and disposing of electronic waste. </a:t>
            </a:r>
            <a:endParaRPr lang="en-GB"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i="1" dirty="0" smtClean="0">
                <a:latin typeface="Tahoma" panose="020B0604030504040204" pitchFamily="34" charset="0"/>
                <a:ea typeface="Tahoma" panose="020B0604030504040204" pitchFamily="34" charset="0"/>
                <a:cs typeface="Tahoma" panose="020B0604030504040204" pitchFamily="34" charset="0"/>
              </a:rPr>
              <a:t>Sustainable </a:t>
            </a:r>
            <a:r>
              <a:rPr lang="en-GB" i="1" dirty="0">
                <a:latin typeface="Tahoma" panose="020B0604030504040204" pitchFamily="34" charset="0"/>
                <a:ea typeface="Tahoma" panose="020B0604030504040204" pitchFamily="34" charset="0"/>
                <a:cs typeface="Tahoma" panose="020B0604030504040204" pitchFamily="34" charset="0"/>
              </a:rPr>
              <a:t>development also </a:t>
            </a:r>
            <a:r>
              <a:rPr lang="en-GB" i="1" dirty="0" smtClean="0">
                <a:latin typeface="Tahoma" panose="020B0604030504040204" pitchFamily="34" charset="0"/>
                <a:ea typeface="Tahoma" panose="020B0604030504040204" pitchFamily="34" charset="0"/>
                <a:cs typeface="Tahoma" panose="020B0604030504040204" pitchFamily="34" charset="0"/>
              </a:rPr>
              <a:t>links with </a:t>
            </a:r>
            <a:r>
              <a:rPr lang="en-GB" i="1" dirty="0">
                <a:latin typeface="Tahoma" panose="020B0604030504040204" pitchFamily="34" charset="0"/>
                <a:ea typeface="Tahoma" panose="020B0604030504040204" pitchFamily="34" charset="0"/>
                <a:cs typeface="Tahoma" panose="020B0604030504040204" pitchFamily="34" charset="0"/>
              </a:rPr>
              <a:t>equality, diversity and inclusion; therefore, issues around social justice and </a:t>
            </a:r>
            <a:r>
              <a:rPr lang="en-GB" i="1" dirty="0" smtClean="0">
                <a:latin typeface="Tahoma" panose="020B0604030504040204" pitchFamily="34" charset="0"/>
                <a:ea typeface="Tahoma" panose="020B0604030504040204" pitchFamily="34" charset="0"/>
                <a:cs typeface="Tahoma" panose="020B0604030504040204" pitchFamily="34" charset="0"/>
              </a:rPr>
              <a:t>economic prosperity </a:t>
            </a:r>
            <a:r>
              <a:rPr lang="en-GB" i="1" dirty="0">
                <a:latin typeface="Tahoma" panose="020B0604030504040204" pitchFamily="34" charset="0"/>
                <a:ea typeface="Tahoma" panose="020B0604030504040204" pitchFamily="34" charset="0"/>
                <a:cs typeface="Tahoma" panose="020B0604030504040204" pitchFamily="34" charset="0"/>
              </a:rPr>
              <a:t>can also be brought into the discussion in many areas of computing, </a:t>
            </a:r>
            <a:r>
              <a:rPr lang="en-GB" i="1" dirty="0" smtClean="0">
                <a:latin typeface="Tahoma" panose="020B0604030504040204" pitchFamily="34" charset="0"/>
                <a:ea typeface="Tahoma" panose="020B0604030504040204" pitchFamily="34" charset="0"/>
                <a:cs typeface="Tahoma" panose="020B0604030504040204" pitchFamily="34" charset="0"/>
              </a:rPr>
              <a:t>alongside developing </a:t>
            </a:r>
            <a:r>
              <a:rPr lang="en-GB" i="1" dirty="0">
                <a:latin typeface="Tahoma" panose="020B0604030504040204" pitchFamily="34" charset="0"/>
                <a:ea typeface="Tahoma" panose="020B0604030504040204" pitchFamily="34" charset="0"/>
                <a:cs typeface="Tahoma" panose="020B0604030504040204" pitchFamily="34" charset="0"/>
              </a:rPr>
              <a:t>curricula that are global in outlook and that support inclusive lifelong learning </a:t>
            </a:r>
            <a:r>
              <a:rPr lang="en-GB" i="1" dirty="0" smtClean="0">
                <a:latin typeface="Tahoma" panose="020B0604030504040204" pitchFamily="34" charset="0"/>
                <a:ea typeface="Tahoma" panose="020B0604030504040204" pitchFamily="34" charset="0"/>
                <a:cs typeface="Tahoma" panose="020B0604030504040204" pitchFamily="34" charset="0"/>
              </a:rPr>
              <a:t>and economic </a:t>
            </a:r>
            <a:r>
              <a:rPr lang="en-GB" i="1" dirty="0">
                <a:latin typeface="Tahoma" panose="020B0604030504040204" pitchFamily="34" charset="0"/>
                <a:ea typeface="Tahoma" panose="020B0604030504040204" pitchFamily="34" charset="0"/>
                <a:cs typeface="Tahoma" panose="020B0604030504040204" pitchFamily="34" charset="0"/>
              </a:rPr>
              <a:t>prosperity for all</a:t>
            </a:r>
            <a:r>
              <a:rPr lang="en-GB" i="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GB" b="1" i="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i="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827242" y="6021288"/>
            <a:ext cx="9505056" cy="369332"/>
          </a:xfrm>
          <a:prstGeom prst="rect">
            <a:avLst/>
          </a:prstGeom>
        </p:spPr>
        <p:txBody>
          <a:bodyPr wrap="square">
            <a:spAutoFit/>
          </a:bodyPr>
          <a:lstStyle/>
          <a:p>
            <a:r>
              <a:rPr lang="en-GB" dirty="0">
                <a:hlinkClick r:id="rId2"/>
              </a:rPr>
              <a:t>https://</a:t>
            </a:r>
            <a:r>
              <a:rPr lang="en-GB" dirty="0" smtClean="0">
                <a:hlinkClick r:id="rId2"/>
              </a:rPr>
              <a:t>www.qaa.ac.uk/quality-code/subject-benchmark-statements/computing</a:t>
            </a:r>
            <a:r>
              <a:rPr lang="en-GB" dirty="0" smtClean="0"/>
              <a:t> p6</a:t>
            </a:r>
            <a:endParaRPr lang="en-GB" dirty="0"/>
          </a:p>
        </p:txBody>
      </p:sp>
    </p:spTree>
    <p:extLst>
      <p:ext uri="{BB962C8B-B14F-4D97-AF65-F5344CB8AC3E}">
        <p14:creationId xmlns:p14="http://schemas.microsoft.com/office/powerpoint/2010/main" val="821871121"/>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40" y="401671"/>
            <a:ext cx="9937104" cy="1011105"/>
          </a:xfrm>
        </p:spPr>
        <p:txBody>
          <a:bodyPr/>
          <a:lstStyle/>
          <a:p>
            <a:r>
              <a:rPr lang="en-GB" dirty="0" smtClean="0">
                <a:solidFill>
                  <a:schemeClr val="tx2"/>
                </a:solidFill>
                <a:latin typeface="Georgia" panose="02040502050405020303" pitchFamily="18" charset="0"/>
              </a:rPr>
              <a:t>Benchmarks and ESD:  History</a:t>
            </a:r>
            <a:endParaRPr lang="en-GB" dirty="0">
              <a:solidFill>
                <a:schemeClr val="tx2"/>
              </a:solidFill>
              <a:latin typeface="Georgia" panose="02040502050405020303" pitchFamily="18" charset="0"/>
            </a:endParaRPr>
          </a:p>
        </p:txBody>
      </p:sp>
      <p:sp>
        <p:nvSpPr>
          <p:cNvPr id="3" name="Text Placeholder 2"/>
          <p:cNvSpPr>
            <a:spLocks noGrp="1"/>
          </p:cNvSpPr>
          <p:nvPr>
            <p:ph type="body" sz="quarter" idx="4294967295"/>
          </p:nvPr>
        </p:nvSpPr>
        <p:spPr>
          <a:xfrm>
            <a:off x="829030" y="1124744"/>
            <a:ext cx="10729912" cy="4176368"/>
          </a:xfrm>
        </p:spPr>
        <p:txBody>
          <a:bodyPr>
            <a:noAutofit/>
          </a:bodyPr>
          <a:lstStyle/>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Environmental history in particular brings to the fore understanding of </a:t>
            </a:r>
            <a:r>
              <a:rPr lang="en-GB" sz="1800" i="1" dirty="0" smtClean="0">
                <a:latin typeface="Tahoma" panose="020B0604030504040204" pitchFamily="34" charset="0"/>
                <a:ea typeface="Tahoma" panose="020B0604030504040204" pitchFamily="34" charset="0"/>
                <a:cs typeface="Tahoma" panose="020B0604030504040204" pitchFamily="34" charset="0"/>
              </a:rPr>
              <a:t>the interaction </a:t>
            </a:r>
            <a:r>
              <a:rPr lang="en-GB" sz="1800" i="1" dirty="0">
                <a:latin typeface="Tahoma" panose="020B0604030504040204" pitchFamily="34" charset="0"/>
                <a:ea typeface="Tahoma" panose="020B0604030504040204" pitchFamily="34" charset="0"/>
                <a:cs typeface="Tahoma" panose="020B0604030504040204" pitchFamily="34" charset="0"/>
              </a:rPr>
              <a:t>between nature and culture; how humans have affected the natural </a:t>
            </a:r>
            <a:r>
              <a:rPr lang="en-GB" sz="1800" i="1" dirty="0" smtClean="0">
                <a:latin typeface="Tahoma" panose="020B0604030504040204" pitchFamily="34" charset="0"/>
                <a:ea typeface="Tahoma" panose="020B0604030504040204" pitchFamily="34" charset="0"/>
                <a:cs typeface="Tahoma" panose="020B0604030504040204" pitchFamily="34" charset="0"/>
              </a:rPr>
              <a:t>environments of </a:t>
            </a:r>
            <a:r>
              <a:rPr lang="en-GB" sz="1800" i="1" dirty="0">
                <a:latin typeface="Tahoma" panose="020B0604030504040204" pitchFamily="34" charset="0"/>
                <a:ea typeface="Tahoma" panose="020B0604030504040204" pitchFamily="34" charset="0"/>
                <a:cs typeface="Tahoma" panose="020B0604030504040204" pitchFamily="34" charset="0"/>
              </a:rPr>
              <a:t>the past; and how current problems are legacies of the past. However, public history</a:t>
            </a:r>
            <a:r>
              <a:rPr lang="en-GB" sz="1800" i="1" dirty="0" smtClean="0">
                <a:latin typeface="Tahoma" panose="020B0604030504040204" pitchFamily="34" charset="0"/>
                <a:ea typeface="Tahoma" panose="020B0604030504040204" pitchFamily="34" charset="0"/>
                <a:cs typeface="Tahoma" panose="020B0604030504040204" pitchFamily="34" charset="0"/>
              </a:rPr>
              <a:t>, economic </a:t>
            </a:r>
            <a:r>
              <a:rPr lang="en-GB" sz="1800" i="1" dirty="0">
                <a:latin typeface="Tahoma" panose="020B0604030504040204" pitchFamily="34" charset="0"/>
                <a:ea typeface="Tahoma" panose="020B0604030504040204" pitchFamily="34" charset="0"/>
                <a:cs typeface="Tahoma" panose="020B0604030504040204" pitchFamily="34" charset="0"/>
              </a:rPr>
              <a:t>history and cultural history also focus on key aspects of sustainability</a:t>
            </a:r>
            <a:r>
              <a:rPr lang="en-GB" sz="1800" i="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r>
              <a:rPr lang="en-GB" sz="1800" i="1" dirty="0" smtClean="0">
                <a:latin typeface="Tahoma" panose="020B0604030504040204" pitchFamily="34" charset="0"/>
                <a:ea typeface="Tahoma" panose="020B0604030504040204" pitchFamily="34" charset="0"/>
                <a:cs typeface="Tahoma" panose="020B0604030504040204" pitchFamily="34" charset="0"/>
              </a:rPr>
              <a:t> </a:t>
            </a:r>
            <a:endParaRPr lang="en-GB" sz="1800"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i="1" dirty="0" smtClean="0">
                <a:latin typeface="Tahoma" panose="020B0604030504040204" pitchFamily="34" charset="0"/>
                <a:ea typeface="Tahoma" panose="020B0604030504040204" pitchFamily="34" charset="0"/>
                <a:cs typeface="Tahoma" panose="020B0604030504040204" pitchFamily="34" charset="0"/>
              </a:rPr>
              <a:t>History </a:t>
            </a:r>
            <a:r>
              <a:rPr lang="en-GB" sz="1800" i="1" dirty="0">
                <a:latin typeface="Tahoma" panose="020B0604030504040204" pitchFamily="34" charset="0"/>
                <a:ea typeface="Tahoma" panose="020B0604030504040204" pitchFamily="34" charset="0"/>
                <a:cs typeface="Tahoma" panose="020B0604030504040204" pitchFamily="34" charset="0"/>
              </a:rPr>
              <a:t>courses can also contribute to sustainability through their connection </a:t>
            </a:r>
            <a:r>
              <a:rPr lang="en-GB" sz="1800" i="1" dirty="0" smtClean="0">
                <a:latin typeface="Tahoma" panose="020B0604030504040204" pitchFamily="34" charset="0"/>
                <a:ea typeface="Tahoma" panose="020B0604030504040204" pitchFamily="34" charset="0"/>
                <a:cs typeface="Tahoma" panose="020B0604030504040204" pitchFamily="34" charset="0"/>
              </a:rPr>
              <a:t>with heritage </a:t>
            </a:r>
            <a:r>
              <a:rPr lang="en-GB" sz="1800" i="1" dirty="0">
                <a:latin typeface="Tahoma" panose="020B0604030504040204" pitchFamily="34" charset="0"/>
                <a:ea typeface="Tahoma" panose="020B0604030504040204" pitchFamily="34" charset="0"/>
                <a:cs typeface="Tahoma" panose="020B0604030504040204" pitchFamily="34" charset="0"/>
              </a:rPr>
              <a:t>and work around conservation, preservation and learning from the past to plan </a:t>
            </a:r>
            <a:r>
              <a:rPr lang="en-GB" sz="1800" i="1" dirty="0" smtClean="0">
                <a:latin typeface="Tahoma" panose="020B0604030504040204" pitchFamily="34" charset="0"/>
                <a:ea typeface="Tahoma" panose="020B0604030504040204" pitchFamily="34" charset="0"/>
                <a:cs typeface="Tahoma" panose="020B0604030504040204" pitchFamily="34" charset="0"/>
              </a:rPr>
              <a:t>for the </a:t>
            </a:r>
            <a:r>
              <a:rPr lang="en-GB" sz="1800" i="1" dirty="0">
                <a:latin typeface="Tahoma" panose="020B0604030504040204" pitchFamily="34" charset="0"/>
                <a:ea typeface="Tahoma" panose="020B0604030504040204" pitchFamily="34" charset="0"/>
                <a:cs typeface="Tahoma" panose="020B0604030504040204" pitchFamily="34" charset="0"/>
              </a:rPr>
              <a:t>future. In this respect, there are demonstrable links between the subfields </a:t>
            </a:r>
            <a:r>
              <a:rPr lang="en-GB" sz="1800" i="1" dirty="0" smtClean="0">
                <a:latin typeface="Tahoma" panose="020B0604030504040204" pitchFamily="34" charset="0"/>
                <a:ea typeface="Tahoma" panose="020B0604030504040204" pitchFamily="34" charset="0"/>
                <a:cs typeface="Tahoma" panose="020B0604030504040204" pitchFamily="34" charset="0"/>
              </a:rPr>
              <a:t>of environmental </a:t>
            </a:r>
            <a:r>
              <a:rPr lang="en-GB" sz="1800" i="1" dirty="0">
                <a:latin typeface="Tahoma" panose="020B0604030504040204" pitchFamily="34" charset="0"/>
                <a:ea typeface="Tahoma" panose="020B0604030504040204" pitchFamily="34" charset="0"/>
                <a:cs typeface="Tahoma" panose="020B0604030504040204" pitchFamily="34" charset="0"/>
              </a:rPr>
              <a:t>history and public history</a:t>
            </a:r>
            <a:r>
              <a:rPr lang="en-GB" sz="1800" i="1" dirty="0" smtClean="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GB" sz="1800"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i="1" dirty="0" smtClean="0">
                <a:latin typeface="Tahoma" panose="020B0604030504040204" pitchFamily="34" charset="0"/>
                <a:ea typeface="Tahoma" panose="020B0604030504040204" pitchFamily="34" charset="0"/>
                <a:cs typeface="Tahoma" panose="020B0604030504040204" pitchFamily="34" charset="0"/>
              </a:rPr>
              <a:t>More </a:t>
            </a:r>
            <a:r>
              <a:rPr lang="en-GB" sz="1800" i="1" dirty="0">
                <a:latin typeface="Tahoma" panose="020B0604030504040204" pitchFamily="34" charset="0"/>
                <a:ea typeface="Tahoma" panose="020B0604030504040204" pitchFamily="34" charset="0"/>
                <a:cs typeface="Tahoma" panose="020B0604030504040204" pitchFamily="34" charset="0"/>
              </a:rPr>
              <a:t>broadly, history prepares students to meet sustainability needs and </a:t>
            </a:r>
            <a:r>
              <a:rPr lang="en-GB" sz="1800" i="1" dirty="0" smtClean="0">
                <a:latin typeface="Tahoma" panose="020B0604030504040204" pitchFamily="34" charset="0"/>
                <a:ea typeface="Tahoma" panose="020B0604030504040204" pitchFamily="34" charset="0"/>
                <a:cs typeface="Tahoma" panose="020B0604030504040204" pitchFamily="34" charset="0"/>
              </a:rPr>
              <a:t>challenges through </a:t>
            </a:r>
            <a:r>
              <a:rPr lang="en-GB" sz="1800" i="1" dirty="0">
                <a:latin typeface="Tahoma" panose="020B0604030504040204" pitchFamily="34" charset="0"/>
                <a:ea typeface="Tahoma" panose="020B0604030504040204" pitchFamily="34" charset="0"/>
                <a:cs typeface="Tahoma" panose="020B0604030504040204" pitchFamily="34" charset="0"/>
              </a:rPr>
              <a:t>its inherent attention to issues of change, continuity and causation; its demand </a:t>
            </a:r>
            <a:r>
              <a:rPr lang="en-GB" sz="1800" i="1" dirty="0" smtClean="0">
                <a:latin typeface="Tahoma" panose="020B0604030504040204" pitchFamily="34" charset="0"/>
                <a:ea typeface="Tahoma" panose="020B0604030504040204" pitchFamily="34" charset="0"/>
                <a:cs typeface="Tahoma" panose="020B0604030504040204" pitchFamily="34" charset="0"/>
              </a:rPr>
              <a:t>for multi-perspectivity </a:t>
            </a:r>
            <a:r>
              <a:rPr lang="en-GB" sz="1800" i="1" dirty="0">
                <a:latin typeface="Tahoma" panose="020B0604030504040204" pitchFamily="34" charset="0"/>
                <a:ea typeface="Tahoma" panose="020B0604030504040204" pitchFamily="34" charset="0"/>
                <a:cs typeface="Tahoma" panose="020B0604030504040204" pitchFamily="34" charset="0"/>
              </a:rPr>
              <a:t>and multi-factorial understanding of events, issues and problems; </a:t>
            </a:r>
            <a:r>
              <a:rPr lang="en-GB" sz="1800" i="1" dirty="0" smtClean="0">
                <a:latin typeface="Tahoma" panose="020B0604030504040204" pitchFamily="34" charset="0"/>
                <a:ea typeface="Tahoma" panose="020B0604030504040204" pitchFamily="34" charset="0"/>
                <a:cs typeface="Tahoma" panose="020B0604030504040204" pitchFamily="34" charset="0"/>
              </a:rPr>
              <a:t>its appreciation </a:t>
            </a:r>
            <a:r>
              <a:rPr lang="en-GB" sz="1800" i="1" dirty="0">
                <a:latin typeface="Tahoma" panose="020B0604030504040204" pitchFamily="34" charset="0"/>
                <a:ea typeface="Tahoma" panose="020B0604030504040204" pitchFamily="34" charset="0"/>
                <a:cs typeface="Tahoma" panose="020B0604030504040204" pitchFamily="34" charset="0"/>
              </a:rPr>
              <a:t>of the relationships between economic, political, cultural, social </a:t>
            </a:r>
            <a:r>
              <a:rPr lang="en-GB" sz="1800" i="1" dirty="0" smtClean="0">
                <a:latin typeface="Tahoma" panose="020B0604030504040204" pitchFamily="34" charset="0"/>
                <a:ea typeface="Tahoma" panose="020B0604030504040204" pitchFamily="34" charset="0"/>
                <a:cs typeface="Tahoma" panose="020B0604030504040204" pitchFamily="34" charset="0"/>
              </a:rPr>
              <a:t>and environmental </a:t>
            </a:r>
            <a:r>
              <a:rPr lang="en-GB" sz="1800" i="1" dirty="0">
                <a:latin typeface="Tahoma" panose="020B0604030504040204" pitchFamily="34" charset="0"/>
                <a:ea typeface="Tahoma" panose="020B0604030504040204" pitchFamily="34" charset="0"/>
                <a:cs typeface="Tahoma" panose="020B0604030504040204" pitchFamily="34" charset="0"/>
              </a:rPr>
              <a:t>factors and systems; its ability to observe processes taking place in more </a:t>
            </a:r>
            <a:r>
              <a:rPr lang="en-GB" sz="1800" i="1" dirty="0" smtClean="0">
                <a:latin typeface="Tahoma" panose="020B0604030504040204" pitchFamily="34" charset="0"/>
                <a:ea typeface="Tahoma" panose="020B0604030504040204" pitchFamily="34" charset="0"/>
                <a:cs typeface="Tahoma" panose="020B0604030504040204" pitchFamily="34" charset="0"/>
              </a:rPr>
              <a:t>than one </a:t>
            </a:r>
            <a:r>
              <a:rPr lang="en-GB" sz="1800" i="1" dirty="0">
                <a:latin typeface="Tahoma" panose="020B0604030504040204" pitchFamily="34" charset="0"/>
                <a:ea typeface="Tahoma" panose="020B0604030504040204" pitchFamily="34" charset="0"/>
                <a:cs typeface="Tahoma" panose="020B0604030504040204" pitchFamily="34" charset="0"/>
              </a:rPr>
              <a:t>place and more than one time; and its acknowledgement that there are rarely </a:t>
            </a:r>
            <a:r>
              <a:rPr lang="en-GB" sz="1800" i="1" dirty="0" smtClean="0">
                <a:latin typeface="Tahoma" panose="020B0604030504040204" pitchFamily="34" charset="0"/>
                <a:ea typeface="Tahoma" panose="020B0604030504040204" pitchFamily="34" charset="0"/>
                <a:cs typeface="Tahoma" panose="020B0604030504040204" pitchFamily="34" charset="0"/>
              </a:rPr>
              <a:t>simple  answers </a:t>
            </a:r>
            <a:r>
              <a:rPr lang="en-GB" sz="1800" i="1" dirty="0">
                <a:latin typeface="Tahoma" panose="020B0604030504040204" pitchFamily="34" charset="0"/>
                <a:ea typeface="Tahoma" panose="020B0604030504040204" pitchFamily="34" charset="0"/>
                <a:cs typeface="Tahoma" panose="020B0604030504040204" pitchFamily="34" charset="0"/>
              </a:rPr>
              <a:t>to problems.</a:t>
            </a:r>
          </a:p>
        </p:txBody>
      </p:sp>
      <p:sp>
        <p:nvSpPr>
          <p:cNvPr id="4" name="Rectangle 3"/>
          <p:cNvSpPr/>
          <p:nvPr/>
        </p:nvSpPr>
        <p:spPr>
          <a:xfrm>
            <a:off x="767408" y="5839519"/>
            <a:ext cx="9505056" cy="369332"/>
          </a:xfrm>
          <a:prstGeom prst="rect">
            <a:avLst/>
          </a:prstGeom>
        </p:spPr>
        <p:txBody>
          <a:bodyPr wrap="square">
            <a:spAutoFit/>
          </a:bodyPr>
          <a:lstStyle/>
          <a:p>
            <a:r>
              <a:rPr lang="en-GB" dirty="0">
                <a:hlinkClick r:id="rId2"/>
              </a:rPr>
              <a:t>https://</a:t>
            </a:r>
            <a:r>
              <a:rPr lang="en-GB" dirty="0" smtClean="0">
                <a:hlinkClick r:id="rId2"/>
              </a:rPr>
              <a:t>www.qaa.ac.uk/quality-code/subject-benchmark-statements/history</a:t>
            </a:r>
            <a:r>
              <a:rPr lang="en-GB" dirty="0" smtClean="0"/>
              <a:t> p6</a:t>
            </a:r>
            <a:endParaRPr lang="en-GB" dirty="0"/>
          </a:p>
        </p:txBody>
      </p:sp>
    </p:spTree>
    <p:extLst>
      <p:ext uri="{BB962C8B-B14F-4D97-AF65-F5344CB8AC3E}">
        <p14:creationId xmlns:p14="http://schemas.microsoft.com/office/powerpoint/2010/main" val="553154352"/>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2"/>
                </a:solidFill>
                <a:latin typeface="Georgia" panose="02040502050405020303" pitchFamily="18" charset="0"/>
              </a:rPr>
              <a:t>Benchmarks and ESD:  Policing</a:t>
            </a:r>
            <a:endParaRPr lang="en-GB" dirty="0">
              <a:solidFill>
                <a:schemeClr val="tx2"/>
              </a:solidFill>
              <a:latin typeface="Georgia" panose="02040502050405020303" pitchFamily="18" charset="0"/>
            </a:endParaRPr>
          </a:p>
        </p:txBody>
      </p:sp>
      <p:sp>
        <p:nvSpPr>
          <p:cNvPr id="3" name="Text Placeholder 2"/>
          <p:cNvSpPr>
            <a:spLocks noGrp="1"/>
          </p:cNvSpPr>
          <p:nvPr>
            <p:ph type="body" sz="quarter" idx="4294967295"/>
          </p:nvPr>
        </p:nvSpPr>
        <p:spPr>
          <a:xfrm>
            <a:off x="1055440" y="1484784"/>
            <a:ext cx="10729912" cy="4025578"/>
          </a:xfrm>
        </p:spPr>
        <p:txBody>
          <a:bodyPr>
            <a:normAutofit fontScale="47500" lnSpcReduction="20000"/>
          </a:bodyPr>
          <a:lstStyle/>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Programmes should be designed with reference to the United Nations </a:t>
            </a:r>
            <a:r>
              <a:rPr lang="en-GB" i="1" dirty="0" smtClean="0">
                <a:latin typeface="Tahoma" panose="020B0604030504040204" pitchFamily="34" charset="0"/>
                <a:ea typeface="Tahoma" panose="020B0604030504040204" pitchFamily="34" charset="0"/>
                <a:cs typeface="Tahoma" panose="020B0604030504040204" pitchFamily="34" charset="0"/>
              </a:rPr>
              <a:t>17 sustainable </a:t>
            </a:r>
            <a:r>
              <a:rPr lang="en-GB" i="1" dirty="0">
                <a:latin typeface="Tahoma" panose="020B0604030504040204" pitchFamily="34" charset="0"/>
                <a:ea typeface="Tahoma" panose="020B0604030504040204" pitchFamily="34" charset="0"/>
                <a:cs typeface="Tahoma" panose="020B0604030504040204" pitchFamily="34" charset="0"/>
              </a:rPr>
              <a:t>development goals </a:t>
            </a:r>
            <a:r>
              <a:rPr lang="en-GB" i="1" dirty="0" smtClean="0">
                <a:latin typeface="Tahoma" panose="020B0604030504040204" pitchFamily="34" charset="0"/>
                <a:ea typeface="Tahoma" panose="020B0604030504040204" pitchFamily="34" charset="0"/>
                <a:cs typeface="Tahoma" panose="020B0604030504040204" pitchFamily="34" charset="0"/>
              </a:rPr>
              <a:t>from </a:t>
            </a:r>
            <a:r>
              <a:rPr lang="en-GB" i="1" dirty="0">
                <a:latin typeface="Tahoma" panose="020B0604030504040204" pitchFamily="34" charset="0"/>
                <a:ea typeface="Tahoma" panose="020B0604030504040204" pitchFamily="34" charset="0"/>
                <a:cs typeface="Tahoma" panose="020B0604030504040204" pitchFamily="34" charset="0"/>
              </a:rPr>
              <a:t>which the </a:t>
            </a:r>
            <a:r>
              <a:rPr lang="en-GB" i="1" dirty="0" smtClean="0">
                <a:latin typeface="Tahoma" panose="020B0604030504040204" pitchFamily="34" charset="0"/>
                <a:ea typeface="Tahoma" panose="020B0604030504040204" pitchFamily="34" charset="0"/>
                <a:cs typeface="Tahoma" panose="020B0604030504040204" pitchFamily="34" charset="0"/>
              </a:rPr>
              <a:t>following provide </a:t>
            </a:r>
            <a:r>
              <a:rPr lang="en-GB" i="1" dirty="0">
                <a:latin typeface="Tahoma" panose="020B0604030504040204" pitchFamily="34" charset="0"/>
                <a:ea typeface="Tahoma" panose="020B0604030504040204" pitchFamily="34" charset="0"/>
                <a:cs typeface="Tahoma" panose="020B0604030504040204" pitchFamily="34" charset="0"/>
              </a:rPr>
              <a:t>the opportunity to be explicitly placed within the Policing curricula:</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Promoting the benefits of healthy lifestyles and wellbeing for all</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Ensuring education is inclusive, equitable and accessible, while promoting </a:t>
            </a:r>
            <a:r>
              <a:rPr lang="en-GB" i="1" dirty="0" smtClean="0">
                <a:latin typeface="Tahoma" panose="020B0604030504040204" pitchFamily="34" charset="0"/>
                <a:ea typeface="Tahoma" panose="020B0604030504040204" pitchFamily="34" charset="0"/>
                <a:cs typeface="Tahoma" panose="020B0604030504040204" pitchFamily="34" charset="0"/>
              </a:rPr>
              <a:t>the benefits </a:t>
            </a:r>
            <a:r>
              <a:rPr lang="en-GB" i="1" dirty="0">
                <a:latin typeface="Tahoma" panose="020B0604030504040204" pitchFamily="34" charset="0"/>
                <a:ea typeface="Tahoma" panose="020B0604030504040204" pitchFamily="34" charset="0"/>
                <a:cs typeface="Tahoma" panose="020B0604030504040204" pitchFamily="34" charset="0"/>
              </a:rPr>
              <a:t>of life-long learning</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Reducing inequality and ensuring equity of opportunity</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The direct links between economic vitality, entrepreneurship, job market skills </a:t>
            </a:r>
            <a:r>
              <a:rPr lang="en-GB" i="1" dirty="0" smtClean="0">
                <a:latin typeface="Tahoma" panose="020B0604030504040204" pitchFamily="34" charset="0"/>
                <a:ea typeface="Tahoma" panose="020B0604030504040204" pitchFamily="34" charset="0"/>
                <a:cs typeface="Tahoma" panose="020B0604030504040204" pitchFamily="34" charset="0"/>
              </a:rPr>
              <a:t>and levels </a:t>
            </a:r>
            <a:r>
              <a:rPr lang="en-GB" i="1" dirty="0">
                <a:latin typeface="Tahoma" panose="020B0604030504040204" pitchFamily="34" charset="0"/>
                <a:ea typeface="Tahoma" panose="020B0604030504040204" pitchFamily="34" charset="0"/>
                <a:cs typeface="Tahoma" panose="020B0604030504040204" pitchFamily="34" charset="0"/>
              </a:rPr>
              <a:t>of education</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Ensuring the sustainability of communities by making them safe, inclusive </a:t>
            </a:r>
            <a:r>
              <a:rPr lang="en-GB" i="1" dirty="0" smtClean="0">
                <a:latin typeface="Tahoma" panose="020B0604030504040204" pitchFamily="34" charset="0"/>
                <a:ea typeface="Tahoma" panose="020B0604030504040204" pitchFamily="34" charset="0"/>
                <a:cs typeface="Tahoma" panose="020B0604030504040204" pitchFamily="34" charset="0"/>
              </a:rPr>
              <a:t>and resilient</a:t>
            </a:r>
            <a:endParaRPr lang="en-GB"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Considering the impact of policing on environmental sustainability</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Ensuring peaceful and inclusive societies with access to equitable justice for all</a:t>
            </a:r>
          </a:p>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 The benefits of partnership working locally, nationally and internationally.</a:t>
            </a:r>
          </a:p>
        </p:txBody>
      </p:sp>
      <p:sp>
        <p:nvSpPr>
          <p:cNvPr id="4" name="Rectangle 3"/>
          <p:cNvSpPr/>
          <p:nvPr/>
        </p:nvSpPr>
        <p:spPr>
          <a:xfrm>
            <a:off x="838200" y="5404478"/>
            <a:ext cx="9505056" cy="369332"/>
          </a:xfrm>
          <a:prstGeom prst="rect">
            <a:avLst/>
          </a:prstGeom>
        </p:spPr>
        <p:txBody>
          <a:bodyPr wrap="square">
            <a:spAutoFit/>
          </a:bodyPr>
          <a:lstStyle/>
          <a:p>
            <a:r>
              <a:rPr lang="en-GB" dirty="0">
                <a:hlinkClick r:id="rId2"/>
              </a:rPr>
              <a:t>https://</a:t>
            </a:r>
            <a:r>
              <a:rPr lang="en-GB" dirty="0" smtClean="0">
                <a:hlinkClick r:id="rId2"/>
              </a:rPr>
              <a:t>www.qaa.ac.uk/quality-code/subject-benchmark-statements/policing</a:t>
            </a:r>
            <a:r>
              <a:rPr lang="en-GB" dirty="0" smtClean="0"/>
              <a:t>  p7</a:t>
            </a:r>
            <a:endParaRPr lang="en-GB" dirty="0"/>
          </a:p>
        </p:txBody>
      </p:sp>
    </p:spTree>
    <p:extLst>
      <p:ext uri="{BB962C8B-B14F-4D97-AF65-F5344CB8AC3E}">
        <p14:creationId xmlns:p14="http://schemas.microsoft.com/office/powerpoint/2010/main" val="2229972671"/>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2"/>
                </a:solidFill>
                <a:latin typeface="Georgia" panose="02040502050405020303" pitchFamily="18" charset="0"/>
              </a:rPr>
              <a:t>Benchmarks and ESD:  Theology and Religious Studies</a:t>
            </a:r>
            <a:endParaRPr lang="en-GB" dirty="0">
              <a:solidFill>
                <a:schemeClr val="tx2"/>
              </a:solidFill>
              <a:latin typeface="Georgia" panose="02040502050405020303" pitchFamily="18" charset="0"/>
            </a:endParaRPr>
          </a:p>
        </p:txBody>
      </p:sp>
      <p:sp>
        <p:nvSpPr>
          <p:cNvPr id="3" name="Text Placeholder 2"/>
          <p:cNvSpPr>
            <a:spLocks noGrp="1"/>
          </p:cNvSpPr>
          <p:nvPr>
            <p:ph type="body" sz="quarter" idx="4294967295"/>
          </p:nvPr>
        </p:nvSpPr>
        <p:spPr>
          <a:xfrm>
            <a:off x="1199455" y="1340768"/>
            <a:ext cx="10992545" cy="4248820"/>
          </a:xfrm>
        </p:spPr>
        <p:txBody>
          <a:bodyPr>
            <a:noAutofit/>
          </a:bodyPr>
          <a:lstStyle/>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ESD can be promoted in TRS courses by aligning content, pedagogy </a:t>
            </a:r>
            <a:r>
              <a:rPr lang="en-GB" sz="1800" i="1" dirty="0" smtClean="0">
                <a:latin typeface="Tahoma" panose="020B0604030504040204" pitchFamily="34" charset="0"/>
                <a:ea typeface="Tahoma" panose="020B0604030504040204" pitchFamily="34" charset="0"/>
                <a:cs typeface="Tahoma" panose="020B0604030504040204" pitchFamily="34" charset="0"/>
              </a:rPr>
              <a:t>and assessment </a:t>
            </a:r>
            <a:r>
              <a:rPr lang="en-GB" sz="1800" i="1" dirty="0">
                <a:latin typeface="Tahoma" panose="020B0604030504040204" pitchFamily="34" charset="0"/>
                <a:ea typeface="Tahoma" panose="020B0604030504040204" pitchFamily="34" charset="0"/>
                <a:cs typeface="Tahoma" panose="020B0604030504040204" pitchFamily="34" charset="0"/>
              </a:rPr>
              <a:t>with the eight UNESCO sustainability competencies. </a:t>
            </a:r>
            <a:endParaRPr lang="en-GB" sz="1800" i="1"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800"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 </a:t>
            </a:r>
            <a:r>
              <a:rPr lang="en-GB" sz="1800" b="1" i="1" dirty="0">
                <a:latin typeface="Tahoma" panose="020B0604030504040204" pitchFamily="34" charset="0"/>
                <a:ea typeface="Tahoma" panose="020B0604030504040204" pitchFamily="34" charset="0"/>
                <a:cs typeface="Tahoma" panose="020B0604030504040204" pitchFamily="34" charset="0"/>
              </a:rPr>
              <a:t>Systems thinking competency </a:t>
            </a:r>
            <a:r>
              <a:rPr lang="en-GB" sz="1800" i="1" dirty="0">
                <a:latin typeface="Tahoma" panose="020B0604030504040204" pitchFamily="34" charset="0"/>
                <a:ea typeface="Tahoma" panose="020B0604030504040204" pitchFamily="34" charset="0"/>
                <a:cs typeface="Tahoma" panose="020B0604030504040204" pitchFamily="34" charset="0"/>
              </a:rPr>
              <a:t>evaluating connections between </a:t>
            </a:r>
            <a:r>
              <a:rPr lang="en-GB" sz="1800" i="1" dirty="0" smtClean="0">
                <a:latin typeface="Tahoma" panose="020B0604030504040204" pitchFamily="34" charset="0"/>
                <a:ea typeface="Tahoma" panose="020B0604030504040204" pitchFamily="34" charset="0"/>
                <a:cs typeface="Tahoma" panose="020B0604030504040204" pitchFamily="34" charset="0"/>
              </a:rPr>
              <a:t>environmental impacts </a:t>
            </a:r>
            <a:r>
              <a:rPr lang="en-GB" sz="1800" i="1" dirty="0">
                <a:latin typeface="Tahoma" panose="020B0604030504040204" pitchFamily="34" charset="0"/>
                <a:ea typeface="Tahoma" panose="020B0604030504040204" pitchFamily="34" charset="0"/>
                <a:cs typeface="Tahoma" panose="020B0604030504040204" pitchFamily="34" charset="0"/>
              </a:rPr>
              <a:t>and religious, spiritual and secular beliefs, practices and </a:t>
            </a:r>
            <a:r>
              <a:rPr lang="en-GB" sz="1800" i="1" dirty="0" smtClean="0">
                <a:latin typeface="Tahoma" panose="020B0604030504040204" pitchFamily="34" charset="0"/>
                <a:ea typeface="Tahoma" panose="020B0604030504040204" pitchFamily="34" charset="0"/>
                <a:cs typeface="Tahoma" panose="020B0604030504040204" pitchFamily="34" charset="0"/>
              </a:rPr>
              <a:t>communities</a:t>
            </a:r>
          </a:p>
          <a:p>
            <a:pPr marL="0" indent="0">
              <a:buNone/>
            </a:pPr>
            <a:endParaRPr lang="en-GB" sz="1800"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 </a:t>
            </a:r>
            <a:r>
              <a:rPr lang="en-GB" sz="1800" b="1" i="1" dirty="0">
                <a:latin typeface="Tahoma" panose="020B0604030504040204" pitchFamily="34" charset="0"/>
                <a:ea typeface="Tahoma" panose="020B0604030504040204" pitchFamily="34" charset="0"/>
                <a:cs typeface="Tahoma" panose="020B0604030504040204" pitchFamily="34" charset="0"/>
              </a:rPr>
              <a:t>Futures thinking competency </a:t>
            </a:r>
            <a:r>
              <a:rPr lang="en-GB" sz="1800" i="1" dirty="0">
                <a:latin typeface="Tahoma" panose="020B0604030504040204" pitchFamily="34" charset="0"/>
                <a:ea typeface="Tahoma" panose="020B0604030504040204" pitchFamily="34" charset="0"/>
                <a:cs typeface="Tahoma" panose="020B0604030504040204" pitchFamily="34" charset="0"/>
              </a:rPr>
              <a:t>envisioning alternative pathways to </a:t>
            </a:r>
            <a:r>
              <a:rPr lang="en-GB" sz="1800" i="1" dirty="0" smtClean="0">
                <a:latin typeface="Tahoma" panose="020B0604030504040204" pitchFamily="34" charset="0"/>
                <a:ea typeface="Tahoma" panose="020B0604030504040204" pitchFamily="34" charset="0"/>
                <a:cs typeface="Tahoma" panose="020B0604030504040204" pitchFamily="34" charset="0"/>
              </a:rPr>
              <a:t>more sustainable </a:t>
            </a:r>
            <a:r>
              <a:rPr lang="en-GB" sz="1800" i="1" dirty="0">
                <a:latin typeface="Tahoma" panose="020B0604030504040204" pitchFamily="34" charset="0"/>
                <a:ea typeface="Tahoma" panose="020B0604030504040204" pitchFamily="34" charset="0"/>
                <a:cs typeface="Tahoma" panose="020B0604030504040204" pitchFamily="34" charset="0"/>
              </a:rPr>
              <a:t>futures, reflecting the contribution of religion and spirituality as part </a:t>
            </a:r>
            <a:r>
              <a:rPr lang="en-GB" sz="1800" i="1" dirty="0" smtClean="0">
                <a:latin typeface="Tahoma" panose="020B0604030504040204" pitchFamily="34" charset="0"/>
                <a:ea typeface="Tahoma" panose="020B0604030504040204" pitchFamily="34" charset="0"/>
                <a:cs typeface="Tahoma" panose="020B0604030504040204" pitchFamily="34" charset="0"/>
              </a:rPr>
              <a:t>of wider </a:t>
            </a:r>
            <a:r>
              <a:rPr lang="en-GB" sz="1800" i="1" dirty="0">
                <a:latin typeface="Tahoma" panose="020B0604030504040204" pitchFamily="34" charset="0"/>
                <a:ea typeface="Tahoma" panose="020B0604030504040204" pitchFamily="34" charset="0"/>
                <a:cs typeface="Tahoma" panose="020B0604030504040204" pitchFamily="34" charset="0"/>
              </a:rPr>
              <a:t>societal </a:t>
            </a:r>
            <a:r>
              <a:rPr lang="en-GB" sz="1800" i="1" dirty="0" smtClean="0">
                <a:latin typeface="Tahoma" panose="020B0604030504040204" pitchFamily="34" charset="0"/>
                <a:ea typeface="Tahoma" panose="020B0604030504040204" pitchFamily="34" charset="0"/>
                <a:cs typeface="Tahoma" panose="020B0604030504040204" pitchFamily="34" charset="0"/>
              </a:rPr>
              <a:t>transformation</a:t>
            </a:r>
          </a:p>
          <a:p>
            <a:pPr marL="0" indent="0">
              <a:buNone/>
            </a:pPr>
            <a:endParaRPr lang="en-GB" sz="1800"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 </a:t>
            </a:r>
            <a:r>
              <a:rPr lang="en-GB" sz="1800" b="1" i="1" dirty="0">
                <a:latin typeface="Tahoma" panose="020B0604030504040204" pitchFamily="34" charset="0"/>
                <a:ea typeface="Tahoma" panose="020B0604030504040204" pitchFamily="34" charset="0"/>
                <a:cs typeface="Tahoma" panose="020B0604030504040204" pitchFamily="34" charset="0"/>
              </a:rPr>
              <a:t>Critical thinking competency </a:t>
            </a:r>
            <a:r>
              <a:rPr lang="en-GB" sz="1800" i="1" dirty="0">
                <a:latin typeface="Tahoma" panose="020B0604030504040204" pitchFamily="34" charset="0"/>
                <a:ea typeface="Tahoma" panose="020B0604030504040204" pitchFamily="34" charset="0"/>
                <a:cs typeface="Tahoma" panose="020B0604030504040204" pitchFamily="34" charset="0"/>
              </a:rPr>
              <a:t>understanding the roles of religious and spiritual</a:t>
            </a:r>
          </a:p>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actors in promoting and resisting sustainable development, and </a:t>
            </a:r>
            <a:r>
              <a:rPr lang="en-GB" sz="1800" i="1" dirty="0" smtClean="0">
                <a:latin typeface="Tahoma" panose="020B0604030504040204" pitchFamily="34" charset="0"/>
                <a:ea typeface="Tahoma" panose="020B0604030504040204" pitchFamily="34" charset="0"/>
                <a:cs typeface="Tahoma" panose="020B0604030504040204" pitchFamily="34" charset="0"/>
              </a:rPr>
              <a:t>identifying dissonances </a:t>
            </a:r>
            <a:r>
              <a:rPr lang="en-GB" sz="1800" i="1" dirty="0">
                <a:latin typeface="Tahoma" panose="020B0604030504040204" pitchFamily="34" charset="0"/>
                <a:ea typeface="Tahoma" panose="020B0604030504040204" pitchFamily="34" charset="0"/>
                <a:cs typeface="Tahoma" panose="020B0604030504040204" pitchFamily="34" charset="0"/>
              </a:rPr>
              <a:t>between ideology and practice or belief and </a:t>
            </a:r>
            <a:r>
              <a:rPr lang="en-GB" sz="1800" i="1" dirty="0" smtClean="0">
                <a:latin typeface="Tahoma" panose="020B0604030504040204" pitchFamily="34" charset="0"/>
                <a:ea typeface="Tahoma" panose="020B0604030504040204" pitchFamily="34" charset="0"/>
                <a:cs typeface="Tahoma" panose="020B0604030504040204" pitchFamily="34" charset="0"/>
              </a:rPr>
              <a:t>action</a:t>
            </a:r>
          </a:p>
          <a:p>
            <a:pPr marL="0" indent="0">
              <a:buNone/>
            </a:pPr>
            <a:endParaRPr lang="en-GB" sz="1800" i="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800" i="1" dirty="0">
                <a:latin typeface="Tahoma" panose="020B0604030504040204" pitchFamily="34" charset="0"/>
                <a:ea typeface="Tahoma" panose="020B0604030504040204" pitchFamily="34" charset="0"/>
                <a:cs typeface="Tahoma" panose="020B0604030504040204" pitchFamily="34" charset="0"/>
              </a:rPr>
              <a:t>• </a:t>
            </a:r>
            <a:r>
              <a:rPr lang="en-GB" sz="1800" b="1" i="1" dirty="0">
                <a:latin typeface="Tahoma" panose="020B0604030504040204" pitchFamily="34" charset="0"/>
                <a:ea typeface="Tahoma" panose="020B0604030504040204" pitchFamily="34" charset="0"/>
                <a:cs typeface="Tahoma" panose="020B0604030504040204" pitchFamily="34" charset="0"/>
              </a:rPr>
              <a:t>Strategic competency </a:t>
            </a:r>
            <a:r>
              <a:rPr lang="en-GB" sz="1800" i="1" dirty="0">
                <a:latin typeface="Tahoma" panose="020B0604030504040204" pitchFamily="34" charset="0"/>
                <a:ea typeface="Tahoma" panose="020B0604030504040204" pitchFamily="34" charset="0"/>
                <a:cs typeface="Tahoma" panose="020B0604030504040204" pitchFamily="34" charset="0"/>
              </a:rPr>
              <a:t>identifying ways in which religious and </a:t>
            </a:r>
            <a:r>
              <a:rPr lang="en-GB" sz="1800" i="1" dirty="0" smtClean="0">
                <a:latin typeface="Tahoma" panose="020B0604030504040204" pitchFamily="34" charset="0"/>
                <a:ea typeface="Tahoma" panose="020B0604030504040204" pitchFamily="34" charset="0"/>
                <a:cs typeface="Tahoma" panose="020B0604030504040204" pitchFamily="34" charset="0"/>
              </a:rPr>
              <a:t>spiritual professionals </a:t>
            </a:r>
            <a:r>
              <a:rPr lang="en-GB" sz="1800" i="1" dirty="0">
                <a:latin typeface="Tahoma" panose="020B0604030504040204" pitchFamily="34" charset="0"/>
                <a:ea typeface="Tahoma" panose="020B0604030504040204" pitchFamily="34" charset="0"/>
                <a:cs typeface="Tahoma" panose="020B0604030504040204" pitchFamily="34" charset="0"/>
              </a:rPr>
              <a:t>and organisations can exert influence, lead change and </a:t>
            </a:r>
            <a:r>
              <a:rPr lang="en-GB" sz="1800" i="1" dirty="0" smtClean="0">
                <a:latin typeface="Tahoma" panose="020B0604030504040204" pitchFamily="34" charset="0"/>
                <a:ea typeface="Tahoma" panose="020B0604030504040204" pitchFamily="34" charset="0"/>
                <a:cs typeface="Tahoma" panose="020B0604030504040204" pitchFamily="34" charset="0"/>
              </a:rPr>
              <a:t>encourage action </a:t>
            </a:r>
            <a:r>
              <a:rPr lang="en-GB" sz="1800" i="1" dirty="0">
                <a:latin typeface="Tahoma" panose="020B0604030504040204" pitchFamily="34" charset="0"/>
                <a:ea typeface="Tahoma" panose="020B0604030504040204" pitchFamily="34" charset="0"/>
                <a:cs typeface="Tahoma" panose="020B0604030504040204" pitchFamily="34" charset="0"/>
              </a:rPr>
              <a:t>towards sustainability</a:t>
            </a:r>
          </a:p>
        </p:txBody>
      </p:sp>
      <p:sp>
        <p:nvSpPr>
          <p:cNvPr id="4" name="Rectangle 3"/>
          <p:cNvSpPr/>
          <p:nvPr/>
        </p:nvSpPr>
        <p:spPr>
          <a:xfrm>
            <a:off x="1343472" y="6240653"/>
            <a:ext cx="10009112" cy="338554"/>
          </a:xfrm>
          <a:prstGeom prst="rect">
            <a:avLst/>
          </a:prstGeom>
        </p:spPr>
        <p:txBody>
          <a:bodyPr wrap="square">
            <a:spAutoFit/>
          </a:bodyPr>
          <a:lstStyle/>
          <a:p>
            <a:r>
              <a:rPr lang="en-GB" sz="1600" dirty="0">
                <a:hlinkClick r:id="rId2"/>
              </a:rPr>
              <a:t>https://</a:t>
            </a:r>
            <a:r>
              <a:rPr lang="en-GB" sz="1600" dirty="0" smtClean="0">
                <a:hlinkClick r:id="rId2"/>
              </a:rPr>
              <a:t>www.qaa.ac.uk/quality-code/subject-benchmark-statements/theology-and-religious-studies</a:t>
            </a:r>
            <a:r>
              <a:rPr lang="en-GB" sz="1600" dirty="0" smtClean="0"/>
              <a:t>  p6</a:t>
            </a:r>
            <a:endParaRPr lang="en-GB" sz="1600" dirty="0"/>
          </a:p>
        </p:txBody>
      </p:sp>
    </p:spTree>
    <p:extLst>
      <p:ext uri="{BB962C8B-B14F-4D97-AF65-F5344CB8AC3E}">
        <p14:creationId xmlns:p14="http://schemas.microsoft.com/office/powerpoint/2010/main" val="1007527426"/>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2"/>
                </a:solidFill>
                <a:latin typeface="Georgia" panose="02040502050405020303" pitchFamily="18" charset="0"/>
              </a:rPr>
              <a:t>Benchmarks and ESD:  Theology and Religious Studies</a:t>
            </a:r>
            <a:endParaRPr lang="en-GB" dirty="0">
              <a:solidFill>
                <a:schemeClr val="tx2"/>
              </a:solidFill>
              <a:latin typeface="Georgia" panose="02040502050405020303" pitchFamily="18" charset="0"/>
            </a:endParaRPr>
          </a:p>
        </p:txBody>
      </p:sp>
      <p:sp>
        <p:nvSpPr>
          <p:cNvPr id="3" name="Text Placeholder 2"/>
          <p:cNvSpPr>
            <a:spLocks noGrp="1"/>
          </p:cNvSpPr>
          <p:nvPr>
            <p:ph type="body" sz="quarter" idx="4294967295"/>
          </p:nvPr>
        </p:nvSpPr>
        <p:spPr>
          <a:xfrm>
            <a:off x="1127448" y="1340768"/>
            <a:ext cx="10729912" cy="4248376"/>
          </a:xfrm>
        </p:spPr>
        <p:txBody>
          <a:bodyPr>
            <a:normAutofit/>
          </a:bodyPr>
          <a:lstStyle/>
          <a:p>
            <a:r>
              <a:rPr lang="en-GB" sz="1800" b="1" i="1" dirty="0" smtClean="0">
                <a:latin typeface="Tahoma" panose="020B0604030504040204" pitchFamily="34" charset="0"/>
                <a:ea typeface="Tahoma" panose="020B0604030504040204" pitchFamily="34" charset="0"/>
                <a:cs typeface="Tahoma" panose="020B0604030504040204" pitchFamily="34" charset="0"/>
              </a:rPr>
              <a:t>Collaborative </a:t>
            </a:r>
            <a:r>
              <a:rPr lang="en-GB" sz="1800" b="1" i="1" dirty="0">
                <a:latin typeface="Tahoma" panose="020B0604030504040204" pitchFamily="34" charset="0"/>
                <a:ea typeface="Tahoma" panose="020B0604030504040204" pitchFamily="34" charset="0"/>
                <a:cs typeface="Tahoma" panose="020B0604030504040204" pitchFamily="34" charset="0"/>
              </a:rPr>
              <a:t>competency </a:t>
            </a:r>
            <a:r>
              <a:rPr lang="en-GB" sz="1800" i="1" dirty="0">
                <a:latin typeface="Tahoma" panose="020B0604030504040204" pitchFamily="34" charset="0"/>
                <a:ea typeface="Tahoma" panose="020B0604030504040204" pitchFamily="34" charset="0"/>
                <a:cs typeface="Tahoma" panose="020B0604030504040204" pitchFamily="34" charset="0"/>
              </a:rPr>
              <a:t>engaging collaboratively with different religious</a:t>
            </a:r>
            <a:r>
              <a:rPr lang="en-GB" sz="1800" i="1" dirty="0" smtClean="0">
                <a:latin typeface="Tahoma" panose="020B0604030504040204" pitchFamily="34" charset="0"/>
                <a:ea typeface="Tahoma" panose="020B0604030504040204" pitchFamily="34" charset="0"/>
                <a:cs typeface="Tahoma" panose="020B0604030504040204" pitchFamily="34" charset="0"/>
              </a:rPr>
              <a:t>, spiritual </a:t>
            </a:r>
            <a:r>
              <a:rPr lang="en-GB" sz="1800" i="1" dirty="0">
                <a:latin typeface="Tahoma" panose="020B0604030504040204" pitchFamily="34" charset="0"/>
                <a:ea typeface="Tahoma" panose="020B0604030504040204" pitchFamily="34" charset="0"/>
                <a:cs typeface="Tahoma" panose="020B0604030504040204" pitchFamily="34" charset="0"/>
              </a:rPr>
              <a:t>and non-religious groups to develop mutually beneficial ways of </a:t>
            </a:r>
            <a:r>
              <a:rPr lang="en-GB" sz="1800" i="1" dirty="0" smtClean="0">
                <a:latin typeface="Tahoma" panose="020B0604030504040204" pitchFamily="34" charset="0"/>
                <a:ea typeface="Tahoma" panose="020B0604030504040204" pitchFamily="34" charset="0"/>
                <a:cs typeface="Tahoma" panose="020B0604030504040204" pitchFamily="34" charset="0"/>
              </a:rPr>
              <a:t>supporting progress </a:t>
            </a:r>
            <a:r>
              <a:rPr lang="en-GB" sz="1800" i="1" dirty="0">
                <a:latin typeface="Tahoma" panose="020B0604030504040204" pitchFamily="34" charset="0"/>
                <a:ea typeface="Tahoma" panose="020B0604030504040204" pitchFamily="34" charset="0"/>
                <a:cs typeface="Tahoma" panose="020B0604030504040204" pitchFamily="34" charset="0"/>
              </a:rPr>
              <a:t>on shared sustainability </a:t>
            </a:r>
            <a:r>
              <a:rPr lang="en-GB" sz="1800" i="1" dirty="0" smtClean="0">
                <a:latin typeface="Tahoma" panose="020B0604030504040204" pitchFamily="34" charset="0"/>
                <a:ea typeface="Tahoma" panose="020B0604030504040204" pitchFamily="34" charset="0"/>
                <a:cs typeface="Tahoma" panose="020B0604030504040204" pitchFamily="34" charset="0"/>
              </a:rPr>
              <a:t>concerns</a:t>
            </a:r>
          </a:p>
          <a:p>
            <a:endParaRPr lang="en-GB" sz="1800" i="1" dirty="0">
              <a:latin typeface="Tahoma" panose="020B0604030504040204" pitchFamily="34" charset="0"/>
              <a:ea typeface="Tahoma" panose="020B0604030504040204" pitchFamily="34" charset="0"/>
              <a:cs typeface="Tahoma" panose="020B0604030504040204" pitchFamily="34" charset="0"/>
            </a:endParaRPr>
          </a:p>
          <a:p>
            <a:r>
              <a:rPr lang="en-GB" sz="1800" b="1" i="1" dirty="0" smtClean="0">
                <a:latin typeface="Tahoma" panose="020B0604030504040204" pitchFamily="34" charset="0"/>
                <a:ea typeface="Tahoma" panose="020B0604030504040204" pitchFamily="34" charset="0"/>
                <a:cs typeface="Tahoma" panose="020B0604030504040204" pitchFamily="34" charset="0"/>
              </a:rPr>
              <a:t>Problem-solving </a:t>
            </a:r>
            <a:r>
              <a:rPr lang="en-GB" sz="1800" b="1" i="1" dirty="0">
                <a:latin typeface="Tahoma" panose="020B0604030504040204" pitchFamily="34" charset="0"/>
                <a:ea typeface="Tahoma" panose="020B0604030504040204" pitchFamily="34" charset="0"/>
                <a:cs typeface="Tahoma" panose="020B0604030504040204" pitchFamily="34" charset="0"/>
              </a:rPr>
              <a:t>compete</a:t>
            </a:r>
            <a:r>
              <a:rPr lang="en-GB" sz="1800" i="1" dirty="0">
                <a:latin typeface="Tahoma" panose="020B0604030504040204" pitchFamily="34" charset="0"/>
                <a:ea typeface="Tahoma" panose="020B0604030504040204" pitchFamily="34" charset="0"/>
                <a:cs typeface="Tahoma" panose="020B0604030504040204" pitchFamily="34" charset="0"/>
              </a:rPr>
              <a:t>ncy applying religious or ethical perspectives, </a:t>
            </a:r>
            <a:r>
              <a:rPr lang="en-GB" sz="1800" i="1" dirty="0" smtClean="0">
                <a:latin typeface="Tahoma" panose="020B0604030504040204" pitchFamily="34" charset="0"/>
                <a:ea typeface="Tahoma" panose="020B0604030504040204" pitchFamily="34" charset="0"/>
                <a:cs typeface="Tahoma" panose="020B0604030504040204" pitchFamily="34" charset="0"/>
              </a:rPr>
              <a:t>and  values-led </a:t>
            </a:r>
            <a:r>
              <a:rPr lang="en-GB" sz="1800" i="1" dirty="0">
                <a:latin typeface="Tahoma" panose="020B0604030504040204" pitchFamily="34" charset="0"/>
                <a:ea typeface="Tahoma" panose="020B0604030504040204" pitchFamily="34" charset="0"/>
                <a:cs typeface="Tahoma" panose="020B0604030504040204" pitchFamily="34" charset="0"/>
              </a:rPr>
              <a:t>thinking, to the real-world challenges associated with </a:t>
            </a:r>
            <a:r>
              <a:rPr lang="en-GB" sz="1800" i="1" dirty="0" smtClean="0">
                <a:latin typeface="Tahoma" panose="020B0604030504040204" pitchFamily="34" charset="0"/>
                <a:ea typeface="Tahoma" panose="020B0604030504040204" pitchFamily="34" charset="0"/>
                <a:cs typeface="Tahoma" panose="020B0604030504040204" pitchFamily="34" charset="0"/>
              </a:rPr>
              <a:t>sustainable development</a:t>
            </a:r>
          </a:p>
          <a:p>
            <a:endParaRPr lang="en-GB" sz="1800" i="1" dirty="0">
              <a:latin typeface="Tahoma" panose="020B0604030504040204" pitchFamily="34" charset="0"/>
              <a:ea typeface="Tahoma" panose="020B0604030504040204" pitchFamily="34" charset="0"/>
              <a:cs typeface="Tahoma" panose="020B0604030504040204" pitchFamily="34" charset="0"/>
            </a:endParaRPr>
          </a:p>
          <a:p>
            <a:r>
              <a:rPr lang="en-GB" sz="1800" b="1" i="1" dirty="0" smtClean="0">
                <a:latin typeface="Tahoma" panose="020B0604030504040204" pitchFamily="34" charset="0"/>
                <a:ea typeface="Tahoma" panose="020B0604030504040204" pitchFamily="34" charset="0"/>
                <a:cs typeface="Tahoma" panose="020B0604030504040204" pitchFamily="34" charset="0"/>
              </a:rPr>
              <a:t>Self-awareness </a:t>
            </a:r>
            <a:r>
              <a:rPr lang="en-GB" sz="1800" b="1" i="1" dirty="0">
                <a:latin typeface="Tahoma" panose="020B0604030504040204" pitchFamily="34" charset="0"/>
                <a:ea typeface="Tahoma" panose="020B0604030504040204" pitchFamily="34" charset="0"/>
                <a:cs typeface="Tahoma" panose="020B0604030504040204" pitchFamily="34" charset="0"/>
              </a:rPr>
              <a:t>competency </a:t>
            </a:r>
            <a:r>
              <a:rPr lang="en-GB" sz="1800" i="1" dirty="0">
                <a:latin typeface="Tahoma" panose="020B0604030504040204" pitchFamily="34" charset="0"/>
                <a:ea typeface="Tahoma" panose="020B0604030504040204" pitchFamily="34" charset="0"/>
                <a:cs typeface="Tahoma" panose="020B0604030504040204" pitchFamily="34" charset="0"/>
              </a:rPr>
              <a:t>understanding the role of religious </a:t>
            </a:r>
            <a:r>
              <a:rPr lang="en-GB" sz="1800" i="1" dirty="0" smtClean="0">
                <a:latin typeface="Tahoma" panose="020B0604030504040204" pitchFamily="34" charset="0"/>
                <a:ea typeface="Tahoma" panose="020B0604030504040204" pitchFamily="34" charset="0"/>
                <a:cs typeface="Tahoma" panose="020B0604030504040204" pitchFamily="34" charset="0"/>
              </a:rPr>
              <a:t>commitments, ideological </a:t>
            </a:r>
            <a:r>
              <a:rPr lang="en-GB" sz="1800" i="1" dirty="0">
                <a:latin typeface="Tahoma" panose="020B0604030504040204" pitchFamily="34" charset="0"/>
                <a:ea typeface="Tahoma" panose="020B0604030504040204" pitchFamily="34" charset="0"/>
                <a:cs typeface="Tahoma" panose="020B0604030504040204" pitchFamily="34" charset="0"/>
              </a:rPr>
              <a:t>influences and ethical traditions in shaping personal perspectives </a:t>
            </a:r>
            <a:r>
              <a:rPr lang="en-GB" sz="1800" i="1" dirty="0" smtClean="0">
                <a:latin typeface="Tahoma" panose="020B0604030504040204" pitchFamily="34" charset="0"/>
                <a:ea typeface="Tahoma" panose="020B0604030504040204" pitchFamily="34" charset="0"/>
                <a:cs typeface="Tahoma" panose="020B0604030504040204" pitchFamily="34" charset="0"/>
              </a:rPr>
              <a:t>on sustainability</a:t>
            </a:r>
          </a:p>
          <a:p>
            <a:pPr marL="0" indent="0">
              <a:buNone/>
            </a:pPr>
            <a:endParaRPr lang="en-GB" sz="1800" i="1" dirty="0">
              <a:latin typeface="Tahoma" panose="020B0604030504040204" pitchFamily="34" charset="0"/>
              <a:ea typeface="Tahoma" panose="020B0604030504040204" pitchFamily="34" charset="0"/>
              <a:cs typeface="Tahoma" panose="020B0604030504040204" pitchFamily="34" charset="0"/>
            </a:endParaRPr>
          </a:p>
          <a:p>
            <a:r>
              <a:rPr lang="en-GB" sz="1800" b="1" i="1" dirty="0" smtClean="0">
                <a:latin typeface="Tahoma" panose="020B0604030504040204" pitchFamily="34" charset="0"/>
                <a:ea typeface="Tahoma" panose="020B0604030504040204" pitchFamily="34" charset="0"/>
                <a:cs typeface="Tahoma" panose="020B0604030504040204" pitchFamily="34" charset="0"/>
              </a:rPr>
              <a:t>Normative </a:t>
            </a:r>
            <a:r>
              <a:rPr lang="en-GB" sz="1800" b="1" i="1" dirty="0">
                <a:latin typeface="Tahoma" panose="020B0604030504040204" pitchFamily="34" charset="0"/>
                <a:ea typeface="Tahoma" panose="020B0604030504040204" pitchFamily="34" charset="0"/>
                <a:cs typeface="Tahoma" panose="020B0604030504040204" pitchFamily="34" charset="0"/>
              </a:rPr>
              <a:t>competency </a:t>
            </a:r>
            <a:r>
              <a:rPr lang="en-GB" sz="1800" i="1" dirty="0">
                <a:latin typeface="Tahoma" panose="020B0604030504040204" pitchFamily="34" charset="0"/>
                <a:ea typeface="Tahoma" panose="020B0604030504040204" pitchFamily="34" charset="0"/>
                <a:cs typeface="Tahoma" panose="020B0604030504040204" pitchFamily="34" charset="0"/>
              </a:rPr>
              <a:t>analysing the diversity of religious, spiritual and nonreligious standpoints on environmental concerns, and the ways in which they </a:t>
            </a:r>
            <a:r>
              <a:rPr lang="en-GB" sz="1800" i="1" dirty="0" smtClean="0">
                <a:latin typeface="Tahoma" panose="020B0604030504040204" pitchFamily="34" charset="0"/>
                <a:ea typeface="Tahoma" panose="020B0604030504040204" pitchFamily="34" charset="0"/>
                <a:cs typeface="Tahoma" panose="020B0604030504040204" pitchFamily="34" charset="0"/>
              </a:rPr>
              <a:t>can obstruct </a:t>
            </a:r>
            <a:r>
              <a:rPr lang="en-GB" sz="1800" i="1" dirty="0">
                <a:latin typeface="Tahoma" panose="020B0604030504040204" pitchFamily="34" charset="0"/>
                <a:ea typeface="Tahoma" panose="020B0604030504040204" pitchFamily="34" charset="0"/>
                <a:cs typeface="Tahoma" panose="020B0604030504040204" pitchFamily="34" charset="0"/>
              </a:rPr>
              <a:t>or support action on sustainability.</a:t>
            </a:r>
          </a:p>
        </p:txBody>
      </p:sp>
      <p:sp>
        <p:nvSpPr>
          <p:cNvPr id="4" name="Rectangle 3"/>
          <p:cNvSpPr/>
          <p:nvPr/>
        </p:nvSpPr>
        <p:spPr>
          <a:xfrm>
            <a:off x="983432" y="5589144"/>
            <a:ext cx="10009112" cy="338554"/>
          </a:xfrm>
          <a:prstGeom prst="rect">
            <a:avLst/>
          </a:prstGeom>
        </p:spPr>
        <p:txBody>
          <a:bodyPr wrap="square">
            <a:spAutoFit/>
          </a:bodyPr>
          <a:lstStyle/>
          <a:p>
            <a:r>
              <a:rPr lang="en-GB" sz="1600" dirty="0">
                <a:hlinkClick r:id="rId2"/>
              </a:rPr>
              <a:t>https://</a:t>
            </a:r>
            <a:r>
              <a:rPr lang="en-GB" sz="1600" dirty="0" smtClean="0">
                <a:hlinkClick r:id="rId2"/>
              </a:rPr>
              <a:t>www.qaa.ac.uk/quality-code/subject-benchmark-statements/theology-and-religious-studies</a:t>
            </a:r>
            <a:r>
              <a:rPr lang="en-GB" sz="1600" dirty="0" smtClean="0"/>
              <a:t>  p7</a:t>
            </a:r>
            <a:endParaRPr lang="en-GB" sz="1600" dirty="0"/>
          </a:p>
        </p:txBody>
      </p:sp>
    </p:spTree>
    <p:extLst>
      <p:ext uri="{BB962C8B-B14F-4D97-AF65-F5344CB8AC3E}">
        <p14:creationId xmlns:p14="http://schemas.microsoft.com/office/powerpoint/2010/main" val="492386269"/>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tx1"/>
                </a:solidFill>
                <a:latin typeface="Georgia" panose="02040502050405020303" pitchFamily="18" charset="0"/>
              </a:rPr>
              <a:t>Benchmark Statements Under Review</a:t>
            </a:r>
            <a:endParaRPr lang="en-GB" dirty="0">
              <a:solidFill>
                <a:schemeClr val="tx1"/>
              </a:solidFill>
              <a:latin typeface="Georgia" panose="02040502050405020303" pitchFamily="18" charset="0"/>
            </a:endParaRPr>
          </a:p>
        </p:txBody>
      </p:sp>
      <p:sp>
        <p:nvSpPr>
          <p:cNvPr id="3" name="Content Placeholder 2"/>
          <p:cNvSpPr>
            <a:spLocks noGrp="1"/>
          </p:cNvSpPr>
          <p:nvPr>
            <p:ph type="body" sz="quarter" idx="11"/>
          </p:nvPr>
        </p:nvSpPr>
        <p:spPr>
          <a:xfrm>
            <a:off x="1055440" y="1696994"/>
            <a:ext cx="9937104" cy="4608512"/>
          </a:xfrm>
        </p:spPr>
        <p:txBody>
          <a:bodyPr/>
          <a:lstStyle/>
          <a:p>
            <a:r>
              <a:rPr lang="en-GB" sz="2000" dirty="0">
                <a:latin typeface="Tahoma" panose="020B0604030504040204" pitchFamily="34" charset="0"/>
              </a:rPr>
              <a:t>14 </a:t>
            </a:r>
            <a:r>
              <a:rPr lang="en-GB" sz="2000" dirty="0" smtClean="0">
                <a:latin typeface="Tahoma" panose="020B0604030504040204" pitchFamily="34" charset="0"/>
              </a:rPr>
              <a:t>more  benchmarks are being reviewed this year, revised </a:t>
            </a:r>
            <a:r>
              <a:rPr lang="en-GB" sz="2000" dirty="0">
                <a:latin typeface="Tahoma" panose="020B0604030504040204" pitchFamily="34" charset="0"/>
              </a:rPr>
              <a:t>Statements were published in March 2022. These are the first to incorporate consideration of how practice within disciplines addresses the wider social goals of equality, diversity and inclusivity; Education for Sustainable Development; requirements of disabled students; and enterprise and entrepreneurship.</a:t>
            </a:r>
          </a:p>
        </p:txBody>
      </p:sp>
      <p:graphicFrame>
        <p:nvGraphicFramePr>
          <p:cNvPr id="7" name="Table 6"/>
          <p:cNvGraphicFramePr>
            <a:graphicFrameLocks noGrp="1"/>
          </p:cNvGraphicFramePr>
          <p:nvPr>
            <p:extLst>
              <p:ext uri="{D42A27DB-BD31-4B8C-83A1-F6EECF244321}">
                <p14:modId xmlns:p14="http://schemas.microsoft.com/office/powerpoint/2010/main" val="1528857186"/>
              </p:ext>
            </p:extLst>
          </p:nvPr>
        </p:nvGraphicFramePr>
        <p:xfrm>
          <a:off x="1487488" y="3501008"/>
          <a:ext cx="8712968" cy="2543205"/>
        </p:xfrm>
        <a:graphic>
          <a:graphicData uri="http://schemas.openxmlformats.org/drawingml/2006/table">
            <a:tbl>
              <a:tblPr firstRow="1" firstCol="1" bandRow="1"/>
              <a:tblGrid>
                <a:gridCol w="4356484">
                  <a:extLst>
                    <a:ext uri="{9D8B030D-6E8A-4147-A177-3AD203B41FA5}">
                      <a16:colId xmlns:a16="http://schemas.microsoft.com/office/drawing/2014/main" val="1484845361"/>
                    </a:ext>
                  </a:extLst>
                </a:gridCol>
                <a:gridCol w="4356484">
                  <a:extLst>
                    <a:ext uri="{9D8B030D-6E8A-4147-A177-3AD203B41FA5}">
                      <a16:colId xmlns:a16="http://schemas.microsoft.com/office/drawing/2014/main" val="1992831308"/>
                    </a:ext>
                  </a:extLst>
                </a:gridCol>
              </a:tblGrid>
              <a:tr h="271501">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Anthropology</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Languages, Cultures and Societies</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3848213"/>
                  </a:ext>
                </a:extLst>
              </a:tr>
              <a:tr h="355237">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Biomedical Sciences</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Law</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030692"/>
                  </a:ext>
                </a:extLst>
              </a:tr>
              <a:tr h="348656">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Biosciences</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Linguistics</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50668"/>
                  </a:ext>
                </a:extLst>
              </a:tr>
              <a:tr h="516127">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Business and Management</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Mathematics,</a:t>
                      </a:r>
                      <a:r>
                        <a:rPr lang="en-GB" sz="1600" b="1" u="none" baseline="0"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 Statistics and Operational research</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5096773"/>
                  </a:ext>
                </a:extLst>
              </a:tr>
              <a:tr h="348656">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Economics</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Osteopathy</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817154"/>
                  </a:ext>
                </a:extLst>
              </a:tr>
              <a:tr h="348656">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Engineering</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Politics and International Relations</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761140"/>
                  </a:ext>
                </a:extLst>
              </a:tr>
              <a:tr h="348656">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English</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r>
                        <a:rPr lang="en-GB" sz="1600" b="1" u="none" dirty="0" smtClean="0">
                          <a:solidFill>
                            <a:schemeClr val="tx1"/>
                          </a:solidFill>
                          <a:effectLst/>
                          <a:latin typeface="Tahoma" panose="020B0604030504040204" pitchFamily="34" charset="0"/>
                          <a:ea typeface="Tahoma" panose="020B0604030504040204" pitchFamily="34" charset="0"/>
                          <a:cs typeface="Tahoma" panose="020B0604030504040204" pitchFamily="34" charset="0"/>
                        </a:rPr>
                        <a:t>Psychology</a:t>
                      </a:r>
                      <a:endParaRPr lang="en-GB" sz="1600" b="1" u="none"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441242"/>
                  </a:ext>
                </a:extLst>
              </a:tr>
            </a:tbl>
          </a:graphicData>
        </a:graphic>
      </p:graphicFrame>
    </p:spTree>
    <p:extLst>
      <p:ext uri="{BB962C8B-B14F-4D97-AF65-F5344CB8AC3E}">
        <p14:creationId xmlns:p14="http://schemas.microsoft.com/office/powerpoint/2010/main" val="1503323100"/>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842E-D164-42A5-9246-CDE6EB26AADB}"/>
              </a:ext>
            </a:extLst>
          </p:cNvPr>
          <p:cNvSpPr>
            <a:spLocks noGrp="1"/>
          </p:cNvSpPr>
          <p:nvPr>
            <p:ph type="title"/>
          </p:nvPr>
        </p:nvSpPr>
        <p:spPr>
          <a:xfrm>
            <a:off x="838200" y="546265"/>
            <a:ext cx="4956958" cy="1449223"/>
          </a:xfrm>
        </p:spPr>
        <p:txBody>
          <a:bodyPr anchor="b">
            <a:normAutofit/>
          </a:bodyPr>
          <a:lstStyle/>
          <a:p>
            <a:pPr algn="r"/>
            <a:r>
              <a:rPr lang="en-US" sz="3200" b="1" dirty="0" smtClean="0">
                <a:latin typeface="Georgia" panose="02040502050405020303" pitchFamily="18" charset="0"/>
              </a:rPr>
              <a:t> </a:t>
            </a:r>
            <a:r>
              <a:rPr lang="en-US" sz="3200" b="1" dirty="0" smtClean="0">
                <a:solidFill>
                  <a:schemeClr val="bg1"/>
                </a:solidFill>
                <a:latin typeface="Georgia" panose="02040502050405020303" pitchFamily="18" charset="0"/>
              </a:rPr>
              <a:t>of </a:t>
            </a:r>
            <a:r>
              <a:rPr lang="en-US" sz="3200" b="1" dirty="0">
                <a:solidFill>
                  <a:schemeClr val="bg1"/>
                </a:solidFill>
                <a:latin typeface="Georgia" panose="02040502050405020303" pitchFamily="18" charset="0"/>
              </a:rPr>
              <a:t>ESD</a:t>
            </a:r>
            <a:endParaRPr lang="en-GB" sz="3100" dirty="0">
              <a:solidFill>
                <a:schemeClr val="bg1"/>
              </a:solidFill>
              <a:latin typeface="Georgia" panose="02040502050405020303" pitchFamily="18" charset="0"/>
            </a:endParaRPr>
          </a:p>
        </p:txBody>
      </p:sp>
      <p:sp>
        <p:nvSpPr>
          <p:cNvPr id="4" name="Rectangle 3"/>
          <p:cNvSpPr/>
          <p:nvPr/>
        </p:nvSpPr>
        <p:spPr>
          <a:xfrm>
            <a:off x="324592" y="12718"/>
            <a:ext cx="5994400" cy="707886"/>
          </a:xfrm>
          <a:prstGeom prst="rect">
            <a:avLst/>
          </a:prstGeom>
        </p:spPr>
        <p:txBody>
          <a:bodyPr wrap="square">
            <a:spAutoFit/>
          </a:bodyPr>
          <a:lstStyle/>
          <a:p>
            <a:r>
              <a:rPr lang="en-GB" sz="2400" dirty="0" smtClean="0"/>
              <a:t> </a:t>
            </a:r>
            <a:endParaRPr lang="en-GB" sz="2400" dirty="0"/>
          </a:p>
          <a:p>
            <a:r>
              <a:rPr lang="en-GB" sz="1600" b="1" dirty="0" smtClean="0">
                <a:latin typeface="Tahoma" panose="020B0604030504040204" pitchFamily="34" charset="0"/>
                <a:ea typeface="Tahoma" panose="020B0604030504040204" pitchFamily="34" charset="0"/>
                <a:cs typeface="Tahoma" panose="020B0604030504040204" pitchFamily="34" charset="0"/>
              </a:rPr>
              <a:t> </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6030191" y="0"/>
            <a:ext cx="6339091" cy="6339091"/>
          </a:xfrm>
          <a:prstGeom prst="rect">
            <a:avLst/>
          </a:prstGeom>
        </p:spPr>
      </p:pic>
      <p:sp>
        <p:nvSpPr>
          <p:cNvPr id="7" name="Rectangle 6"/>
          <p:cNvSpPr/>
          <p:nvPr/>
        </p:nvSpPr>
        <p:spPr>
          <a:xfrm>
            <a:off x="324592" y="1564977"/>
            <a:ext cx="6096000" cy="369332"/>
          </a:xfrm>
          <a:prstGeom prst="rect">
            <a:avLst/>
          </a:prstGeom>
        </p:spPr>
        <p:txBody>
          <a:bodyPr>
            <a:spAutoFit/>
          </a:bodyPr>
          <a:lstStyle/>
          <a:p>
            <a:r>
              <a:rPr lang="en-GB" dirty="0" smtClean="0">
                <a:solidFill>
                  <a:srgbClr val="333333"/>
                </a:solidFill>
                <a:latin typeface="Georgia" panose="02040502050405020303" pitchFamily="18" charset="0"/>
              </a:rPr>
              <a:t> </a:t>
            </a:r>
            <a:endParaRPr lang="en-GB" b="0" i="0" dirty="0">
              <a:solidFill>
                <a:srgbClr val="333333"/>
              </a:solidFill>
              <a:effectLst/>
              <a:latin typeface="-apple-system"/>
            </a:endParaRPr>
          </a:p>
        </p:txBody>
      </p:sp>
      <p:sp>
        <p:nvSpPr>
          <p:cNvPr id="9" name="Content Placeholder 7"/>
          <p:cNvSpPr>
            <a:spLocks noGrp="1"/>
          </p:cNvSpPr>
          <p:nvPr>
            <p:ph idx="1"/>
          </p:nvPr>
        </p:nvSpPr>
        <p:spPr>
          <a:xfrm>
            <a:off x="699416" y="366660"/>
            <a:ext cx="5460084" cy="5869039"/>
          </a:xfrm>
        </p:spPr>
        <p:txBody>
          <a:bodyPr>
            <a:normAutofit fontScale="70000" lnSpcReduction="20000"/>
          </a:bodyPr>
          <a:lstStyle/>
          <a:p>
            <a:pPr marL="0" indent="0">
              <a:buNone/>
            </a:pPr>
            <a:r>
              <a:rPr lang="en-GB" i="1" dirty="0">
                <a:latin typeface="Tahoma" panose="020B0604030504040204" pitchFamily="34" charset="0"/>
                <a:ea typeface="Tahoma" panose="020B0604030504040204" pitchFamily="34" charset="0"/>
                <a:cs typeface="Tahoma" panose="020B0604030504040204" pitchFamily="34" charset="0"/>
              </a:rPr>
              <a:t>Supporting the role of universities in leading individual and </a:t>
            </a:r>
            <a:r>
              <a:rPr lang="en-GB" i="1" dirty="0" smtClean="0">
                <a:latin typeface="Tahoma" panose="020B0604030504040204" pitchFamily="34" charset="0"/>
                <a:ea typeface="Tahoma" panose="020B0604030504040204" pitchFamily="34" charset="0"/>
                <a:cs typeface="Tahoma" panose="020B0604030504040204" pitchFamily="34" charset="0"/>
              </a:rPr>
              <a:t>societal transformation </a:t>
            </a:r>
            <a:r>
              <a:rPr lang="en-GB" i="1" dirty="0">
                <a:latin typeface="Tahoma" panose="020B0604030504040204" pitchFamily="34" charset="0"/>
                <a:ea typeface="Tahoma" panose="020B0604030504040204" pitchFamily="34" charset="0"/>
                <a:cs typeface="Tahoma" panose="020B0604030504040204" pitchFamily="34" charset="0"/>
              </a:rPr>
              <a:t>through education for sustainable </a:t>
            </a:r>
            <a:r>
              <a:rPr lang="en-GB" i="1" dirty="0" smtClean="0">
                <a:latin typeface="Tahoma" panose="020B0604030504040204" pitchFamily="34" charset="0"/>
                <a:ea typeface="Tahoma" panose="020B0604030504040204" pitchFamily="34" charset="0"/>
                <a:cs typeface="Tahoma" panose="020B0604030504040204" pitchFamily="34" charset="0"/>
              </a:rPr>
              <a:t>development</a:t>
            </a:r>
          </a:p>
          <a:p>
            <a:pPr marL="0" indent="0">
              <a:buNone/>
            </a:pPr>
            <a:r>
              <a:rPr lang="en-GB" dirty="0" smtClean="0">
                <a:latin typeface="Tahoma" panose="020B0604030504040204" pitchFamily="34" charset="0"/>
                <a:ea typeface="Tahoma" panose="020B0604030504040204" pitchFamily="34" charset="0"/>
                <a:cs typeface="Tahoma" panose="020B0604030504040204" pitchFamily="34" charset="0"/>
              </a:rPr>
              <a:t>Discover Sustainability</a:t>
            </a:r>
          </a:p>
          <a:p>
            <a:pPr marL="0" indent="0">
              <a:buNone/>
            </a:pPr>
            <a:r>
              <a:rPr lang="en-GB" sz="1600" dirty="0">
                <a:latin typeface="Tahoma" panose="020B0604030504040204" pitchFamily="34" charset="0"/>
                <a:ea typeface="Tahoma" panose="020B0604030504040204" pitchFamily="34" charset="0"/>
                <a:cs typeface="Tahoma" panose="020B0604030504040204" pitchFamily="34" charset="0"/>
                <a:hlinkClick r:id="rId4"/>
              </a:rPr>
              <a:t>https://</a:t>
            </a:r>
            <a:r>
              <a:rPr lang="en-GB" sz="1600" dirty="0" smtClean="0">
                <a:latin typeface="Tahoma" panose="020B0604030504040204" pitchFamily="34" charset="0"/>
                <a:ea typeface="Tahoma" panose="020B0604030504040204" pitchFamily="34" charset="0"/>
                <a:cs typeface="Tahoma" panose="020B0604030504040204" pitchFamily="34" charset="0"/>
                <a:hlinkClick r:id="rId4"/>
              </a:rPr>
              <a:t>link.springer.com/article/10.1007/s43621-021-00058-3</a:t>
            </a:r>
            <a:r>
              <a:rPr lang="en-GB" sz="1600" dirty="0" smtClean="0">
                <a:latin typeface="Tahoma" panose="020B0604030504040204" pitchFamily="34" charset="0"/>
                <a:ea typeface="Tahoma" panose="020B0604030504040204" pitchFamily="34" charset="0"/>
                <a:cs typeface="Tahoma" panose="020B0604030504040204" pitchFamily="34" charset="0"/>
              </a:rPr>
              <a:t> </a:t>
            </a:r>
            <a:endParaRPr lang="en-GB" sz="16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dirty="0" smtClean="0">
              <a:latin typeface="Tahoma" panose="020B0604030504040204" pitchFamily="34" charset="0"/>
              <a:ea typeface="Tahoma" panose="020B0604030504040204" pitchFamily="34" charset="0"/>
              <a:cs typeface="Tahoma" panose="020B0604030504040204" pitchFamily="34" charset="0"/>
            </a:endParaRPr>
          </a:p>
          <a:p>
            <a:pPr marL="0" indent="0">
              <a:buNone/>
            </a:pPr>
            <a:r>
              <a:rPr lang="en-GB" dirty="0" smtClean="0">
                <a:latin typeface="Tahoma" panose="020B0604030504040204" pitchFamily="34" charset="0"/>
                <a:ea typeface="Tahoma" panose="020B0604030504040204" pitchFamily="34" charset="0"/>
                <a:cs typeface="Tahoma" panose="020B0604030504040204" pitchFamily="34" charset="0"/>
              </a:rPr>
              <a:t>Last year a small group of the ESD Advisory Group   published an open access  paper in Discover Sustainability exploring some of the implications of the ESD Guidance.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04312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B842E-D164-42A5-9246-CDE6EB26AADB}"/>
              </a:ext>
            </a:extLst>
          </p:cNvPr>
          <p:cNvSpPr>
            <a:spLocks noGrp="1"/>
          </p:cNvSpPr>
          <p:nvPr>
            <p:ph type="title"/>
          </p:nvPr>
        </p:nvSpPr>
        <p:spPr>
          <a:xfrm>
            <a:off x="838200" y="669925"/>
            <a:ext cx="4508946" cy="1325563"/>
          </a:xfrm>
        </p:spPr>
        <p:txBody>
          <a:bodyPr anchor="b">
            <a:normAutofit/>
          </a:bodyPr>
          <a:lstStyle/>
          <a:p>
            <a:pPr algn="r"/>
            <a:r>
              <a:rPr lang="en-US" sz="3200" b="1" dirty="0" smtClean="0">
                <a:latin typeface="Georgia" panose="02040502050405020303" pitchFamily="18" charset="0"/>
              </a:rPr>
              <a:t> </a:t>
            </a:r>
            <a:r>
              <a:rPr lang="en-US" sz="3200" b="1" dirty="0" smtClean="0">
                <a:solidFill>
                  <a:schemeClr val="bg1"/>
                </a:solidFill>
                <a:latin typeface="Georgia" panose="02040502050405020303" pitchFamily="18" charset="0"/>
              </a:rPr>
              <a:t>of </a:t>
            </a:r>
            <a:r>
              <a:rPr lang="en-US" sz="3200" b="1" dirty="0">
                <a:solidFill>
                  <a:schemeClr val="bg1"/>
                </a:solidFill>
                <a:latin typeface="Georgia" panose="02040502050405020303" pitchFamily="18" charset="0"/>
              </a:rPr>
              <a:t>ESD</a:t>
            </a:r>
            <a:endParaRPr lang="en-GB" sz="3100" dirty="0">
              <a:solidFill>
                <a:schemeClr val="bg1"/>
              </a:solidFill>
              <a:latin typeface="Georgia" panose="02040502050405020303" pitchFamily="18" charset="0"/>
            </a:endParaRPr>
          </a:p>
        </p:txBody>
      </p:sp>
      <p:sp>
        <p:nvSpPr>
          <p:cNvPr id="3" name="Content Placeholder 2">
            <a:extLst>
              <a:ext uri="{FF2B5EF4-FFF2-40B4-BE49-F238E27FC236}">
                <a16:creationId xmlns:a16="http://schemas.microsoft.com/office/drawing/2014/main" id="{CC23B4E2-4026-419F-A91A-16D6F2BC083E}"/>
              </a:ext>
            </a:extLst>
          </p:cNvPr>
          <p:cNvSpPr>
            <a:spLocks noGrp="1"/>
          </p:cNvSpPr>
          <p:nvPr>
            <p:ph idx="1"/>
          </p:nvPr>
        </p:nvSpPr>
        <p:spPr>
          <a:xfrm>
            <a:off x="1320702" y="2550220"/>
            <a:ext cx="6069610" cy="3158264"/>
          </a:xfrm>
        </p:spPr>
        <p:txBody>
          <a:bodyPr>
            <a:noAutofit/>
          </a:bodyPr>
          <a:lstStyle/>
          <a:p>
            <a:pPr marL="0" indent="0" algn="ctr">
              <a:buNone/>
            </a:pPr>
            <a:r>
              <a:rPr lang="en-US" sz="20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2000" i="1" dirty="0" smtClean="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UNESCO, 2019</a:t>
            </a:r>
          </a:p>
        </p:txBody>
      </p:sp>
      <p:sp>
        <p:nvSpPr>
          <p:cNvPr id="4" name="Rectangle 3"/>
          <p:cNvSpPr/>
          <p:nvPr/>
        </p:nvSpPr>
        <p:spPr>
          <a:xfrm>
            <a:off x="304800" y="302359"/>
            <a:ext cx="5994400" cy="6247864"/>
          </a:xfrm>
          <a:prstGeom prst="rect">
            <a:avLst/>
          </a:prstGeom>
        </p:spPr>
        <p:txBody>
          <a:bodyPr wrap="square">
            <a:spAutoFit/>
          </a:bodyPr>
          <a:lstStyle/>
          <a:p>
            <a:r>
              <a:rPr lang="en-GB" sz="2400" dirty="0"/>
              <a:t>ESDG Advisory Group </a:t>
            </a:r>
            <a:endParaRPr lang="en-GB" sz="2400" dirty="0" smtClean="0"/>
          </a:p>
          <a:p>
            <a:endParaRPr lang="en-GB" sz="2400" dirty="0"/>
          </a:p>
          <a:p>
            <a:r>
              <a:rPr lang="en-GB" sz="1600" b="1" dirty="0">
                <a:latin typeface="Tahoma" panose="020B0604030504040204" pitchFamily="34" charset="0"/>
                <a:ea typeface="Tahoma" panose="020B0604030504040204" pitchFamily="34" charset="0"/>
                <a:cs typeface="Tahoma" panose="020B0604030504040204" pitchFamily="34" charset="0"/>
              </a:rPr>
              <a:t>Meg Baker</a:t>
            </a:r>
            <a:r>
              <a:rPr lang="en-GB" sz="1600" dirty="0">
                <a:latin typeface="Tahoma" panose="020B0604030504040204" pitchFamily="34" charset="0"/>
                <a:ea typeface="Tahoma" panose="020B0604030504040204" pitchFamily="34" charset="0"/>
                <a:cs typeface="Tahoma" panose="020B0604030504040204" pitchFamily="34" charset="0"/>
              </a:rPr>
              <a:t>, Students Organising for Sustainability</a:t>
            </a:r>
          </a:p>
          <a:p>
            <a:r>
              <a:rPr lang="en-GB" sz="1600" b="1" dirty="0">
                <a:latin typeface="Tahoma" panose="020B0604030504040204" pitchFamily="34" charset="0"/>
                <a:ea typeface="Tahoma" panose="020B0604030504040204" pitchFamily="34" charset="0"/>
                <a:cs typeface="Tahoma" panose="020B0604030504040204" pitchFamily="34" charset="0"/>
              </a:rPr>
              <a:t>Dr Patrick Baughan</a:t>
            </a:r>
            <a:r>
              <a:rPr lang="en-GB" sz="1600" dirty="0">
                <a:latin typeface="Tahoma" panose="020B0604030504040204" pitchFamily="34" charset="0"/>
                <a:ea typeface="Tahoma" panose="020B0604030504040204" pitchFamily="34" charset="0"/>
                <a:cs typeface="Tahoma" panose="020B0604030504040204" pitchFamily="34" charset="0"/>
              </a:rPr>
              <a:t>, Advance HE</a:t>
            </a:r>
          </a:p>
          <a:p>
            <a:r>
              <a:rPr lang="en-GB" sz="1600" b="1" dirty="0">
                <a:latin typeface="Tahoma" panose="020B0604030504040204" pitchFamily="34" charset="0"/>
                <a:ea typeface="Tahoma" panose="020B0604030504040204" pitchFamily="34" charset="0"/>
                <a:cs typeface="Tahoma" panose="020B0604030504040204" pitchFamily="34" charset="0"/>
              </a:rPr>
              <a:t>Associate Professor Georgina Gough</a:t>
            </a:r>
            <a:r>
              <a:rPr lang="en-GB" sz="1600" dirty="0">
                <a:latin typeface="Tahoma" panose="020B0604030504040204" pitchFamily="34" charset="0"/>
                <a:ea typeface="Tahoma" panose="020B0604030504040204" pitchFamily="34" charset="0"/>
                <a:cs typeface="Tahoma" panose="020B0604030504040204" pitchFamily="34" charset="0"/>
              </a:rPr>
              <a:t>, University of the West of England, Bristol</a:t>
            </a:r>
          </a:p>
          <a:p>
            <a:r>
              <a:rPr lang="en-GB" sz="1600" b="1" dirty="0">
                <a:latin typeface="Tahoma" panose="020B0604030504040204" pitchFamily="34" charset="0"/>
                <a:ea typeface="Tahoma" panose="020B0604030504040204" pitchFamily="34" charset="0"/>
                <a:cs typeface="Tahoma" panose="020B0604030504040204" pitchFamily="34" charset="0"/>
              </a:rPr>
              <a:t>Dr Catherine Hack</a:t>
            </a:r>
            <a:r>
              <a:rPr lang="en-GB" sz="1600" dirty="0">
                <a:latin typeface="Tahoma" panose="020B0604030504040204" pitchFamily="34" charset="0"/>
                <a:ea typeface="Tahoma" panose="020B0604030504040204" pitchFamily="34" charset="0"/>
                <a:cs typeface="Tahoma" panose="020B0604030504040204" pitchFamily="34" charset="0"/>
              </a:rPr>
              <a:t>, Advance HE</a:t>
            </a:r>
          </a:p>
          <a:p>
            <a:r>
              <a:rPr lang="en-GB" sz="1600" b="1" dirty="0">
                <a:latin typeface="Tahoma" panose="020B0604030504040204" pitchFamily="34" charset="0"/>
                <a:ea typeface="Tahoma" panose="020B0604030504040204" pitchFamily="34" charset="0"/>
                <a:cs typeface="Tahoma" panose="020B0604030504040204" pitchFamily="34" charset="0"/>
              </a:rPr>
              <a:t>Professor Carolyn Hayles</a:t>
            </a:r>
            <a:r>
              <a:rPr lang="en-GB" sz="1600" dirty="0">
                <a:latin typeface="Tahoma" panose="020B0604030504040204" pitchFamily="34" charset="0"/>
                <a:ea typeface="Tahoma" panose="020B0604030504040204" pitchFamily="34" charset="0"/>
                <a:cs typeface="Tahoma" panose="020B0604030504040204" pitchFamily="34" charset="0"/>
              </a:rPr>
              <a:t>, Cardiff Metropolitan University</a:t>
            </a:r>
          </a:p>
          <a:p>
            <a:r>
              <a:rPr lang="en-GB" sz="1600" b="1" dirty="0">
                <a:latin typeface="Tahoma" panose="020B0604030504040204" pitchFamily="34" charset="0"/>
                <a:ea typeface="Tahoma" panose="020B0604030504040204" pitchFamily="34" charset="0"/>
                <a:cs typeface="Tahoma" panose="020B0604030504040204" pitchFamily="34" charset="0"/>
              </a:rPr>
              <a:t>Professor Peter Higgins</a:t>
            </a:r>
            <a:r>
              <a:rPr lang="en-GB" sz="1600" dirty="0">
                <a:latin typeface="Tahoma" panose="020B0604030504040204" pitchFamily="34" charset="0"/>
                <a:ea typeface="Tahoma" panose="020B0604030504040204" pitchFamily="34" charset="0"/>
                <a:cs typeface="Tahoma" panose="020B0604030504040204" pitchFamily="34" charset="0"/>
              </a:rPr>
              <a:t>, University of Edinburgh</a:t>
            </a:r>
          </a:p>
          <a:p>
            <a:r>
              <a:rPr lang="en-GB" sz="1600" b="1" dirty="0">
                <a:latin typeface="Tahoma" panose="020B0604030504040204" pitchFamily="34" charset="0"/>
                <a:ea typeface="Tahoma" panose="020B0604030504040204" pitchFamily="34" charset="0"/>
                <a:cs typeface="Tahoma" panose="020B0604030504040204" pitchFamily="34" charset="0"/>
              </a:rPr>
              <a:t>Professor Simon Kemp </a:t>
            </a:r>
            <a:r>
              <a:rPr lang="en-GB" sz="1600" dirty="0">
                <a:latin typeface="Tahoma" panose="020B0604030504040204" pitchFamily="34" charset="0"/>
                <a:ea typeface="Tahoma" panose="020B0604030504040204" pitchFamily="34" charset="0"/>
                <a:cs typeface="Tahoma" panose="020B0604030504040204" pitchFamily="34" charset="0"/>
              </a:rPr>
              <a:t>(Co-chair), University of Southampton</a:t>
            </a:r>
          </a:p>
          <a:p>
            <a:r>
              <a:rPr lang="en-GB" sz="1600" b="1" dirty="0">
                <a:latin typeface="Tahoma" panose="020B0604030504040204" pitchFamily="34" charset="0"/>
                <a:ea typeface="Tahoma" panose="020B0604030504040204" pitchFamily="34" charset="0"/>
                <a:cs typeface="Tahoma" panose="020B0604030504040204" pitchFamily="34" charset="0"/>
              </a:rPr>
              <a:t>Professor Jim Longhurst </a:t>
            </a:r>
            <a:r>
              <a:rPr lang="en-GB" sz="1600" dirty="0">
                <a:latin typeface="Tahoma" panose="020B0604030504040204" pitchFamily="34" charset="0"/>
                <a:ea typeface="Tahoma" panose="020B0604030504040204" pitchFamily="34" charset="0"/>
                <a:cs typeface="Tahoma" panose="020B0604030504040204" pitchFamily="34" charset="0"/>
              </a:rPr>
              <a:t>(Co-chair), University of the West of England, Bristol</a:t>
            </a:r>
          </a:p>
          <a:p>
            <a:r>
              <a:rPr lang="en-GB" sz="1600" b="1" dirty="0">
                <a:latin typeface="Tahoma" panose="020B0604030504040204" pitchFamily="34" charset="0"/>
                <a:ea typeface="Tahoma" panose="020B0604030504040204" pitchFamily="34" charset="0"/>
                <a:cs typeface="Tahoma" panose="020B0604030504040204" pitchFamily="34" charset="0"/>
              </a:rPr>
              <a:t>Professor Petra Molthan-Hill</a:t>
            </a:r>
            <a:r>
              <a:rPr lang="en-GB" sz="1600" dirty="0">
                <a:latin typeface="Tahoma" panose="020B0604030504040204" pitchFamily="34" charset="0"/>
                <a:ea typeface="Tahoma" panose="020B0604030504040204" pitchFamily="34" charset="0"/>
                <a:cs typeface="Tahoma" panose="020B0604030504040204" pitchFamily="34" charset="0"/>
              </a:rPr>
              <a:t>, Nottingham Trent University</a:t>
            </a:r>
          </a:p>
          <a:p>
            <a:r>
              <a:rPr lang="en-GB" sz="1600" b="1" dirty="0">
                <a:latin typeface="Tahoma" panose="020B0604030504040204" pitchFamily="34" charset="0"/>
                <a:ea typeface="Tahoma" panose="020B0604030504040204" pitchFamily="34" charset="0"/>
                <a:cs typeface="Tahoma" panose="020B0604030504040204" pitchFamily="34" charset="0"/>
              </a:rPr>
              <a:t>Dr Kate Mori </a:t>
            </a:r>
            <a:r>
              <a:rPr lang="en-GB" sz="1600" dirty="0">
                <a:latin typeface="Tahoma" panose="020B0604030504040204" pitchFamily="34" charset="0"/>
                <a:ea typeface="Tahoma" panose="020B0604030504040204" pitchFamily="34" charset="0"/>
                <a:cs typeface="Tahoma" panose="020B0604030504040204" pitchFamily="34" charset="0"/>
              </a:rPr>
              <a:t>(convenor), Quality Assurance Agency for Higher Education</a:t>
            </a:r>
          </a:p>
          <a:p>
            <a:r>
              <a:rPr lang="en-GB" sz="1600" b="1" dirty="0">
                <a:latin typeface="Tahoma" panose="020B0604030504040204" pitchFamily="34" charset="0"/>
                <a:ea typeface="Tahoma" panose="020B0604030504040204" pitchFamily="34" charset="0"/>
                <a:cs typeface="Tahoma" panose="020B0604030504040204" pitchFamily="34" charset="0"/>
              </a:rPr>
              <a:t>Professor Liz Price</a:t>
            </a:r>
            <a:r>
              <a:rPr lang="en-GB" sz="1600" dirty="0">
                <a:latin typeface="Tahoma" panose="020B0604030504040204" pitchFamily="34" charset="0"/>
                <a:ea typeface="Tahoma" panose="020B0604030504040204" pitchFamily="34" charset="0"/>
                <a:cs typeface="Tahoma" panose="020B0604030504040204" pitchFamily="34" charset="0"/>
              </a:rPr>
              <a:t>, Manchester Metropolitan University</a:t>
            </a:r>
          </a:p>
          <a:p>
            <a:r>
              <a:rPr lang="en-GB" sz="1600" b="1" dirty="0">
                <a:latin typeface="Tahoma" panose="020B0604030504040204" pitchFamily="34" charset="0"/>
                <a:ea typeface="Tahoma" panose="020B0604030504040204" pitchFamily="34" charset="0"/>
                <a:cs typeface="Tahoma" panose="020B0604030504040204" pitchFamily="34" charset="0"/>
              </a:rPr>
              <a:t>Professor Chris Preist</a:t>
            </a:r>
            <a:r>
              <a:rPr lang="en-GB" sz="1600" dirty="0">
                <a:latin typeface="Tahoma" panose="020B0604030504040204" pitchFamily="34" charset="0"/>
                <a:ea typeface="Tahoma" panose="020B0604030504040204" pitchFamily="34" charset="0"/>
                <a:cs typeface="Tahoma" panose="020B0604030504040204" pitchFamily="34" charset="0"/>
              </a:rPr>
              <a:t>, University of Bristol</a:t>
            </a:r>
          </a:p>
          <a:p>
            <a:r>
              <a:rPr lang="en-GB" sz="1600" b="1" dirty="0">
                <a:latin typeface="Tahoma" panose="020B0604030504040204" pitchFamily="34" charset="0"/>
                <a:ea typeface="Tahoma" panose="020B0604030504040204" pitchFamily="34" charset="0"/>
                <a:cs typeface="Tahoma" panose="020B0604030504040204" pitchFamily="34" charset="0"/>
              </a:rPr>
              <a:t>Professor Zoe Robinson</a:t>
            </a:r>
            <a:r>
              <a:rPr lang="en-GB" sz="1600" dirty="0">
                <a:latin typeface="Tahoma" panose="020B0604030504040204" pitchFamily="34" charset="0"/>
                <a:ea typeface="Tahoma" panose="020B0604030504040204" pitchFamily="34" charset="0"/>
                <a:cs typeface="Tahoma" panose="020B0604030504040204" pitchFamily="34" charset="0"/>
              </a:rPr>
              <a:t>, Keele University</a:t>
            </a:r>
          </a:p>
          <a:p>
            <a:r>
              <a:rPr lang="en-GB" sz="1600" b="1" dirty="0">
                <a:latin typeface="Tahoma" panose="020B0604030504040204" pitchFamily="34" charset="0"/>
                <a:ea typeface="Tahoma" panose="020B0604030504040204" pitchFamily="34" charset="0"/>
                <a:cs typeface="Tahoma" panose="020B0604030504040204" pitchFamily="34" charset="0"/>
              </a:rPr>
              <a:t>Dr Alex Ryan</a:t>
            </a:r>
            <a:r>
              <a:rPr lang="en-GB" sz="1600" dirty="0">
                <a:latin typeface="Tahoma" panose="020B0604030504040204" pitchFamily="34" charset="0"/>
                <a:ea typeface="Tahoma" panose="020B0604030504040204" pitchFamily="34" charset="0"/>
                <a:cs typeface="Tahoma" panose="020B0604030504040204" pitchFamily="34" charset="0"/>
              </a:rPr>
              <a:t>, University of Gloucestershire</a:t>
            </a:r>
          </a:p>
          <a:p>
            <a:r>
              <a:rPr lang="en-GB" sz="1600" b="1" dirty="0">
                <a:latin typeface="Tahoma" panose="020B0604030504040204" pitchFamily="34" charset="0"/>
                <a:ea typeface="Tahoma" panose="020B0604030504040204" pitchFamily="34" charset="0"/>
                <a:cs typeface="Tahoma" panose="020B0604030504040204" pitchFamily="34" charset="0"/>
              </a:rPr>
              <a:t>Quinn Runkle</a:t>
            </a:r>
            <a:r>
              <a:rPr lang="en-GB" sz="1600" dirty="0">
                <a:latin typeface="Tahoma" panose="020B0604030504040204" pitchFamily="34" charset="0"/>
                <a:ea typeface="Tahoma" panose="020B0604030504040204" pitchFamily="34" charset="0"/>
                <a:cs typeface="Tahoma" panose="020B0604030504040204" pitchFamily="34" charset="0"/>
              </a:rPr>
              <a:t>, Students Organising for Sustainability</a:t>
            </a:r>
          </a:p>
          <a:p>
            <a:r>
              <a:rPr lang="en-GB" sz="1600" b="1" dirty="0">
                <a:latin typeface="Tahoma" panose="020B0604030504040204" pitchFamily="34" charset="0"/>
                <a:ea typeface="Tahoma" panose="020B0604030504040204" pitchFamily="34" charset="0"/>
                <a:cs typeface="Tahoma" panose="020B0604030504040204" pitchFamily="34" charset="0"/>
              </a:rPr>
              <a:t>Professor Clare Saunders</a:t>
            </a:r>
            <a:r>
              <a:rPr lang="en-GB" sz="1600" dirty="0">
                <a:latin typeface="Tahoma" panose="020B0604030504040204" pitchFamily="34" charset="0"/>
                <a:ea typeface="Tahoma" panose="020B0604030504040204" pitchFamily="34" charset="0"/>
                <a:cs typeface="Tahoma" panose="020B0604030504040204" pitchFamily="34" charset="0"/>
              </a:rPr>
              <a:t>, University of Exeter</a:t>
            </a:r>
          </a:p>
          <a:p>
            <a:r>
              <a:rPr lang="en-GB" sz="1600" b="1" dirty="0">
                <a:latin typeface="Tahoma" panose="020B0604030504040204" pitchFamily="34" charset="0"/>
                <a:ea typeface="Tahoma" panose="020B0604030504040204" pitchFamily="34" charset="0"/>
                <a:cs typeface="Tahoma" panose="020B0604030504040204" pitchFamily="34" charset="0"/>
              </a:rPr>
              <a:t>Associate Professor Paul Warwick</a:t>
            </a:r>
            <a:r>
              <a:rPr lang="en-GB" sz="1600" dirty="0">
                <a:latin typeface="Tahoma" panose="020B0604030504040204" pitchFamily="34" charset="0"/>
                <a:ea typeface="Tahoma" panose="020B0604030504040204" pitchFamily="34" charset="0"/>
                <a:cs typeface="Tahoma" panose="020B0604030504040204" pitchFamily="34" charset="0"/>
              </a:rPr>
              <a:t>, University of Plymouth</a:t>
            </a:r>
          </a:p>
          <a:p>
            <a:r>
              <a:rPr lang="en-GB" sz="1600" b="1" dirty="0">
                <a:latin typeface="Tahoma" panose="020B0604030504040204" pitchFamily="34" charset="0"/>
                <a:ea typeface="Tahoma" panose="020B0604030504040204" pitchFamily="34" charset="0"/>
                <a:cs typeface="Tahoma" panose="020B0604030504040204" pitchFamily="34" charset="0"/>
              </a:rPr>
              <a:t>Dr Rehema White</a:t>
            </a:r>
            <a:r>
              <a:rPr lang="en-GB" sz="1600" dirty="0">
                <a:latin typeface="Tahoma" panose="020B0604030504040204" pitchFamily="34" charset="0"/>
                <a:ea typeface="Tahoma" panose="020B0604030504040204" pitchFamily="34" charset="0"/>
                <a:cs typeface="Tahoma" panose="020B0604030504040204" pitchFamily="34" charset="0"/>
              </a:rPr>
              <a:t>, University of St Andrews</a:t>
            </a:r>
          </a:p>
          <a:p>
            <a:r>
              <a:rPr lang="en-GB" sz="1600" b="1" dirty="0">
                <a:latin typeface="Tahoma" panose="020B0604030504040204" pitchFamily="34" charset="0"/>
                <a:ea typeface="Tahoma" panose="020B0604030504040204" pitchFamily="34" charset="0"/>
                <a:cs typeface="Tahoma" panose="020B0604030504040204" pitchFamily="34" charset="0"/>
              </a:rPr>
              <a:t>Dr Emma Wilcox</a:t>
            </a:r>
            <a:r>
              <a:rPr lang="en-GB" sz="1600" dirty="0">
                <a:latin typeface="Tahoma" panose="020B0604030504040204" pitchFamily="34" charset="0"/>
                <a:ea typeface="Tahoma" panose="020B0604030504040204" pitchFamily="34" charset="0"/>
                <a:cs typeface="Tahoma" panose="020B0604030504040204" pitchFamily="34" charset="0"/>
              </a:rPr>
              <a:t>, Society for the Environment</a:t>
            </a:r>
          </a:p>
        </p:txBody>
      </p:sp>
      <p:pic>
        <p:nvPicPr>
          <p:cNvPr id="6" name="Picture 5"/>
          <p:cNvPicPr>
            <a:picLocks noChangeAspect="1"/>
          </p:cNvPicPr>
          <p:nvPr/>
        </p:nvPicPr>
        <p:blipFill>
          <a:blip r:embed="rId3"/>
          <a:stretch>
            <a:fillRect/>
          </a:stretch>
        </p:blipFill>
        <p:spPr>
          <a:xfrm>
            <a:off x="6863634" y="0"/>
            <a:ext cx="5328366" cy="6858594"/>
          </a:xfrm>
          <a:prstGeom prst="rect">
            <a:avLst/>
          </a:prstGeom>
        </p:spPr>
      </p:pic>
    </p:spTree>
    <p:extLst>
      <p:ext uri="{BB962C8B-B14F-4D97-AF65-F5344CB8AC3E}">
        <p14:creationId xmlns:p14="http://schemas.microsoft.com/office/powerpoint/2010/main" val="1375008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E87131C6E01149B92C08BDE3DAD285" ma:contentTypeVersion="14" ma:contentTypeDescription="Create a new document." ma:contentTypeScope="" ma:versionID="9b480219c19ba0866076b54f5d483d92">
  <xsd:schema xmlns:xsd="http://www.w3.org/2001/XMLSchema" xmlns:xs="http://www.w3.org/2001/XMLSchema" xmlns:p="http://schemas.microsoft.com/office/2006/metadata/properties" xmlns:ns3="83464fbe-6045-496c-aadd-77a7be186b3d" xmlns:ns4="a6b74a24-0929-4331-b68d-6dc2f138fc9f" targetNamespace="http://schemas.microsoft.com/office/2006/metadata/properties" ma:root="true" ma:fieldsID="aaf69a08004867089c13aa3bd5aac5dc" ns3:_="" ns4:_="">
    <xsd:import namespace="83464fbe-6045-496c-aadd-77a7be186b3d"/>
    <xsd:import namespace="a6b74a24-0929-4331-b68d-6dc2f138fc9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64fbe-6045-496c-aadd-77a7be186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b74a24-0929-4331-b68d-6dc2f138fc9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44A1E0-0C43-433A-B112-FF77A2B435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64fbe-6045-496c-aadd-77a7be186b3d"/>
    <ds:schemaRef ds:uri="a6b74a24-0929-4331-b68d-6dc2f138fc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7BB7B5-274C-4E94-9498-5C5B0E448458}">
  <ds:schemaRefs>
    <ds:schemaRef ds:uri="http://purl.org/dc/elements/1.1/"/>
    <ds:schemaRef ds:uri="http://schemas.microsoft.com/office/2006/metadata/properties"/>
    <ds:schemaRef ds:uri="http://purl.org/dc/terms/"/>
    <ds:schemaRef ds:uri="83464fbe-6045-496c-aadd-77a7be186b3d"/>
    <ds:schemaRef ds:uri="http://schemas.microsoft.com/office/2006/documentManagement/types"/>
    <ds:schemaRef ds:uri="a6b74a24-0929-4331-b68d-6dc2f138fc9f"/>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389102B-94DD-4360-A2A0-1A8F0D7F84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UWE Sky widescreen</Template>
  <TotalTime>5402</TotalTime>
  <Words>6752</Words>
  <Application>Microsoft Office PowerPoint</Application>
  <PresentationFormat>Widescreen</PresentationFormat>
  <Paragraphs>831</Paragraphs>
  <Slides>101</Slides>
  <Notes>25</Notes>
  <HiddenSlides>16</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101</vt:i4>
      </vt:variant>
    </vt:vector>
  </HeadingPairs>
  <TitlesOfParts>
    <vt:vector size="112" baseType="lpstr">
      <vt:lpstr>ＭＳ Ｐゴシック</vt:lpstr>
      <vt:lpstr>-apple-system</vt:lpstr>
      <vt:lpstr>Arial</vt:lpstr>
      <vt:lpstr>Arial Black</vt:lpstr>
      <vt:lpstr>Calibri</vt:lpstr>
      <vt:lpstr>Courier New</vt:lpstr>
      <vt:lpstr>Georgia</vt:lpstr>
      <vt:lpstr>Symbol</vt:lpstr>
      <vt:lpstr>Tahoma</vt:lpstr>
      <vt:lpstr>Times New Roman</vt:lpstr>
      <vt:lpstr>Custom Design</vt:lpstr>
      <vt:lpstr>PowerPoint Presentation</vt:lpstr>
      <vt:lpstr>Higher Education and the Sustainability Agenda. Opportunities and Challenges  Global Challenges Annual Lecture   University of Brighton </vt:lpstr>
      <vt:lpstr>Presentation Outline</vt:lpstr>
      <vt:lpstr>Education – the Problem?</vt:lpstr>
      <vt:lpstr>How Did We Get Here?   </vt:lpstr>
      <vt:lpstr>Education: a (Partial) Solution? </vt:lpstr>
      <vt:lpstr>Part One  </vt:lpstr>
      <vt:lpstr>Tomorrow’s Graduates Will Live Through the Climate and Ecological Crises</vt:lpstr>
      <vt:lpstr> Graduates Will Live Through the Climate and Ecological Crises</vt:lpstr>
      <vt:lpstr>PowerPoint Presentation</vt:lpstr>
      <vt:lpstr>PowerPoint Presentation</vt:lpstr>
      <vt:lpstr>PowerPoint Presentation</vt:lpstr>
      <vt:lpstr>Part Two</vt:lpstr>
      <vt:lpstr>UWE Bristol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Green Team in the SU</vt:lpstr>
      <vt:lpstr>Education for Sustainable Development</vt:lpstr>
      <vt:lpstr>Education for Sustainable Development</vt:lpstr>
      <vt:lpstr>Example of a Programme SDG Map, one of 80  Available at   https://uwe-repository.worktribe.com/output/9912189</vt:lpstr>
      <vt:lpstr>PowerPoint Presentation</vt:lpstr>
      <vt:lpstr>PowerPoint Presentation</vt:lpstr>
      <vt:lpstr>PowerPoint Presentation</vt:lpstr>
      <vt:lpstr>PowerPoint Presentation</vt:lpstr>
      <vt:lpstr>PowerPoint Presentation</vt:lpstr>
      <vt:lpstr>PowerPoint Presentation</vt:lpstr>
      <vt:lpstr>Sustainability and Research</vt:lpstr>
      <vt:lpstr>PowerPoint Presentation</vt:lpstr>
      <vt:lpstr>PowerPoint Presentation</vt:lpstr>
      <vt:lpstr>Campus Operations</vt:lpstr>
      <vt:lpstr>Campus Operations</vt:lpstr>
      <vt:lpstr>UWE Green Campus map A sustainability tour of Frenchay Campus  </vt:lpstr>
      <vt:lpstr>UWE Glenside Green Campus map A sustainability tour of Glenside Campus</vt:lpstr>
      <vt:lpstr>PowerPoint Presentation</vt:lpstr>
      <vt:lpstr>PowerPoint Presentation</vt:lpstr>
      <vt:lpstr>PowerPoint Presentation</vt:lpstr>
      <vt:lpstr>The Carbon Management Hierarchy</vt:lpstr>
      <vt:lpstr>UWE’s Carbon Baseline 2018/19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Gown Awards: Peer Recognition</vt:lpstr>
      <vt:lpstr>Sharing Knowledge – Recent Examples</vt:lpstr>
      <vt:lpstr>Policies, Strategies, Statements, Action Plans and Reports</vt:lpstr>
      <vt:lpstr>Part Three</vt:lpstr>
      <vt:lpstr>PowerPoint Presentation</vt:lpstr>
      <vt:lpstr>Content of the Guidance</vt:lpstr>
      <vt:lpstr>PowerPoint Presentation</vt:lpstr>
      <vt:lpstr>A Starting Definition of ESD</vt:lpstr>
      <vt:lpstr>How Can it Be Used? </vt:lpstr>
      <vt:lpstr>PowerPoint Presentation</vt:lpstr>
      <vt:lpstr>Section 2. Getting Started with ESD </vt:lpstr>
      <vt:lpstr>PowerPoint Presentation</vt:lpstr>
      <vt:lpstr>PowerPoint Presentation</vt:lpstr>
      <vt:lpstr>PowerPoint Presentation</vt:lpstr>
      <vt:lpstr>Teaching, Learning and Assessment for  ESD</vt:lpstr>
      <vt:lpstr>From competencies to learning outcomes</vt:lpstr>
      <vt:lpstr>PowerPoint Presentation</vt:lpstr>
      <vt:lpstr>PowerPoint Presentation</vt:lpstr>
      <vt:lpstr>Advance HE and QAA ESD Practice Guides</vt:lpstr>
      <vt:lpstr>PowerPoint Presentation</vt:lpstr>
      <vt:lpstr>Advance HE Resources</vt:lpstr>
      <vt:lpstr>Getting Started with Education for Sustainable Development  </vt:lpstr>
      <vt:lpstr>QAA ESD Resources – for Students</vt:lpstr>
      <vt:lpstr>PowerPoint Presentation</vt:lpstr>
      <vt:lpstr>QAA Projects to Support the ESD Guidance </vt:lpstr>
      <vt:lpstr>QAA Projects to Support the ESD Guidance </vt:lpstr>
      <vt:lpstr>Resources Coming Soon </vt:lpstr>
      <vt:lpstr> of ESD</vt:lpstr>
      <vt:lpstr>ESD Principles to Support the Subject Benchmark Review Process </vt:lpstr>
      <vt:lpstr>Benchmark Statements 2022</vt:lpstr>
      <vt:lpstr>Benchmarks and ESD: Chemistry</vt:lpstr>
      <vt:lpstr>Benchmarks and ESD: Computing</vt:lpstr>
      <vt:lpstr>Benchmarks and ESD:  History</vt:lpstr>
      <vt:lpstr>Benchmarks and ESD:  Policing</vt:lpstr>
      <vt:lpstr>Benchmarks and ESD:  Theology and Religious Studies</vt:lpstr>
      <vt:lpstr>Benchmarks and ESD:  Theology and Religious Studies</vt:lpstr>
      <vt:lpstr>Benchmark Statements Under Review</vt:lpstr>
      <vt:lpstr> of ESD</vt:lpstr>
      <vt:lpstr> of ESD</vt:lpstr>
      <vt:lpstr> The Sustainability Agenda Matters</vt:lpstr>
      <vt:lpstr>PowerPoint Presentation</vt:lpstr>
    </vt:vector>
  </TitlesOfParts>
  <Company>University of the West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 and the Sustainability Agenda</dc:title>
  <dc:creator>James Longhurst</dc:creator>
  <cp:lastModifiedBy>James Longhurst</cp:lastModifiedBy>
  <cp:revision>193</cp:revision>
  <cp:lastPrinted>2022-10-26T16:17:31Z</cp:lastPrinted>
  <dcterms:created xsi:type="dcterms:W3CDTF">2020-09-07T14:35:01Z</dcterms:created>
  <dcterms:modified xsi:type="dcterms:W3CDTF">2022-10-26T16:38:16Z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0x01010036E87131C6E01149B92C08BDE3DAD285</vt:lpwstr>
  </property>
</Properties>
</file>