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2" r:id="rId6"/>
    <p:sldId id="263"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F5AFEB2-2EBC-4CD6-BAF0-A270B5C0FBA5}"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F45E5-9582-4AA0-8975-20CDB0A5B80F}" type="slidenum">
              <a:rPr lang="en-US" smtClean="0"/>
              <a:t>‹#›</a:t>
            </a:fld>
            <a:endParaRPr lang="en-US"/>
          </a:p>
        </p:txBody>
      </p:sp>
    </p:spTree>
    <p:extLst>
      <p:ext uri="{BB962C8B-B14F-4D97-AF65-F5344CB8AC3E}">
        <p14:creationId xmlns:p14="http://schemas.microsoft.com/office/powerpoint/2010/main" val="443100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5AFEB2-2EBC-4CD6-BAF0-A270B5C0FBA5}"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F45E5-9582-4AA0-8975-20CDB0A5B80F}" type="slidenum">
              <a:rPr lang="en-US" smtClean="0"/>
              <a:t>‹#›</a:t>
            </a:fld>
            <a:endParaRPr lang="en-US"/>
          </a:p>
        </p:txBody>
      </p:sp>
    </p:spTree>
    <p:extLst>
      <p:ext uri="{BB962C8B-B14F-4D97-AF65-F5344CB8AC3E}">
        <p14:creationId xmlns:p14="http://schemas.microsoft.com/office/powerpoint/2010/main" val="226254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5AFEB2-2EBC-4CD6-BAF0-A270B5C0FBA5}"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F45E5-9582-4AA0-8975-20CDB0A5B80F}" type="slidenum">
              <a:rPr lang="en-US" smtClean="0"/>
              <a:t>‹#›</a:t>
            </a:fld>
            <a:endParaRPr lang="en-US"/>
          </a:p>
        </p:txBody>
      </p:sp>
    </p:spTree>
    <p:extLst>
      <p:ext uri="{BB962C8B-B14F-4D97-AF65-F5344CB8AC3E}">
        <p14:creationId xmlns:p14="http://schemas.microsoft.com/office/powerpoint/2010/main" val="2026160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54628" y="365125"/>
            <a:ext cx="9699171" cy="1325563"/>
          </a:xfrm>
        </p:spPr>
        <p:txBody>
          <a:bodyPr/>
          <a:lstStyle>
            <a:lvl1pPr>
              <a:defRPr b="1"/>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5AFEB2-2EBC-4CD6-BAF0-A270B5C0FBA5}"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F45E5-9582-4AA0-8975-20CDB0A5B80F}" type="slidenum">
              <a:rPr lang="en-US" smtClean="0"/>
              <a:t>‹#›</a:t>
            </a:fld>
            <a:endParaRPr lang="en-US"/>
          </a:p>
        </p:txBody>
      </p:sp>
    </p:spTree>
    <p:extLst>
      <p:ext uri="{BB962C8B-B14F-4D97-AF65-F5344CB8AC3E}">
        <p14:creationId xmlns:p14="http://schemas.microsoft.com/office/powerpoint/2010/main" val="321865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5AFEB2-2EBC-4CD6-BAF0-A270B5C0FBA5}"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F45E5-9582-4AA0-8975-20CDB0A5B80F}" type="slidenum">
              <a:rPr lang="en-US" smtClean="0"/>
              <a:t>‹#›</a:t>
            </a:fld>
            <a:endParaRPr lang="en-US"/>
          </a:p>
        </p:txBody>
      </p:sp>
    </p:spTree>
    <p:extLst>
      <p:ext uri="{BB962C8B-B14F-4D97-AF65-F5344CB8AC3E}">
        <p14:creationId xmlns:p14="http://schemas.microsoft.com/office/powerpoint/2010/main" val="3123295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5AFEB2-2EBC-4CD6-BAF0-A270B5C0FBA5}"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9F45E5-9582-4AA0-8975-20CDB0A5B80F}" type="slidenum">
              <a:rPr lang="en-US" smtClean="0"/>
              <a:t>‹#›</a:t>
            </a:fld>
            <a:endParaRPr lang="en-US"/>
          </a:p>
        </p:txBody>
      </p:sp>
    </p:spTree>
    <p:extLst>
      <p:ext uri="{BB962C8B-B14F-4D97-AF65-F5344CB8AC3E}">
        <p14:creationId xmlns:p14="http://schemas.microsoft.com/office/powerpoint/2010/main" val="1671201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5AFEB2-2EBC-4CD6-BAF0-A270B5C0FBA5}" type="datetimeFigureOut">
              <a:rPr lang="en-US" smtClean="0"/>
              <a:t>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9F45E5-9582-4AA0-8975-20CDB0A5B80F}" type="slidenum">
              <a:rPr lang="en-US" smtClean="0"/>
              <a:t>‹#›</a:t>
            </a:fld>
            <a:endParaRPr lang="en-US"/>
          </a:p>
        </p:txBody>
      </p:sp>
    </p:spTree>
    <p:extLst>
      <p:ext uri="{BB962C8B-B14F-4D97-AF65-F5344CB8AC3E}">
        <p14:creationId xmlns:p14="http://schemas.microsoft.com/office/powerpoint/2010/main" val="42927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5AFEB2-2EBC-4CD6-BAF0-A270B5C0FBA5}" type="datetimeFigureOut">
              <a:rPr lang="en-US" smtClean="0"/>
              <a:t>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9F45E5-9582-4AA0-8975-20CDB0A5B80F}" type="slidenum">
              <a:rPr lang="en-US" smtClean="0"/>
              <a:t>‹#›</a:t>
            </a:fld>
            <a:endParaRPr lang="en-US"/>
          </a:p>
        </p:txBody>
      </p:sp>
    </p:spTree>
    <p:extLst>
      <p:ext uri="{BB962C8B-B14F-4D97-AF65-F5344CB8AC3E}">
        <p14:creationId xmlns:p14="http://schemas.microsoft.com/office/powerpoint/2010/main" val="677082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5AFEB2-2EBC-4CD6-BAF0-A270B5C0FBA5}" type="datetimeFigureOut">
              <a:rPr lang="en-US" smtClean="0"/>
              <a:t>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9F45E5-9582-4AA0-8975-20CDB0A5B80F}" type="slidenum">
              <a:rPr lang="en-US" smtClean="0"/>
              <a:t>‹#›</a:t>
            </a:fld>
            <a:endParaRPr lang="en-US"/>
          </a:p>
        </p:txBody>
      </p:sp>
    </p:spTree>
    <p:extLst>
      <p:ext uri="{BB962C8B-B14F-4D97-AF65-F5344CB8AC3E}">
        <p14:creationId xmlns:p14="http://schemas.microsoft.com/office/powerpoint/2010/main" val="1421022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5AFEB2-2EBC-4CD6-BAF0-A270B5C0FBA5}"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9F45E5-9582-4AA0-8975-20CDB0A5B80F}" type="slidenum">
              <a:rPr lang="en-US" smtClean="0"/>
              <a:t>‹#›</a:t>
            </a:fld>
            <a:endParaRPr lang="en-US"/>
          </a:p>
        </p:txBody>
      </p:sp>
    </p:spTree>
    <p:extLst>
      <p:ext uri="{BB962C8B-B14F-4D97-AF65-F5344CB8AC3E}">
        <p14:creationId xmlns:p14="http://schemas.microsoft.com/office/powerpoint/2010/main" val="1755205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5AFEB2-2EBC-4CD6-BAF0-A270B5C0FBA5}"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9F45E5-9582-4AA0-8975-20CDB0A5B80F}" type="slidenum">
              <a:rPr lang="en-US" smtClean="0"/>
              <a:t>‹#›</a:t>
            </a:fld>
            <a:endParaRPr lang="en-US"/>
          </a:p>
        </p:txBody>
      </p:sp>
    </p:spTree>
    <p:extLst>
      <p:ext uri="{BB962C8B-B14F-4D97-AF65-F5344CB8AC3E}">
        <p14:creationId xmlns:p14="http://schemas.microsoft.com/office/powerpoint/2010/main" val="3315035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AFEB2-2EBC-4CD6-BAF0-A270B5C0FBA5}" type="datetimeFigureOut">
              <a:rPr lang="en-US" smtClean="0"/>
              <a:t>11/1/2021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F45E5-9582-4AA0-8975-20CDB0A5B80F}" type="slidenum">
              <a:rPr lang="en-US" smtClean="0"/>
              <a:t>‹#›</a:t>
            </a:fld>
            <a:endParaRPr lang="en-US"/>
          </a:p>
        </p:txBody>
      </p:sp>
      <p:pic>
        <p:nvPicPr>
          <p:cNvPr id="9" name="Picture 8" descr="A picture containing text, screenshot&#10;&#10;Description automatically generated">
            <a:extLst>
              <a:ext uri="{FF2B5EF4-FFF2-40B4-BE49-F238E27FC236}">
                <a16:creationId xmlns:a16="http://schemas.microsoft.com/office/drawing/2014/main" xmlns="" id="{BEA23C42-6BCD-4C01-816D-31A351C1EDE9}"/>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Tree>
    <p:extLst>
      <p:ext uri="{BB962C8B-B14F-4D97-AF65-F5344CB8AC3E}">
        <p14:creationId xmlns:p14="http://schemas.microsoft.com/office/powerpoint/2010/main" val="1030677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04850" y="1421477"/>
            <a:ext cx="8851669" cy="892666"/>
          </a:xfrm>
        </p:spPr>
        <p:txBody>
          <a:bodyPr>
            <a:normAutofit fontScale="90000"/>
          </a:bodyPr>
          <a:lstStyle/>
          <a:p>
            <a:pPr algn="ctr"/>
            <a:r>
              <a:rPr lang="en-US" b="1" dirty="0"/>
              <a:t>Challenges in Access to Finance for </a:t>
            </a:r>
            <a:br>
              <a:rPr lang="en-US" b="1" dirty="0"/>
            </a:br>
            <a:r>
              <a:rPr lang="en-US" b="1" dirty="0" smtClean="0"/>
              <a:t>Small and Medium Enterprises </a:t>
            </a:r>
            <a:r>
              <a:rPr lang="en-US" b="1" dirty="0"/>
              <a:t>in Maldives</a:t>
            </a:r>
          </a:p>
        </p:txBody>
      </p:sp>
      <p:sp>
        <p:nvSpPr>
          <p:cNvPr id="8" name="Content Placeholder 7"/>
          <p:cNvSpPr>
            <a:spLocks noGrp="1"/>
          </p:cNvSpPr>
          <p:nvPr>
            <p:ph idx="1"/>
          </p:nvPr>
        </p:nvSpPr>
        <p:spPr>
          <a:xfrm>
            <a:off x="1346661" y="2636856"/>
            <a:ext cx="9383684" cy="2893436"/>
          </a:xfrm>
        </p:spPr>
        <p:txBody>
          <a:bodyPr/>
          <a:lstStyle/>
          <a:p>
            <a:pPr marL="0" indent="0" algn="ctr">
              <a:buNone/>
            </a:pPr>
            <a:r>
              <a:rPr lang="en-US" b="1" dirty="0"/>
              <a:t>Presenter details</a:t>
            </a:r>
          </a:p>
          <a:p>
            <a:pPr marL="0" indent="0" algn="ctr">
              <a:buNone/>
            </a:pPr>
            <a:r>
              <a:rPr lang="en-US" dirty="0"/>
              <a:t>Name: Mariyam Shaba</a:t>
            </a:r>
          </a:p>
          <a:p>
            <a:pPr marL="0" indent="0" algn="ctr">
              <a:buNone/>
            </a:pPr>
            <a:r>
              <a:rPr lang="en-US" dirty="0"/>
              <a:t>Designation: MSc Student</a:t>
            </a:r>
          </a:p>
          <a:p>
            <a:pPr marL="0" indent="0" algn="ctr">
              <a:buNone/>
            </a:pPr>
            <a:r>
              <a:rPr lang="en-US" dirty="0"/>
              <a:t>Affiliation</a:t>
            </a:r>
            <a:r>
              <a:rPr lang="en-US" dirty="0"/>
              <a:t>: Villa College</a:t>
            </a:r>
          </a:p>
          <a:p>
            <a:pPr marL="0" indent="0">
              <a:buNone/>
            </a:pPr>
            <a:endParaRPr lang="en-US" dirty="0"/>
          </a:p>
        </p:txBody>
      </p:sp>
    </p:spTree>
    <p:extLst>
      <p:ext uri="{BB962C8B-B14F-4D97-AF65-F5344CB8AC3E}">
        <p14:creationId xmlns:p14="http://schemas.microsoft.com/office/powerpoint/2010/main" val="3860808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Problem Statement</a:t>
            </a:r>
          </a:p>
        </p:txBody>
      </p:sp>
      <p:sp>
        <p:nvSpPr>
          <p:cNvPr id="5" name="Content Placeholder 4"/>
          <p:cNvSpPr>
            <a:spLocks noGrp="1"/>
          </p:cNvSpPr>
          <p:nvPr>
            <p:ph idx="1"/>
          </p:nvPr>
        </p:nvSpPr>
        <p:spPr>
          <a:xfrm>
            <a:off x="1035908" y="1409029"/>
            <a:ext cx="10439400" cy="4891502"/>
          </a:xfrm>
        </p:spPr>
        <p:txBody>
          <a:bodyPr>
            <a:normAutofit/>
          </a:bodyPr>
          <a:lstStyle/>
          <a:p>
            <a:pPr algn="just"/>
            <a:r>
              <a:rPr lang="en-US" sz="2400" dirty="0"/>
              <a:t>Small and Medium Enterprises (SMEs) play an integral part in the job creation and sustainable development of any economy</a:t>
            </a:r>
          </a:p>
          <a:p>
            <a:pPr algn="just"/>
            <a:r>
              <a:rPr lang="en-US" sz="2400" dirty="0"/>
              <a:t>T</a:t>
            </a:r>
            <a:r>
              <a:rPr lang="en-US" sz="2400" dirty="0" smtClean="0"/>
              <a:t>he </a:t>
            </a:r>
            <a:r>
              <a:rPr lang="en-US" sz="2400" dirty="0"/>
              <a:t>significance of the sector is often undermined despite several challenges impeding development</a:t>
            </a:r>
          </a:p>
          <a:p>
            <a:pPr algn="just"/>
            <a:r>
              <a:rPr lang="en-US" sz="2400" dirty="0"/>
              <a:t>One of the severely constraining factors for SME development is the lack of access to finance</a:t>
            </a:r>
          </a:p>
          <a:p>
            <a:pPr algn="just"/>
            <a:r>
              <a:rPr lang="en-US" sz="2400" dirty="0"/>
              <a:t>The purpose of the study is to identify and discuss the importance of access to finance for SME development in the Maldives, identify and examine the available financing options, identification of key Challenges in access to finance and provide recommendations to overcome the barriers to access to finance for SMEs in the Maldives</a:t>
            </a:r>
          </a:p>
        </p:txBody>
      </p:sp>
    </p:spTree>
    <p:extLst>
      <p:ext uri="{BB962C8B-B14F-4D97-AF65-F5344CB8AC3E}">
        <p14:creationId xmlns:p14="http://schemas.microsoft.com/office/powerpoint/2010/main" val="3926223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Research Methodology</a:t>
            </a:r>
          </a:p>
        </p:txBody>
      </p:sp>
      <p:sp>
        <p:nvSpPr>
          <p:cNvPr id="6" name="Content Placeholder 5"/>
          <p:cNvSpPr>
            <a:spLocks noGrp="1"/>
          </p:cNvSpPr>
          <p:nvPr>
            <p:ph idx="1"/>
          </p:nvPr>
        </p:nvSpPr>
        <p:spPr>
          <a:xfrm>
            <a:off x="1068860" y="1600072"/>
            <a:ext cx="10515600" cy="4351338"/>
          </a:xfrm>
        </p:spPr>
        <p:txBody>
          <a:bodyPr/>
          <a:lstStyle/>
          <a:p>
            <a:r>
              <a:rPr lang="en-US" dirty="0"/>
              <a:t>Method - Qualitative study was conducted </a:t>
            </a:r>
          </a:p>
          <a:p>
            <a:r>
              <a:rPr lang="en-US" dirty="0"/>
              <a:t>Methodology - An exploratory approach </a:t>
            </a:r>
          </a:p>
          <a:p>
            <a:r>
              <a:rPr lang="en-US" dirty="0"/>
              <a:t>Research Reasoning -  Inductive reasoning providing in-depth insight into the area.</a:t>
            </a:r>
          </a:p>
          <a:p>
            <a:r>
              <a:rPr lang="en-US" dirty="0"/>
              <a:t>Epistemology – Subjective</a:t>
            </a:r>
          </a:p>
          <a:p>
            <a:r>
              <a:rPr lang="en-US" dirty="0"/>
              <a:t>Research philosophy – Interpretivism</a:t>
            </a:r>
          </a:p>
          <a:p>
            <a:r>
              <a:rPr lang="en-US" dirty="0"/>
              <a:t>No pre-determined hypothesis</a:t>
            </a:r>
          </a:p>
        </p:txBody>
      </p:sp>
    </p:spTree>
    <p:extLst>
      <p:ext uri="{BB962C8B-B14F-4D97-AF65-F5344CB8AC3E}">
        <p14:creationId xmlns:p14="http://schemas.microsoft.com/office/powerpoint/2010/main" val="264729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654628" y="365125"/>
            <a:ext cx="9699171" cy="562527"/>
          </a:xfrm>
        </p:spPr>
        <p:txBody>
          <a:bodyPr>
            <a:normAutofit fontScale="90000"/>
          </a:bodyPr>
          <a:lstStyle/>
          <a:p>
            <a:r>
              <a:rPr lang="en-US" dirty="0"/>
              <a:t>Research Methodology</a:t>
            </a:r>
          </a:p>
        </p:txBody>
      </p:sp>
      <p:sp>
        <p:nvSpPr>
          <p:cNvPr id="7" name="Content Placeholder 6"/>
          <p:cNvSpPr>
            <a:spLocks noGrp="1"/>
          </p:cNvSpPr>
          <p:nvPr>
            <p:ph idx="1"/>
          </p:nvPr>
        </p:nvSpPr>
        <p:spPr>
          <a:xfrm>
            <a:off x="1138568" y="721706"/>
            <a:ext cx="10215231" cy="4704521"/>
          </a:xfrm>
        </p:spPr>
        <p:txBody>
          <a:bodyPr>
            <a:normAutofit fontScale="92500" lnSpcReduction="20000"/>
          </a:bodyPr>
          <a:lstStyle/>
          <a:p>
            <a:pPr marL="0" indent="0">
              <a:buNone/>
            </a:pPr>
            <a:endParaRPr lang="en-US" dirty="0"/>
          </a:p>
          <a:p>
            <a:pPr lvl="1" algn="just"/>
            <a:r>
              <a:rPr lang="en-US" dirty="0" smtClean="0"/>
              <a:t>Population – 7,625 (</a:t>
            </a:r>
            <a:r>
              <a:rPr lang="en-US" dirty="0" smtClean="0">
                <a:solidFill>
                  <a:schemeClr val="dk1"/>
                </a:solidFill>
              </a:rPr>
              <a:t>7,615 SMEs, 8 Commercial banks and 2 Non Banking Financial Institutions</a:t>
            </a:r>
          </a:p>
          <a:p>
            <a:pPr lvl="1" algn="just"/>
            <a:r>
              <a:rPr lang="en-US" dirty="0" smtClean="0">
                <a:solidFill>
                  <a:schemeClr val="dk1"/>
                </a:solidFill>
              </a:rPr>
              <a:t>Sample – 17 </a:t>
            </a:r>
            <a:r>
              <a:rPr lang="en-US" dirty="0" smtClean="0"/>
              <a:t>(</a:t>
            </a:r>
            <a:r>
              <a:rPr lang="en-US" dirty="0" smtClean="0">
                <a:solidFill>
                  <a:schemeClr val="dk1"/>
                </a:solidFill>
              </a:rPr>
              <a:t>15 </a:t>
            </a:r>
            <a:r>
              <a:rPr lang="en-US" dirty="0">
                <a:solidFill>
                  <a:schemeClr val="dk1"/>
                </a:solidFill>
              </a:rPr>
              <a:t>SMEs, </a:t>
            </a:r>
            <a:r>
              <a:rPr lang="en-US" dirty="0" smtClean="0">
                <a:solidFill>
                  <a:schemeClr val="dk1"/>
                </a:solidFill>
              </a:rPr>
              <a:t>1 </a:t>
            </a:r>
            <a:r>
              <a:rPr lang="en-US" dirty="0">
                <a:solidFill>
                  <a:schemeClr val="dk1"/>
                </a:solidFill>
              </a:rPr>
              <a:t>Commercial banks and </a:t>
            </a:r>
            <a:r>
              <a:rPr lang="en-US" dirty="0" smtClean="0">
                <a:solidFill>
                  <a:schemeClr val="dk1"/>
                </a:solidFill>
              </a:rPr>
              <a:t>1 </a:t>
            </a:r>
            <a:r>
              <a:rPr lang="en-US" dirty="0">
                <a:solidFill>
                  <a:schemeClr val="dk1"/>
                </a:solidFill>
              </a:rPr>
              <a:t>Non Banking Financial </a:t>
            </a:r>
            <a:r>
              <a:rPr lang="en-US" dirty="0" smtClean="0">
                <a:solidFill>
                  <a:schemeClr val="dk1"/>
                </a:solidFill>
              </a:rPr>
              <a:t>Institutions</a:t>
            </a:r>
            <a:endParaRPr lang="en-US" dirty="0" smtClean="0"/>
          </a:p>
          <a:p>
            <a:pPr lvl="1" algn="just"/>
            <a:r>
              <a:rPr lang="en-US" dirty="0" smtClean="0"/>
              <a:t>Data </a:t>
            </a:r>
            <a:r>
              <a:rPr lang="en-US" dirty="0"/>
              <a:t>Collection </a:t>
            </a:r>
            <a:r>
              <a:rPr lang="en-US" dirty="0">
                <a:solidFill>
                  <a:schemeClr val="dk1"/>
                </a:solidFill>
              </a:rPr>
              <a:t>–</a:t>
            </a:r>
            <a:r>
              <a:rPr lang="en-US" dirty="0" smtClean="0"/>
              <a:t> </a:t>
            </a:r>
            <a:r>
              <a:rPr lang="en-US" dirty="0"/>
              <a:t>Semi Structured interviews using interview Guide</a:t>
            </a:r>
          </a:p>
          <a:p>
            <a:pPr lvl="1" algn="just"/>
            <a:r>
              <a:rPr lang="en-US" dirty="0"/>
              <a:t>Data Analysis – Content Analysis </a:t>
            </a:r>
            <a:endParaRPr lang="en-US" dirty="0" smtClean="0"/>
          </a:p>
          <a:p>
            <a:pPr lvl="1" algn="just"/>
            <a:r>
              <a:rPr lang="en-US" dirty="0" smtClean="0"/>
              <a:t>Themes </a:t>
            </a:r>
            <a:r>
              <a:rPr lang="en-US" dirty="0"/>
              <a:t>identified</a:t>
            </a:r>
          </a:p>
          <a:p>
            <a:pPr marL="457200" lvl="1" indent="0" algn="just">
              <a:lnSpc>
                <a:spcPct val="110000"/>
              </a:lnSpc>
              <a:buNone/>
            </a:pPr>
            <a:r>
              <a:rPr lang="en-US" sz="1900" dirty="0"/>
              <a:t>	</a:t>
            </a:r>
            <a:r>
              <a:rPr lang="en-US" sz="1900" dirty="0" err="1"/>
              <a:t>i</a:t>
            </a:r>
            <a:r>
              <a:rPr lang="en-US" sz="1900" dirty="0"/>
              <a:t>) Challenges to SME development in Maldives </a:t>
            </a:r>
            <a:endParaRPr lang="en-US" sz="1900" dirty="0" smtClean="0"/>
          </a:p>
          <a:p>
            <a:pPr marL="457200" lvl="1" indent="0" algn="just">
              <a:lnSpc>
                <a:spcPct val="110000"/>
              </a:lnSpc>
              <a:buNone/>
            </a:pPr>
            <a:r>
              <a:rPr lang="en-US" sz="1900" dirty="0"/>
              <a:t>	</a:t>
            </a:r>
            <a:r>
              <a:rPr lang="en-US" sz="1900" dirty="0" smtClean="0"/>
              <a:t>ii</a:t>
            </a:r>
            <a:r>
              <a:rPr lang="en-US" sz="1900" dirty="0"/>
              <a:t>) Drivers to obtain finance by SMEs in the Maldives, </a:t>
            </a:r>
          </a:p>
          <a:p>
            <a:pPr marL="457200" lvl="1" indent="0" algn="just">
              <a:lnSpc>
                <a:spcPct val="110000"/>
              </a:lnSpc>
              <a:buNone/>
            </a:pPr>
            <a:r>
              <a:rPr lang="en-US" sz="1900" dirty="0"/>
              <a:t>	iii) Available financing options for SMEs in the Maldives</a:t>
            </a:r>
            <a:r>
              <a:rPr lang="en-US" sz="1900" dirty="0" smtClean="0"/>
              <a:t>,</a:t>
            </a:r>
          </a:p>
          <a:p>
            <a:pPr marL="457200" lvl="1" indent="0" algn="just">
              <a:lnSpc>
                <a:spcPct val="110000"/>
              </a:lnSpc>
              <a:buNone/>
            </a:pPr>
            <a:r>
              <a:rPr lang="en-US" sz="1900" dirty="0" smtClean="0"/>
              <a:t>	iv</a:t>
            </a:r>
            <a:r>
              <a:rPr lang="en-US" sz="1900" dirty="0"/>
              <a:t>) Demand-side Challenges in access to </a:t>
            </a:r>
            <a:r>
              <a:rPr lang="en-US" sz="1900" dirty="0" smtClean="0"/>
              <a:t>formal </a:t>
            </a:r>
            <a:r>
              <a:rPr lang="en-US" sz="1900" dirty="0"/>
              <a:t>credit, </a:t>
            </a:r>
            <a:endParaRPr lang="en-US" sz="1900" dirty="0" smtClean="0"/>
          </a:p>
          <a:p>
            <a:pPr marL="457200" lvl="1" indent="0" algn="just">
              <a:lnSpc>
                <a:spcPct val="110000"/>
              </a:lnSpc>
              <a:buNone/>
            </a:pPr>
            <a:r>
              <a:rPr lang="en-US" sz="1900" dirty="0"/>
              <a:t>	</a:t>
            </a:r>
            <a:r>
              <a:rPr lang="en-US" sz="1900" dirty="0" smtClean="0"/>
              <a:t>v</a:t>
            </a:r>
            <a:r>
              <a:rPr lang="en-US" sz="1900" dirty="0"/>
              <a:t>) Supply-side challenges to finance SMEs </a:t>
            </a:r>
            <a:endParaRPr lang="en-US" sz="1900" dirty="0" smtClean="0"/>
          </a:p>
          <a:p>
            <a:pPr marL="457200" lvl="1" indent="0" algn="just">
              <a:lnSpc>
                <a:spcPct val="110000"/>
              </a:lnSpc>
              <a:buNone/>
            </a:pPr>
            <a:r>
              <a:rPr lang="en-US" sz="1900" dirty="0"/>
              <a:t>	</a:t>
            </a:r>
            <a:r>
              <a:rPr lang="en-US" sz="1900" dirty="0" smtClean="0"/>
              <a:t>vi</a:t>
            </a:r>
            <a:r>
              <a:rPr lang="en-US" sz="1900" dirty="0"/>
              <a:t>) Role of government in the eradication of </a:t>
            </a:r>
            <a:r>
              <a:rPr lang="en-US" sz="1900" dirty="0" smtClean="0"/>
              <a:t>impediments </a:t>
            </a:r>
            <a:r>
              <a:rPr lang="en-US" sz="1900" dirty="0"/>
              <a:t>to financing and </a:t>
            </a:r>
            <a:endParaRPr lang="en-US" sz="1900" dirty="0" smtClean="0"/>
          </a:p>
          <a:p>
            <a:pPr marL="457200" lvl="1" indent="0" algn="just">
              <a:lnSpc>
                <a:spcPct val="110000"/>
              </a:lnSpc>
              <a:buNone/>
            </a:pPr>
            <a:r>
              <a:rPr lang="en-US" sz="1900" dirty="0"/>
              <a:t>	</a:t>
            </a:r>
            <a:r>
              <a:rPr lang="en-US" sz="1900" dirty="0" smtClean="0"/>
              <a:t>vii</a:t>
            </a:r>
            <a:r>
              <a:rPr lang="en-US" sz="1900" dirty="0"/>
              <a:t>) Recommendations to narrow the financing gap for SMEs in the </a:t>
            </a:r>
            <a:r>
              <a:rPr lang="en-US" sz="1900" dirty="0" smtClean="0"/>
              <a:t>Maldives</a:t>
            </a:r>
            <a:endParaRPr lang="en-US" sz="1900" dirty="0"/>
          </a:p>
          <a:p>
            <a:pPr lvl="1" algn="just"/>
            <a:endParaRPr lang="en-US" dirty="0"/>
          </a:p>
          <a:p>
            <a:pPr lvl="1"/>
            <a:endParaRPr lang="en-US" dirty="0"/>
          </a:p>
        </p:txBody>
      </p:sp>
    </p:spTree>
    <p:extLst>
      <p:ext uri="{BB962C8B-B14F-4D97-AF65-F5344CB8AC3E}">
        <p14:creationId xmlns:p14="http://schemas.microsoft.com/office/powerpoint/2010/main" val="3544533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Findings</a:t>
            </a:r>
          </a:p>
        </p:txBody>
      </p:sp>
      <p:sp>
        <p:nvSpPr>
          <p:cNvPr id="5" name="Content Placeholder 4"/>
          <p:cNvSpPr>
            <a:spLocks noGrp="1"/>
          </p:cNvSpPr>
          <p:nvPr>
            <p:ph idx="1"/>
          </p:nvPr>
        </p:nvSpPr>
        <p:spPr>
          <a:xfrm>
            <a:off x="1002957" y="1923714"/>
            <a:ext cx="10515600" cy="4745728"/>
          </a:xfrm>
        </p:spPr>
        <p:txBody>
          <a:bodyPr/>
          <a:lstStyle/>
          <a:p>
            <a:r>
              <a:rPr lang="en-US" dirty="0"/>
              <a:t>Access to finance is the Key Impediment to SME development</a:t>
            </a:r>
          </a:p>
          <a:p>
            <a:r>
              <a:rPr lang="en-US" dirty="0"/>
              <a:t>Institutional credit is the only option for formal Credit in Maldives</a:t>
            </a:r>
          </a:p>
          <a:p>
            <a:r>
              <a:rPr lang="en-US" dirty="0"/>
              <a:t>Impact of COVID 19 has made SMEs even more desperate for funding</a:t>
            </a:r>
          </a:p>
          <a:p>
            <a:r>
              <a:rPr lang="en-US" dirty="0"/>
              <a:t>There are several available options of institutional credit </a:t>
            </a:r>
          </a:p>
          <a:p>
            <a:r>
              <a:rPr lang="en-US" dirty="0"/>
              <a:t>Constrained access by the inability to ascertain the creditworthiness and ability to repay these obligations </a:t>
            </a:r>
          </a:p>
        </p:txBody>
      </p:sp>
    </p:spTree>
    <p:extLst>
      <p:ext uri="{BB962C8B-B14F-4D97-AF65-F5344CB8AC3E}">
        <p14:creationId xmlns:p14="http://schemas.microsoft.com/office/powerpoint/2010/main" val="3835290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Findings</a:t>
            </a:r>
          </a:p>
        </p:txBody>
      </p:sp>
      <p:sp>
        <p:nvSpPr>
          <p:cNvPr id="5" name="Content Placeholder 4"/>
          <p:cNvSpPr>
            <a:spLocks noGrp="1"/>
          </p:cNvSpPr>
          <p:nvPr>
            <p:ph idx="1"/>
          </p:nvPr>
        </p:nvSpPr>
        <p:spPr>
          <a:xfrm>
            <a:off x="1091781" y="1981021"/>
            <a:ext cx="10515600" cy="4745728"/>
          </a:xfrm>
        </p:spPr>
        <p:txBody>
          <a:bodyPr/>
          <a:lstStyle/>
          <a:p>
            <a:r>
              <a:rPr lang="en-US" dirty="0"/>
              <a:t>Behavioral norms adapted by the SMEs</a:t>
            </a:r>
          </a:p>
          <a:p>
            <a:r>
              <a:rPr lang="en-US" dirty="0"/>
              <a:t>mainly due to failure in maintaining records and disclosure of true and fair financial statements available for the financial institutions</a:t>
            </a:r>
          </a:p>
          <a:p>
            <a:r>
              <a:rPr lang="en-US" dirty="0"/>
              <a:t>Vital Role of the Government to bridge bridging the existing information asymmetry and enhancing financial literacy with proactive measures to establish Government Business Support Systems.</a:t>
            </a:r>
          </a:p>
          <a:p>
            <a:endParaRPr lang="en-US" dirty="0"/>
          </a:p>
        </p:txBody>
      </p:sp>
    </p:spTree>
    <p:extLst>
      <p:ext uri="{BB962C8B-B14F-4D97-AF65-F5344CB8AC3E}">
        <p14:creationId xmlns:p14="http://schemas.microsoft.com/office/powerpoint/2010/main" val="1745391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Conclusions and Recommendations</a:t>
            </a:r>
          </a:p>
        </p:txBody>
      </p:sp>
      <p:sp>
        <p:nvSpPr>
          <p:cNvPr id="6" name="Content Placeholder 5"/>
          <p:cNvSpPr>
            <a:spLocks noGrp="1"/>
          </p:cNvSpPr>
          <p:nvPr>
            <p:ph idx="1"/>
          </p:nvPr>
        </p:nvSpPr>
        <p:spPr/>
        <p:txBody>
          <a:bodyPr/>
          <a:lstStyle/>
          <a:p>
            <a:r>
              <a:rPr lang="en-US" dirty="0"/>
              <a:t>Increase competition among the Commercial Banks in the </a:t>
            </a:r>
            <a:r>
              <a:rPr lang="en-US" dirty="0" err="1"/>
              <a:t>finacial</a:t>
            </a:r>
            <a:r>
              <a:rPr lang="en-US" dirty="0"/>
              <a:t> industry</a:t>
            </a:r>
          </a:p>
          <a:p>
            <a:r>
              <a:rPr lang="en-US" dirty="0"/>
              <a:t>Reformation of the regulatory framework </a:t>
            </a:r>
          </a:p>
          <a:p>
            <a:r>
              <a:rPr lang="en-US" dirty="0"/>
              <a:t>Financial Literacy programs for SMEs</a:t>
            </a:r>
          </a:p>
          <a:p>
            <a:r>
              <a:rPr lang="en-US" dirty="0"/>
              <a:t>Government Business Support Systems</a:t>
            </a:r>
          </a:p>
          <a:p>
            <a:r>
              <a:rPr lang="en-US" dirty="0"/>
              <a:t>Importance of transparency in government policy execution in reinstating confidence within the business ecosystem </a:t>
            </a:r>
          </a:p>
        </p:txBody>
      </p:sp>
    </p:spTree>
    <p:extLst>
      <p:ext uri="{BB962C8B-B14F-4D97-AF65-F5344CB8AC3E}">
        <p14:creationId xmlns:p14="http://schemas.microsoft.com/office/powerpoint/2010/main" val="3658894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21164" y="2495483"/>
            <a:ext cx="9699171" cy="1325563"/>
          </a:xfrm>
        </p:spPr>
        <p:txBody>
          <a:bodyPr>
            <a:normAutofit/>
          </a:bodyPr>
          <a:lstStyle/>
          <a:p>
            <a:pPr algn="ctr"/>
            <a:r>
              <a:rPr lang="en-US" sz="7200" dirty="0"/>
              <a:t>Thank You</a:t>
            </a:r>
          </a:p>
        </p:txBody>
      </p:sp>
    </p:spTree>
    <p:extLst>
      <p:ext uri="{BB962C8B-B14F-4D97-AF65-F5344CB8AC3E}">
        <p14:creationId xmlns:p14="http://schemas.microsoft.com/office/powerpoint/2010/main" val="2614659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367</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Challenges in Access to Finance for  Small and Medium Enterprises in Maldives</vt:lpstr>
      <vt:lpstr>Problem Statement</vt:lpstr>
      <vt:lpstr>Research Methodology</vt:lpstr>
      <vt:lpstr>Research Methodology</vt:lpstr>
      <vt:lpstr>Research Findings</vt:lpstr>
      <vt:lpstr>Research Findings</vt:lpstr>
      <vt:lpstr>Conclusions and Recommendations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 Riyaz</dc:creator>
  <cp:lastModifiedBy>Mariyam Shaba</cp:lastModifiedBy>
  <cp:revision>24</cp:revision>
  <dcterms:created xsi:type="dcterms:W3CDTF">2019-06-18T09:38:05Z</dcterms:created>
  <dcterms:modified xsi:type="dcterms:W3CDTF">2021-11-01T09:19:32Z</dcterms:modified>
</cp:coreProperties>
</file>