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70" r:id="rId3"/>
    <p:sldId id="271" r:id="rId4"/>
    <p:sldId id="257" r:id="rId5"/>
    <p:sldId id="264" r:id="rId6"/>
    <p:sldId id="265" r:id="rId7"/>
    <p:sldId id="266" r:id="rId8"/>
    <p:sldId id="267" r:id="rId9"/>
    <p:sldId id="273" r:id="rId10"/>
    <p:sldId id="261" r:id="rId11"/>
    <p:sldId id="262" r:id="rId12"/>
    <p:sldId id="263" r:id="rId13"/>
    <p:sldId id="260" r:id="rId14"/>
    <p:sldId id="268" r:id="rId15"/>
    <p:sldId id="269" r:id="rId16"/>
    <p:sldId id="258" r:id="rId17"/>
    <p:sldId id="272"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FCEF2BA-062C-484A-A491-DE9FF7CBE106}"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307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4B318D9-4381-4EAD-B151-0750D8348A78}"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6BD61-4F0F-4C64-A12C-7AD4B8EE6E06}" type="slidenum">
              <a:rPr lang="en-GB"/>
              <a:pPr/>
              <a:t>17</a:t>
            </a:fld>
            <a:endParaRPr lang="en-GB"/>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4716463" y="5345113"/>
            <a:ext cx="4427537" cy="1512887"/>
            <a:chOff x="2971" y="3367"/>
            <a:chExt cx="2789" cy="953"/>
          </a:xfrm>
        </p:grpSpPr>
        <p:sp>
          <p:nvSpPr>
            <p:cNvPr id="819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GB"/>
            </a:p>
          </p:txBody>
        </p:sp>
        <p:sp>
          <p:nvSpPr>
            <p:cNvPr id="819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19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19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19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820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grpSp>
      <p:sp>
        <p:nvSpPr>
          <p:cNvPr id="8210"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GB"/>
              <a:t>Click to edit Master title style</a:t>
            </a:r>
          </a:p>
        </p:txBody>
      </p:sp>
      <p:sp>
        <p:nvSpPr>
          <p:cNvPr id="8211"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GB"/>
              <a:t>Click to edit Master subtitle style</a:t>
            </a:r>
          </a:p>
        </p:txBody>
      </p:sp>
      <p:sp>
        <p:nvSpPr>
          <p:cNvPr id="8212" name="Rectangle 20"/>
          <p:cNvSpPr>
            <a:spLocks noGrp="1" noChangeArrowheads="1"/>
          </p:cNvSpPr>
          <p:nvPr>
            <p:ph type="dt" sz="quarter" idx="2"/>
          </p:nvPr>
        </p:nvSpPr>
        <p:spPr/>
        <p:txBody>
          <a:bodyPr/>
          <a:lstStyle>
            <a:lvl1pPr>
              <a:defRPr/>
            </a:lvl1pPr>
          </a:lstStyle>
          <a:p>
            <a:endParaRPr lang="en-GB"/>
          </a:p>
        </p:txBody>
      </p:sp>
      <p:sp>
        <p:nvSpPr>
          <p:cNvPr id="8213" name="Rectangle 21"/>
          <p:cNvSpPr>
            <a:spLocks noGrp="1" noChangeArrowheads="1"/>
          </p:cNvSpPr>
          <p:nvPr>
            <p:ph type="ftr" sz="quarter" idx="3"/>
          </p:nvPr>
        </p:nvSpPr>
        <p:spPr/>
        <p:txBody>
          <a:bodyPr/>
          <a:lstStyle>
            <a:lvl1pPr>
              <a:defRPr/>
            </a:lvl1pPr>
          </a:lstStyle>
          <a:p>
            <a:endParaRPr lang="en-GB"/>
          </a:p>
        </p:txBody>
      </p:sp>
      <p:sp>
        <p:nvSpPr>
          <p:cNvPr id="8214" name="Rectangle 22"/>
          <p:cNvSpPr>
            <a:spLocks noGrp="1" noChangeArrowheads="1"/>
          </p:cNvSpPr>
          <p:nvPr>
            <p:ph type="sldNum" sz="quarter" idx="4"/>
          </p:nvPr>
        </p:nvSpPr>
        <p:spPr/>
        <p:txBody>
          <a:bodyPr/>
          <a:lstStyle>
            <a:lvl1pPr>
              <a:defRPr/>
            </a:lvl1pPr>
          </a:lstStyle>
          <a:p>
            <a:fld id="{6295E2BC-6C7B-4D9B-95DD-AF764223832A}" type="slidenum">
              <a:rPr lang="en-GB"/>
              <a:pPr/>
              <a:t>‹#›</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1" grpId="0" build="p">
        <p:tmplLst>
          <p:tmpl lvl="1">
            <p:tnLst>
              <p:par>
                <p:cTn presetID="1" presetClass="entr" presetSubtype="0" fill="hold" nodeType="clickEffect">
                  <p:stCondLst>
                    <p:cond delay="0"/>
                  </p:stCondLst>
                  <p:childTnLst>
                    <p:set>
                      <p:cBhvr>
                        <p:cTn dur="1" fill="hold">
                          <p:stCondLst>
                            <p:cond delay="0"/>
                          </p:stCondLst>
                        </p:cTn>
                        <p:tgtEl>
                          <p:spTgt spid="8211"/>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3925B2C-77FE-4CE1-B312-E267BFF7BCF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AF68005-0CAF-4200-9B4C-DC138C5DA5FD}"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5FA2581-CAC0-4F15-A25D-FC1CDB99F71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F74258E-7581-4A15-84DC-D4ADC127C5DD}"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E6B49DA-616E-4961-A6F6-C370E84E5C4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F57DD2D-99AB-47C6-89F6-690ECC499B4D}"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185EF2F-B06D-47CA-BC83-620205D421F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82A54DA4-5A85-43B5-9A95-25797C107C9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8490F79-738A-496C-8850-4FE178E018E4}"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0FB1328-396F-45BA-935D-7E91E0C92A6D}"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4716463" y="5345113"/>
            <a:ext cx="4427537" cy="1512887"/>
            <a:chOff x="2971" y="3367"/>
            <a:chExt cx="2789" cy="953"/>
          </a:xfrm>
        </p:grpSpPr>
        <p:sp>
          <p:nvSpPr>
            <p:cNvPr id="7171"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GB"/>
            </a:p>
          </p:txBody>
        </p:sp>
        <p:sp>
          <p:nvSpPr>
            <p:cNvPr id="7172"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3"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4"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5"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6"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7"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8"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79"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80"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81"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82"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83"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84"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7185"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grpSp>
      <p:sp>
        <p:nvSpPr>
          <p:cNvPr id="7186"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7187"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p>
        </p:txBody>
      </p:sp>
      <p:sp>
        <p:nvSpPr>
          <p:cNvPr id="7188"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p>
        </p:txBody>
      </p:sp>
      <p:sp>
        <p:nvSpPr>
          <p:cNvPr id="7189"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854174BE-A661-4E72-BDDB-FFD91DDB62BE}" type="slidenum">
              <a:rPr lang="en-GB"/>
              <a:pPr/>
              <a:t>‹#›</a:t>
            </a:fld>
            <a:endParaRPr lang="en-GB"/>
          </a:p>
        </p:txBody>
      </p:sp>
      <p:sp>
        <p:nvSpPr>
          <p:cNvPr id="719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9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9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9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0" grpId="0" build="p">
        <p:tmplLst>
          <p:tmpl lvl="1">
            <p:tnLst>
              <p:par>
                <p:cTn presetID="1" presetClass="entr" presetSubtype="0" fill="hold" nodeType="clickEffect">
                  <p:stCondLst>
                    <p:cond delay="0"/>
                  </p:stCondLst>
                  <p:childTnLst>
                    <p:set>
                      <p:cBhvr>
                        <p:cTn dur="1" fill="hold">
                          <p:stCondLst>
                            <p:cond delay="0"/>
                          </p:stCondLst>
                        </p:cTn>
                        <p:tgtEl>
                          <p:spTgt spid="719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B899344-B59C-4DD9-BE01-5DD2AFD0C449}" type="slidenum">
              <a:rPr lang="en-GB"/>
              <a:pPr/>
              <a:t>1</a:t>
            </a:fld>
            <a:endParaRPr lang="en-GB"/>
          </a:p>
        </p:txBody>
      </p:sp>
      <p:sp>
        <p:nvSpPr>
          <p:cNvPr id="4100" name="Rectangle 4"/>
          <p:cNvSpPr>
            <a:spLocks noGrp="1" noChangeArrowheads="1"/>
          </p:cNvSpPr>
          <p:nvPr>
            <p:ph type="title"/>
          </p:nvPr>
        </p:nvSpPr>
        <p:spPr>
          <a:xfrm>
            <a:off x="457200" y="277813"/>
            <a:ext cx="8229600" cy="1779587"/>
          </a:xfrm>
        </p:spPr>
        <p:txBody>
          <a:bodyPr/>
          <a:lstStyle/>
          <a:p>
            <a:r>
              <a:rPr lang="en-GB"/>
              <a:t/>
            </a:r>
            <a:br>
              <a:rPr lang="en-GB"/>
            </a:br>
            <a:r>
              <a:rPr lang="en-GB"/>
              <a:t>BSA 2009 Annual Conference</a:t>
            </a:r>
          </a:p>
        </p:txBody>
      </p:sp>
      <p:sp>
        <p:nvSpPr>
          <p:cNvPr id="4101" name="Rectangle 5"/>
          <p:cNvSpPr>
            <a:spLocks noGrp="1" noChangeArrowheads="1"/>
          </p:cNvSpPr>
          <p:nvPr>
            <p:ph type="body" idx="1"/>
          </p:nvPr>
        </p:nvSpPr>
        <p:spPr/>
        <p:txBody>
          <a:bodyPr/>
          <a:lstStyle/>
          <a:p>
            <a:pPr>
              <a:buFont typeface="Wingdings" pitchFamily="2" charset="2"/>
              <a:buNone/>
            </a:pPr>
            <a:endParaRPr lang="en-GB" sz="2800"/>
          </a:p>
          <a:p>
            <a:pPr>
              <a:buFont typeface="Wingdings" pitchFamily="2" charset="2"/>
              <a:buNone/>
            </a:pPr>
            <a:endParaRPr lang="en-GB" sz="2800"/>
          </a:p>
          <a:p>
            <a:pPr>
              <a:buFont typeface="Wingdings" pitchFamily="2" charset="2"/>
              <a:buNone/>
            </a:pPr>
            <a:endParaRPr lang="en-GB" sz="2800"/>
          </a:p>
          <a:p>
            <a:pPr algn="ctr">
              <a:buFont typeface="Wingdings" pitchFamily="2" charset="2"/>
              <a:buNone/>
            </a:pPr>
            <a:r>
              <a:rPr lang="en-GB" sz="2800"/>
              <a:t>Dr Richard Waller &amp; Dr Helen Bovill</a:t>
            </a:r>
          </a:p>
          <a:p>
            <a:pPr algn="ctr">
              <a:buFont typeface="Wingdings" pitchFamily="2" charset="2"/>
              <a:buNone/>
            </a:pPr>
            <a:r>
              <a:rPr lang="en-GB" sz="2800"/>
              <a:t>Bristol Centre for Research in Lifelong Learning and Education (BRILLE)</a:t>
            </a:r>
          </a:p>
          <a:p>
            <a:pPr algn="ctr">
              <a:buFont typeface="Wingdings" pitchFamily="2" charset="2"/>
              <a:buNone/>
            </a:pPr>
            <a:r>
              <a:rPr lang="en-GB" sz="2800"/>
              <a:t>University of the West of England, Bristol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7527611-124B-4CC6-B938-DEB836FCEA8B}" type="slidenum">
              <a:rPr lang="en-GB"/>
              <a:pPr/>
              <a:t>10</a:t>
            </a:fld>
            <a:endParaRPr lang="en-GB"/>
          </a:p>
        </p:txBody>
      </p:sp>
      <p:sp>
        <p:nvSpPr>
          <p:cNvPr id="14338" name="Rectangle 2"/>
          <p:cNvSpPr>
            <a:spLocks noGrp="1" noChangeArrowheads="1"/>
          </p:cNvSpPr>
          <p:nvPr>
            <p:ph type="title"/>
          </p:nvPr>
        </p:nvSpPr>
        <p:spPr>
          <a:xfrm>
            <a:off x="457200" y="0"/>
            <a:ext cx="8229600" cy="1417638"/>
          </a:xfrm>
        </p:spPr>
        <p:txBody>
          <a:bodyPr/>
          <a:lstStyle/>
          <a:p>
            <a:r>
              <a:rPr lang="en-GB"/>
              <a:t>Jo - Ideas above her station? </a:t>
            </a:r>
          </a:p>
        </p:txBody>
      </p:sp>
      <p:sp>
        <p:nvSpPr>
          <p:cNvPr id="14339" name="Rectangle 3"/>
          <p:cNvSpPr>
            <a:spLocks noGrp="1" noChangeArrowheads="1"/>
          </p:cNvSpPr>
          <p:nvPr>
            <p:ph type="body" idx="1"/>
          </p:nvPr>
        </p:nvSpPr>
        <p:spPr>
          <a:xfrm>
            <a:off x="0" y="1052513"/>
            <a:ext cx="8820150" cy="5805487"/>
          </a:xfrm>
        </p:spPr>
        <p:txBody>
          <a:bodyPr/>
          <a:lstStyle/>
          <a:p>
            <a:pPr>
              <a:lnSpc>
                <a:spcPct val="90000"/>
              </a:lnSpc>
              <a:buFont typeface="Wingdings" pitchFamily="2" charset="2"/>
              <a:buNone/>
            </a:pPr>
            <a:r>
              <a:rPr lang="en-GB" sz="1600"/>
              <a:t>    </a:t>
            </a:r>
            <a:r>
              <a:rPr lang="en-GB" sz="2800"/>
              <a:t>The town I grew up in was quite affluent, but I lived on the one small council estate with my grandmother as my legal guardian…At primary school I had done quite well, and was put forward to go into the ‘top set’ at secondary school. But when I got there it was, like, I couldn't go in the top set since I lived on the council estate – really! It was, like, ‘what do you mean, you're in the top set?’ It was important what your mum and dad did! One teacher actually said to me </a:t>
            </a:r>
            <a:r>
              <a:rPr lang="en-GB" sz="2800" b="1"/>
              <a:t>in class</a:t>
            </a:r>
            <a:r>
              <a:rPr lang="en-GB" sz="2800"/>
              <a:t> that I ‘came from a dysfunctional family’. I was put in to lower sets.</a:t>
            </a:r>
          </a:p>
          <a:p>
            <a:pPr>
              <a:lnSpc>
                <a:spcPct val="90000"/>
              </a:lnSpc>
              <a:buFont typeface="Wingdings" pitchFamily="2" charset="2"/>
              <a:buNone/>
            </a:pPr>
            <a:r>
              <a:rPr lang="en-GB" sz="2800"/>
              <a:t>   </a:t>
            </a:r>
            <a:r>
              <a:rPr lang="en-GB" sz="2400"/>
              <a:t>[Jo, 1st interview]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8A6074-378A-48B1-875F-999F393590F2}" type="slidenum">
              <a:rPr lang="en-GB"/>
              <a:pPr/>
              <a:t>11</a:t>
            </a:fld>
            <a:endParaRPr lang="en-GB"/>
          </a:p>
        </p:txBody>
      </p:sp>
      <p:sp>
        <p:nvSpPr>
          <p:cNvPr id="15362" name="Rectangle 2"/>
          <p:cNvSpPr>
            <a:spLocks noGrp="1" noChangeArrowheads="1"/>
          </p:cNvSpPr>
          <p:nvPr>
            <p:ph type="title"/>
          </p:nvPr>
        </p:nvSpPr>
        <p:spPr/>
        <p:txBody>
          <a:bodyPr/>
          <a:lstStyle/>
          <a:p>
            <a:r>
              <a:rPr lang="en-GB"/>
              <a:t>Jo – Ideas above her station?</a:t>
            </a:r>
          </a:p>
        </p:txBody>
      </p:sp>
      <p:sp>
        <p:nvSpPr>
          <p:cNvPr id="15363" name="Rectangle 3"/>
          <p:cNvSpPr>
            <a:spLocks noGrp="1" noChangeArrowheads="1"/>
          </p:cNvSpPr>
          <p:nvPr>
            <p:ph type="body" idx="1"/>
          </p:nvPr>
        </p:nvSpPr>
        <p:spPr>
          <a:xfrm>
            <a:off x="250825" y="1341438"/>
            <a:ext cx="8569325" cy="4789487"/>
          </a:xfrm>
        </p:spPr>
        <p:txBody>
          <a:bodyPr/>
          <a:lstStyle/>
          <a:p>
            <a:pPr>
              <a:buFont typeface="Wingdings" pitchFamily="2" charset="2"/>
              <a:buNone/>
            </a:pPr>
            <a:r>
              <a:rPr lang="en-GB" sz="2800"/>
              <a:t>   </a:t>
            </a:r>
            <a:r>
              <a:rPr lang="en-GB"/>
              <a:t>I get jibes about studying – but not in a </a:t>
            </a:r>
            <a:r>
              <a:rPr lang="en-GB" i="1"/>
              <a:t>hostile</a:t>
            </a:r>
            <a:r>
              <a:rPr lang="en-GB"/>
              <a:t> way – joking, laughing at me. We had a family holiday, I’d bought the paper (a broadsheet), and was reading it, we’d gone out somewhere for lunch, and it was ‘she’s </a:t>
            </a:r>
            <a:r>
              <a:rPr lang="en-GB" i="1"/>
              <a:t>really</a:t>
            </a:r>
            <a:r>
              <a:rPr lang="en-GB"/>
              <a:t> clever now, she’s reading the </a:t>
            </a:r>
            <a:r>
              <a:rPr lang="en-GB" i="1"/>
              <a:t>big</a:t>
            </a:r>
            <a:r>
              <a:rPr lang="en-GB"/>
              <a:t> papers’. It’s just their way... </a:t>
            </a:r>
          </a:p>
          <a:p>
            <a:pPr>
              <a:buFont typeface="Wingdings" pitchFamily="2" charset="2"/>
              <a:buNone/>
            </a:pPr>
            <a:r>
              <a:rPr lang="en-GB"/>
              <a:t>  </a:t>
            </a:r>
            <a:r>
              <a:rPr lang="en-GB" sz="2400"/>
              <a:t>[Jo, 2nd interview]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D9A25C-58C6-42AA-A1D4-B6BB5AE7F145}" type="slidenum">
              <a:rPr lang="en-GB"/>
              <a:pPr/>
              <a:t>12</a:t>
            </a:fld>
            <a:endParaRPr lang="en-GB"/>
          </a:p>
        </p:txBody>
      </p:sp>
      <p:sp>
        <p:nvSpPr>
          <p:cNvPr id="16386" name="Rectangle 2"/>
          <p:cNvSpPr>
            <a:spLocks noGrp="1" noChangeArrowheads="1"/>
          </p:cNvSpPr>
          <p:nvPr>
            <p:ph type="title"/>
          </p:nvPr>
        </p:nvSpPr>
        <p:spPr/>
        <p:txBody>
          <a:bodyPr/>
          <a:lstStyle/>
          <a:p>
            <a:r>
              <a:rPr lang="en-GB" sz="4000"/>
              <a:t>Akhtar – No longer fitting anywhere?</a:t>
            </a:r>
          </a:p>
        </p:txBody>
      </p:sp>
      <p:sp>
        <p:nvSpPr>
          <p:cNvPr id="16387" name="Rectangle 3"/>
          <p:cNvSpPr>
            <a:spLocks noGrp="1" noChangeArrowheads="1"/>
          </p:cNvSpPr>
          <p:nvPr>
            <p:ph type="body" idx="1"/>
          </p:nvPr>
        </p:nvSpPr>
        <p:spPr/>
        <p:txBody>
          <a:bodyPr/>
          <a:lstStyle/>
          <a:p>
            <a:pPr>
              <a:lnSpc>
                <a:spcPct val="90000"/>
              </a:lnSpc>
              <a:buFont typeface="Wingdings" pitchFamily="2" charset="2"/>
              <a:buNone/>
            </a:pPr>
            <a:r>
              <a:rPr lang="en-GB"/>
              <a:t>  We were all a bit in awe going up there, just for the bloody Open Day, to be honest about it. We were all chatting about it in the car going up, thinking ‘my God’, do you know what I mean, ‘do we belong here?’, and that was just going to have a chat with people!</a:t>
            </a:r>
          </a:p>
          <a:p>
            <a:pPr>
              <a:lnSpc>
                <a:spcPct val="90000"/>
              </a:lnSpc>
              <a:buFont typeface="Wingdings" pitchFamily="2" charset="2"/>
              <a:buNone/>
            </a:pPr>
            <a:r>
              <a:rPr lang="en-GB"/>
              <a:t>  </a:t>
            </a:r>
            <a:r>
              <a:rPr lang="en-GB" sz="2400"/>
              <a:t>[Akhtar, 2nd interview]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3FF2C9-5D7A-4A25-925A-897BA2CA7D9E}" type="slidenum">
              <a:rPr lang="en-GB"/>
              <a:pPr/>
              <a:t>13</a:t>
            </a:fld>
            <a:endParaRPr lang="en-GB"/>
          </a:p>
        </p:txBody>
      </p:sp>
      <p:sp>
        <p:nvSpPr>
          <p:cNvPr id="13314" name="Rectangle 2"/>
          <p:cNvSpPr>
            <a:spLocks noGrp="1" noChangeArrowheads="1"/>
          </p:cNvSpPr>
          <p:nvPr>
            <p:ph type="title"/>
          </p:nvPr>
        </p:nvSpPr>
        <p:spPr/>
        <p:txBody>
          <a:bodyPr/>
          <a:lstStyle/>
          <a:p>
            <a:r>
              <a:rPr lang="en-GB" sz="4000"/>
              <a:t>Akhtar – No longer fitting anywhere?</a:t>
            </a:r>
          </a:p>
        </p:txBody>
      </p:sp>
      <p:sp>
        <p:nvSpPr>
          <p:cNvPr id="13315" name="Rectangle 3"/>
          <p:cNvSpPr>
            <a:spLocks noGrp="1" noChangeArrowheads="1"/>
          </p:cNvSpPr>
          <p:nvPr>
            <p:ph type="body" idx="1"/>
          </p:nvPr>
        </p:nvSpPr>
        <p:spPr/>
        <p:txBody>
          <a:bodyPr/>
          <a:lstStyle/>
          <a:p>
            <a:pPr>
              <a:lnSpc>
                <a:spcPct val="90000"/>
              </a:lnSpc>
              <a:buFont typeface="Wingdings" pitchFamily="2" charset="2"/>
              <a:buNone/>
            </a:pPr>
            <a:r>
              <a:rPr lang="en-GB" sz="2800"/>
              <a:t>   A lot of people won’t speak to me anymore, from where I grew up, because of the way I am, because I said to myself ‘I’m not interested in that way of life anymore’, and a lot of them are still embroiled in it. And you have to make a decision and say ‘that’s not for me anymore’. But the ones who are my </a:t>
            </a:r>
            <a:r>
              <a:rPr lang="en-GB" sz="2800" i="1"/>
              <a:t>real</a:t>
            </a:r>
            <a:r>
              <a:rPr lang="en-GB" sz="2800"/>
              <a:t> friends don’t understand it, but they still accept it, because it makes </a:t>
            </a:r>
            <a:r>
              <a:rPr lang="en-GB" sz="2800" i="1"/>
              <a:t>me</a:t>
            </a:r>
            <a:r>
              <a:rPr lang="en-GB" sz="2800"/>
              <a:t> happy. </a:t>
            </a:r>
            <a:r>
              <a:rPr lang="en-GB" sz="2400"/>
              <a:t>[Akhtar, 5th interview]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37FC8F-A30A-4FC3-98CD-DB42F76E5EBB}" type="slidenum">
              <a:rPr lang="en-GB"/>
              <a:pPr/>
              <a:t>14</a:t>
            </a:fld>
            <a:endParaRPr lang="en-GB"/>
          </a:p>
        </p:txBody>
      </p:sp>
      <p:sp>
        <p:nvSpPr>
          <p:cNvPr id="22530" name="Rectangle 2"/>
          <p:cNvSpPr>
            <a:spLocks noGrp="1" noChangeArrowheads="1"/>
          </p:cNvSpPr>
          <p:nvPr>
            <p:ph type="title"/>
          </p:nvPr>
        </p:nvSpPr>
        <p:spPr/>
        <p:txBody>
          <a:bodyPr/>
          <a:lstStyle/>
          <a:p>
            <a:r>
              <a:rPr lang="en-GB"/>
              <a:t>Concluding remarks - HB</a:t>
            </a:r>
          </a:p>
        </p:txBody>
      </p:sp>
      <p:sp>
        <p:nvSpPr>
          <p:cNvPr id="22531" name="Rectangle 3"/>
          <p:cNvSpPr>
            <a:spLocks noGrp="1" noChangeArrowheads="1"/>
          </p:cNvSpPr>
          <p:nvPr>
            <p:ph type="body" idx="1"/>
          </p:nvPr>
        </p:nvSpPr>
        <p:spPr/>
        <p:txBody>
          <a:bodyPr/>
          <a:lstStyle/>
          <a:p>
            <a:pPr>
              <a:lnSpc>
                <a:spcPct val="80000"/>
              </a:lnSpc>
            </a:pPr>
            <a:r>
              <a:rPr lang="en-GB" sz="2800"/>
              <a:t>Legislation widens participation whilst learner identities endure</a:t>
            </a:r>
            <a:r>
              <a:rPr lang="en-GB" sz="1200"/>
              <a:t>  </a:t>
            </a:r>
          </a:p>
          <a:p>
            <a:pPr>
              <a:lnSpc>
                <a:spcPct val="80000"/>
              </a:lnSpc>
              <a:buFont typeface="Wingdings" pitchFamily="2" charset="2"/>
              <a:buNone/>
            </a:pPr>
            <a:r>
              <a:rPr lang="en-GB" sz="1600"/>
              <a:t>     (Archer, 2003; Walkerdine, 2003; Walkerdine, Lucey &amp; Melody, 2001)</a:t>
            </a:r>
          </a:p>
          <a:p>
            <a:pPr>
              <a:lnSpc>
                <a:spcPct val="80000"/>
              </a:lnSpc>
            </a:pPr>
            <a:r>
              <a:rPr lang="en-GB" sz="2800"/>
              <a:t>Extension of education is not linear or ‘natural’</a:t>
            </a:r>
          </a:p>
          <a:p>
            <a:pPr>
              <a:lnSpc>
                <a:spcPct val="80000"/>
              </a:lnSpc>
              <a:buFont typeface="Wingdings" pitchFamily="2" charset="2"/>
              <a:buNone/>
            </a:pPr>
            <a:r>
              <a:rPr lang="en-GB" sz="1000"/>
              <a:t>        </a:t>
            </a:r>
            <a:r>
              <a:rPr lang="en-GB" sz="1600"/>
              <a:t>(Reay, 1998a; Reay, David &amp; Ball, 2005)</a:t>
            </a:r>
          </a:p>
          <a:p>
            <a:pPr>
              <a:lnSpc>
                <a:spcPct val="80000"/>
              </a:lnSpc>
            </a:pPr>
            <a:r>
              <a:rPr lang="en-GB" sz="2800"/>
              <a:t>Frivolity of education and ‘giving something back’</a:t>
            </a:r>
          </a:p>
          <a:p>
            <a:pPr>
              <a:lnSpc>
                <a:spcPct val="80000"/>
              </a:lnSpc>
              <a:buFont typeface="Wingdings" pitchFamily="2" charset="2"/>
              <a:buNone/>
            </a:pPr>
            <a:r>
              <a:rPr lang="en-GB" sz="1000"/>
              <a:t>       </a:t>
            </a:r>
            <a:r>
              <a:rPr lang="en-GB" sz="1600"/>
              <a:t>(Maguire, 2005; Reay, 2003)</a:t>
            </a:r>
          </a:p>
          <a:p>
            <a:pPr>
              <a:lnSpc>
                <a:spcPct val="80000"/>
              </a:lnSpc>
            </a:pPr>
            <a:r>
              <a:rPr lang="en-GB" sz="2800"/>
              <a:t>Comfort in your surroundings; rejection of/struggle within pre-92 universities </a:t>
            </a:r>
          </a:p>
          <a:p>
            <a:pPr>
              <a:lnSpc>
                <a:spcPct val="80000"/>
              </a:lnSpc>
              <a:buFont typeface="Wingdings" pitchFamily="2" charset="2"/>
              <a:buNone/>
            </a:pPr>
            <a:r>
              <a:rPr lang="en-GB" sz="1000"/>
              <a:t>       </a:t>
            </a:r>
            <a:r>
              <a:rPr lang="en-GB" sz="1600"/>
              <a:t>(Reay, David &amp; Ball, 2005)</a:t>
            </a:r>
          </a:p>
          <a:p>
            <a:pPr>
              <a:lnSpc>
                <a:spcPct val="80000"/>
              </a:lnSpc>
              <a:buFont typeface="Wingdings" pitchFamily="2" charset="2"/>
              <a:buNone/>
            </a:pPr>
            <a:endParaRPr lang="en-GB" sz="2800"/>
          </a:p>
          <a:p>
            <a:pPr>
              <a:lnSpc>
                <a:spcPct val="80000"/>
              </a:lnSpc>
            </a:pPr>
            <a:endParaRPr lang="en-GB"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00D137-5CBF-4EFF-8AAF-18D7D4626AAB}" type="slidenum">
              <a:rPr lang="en-GB"/>
              <a:pPr/>
              <a:t>15</a:t>
            </a:fld>
            <a:endParaRPr lang="en-GB"/>
          </a:p>
        </p:txBody>
      </p:sp>
      <p:sp>
        <p:nvSpPr>
          <p:cNvPr id="23554" name="Rectangle 2"/>
          <p:cNvSpPr>
            <a:spLocks noGrp="1" noChangeArrowheads="1"/>
          </p:cNvSpPr>
          <p:nvPr>
            <p:ph type="title"/>
          </p:nvPr>
        </p:nvSpPr>
        <p:spPr/>
        <p:txBody>
          <a:bodyPr/>
          <a:lstStyle/>
          <a:p>
            <a:r>
              <a:rPr lang="en-GB"/>
              <a:t>Concluding remarks - RW</a:t>
            </a:r>
          </a:p>
        </p:txBody>
      </p:sp>
      <p:sp>
        <p:nvSpPr>
          <p:cNvPr id="23555" name="Rectangle 3"/>
          <p:cNvSpPr>
            <a:spLocks noGrp="1" noChangeArrowheads="1"/>
          </p:cNvSpPr>
          <p:nvPr>
            <p:ph type="body" idx="1"/>
          </p:nvPr>
        </p:nvSpPr>
        <p:spPr/>
        <p:txBody>
          <a:bodyPr/>
          <a:lstStyle/>
          <a:p>
            <a:r>
              <a:rPr lang="en-GB" sz="2800"/>
              <a:t>Mature students’ W/C identity ‘a source of pride’; </a:t>
            </a:r>
            <a:r>
              <a:rPr lang="en-GB" sz="2800" i="1"/>
              <a:t>not</a:t>
            </a:r>
            <a:r>
              <a:rPr lang="en-GB" sz="2800"/>
              <a:t> being M/C was valued </a:t>
            </a:r>
            <a:endParaRPr lang="en-GB" sz="2000"/>
          </a:p>
          <a:p>
            <a:pPr>
              <a:buFont typeface="Wingdings" pitchFamily="2" charset="2"/>
              <a:buNone/>
            </a:pPr>
            <a:r>
              <a:rPr lang="en-GB" sz="2000"/>
              <a:t>   (Tett, 2000; Gilchrist </a:t>
            </a:r>
            <a:r>
              <a:rPr lang="en-GB" sz="2000" i="1"/>
              <a:t>et al., </a:t>
            </a:r>
            <a:r>
              <a:rPr lang="en-GB" sz="2000"/>
              <a:t>2003)</a:t>
            </a:r>
          </a:p>
          <a:p>
            <a:r>
              <a:rPr lang="en-GB" sz="2800" i="1"/>
              <a:t>Superiority</a:t>
            </a:r>
            <a:r>
              <a:rPr lang="en-GB" sz="2800"/>
              <a:t> </a:t>
            </a:r>
            <a:r>
              <a:rPr lang="en-GB" sz="2000"/>
              <a:t>(Britton &amp; Baxter, 2001)</a:t>
            </a:r>
            <a:r>
              <a:rPr lang="en-GB" sz="2800"/>
              <a:t> vs </a:t>
            </a:r>
            <a:r>
              <a:rPr lang="en-GB" sz="2800" i="1"/>
              <a:t>Shame</a:t>
            </a:r>
            <a:r>
              <a:rPr lang="en-GB" sz="2800"/>
              <a:t> </a:t>
            </a:r>
            <a:r>
              <a:rPr lang="en-GB" sz="2000"/>
              <a:t>(Skeggs, 1997)</a:t>
            </a:r>
          </a:p>
          <a:p>
            <a:r>
              <a:rPr lang="en-GB" sz="2800"/>
              <a:t>Institutional </a:t>
            </a:r>
            <a:r>
              <a:rPr lang="en-GB" sz="2800" i="1"/>
              <a:t>habitus</a:t>
            </a:r>
            <a:r>
              <a:rPr lang="en-GB" sz="2800"/>
              <a:t> </a:t>
            </a:r>
            <a:r>
              <a:rPr lang="en-GB" sz="2000"/>
              <a:t>(Reay, 1998b)</a:t>
            </a:r>
          </a:p>
          <a:p>
            <a:r>
              <a:rPr lang="en-GB" sz="2800"/>
              <a:t>Gendered classed identities – ontological challenges and </a:t>
            </a:r>
            <a:r>
              <a:rPr lang="en-GB" sz="2800" i="1"/>
              <a:t>risk</a:t>
            </a:r>
            <a:r>
              <a:rPr lang="en-GB" sz="2800"/>
              <a:t> </a:t>
            </a:r>
          </a:p>
          <a:p>
            <a:pPr>
              <a:buFont typeface="Wingdings" pitchFamily="2" charset="2"/>
              <a:buNone/>
            </a:pPr>
            <a:r>
              <a:rPr lang="en-GB" sz="2000"/>
              <a:t>    (Wakeford, 1994; Charlesworth, 2000; Brine &amp; Waller, 2004)</a:t>
            </a:r>
            <a:r>
              <a:rPr lang="en-GB" sz="28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A9451E-9195-407B-9B0A-41397DCDD6EB}" type="slidenum">
              <a:rPr lang="en-GB"/>
              <a:pPr/>
              <a:t>16</a:t>
            </a:fld>
            <a:endParaRPr lang="en-GB"/>
          </a:p>
        </p:txBody>
      </p:sp>
      <p:sp>
        <p:nvSpPr>
          <p:cNvPr id="11266" name="Rectangle 2"/>
          <p:cNvSpPr>
            <a:spLocks noGrp="1" noChangeArrowheads="1"/>
          </p:cNvSpPr>
          <p:nvPr>
            <p:ph type="title"/>
          </p:nvPr>
        </p:nvSpPr>
        <p:spPr>
          <a:xfrm>
            <a:off x="457200" y="277813"/>
            <a:ext cx="8229600" cy="560387"/>
          </a:xfrm>
        </p:spPr>
        <p:txBody>
          <a:bodyPr/>
          <a:lstStyle/>
          <a:p>
            <a:r>
              <a:rPr lang="en-GB" sz="4000"/>
              <a:t>References (1)</a:t>
            </a:r>
          </a:p>
        </p:txBody>
      </p:sp>
      <p:sp>
        <p:nvSpPr>
          <p:cNvPr id="11267" name="Rectangle 3"/>
          <p:cNvSpPr>
            <a:spLocks noGrp="1" noChangeArrowheads="1"/>
          </p:cNvSpPr>
          <p:nvPr>
            <p:ph type="body" idx="1"/>
          </p:nvPr>
        </p:nvSpPr>
        <p:spPr>
          <a:xfrm>
            <a:off x="152400" y="914400"/>
            <a:ext cx="8763000" cy="5943600"/>
          </a:xfrm>
        </p:spPr>
        <p:txBody>
          <a:bodyPr/>
          <a:lstStyle/>
          <a:p>
            <a:pPr>
              <a:lnSpc>
                <a:spcPct val="80000"/>
              </a:lnSpc>
              <a:buFont typeface="Wingdings" pitchFamily="2" charset="2"/>
              <a:buNone/>
            </a:pPr>
            <a:r>
              <a:rPr lang="en-GB" sz="1600"/>
              <a:t>Archer, L. (2003) ‘Social class and higher education’, in Archer, L., Hutchings, M. and Ross, A. </a:t>
            </a:r>
            <a:r>
              <a:rPr lang="en-GB" sz="1600" i="1"/>
              <a:t>Higher Education and Social Class: Issues of exclusion and inclusion. </a:t>
            </a:r>
            <a:r>
              <a:rPr lang="en-GB" sz="1600"/>
              <a:t>London: RoutledgeFalmer</a:t>
            </a:r>
          </a:p>
          <a:p>
            <a:pPr>
              <a:lnSpc>
                <a:spcPct val="80000"/>
              </a:lnSpc>
              <a:buFont typeface="Wingdings" pitchFamily="2" charset="2"/>
              <a:buNone/>
            </a:pPr>
            <a:r>
              <a:rPr lang="en-GB" sz="1600"/>
              <a:t>Bovill, H. (2008) </a:t>
            </a:r>
            <a:r>
              <a:rPr lang="en-GB" sz="1600" i="1"/>
              <a:t>How and Why do Working-Class Women Engage with the Structures of Higher Education? </a:t>
            </a:r>
            <a:r>
              <a:rPr lang="en-GB" sz="1600"/>
              <a:t>Bristol: University of the West of England</a:t>
            </a:r>
          </a:p>
          <a:p>
            <a:pPr>
              <a:lnSpc>
                <a:spcPct val="80000"/>
              </a:lnSpc>
              <a:buFont typeface="Wingdings" pitchFamily="2" charset="2"/>
              <a:buNone/>
            </a:pPr>
            <a:r>
              <a:rPr lang="en-GB" sz="1600"/>
              <a:t>Brine, J. (1999) </a:t>
            </a:r>
            <a:r>
              <a:rPr lang="en-GB" sz="1600" i="1"/>
              <a:t>underEducating Women: Globalizing Inequality. </a:t>
            </a:r>
            <a:r>
              <a:rPr lang="en-GB" sz="1600"/>
              <a:t>Buckingham: Open University Press</a:t>
            </a:r>
          </a:p>
          <a:p>
            <a:pPr>
              <a:lnSpc>
                <a:spcPct val="80000"/>
              </a:lnSpc>
              <a:buFont typeface="Wingdings" pitchFamily="2" charset="2"/>
              <a:buNone/>
            </a:pPr>
            <a:r>
              <a:rPr lang="en-GB" sz="1600"/>
              <a:t>Kilminster, S. (1995) ‘GNVQs and Working-Class Women: Education or Indoctrination?’, in </a:t>
            </a:r>
            <a:r>
              <a:rPr lang="en-GB" sz="1600" i="1"/>
              <a:t>Adults Learning. </a:t>
            </a:r>
            <a:r>
              <a:rPr lang="en-GB" sz="1600"/>
              <a:t>6 (5): 148-149</a:t>
            </a:r>
          </a:p>
          <a:p>
            <a:pPr>
              <a:lnSpc>
                <a:spcPct val="80000"/>
              </a:lnSpc>
              <a:buFont typeface="Wingdings" pitchFamily="2" charset="2"/>
              <a:buNone/>
            </a:pPr>
            <a:r>
              <a:rPr lang="en-GB" sz="1600"/>
              <a:t>Brine, J. and Waller, R. (2004) ‘Working Class Women on an Access Course: Risk, opportunity and (re)constructing identities’, </a:t>
            </a:r>
            <a:r>
              <a:rPr lang="en-GB" sz="1600" i="1"/>
              <a:t>Gender and Education</a:t>
            </a:r>
            <a:r>
              <a:rPr lang="en-GB" sz="1600"/>
              <a:t> 16, 97-113</a:t>
            </a:r>
            <a:endParaRPr lang="en-GB" sz="1600" u="sng"/>
          </a:p>
          <a:p>
            <a:pPr>
              <a:lnSpc>
                <a:spcPct val="80000"/>
              </a:lnSpc>
              <a:buFont typeface="Wingdings" pitchFamily="2" charset="2"/>
              <a:buNone/>
            </a:pPr>
            <a:r>
              <a:rPr lang="en-GB" sz="1600"/>
              <a:t>Britton, C. and Baxter, A. (1999) ‘Becoming a Mature Student: Gendered narratives of the self’, </a:t>
            </a:r>
            <a:r>
              <a:rPr lang="en-GB" sz="1600" i="1"/>
              <a:t>Gender and Education</a:t>
            </a:r>
            <a:r>
              <a:rPr lang="en-GB" sz="1600"/>
              <a:t> 11, 179-193</a:t>
            </a:r>
          </a:p>
          <a:p>
            <a:pPr>
              <a:lnSpc>
                <a:spcPct val="80000"/>
              </a:lnSpc>
              <a:buFont typeface="Wingdings" pitchFamily="2" charset="2"/>
              <a:buNone/>
            </a:pPr>
            <a:r>
              <a:rPr lang="en-GB" sz="1600"/>
              <a:t>Charlesworth, S. (2000) </a:t>
            </a:r>
            <a:r>
              <a:rPr lang="en-GB" sz="1600" i="1"/>
              <a:t>A Phenomenology of Working Class Experience</a:t>
            </a:r>
            <a:r>
              <a:rPr lang="en-GB" sz="1600"/>
              <a:t> Cambridge University Press</a:t>
            </a:r>
          </a:p>
          <a:p>
            <a:pPr>
              <a:lnSpc>
                <a:spcPct val="80000"/>
              </a:lnSpc>
              <a:buFont typeface="Wingdings" pitchFamily="2" charset="2"/>
              <a:buNone/>
            </a:pPr>
            <a:r>
              <a:rPr lang="en-GB" sz="1600"/>
              <a:t>Gilchrist, R., Phillips, D. and Ross, A. (2003) ‘</a:t>
            </a:r>
            <a:r>
              <a:rPr lang="en-GB" sz="1600" i="1"/>
              <a:t>Participation and Potential participation in UK Higher Education’</a:t>
            </a:r>
            <a:r>
              <a:rPr lang="en-GB" sz="1600"/>
              <a:t>, in L. Archer, M. Hutchings and A. Ross </a:t>
            </a:r>
            <a:r>
              <a:rPr lang="en-GB" sz="1600" i="1"/>
              <a:t>Higher Education and Social Class: Issues of exclusion and inclusion</a:t>
            </a:r>
            <a:r>
              <a:rPr lang="en-GB" sz="1600"/>
              <a:t> London: RoutledgeFalmer</a:t>
            </a:r>
          </a:p>
          <a:p>
            <a:pPr>
              <a:lnSpc>
                <a:spcPct val="80000"/>
              </a:lnSpc>
              <a:buFont typeface="Wingdings" pitchFamily="2" charset="2"/>
              <a:buNone/>
            </a:pPr>
            <a:r>
              <a:rPr lang="en-GB" sz="1600"/>
              <a:t>Maguire, M. (2005) ‘‘Not footprints behind but footsteps forward’: working class women who teach’, in </a:t>
            </a:r>
            <a:r>
              <a:rPr lang="en-GB" sz="1600" i="1"/>
              <a:t>Gender and Education. </a:t>
            </a:r>
            <a:r>
              <a:rPr lang="en-GB" sz="1600"/>
              <a:t>17 (1): 3-18</a:t>
            </a:r>
          </a:p>
          <a:p>
            <a:pPr>
              <a:lnSpc>
                <a:spcPct val="80000"/>
              </a:lnSpc>
              <a:buFont typeface="Wingdings" pitchFamily="2" charset="2"/>
              <a:buNone/>
            </a:pPr>
            <a:r>
              <a:rPr lang="en-GB" sz="1600"/>
              <a:t>Reay, D. (1998a) ‘Surviving In Dangerous Places: Working-Class Women, Women’s Studies And Higher Education’, in </a:t>
            </a:r>
            <a:r>
              <a:rPr lang="en-GB" sz="1600" i="1"/>
              <a:t>Women’s Studies International Forum. </a:t>
            </a:r>
            <a:r>
              <a:rPr lang="en-GB" sz="1600"/>
              <a:t>21 (1): 11-19</a:t>
            </a:r>
          </a:p>
          <a:p>
            <a:pPr>
              <a:lnSpc>
                <a:spcPct val="80000"/>
              </a:lnSpc>
              <a:buFont typeface="Wingdings" pitchFamily="2" charset="2"/>
              <a:buNone/>
            </a:pPr>
            <a:endParaRPr lang="en-GB"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D39CEA-B37F-481B-820D-26790334FFA1}" type="slidenum">
              <a:rPr lang="en-GB"/>
              <a:pPr/>
              <a:t>17</a:t>
            </a:fld>
            <a:endParaRPr lang="en-GB"/>
          </a:p>
        </p:txBody>
      </p:sp>
      <p:sp>
        <p:nvSpPr>
          <p:cNvPr id="26626" name="Rectangle 2"/>
          <p:cNvSpPr>
            <a:spLocks noGrp="1" noChangeArrowheads="1"/>
          </p:cNvSpPr>
          <p:nvPr>
            <p:ph type="title"/>
          </p:nvPr>
        </p:nvSpPr>
        <p:spPr/>
        <p:txBody>
          <a:bodyPr/>
          <a:lstStyle/>
          <a:p>
            <a:r>
              <a:rPr lang="en-GB"/>
              <a:t>References (2)</a:t>
            </a:r>
          </a:p>
        </p:txBody>
      </p:sp>
      <p:sp>
        <p:nvSpPr>
          <p:cNvPr id="26627" name="Rectangle 3"/>
          <p:cNvSpPr>
            <a:spLocks noGrp="1" noChangeArrowheads="1"/>
          </p:cNvSpPr>
          <p:nvPr>
            <p:ph type="body" idx="1"/>
          </p:nvPr>
        </p:nvSpPr>
        <p:spPr>
          <a:xfrm>
            <a:off x="152400" y="1295400"/>
            <a:ext cx="8686800" cy="5105400"/>
          </a:xfrm>
        </p:spPr>
        <p:txBody>
          <a:bodyPr/>
          <a:lstStyle/>
          <a:p>
            <a:pPr>
              <a:lnSpc>
                <a:spcPct val="80000"/>
              </a:lnSpc>
              <a:buFont typeface="Wingdings" pitchFamily="2" charset="2"/>
              <a:buNone/>
            </a:pPr>
            <a:r>
              <a:rPr lang="en-GB" sz="1600"/>
              <a:t>Reay, D. (1998b) ‘‘Always knowing’ and ‘never being sure’: familial and institutional habituses and higher education choice’, </a:t>
            </a:r>
            <a:r>
              <a:rPr lang="en-GB" sz="1600" i="1"/>
              <a:t>Journal of Education Policy</a:t>
            </a:r>
            <a:r>
              <a:rPr lang="en-GB" sz="1600"/>
              <a:t>, 13, 519-529</a:t>
            </a:r>
          </a:p>
          <a:p>
            <a:pPr>
              <a:lnSpc>
                <a:spcPct val="80000"/>
              </a:lnSpc>
              <a:buFont typeface="Wingdings" pitchFamily="2" charset="2"/>
              <a:buNone/>
            </a:pPr>
            <a:r>
              <a:rPr lang="en-GB" sz="1600"/>
              <a:t>Reay, D. (2001) ‘‘Finding or losing yourself?: working-class relationships to education’, in </a:t>
            </a:r>
            <a:r>
              <a:rPr lang="en-GB" sz="1600" i="1"/>
              <a:t>Journal of Education Policy. </a:t>
            </a:r>
            <a:r>
              <a:rPr lang="en-GB" sz="1600"/>
              <a:t>16 (4): 333-346</a:t>
            </a:r>
          </a:p>
          <a:p>
            <a:pPr>
              <a:lnSpc>
                <a:spcPct val="80000"/>
              </a:lnSpc>
              <a:buFont typeface="Wingdings" pitchFamily="2" charset="2"/>
              <a:buNone/>
            </a:pPr>
            <a:r>
              <a:rPr lang="en-GB" sz="1600"/>
              <a:t>Reay, D. (2002) ‘Class, authenticity and the transition to higher education for mature students’, in </a:t>
            </a:r>
            <a:r>
              <a:rPr lang="en-GB" sz="1600" i="1"/>
              <a:t>Sociological Review: </a:t>
            </a:r>
            <a:r>
              <a:rPr lang="en-GB" sz="1600"/>
              <a:t>398-418</a:t>
            </a:r>
          </a:p>
          <a:p>
            <a:pPr>
              <a:lnSpc>
                <a:spcPct val="80000"/>
              </a:lnSpc>
              <a:buFont typeface="Wingdings" pitchFamily="2" charset="2"/>
              <a:buNone/>
            </a:pPr>
            <a:r>
              <a:rPr lang="en-GB" sz="1600"/>
              <a:t>Reay, D. (2003) ‘A Risky Business? Mature Working-class Women Students and Access to Higher Education’, in </a:t>
            </a:r>
            <a:r>
              <a:rPr lang="en-GB" sz="1600" i="1"/>
              <a:t>Gender and Education. </a:t>
            </a:r>
            <a:r>
              <a:rPr lang="en-GB" sz="1600"/>
              <a:t>15 (3): 301-317</a:t>
            </a:r>
          </a:p>
          <a:p>
            <a:pPr>
              <a:lnSpc>
                <a:spcPct val="80000"/>
              </a:lnSpc>
              <a:buFont typeface="Wingdings" pitchFamily="2" charset="2"/>
              <a:buNone/>
            </a:pPr>
            <a:r>
              <a:rPr lang="en-GB" sz="1600"/>
              <a:t>Reay, D., David, M. and Ball, S. (2005) </a:t>
            </a:r>
            <a:r>
              <a:rPr lang="en-GB" sz="1600" i="1"/>
              <a:t>Degrees Of Choice: social class, race and gender in higher education. </a:t>
            </a:r>
            <a:r>
              <a:rPr lang="en-GB" sz="1600"/>
              <a:t>Staffordshire: Stoke on Trent</a:t>
            </a:r>
          </a:p>
          <a:p>
            <a:pPr>
              <a:lnSpc>
                <a:spcPct val="80000"/>
              </a:lnSpc>
              <a:buFont typeface="Wingdings" pitchFamily="2" charset="2"/>
              <a:buNone/>
            </a:pPr>
            <a:r>
              <a:rPr lang="en-GB" sz="1600"/>
              <a:t>Skeggs, B. (1997) </a:t>
            </a:r>
            <a:r>
              <a:rPr lang="en-GB" sz="1600" i="1"/>
              <a:t>Formations of Class and Gender. Becoming Respectable. </a:t>
            </a:r>
            <a:r>
              <a:rPr lang="en-GB" sz="1600"/>
              <a:t>London: Sage</a:t>
            </a:r>
          </a:p>
          <a:p>
            <a:pPr>
              <a:lnSpc>
                <a:spcPct val="80000"/>
              </a:lnSpc>
              <a:buFont typeface="Wingdings" pitchFamily="2" charset="2"/>
              <a:buNone/>
            </a:pPr>
            <a:r>
              <a:rPr lang="en-GB" sz="1600"/>
              <a:t>Steedman, C. (1982) </a:t>
            </a:r>
            <a:r>
              <a:rPr lang="en-GB" sz="1600" i="1"/>
              <a:t>The Tidy House: Little Girls writing. </a:t>
            </a:r>
            <a:r>
              <a:rPr lang="en-GB" sz="1600"/>
              <a:t>London: Virago</a:t>
            </a:r>
          </a:p>
          <a:p>
            <a:pPr>
              <a:lnSpc>
                <a:spcPct val="80000"/>
              </a:lnSpc>
              <a:buFont typeface="Wingdings" pitchFamily="2" charset="2"/>
              <a:buNone/>
            </a:pPr>
            <a:r>
              <a:rPr lang="en-GB" sz="1600"/>
              <a:t>Tett, L. (2000) ‘‘I’m Working Class and Proud of it’- Gendered experiences of non-traditional participants in higher education’, </a:t>
            </a:r>
            <a:r>
              <a:rPr lang="en-GB" sz="1600" i="1"/>
              <a:t>Gender and Education</a:t>
            </a:r>
            <a:r>
              <a:rPr lang="en-GB" sz="1600"/>
              <a:t>, 12, 183-194</a:t>
            </a:r>
          </a:p>
          <a:p>
            <a:pPr>
              <a:lnSpc>
                <a:spcPct val="80000"/>
              </a:lnSpc>
              <a:buFont typeface="Wingdings" pitchFamily="2" charset="2"/>
              <a:buNone/>
            </a:pPr>
            <a:r>
              <a:rPr lang="en-GB" sz="1600"/>
              <a:t>Wakeford, N. (1994) ‘Becoming a Mature Student: The Social Risks of Identification’, </a:t>
            </a:r>
            <a:r>
              <a:rPr lang="en-GB" sz="1600" i="1"/>
              <a:t>Journal of Access Studies</a:t>
            </a:r>
            <a:r>
              <a:rPr lang="en-GB" sz="1600"/>
              <a:t>, 9, 241-256</a:t>
            </a:r>
          </a:p>
          <a:p>
            <a:pPr>
              <a:lnSpc>
                <a:spcPct val="80000"/>
              </a:lnSpc>
              <a:buFont typeface="Wingdings" pitchFamily="2" charset="2"/>
              <a:buNone/>
            </a:pPr>
            <a:r>
              <a:rPr lang="en-GB" sz="1600"/>
              <a:t>Walkerdine, V. (2003) ‘Reclassifying Upward Mobility: femininity and the neo-liberal subject’, in </a:t>
            </a:r>
            <a:r>
              <a:rPr lang="en-GB" sz="1600" i="1"/>
              <a:t>Gender and Education. </a:t>
            </a:r>
            <a:r>
              <a:rPr lang="en-GB" sz="1600"/>
              <a:t>15 (3): 237-248</a:t>
            </a:r>
          </a:p>
          <a:p>
            <a:pPr>
              <a:lnSpc>
                <a:spcPct val="80000"/>
              </a:lnSpc>
              <a:buFont typeface="Wingdings" pitchFamily="2" charset="2"/>
              <a:buNone/>
            </a:pPr>
            <a:r>
              <a:rPr lang="en-GB" sz="1600"/>
              <a:t>Walkerdine, V., Lucey, H. and Melody, J. (2001) </a:t>
            </a:r>
            <a:r>
              <a:rPr lang="en-GB" sz="1600" i="1"/>
              <a:t>Growing up Girl: Psychosocial Explorations of Gender and Class, </a:t>
            </a:r>
            <a:r>
              <a:rPr lang="en-GB" sz="1600"/>
              <a:t>London: Palgrave</a:t>
            </a:r>
          </a:p>
          <a:p>
            <a:pPr>
              <a:lnSpc>
                <a:spcPct val="80000"/>
              </a:lnSpc>
              <a:buFont typeface="Wingdings" pitchFamily="2" charset="2"/>
              <a:buNone/>
            </a:pPr>
            <a:endParaRPr lang="en-GB" sz="1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A72FA95-5C1F-4D85-8C38-793CFEC3DD40}" type="slidenum">
              <a:rPr lang="en-GB"/>
              <a:pPr/>
              <a:t>2</a:t>
            </a:fld>
            <a:endParaRPr lang="en-GB"/>
          </a:p>
        </p:txBody>
      </p:sp>
      <p:sp>
        <p:nvSpPr>
          <p:cNvPr id="24578" name="Rectangle 2"/>
          <p:cNvSpPr>
            <a:spLocks noGrp="1" noChangeArrowheads="1"/>
          </p:cNvSpPr>
          <p:nvPr>
            <p:ph type="title"/>
          </p:nvPr>
        </p:nvSpPr>
        <p:spPr/>
        <p:txBody>
          <a:bodyPr/>
          <a:lstStyle/>
          <a:p>
            <a:endParaRPr lang="en-US"/>
          </a:p>
        </p:txBody>
      </p:sp>
      <p:sp>
        <p:nvSpPr>
          <p:cNvPr id="24579" name="Rectangle 3"/>
          <p:cNvSpPr>
            <a:spLocks noGrp="1" noChangeArrowheads="1"/>
          </p:cNvSpPr>
          <p:nvPr>
            <p:ph type="body" idx="1"/>
          </p:nvPr>
        </p:nvSpPr>
        <p:spPr/>
        <p:txBody>
          <a:bodyPr/>
          <a:lstStyle/>
          <a:p>
            <a:pPr>
              <a:buFont typeface="Wingdings" pitchFamily="2" charset="2"/>
              <a:buNone/>
            </a:pPr>
            <a:r>
              <a:rPr lang="en-GB"/>
              <a:t>  </a:t>
            </a:r>
            <a:r>
              <a:rPr lang="en-GB" b="1" i="1"/>
              <a:t>Changing class and gendered identities through re-engaging with education: Tensions revealed in narrative accounts from two studies of adult returners</a:t>
            </a:r>
          </a:p>
          <a:p>
            <a:pPr>
              <a:buFont typeface="Wingdings" pitchFamily="2" charset="2"/>
              <a:buNone/>
            </a:pPr>
            <a:endParaRPr lang="en-GB" b="1" i="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E850C2-0F9F-4F50-9818-33D832BD5201}" type="slidenum">
              <a:rPr lang="en-GB"/>
              <a:pPr/>
              <a:t>3</a:t>
            </a:fld>
            <a:endParaRPr lang="en-GB"/>
          </a:p>
        </p:txBody>
      </p:sp>
      <p:sp>
        <p:nvSpPr>
          <p:cNvPr id="25602" name="Rectangle 2"/>
          <p:cNvSpPr>
            <a:spLocks noGrp="1" noChangeArrowheads="1"/>
          </p:cNvSpPr>
          <p:nvPr>
            <p:ph type="title"/>
          </p:nvPr>
        </p:nvSpPr>
        <p:spPr/>
        <p:txBody>
          <a:bodyPr/>
          <a:lstStyle/>
          <a:p>
            <a:endParaRPr lang="en-US"/>
          </a:p>
        </p:txBody>
      </p:sp>
      <p:sp>
        <p:nvSpPr>
          <p:cNvPr id="25603" name="Rectangle 3"/>
          <p:cNvSpPr>
            <a:spLocks noGrp="1" noChangeArrowheads="1"/>
          </p:cNvSpPr>
          <p:nvPr>
            <p:ph type="body" idx="1"/>
          </p:nvPr>
        </p:nvSpPr>
        <p:spPr>
          <a:xfrm>
            <a:off x="152400" y="457200"/>
            <a:ext cx="8839200" cy="6019800"/>
          </a:xfrm>
        </p:spPr>
        <p:txBody>
          <a:bodyPr/>
          <a:lstStyle/>
          <a:p>
            <a:pPr>
              <a:lnSpc>
                <a:spcPct val="80000"/>
              </a:lnSpc>
              <a:buFont typeface="Wingdings" pitchFamily="2" charset="2"/>
              <a:buNone/>
            </a:pPr>
            <a:r>
              <a:rPr lang="en-GB" sz="2800"/>
              <a:t>This paper uses data from two longitudinal studies of post-compulsory learners. The first on adults returning to formal learning via an </a:t>
            </a:r>
            <a:r>
              <a:rPr lang="en-GB" sz="2800" i="1"/>
              <a:t>Access to HE</a:t>
            </a:r>
            <a:r>
              <a:rPr lang="en-GB" sz="2800"/>
              <a:t> course at an FE college; the second on working-class women in secondary education during three periods: post-war; 1960/70s; and 1988 onwards. </a:t>
            </a:r>
          </a:p>
          <a:p>
            <a:pPr>
              <a:lnSpc>
                <a:spcPct val="80000"/>
              </a:lnSpc>
              <a:buFont typeface="Wingdings" pitchFamily="2" charset="2"/>
              <a:buNone/>
            </a:pPr>
            <a:r>
              <a:rPr lang="en-GB" sz="2800"/>
              <a:t>The presentation reports and theorises on participants’ reflections upon their educational biographies - from childhood memories of schooling, through FE and, for some, to experiences at university. </a:t>
            </a:r>
          </a:p>
          <a:p>
            <a:pPr>
              <a:lnSpc>
                <a:spcPct val="80000"/>
              </a:lnSpc>
              <a:buFont typeface="Wingdings" pitchFamily="2" charset="2"/>
              <a:buNone/>
            </a:pPr>
            <a:r>
              <a:rPr lang="en-GB" sz="2800"/>
              <a:t>We explore how engaging with post-compulsory education impacts upon their wider lives. Changes in participants’ sense of identity/ies, especially its gendered and classed aspects are explored.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53E4A0-8B2C-4BE2-AAF6-02F92FE24136}" type="slidenum">
              <a:rPr lang="en-GB"/>
              <a:pPr/>
              <a:t>4</a:t>
            </a:fld>
            <a:endParaRPr lang="en-GB"/>
          </a:p>
        </p:txBody>
      </p:sp>
      <p:sp>
        <p:nvSpPr>
          <p:cNvPr id="10242" name="Rectangle 2"/>
          <p:cNvSpPr>
            <a:spLocks noGrp="1" noChangeArrowheads="1"/>
          </p:cNvSpPr>
          <p:nvPr>
            <p:ph type="title"/>
          </p:nvPr>
        </p:nvSpPr>
        <p:spPr/>
        <p:txBody>
          <a:bodyPr/>
          <a:lstStyle/>
          <a:p>
            <a:r>
              <a:rPr lang="en-GB"/>
              <a:t>Format of presentation</a:t>
            </a:r>
          </a:p>
        </p:txBody>
      </p:sp>
      <p:sp>
        <p:nvSpPr>
          <p:cNvPr id="10243" name="Rectangle 3"/>
          <p:cNvSpPr>
            <a:spLocks noGrp="1" noChangeArrowheads="1"/>
          </p:cNvSpPr>
          <p:nvPr>
            <p:ph type="body" idx="1"/>
          </p:nvPr>
        </p:nvSpPr>
        <p:spPr/>
        <p:txBody>
          <a:bodyPr/>
          <a:lstStyle/>
          <a:p>
            <a:pPr marL="609600" indent="-609600">
              <a:lnSpc>
                <a:spcPct val="90000"/>
              </a:lnSpc>
              <a:buFont typeface="Wingdings" pitchFamily="2" charset="2"/>
              <a:buNone/>
            </a:pPr>
            <a:r>
              <a:rPr lang="en-GB">
                <a:solidFill>
                  <a:schemeClr val="hlink"/>
                </a:solidFill>
              </a:rPr>
              <a:t>1. </a:t>
            </a:r>
            <a:r>
              <a:rPr lang="en-GB"/>
              <a:t>Introduction (RW)</a:t>
            </a:r>
          </a:p>
          <a:p>
            <a:pPr marL="609600" indent="-609600">
              <a:lnSpc>
                <a:spcPct val="90000"/>
              </a:lnSpc>
              <a:buFont typeface="Wingdings" pitchFamily="2" charset="2"/>
              <a:buNone/>
            </a:pPr>
            <a:r>
              <a:rPr lang="en-GB">
                <a:solidFill>
                  <a:schemeClr val="hlink"/>
                </a:solidFill>
              </a:rPr>
              <a:t>2. </a:t>
            </a:r>
            <a:r>
              <a:rPr lang="en-GB"/>
              <a:t>First Study (HB): </a:t>
            </a:r>
          </a:p>
          <a:p>
            <a:pPr marL="609600" indent="-609600">
              <a:lnSpc>
                <a:spcPct val="90000"/>
              </a:lnSpc>
              <a:buFont typeface="Wingdings" pitchFamily="2" charset="2"/>
              <a:buNone/>
            </a:pPr>
            <a:r>
              <a:rPr lang="en-GB"/>
              <a:t>        (i) Overview</a:t>
            </a:r>
          </a:p>
          <a:p>
            <a:pPr marL="609600" indent="-609600">
              <a:lnSpc>
                <a:spcPct val="90000"/>
              </a:lnSpc>
              <a:buFont typeface="Wingdings" pitchFamily="2" charset="2"/>
              <a:buNone/>
            </a:pPr>
            <a:r>
              <a:rPr lang="en-GB"/>
              <a:t>        (ii) Valerie, Susan &amp; Natalie</a:t>
            </a:r>
          </a:p>
          <a:p>
            <a:pPr marL="609600" indent="-609600">
              <a:lnSpc>
                <a:spcPct val="90000"/>
              </a:lnSpc>
              <a:buFont typeface="Wingdings" pitchFamily="2" charset="2"/>
              <a:buNone/>
            </a:pPr>
            <a:r>
              <a:rPr lang="en-GB">
                <a:solidFill>
                  <a:schemeClr val="hlink"/>
                </a:solidFill>
              </a:rPr>
              <a:t>3.</a:t>
            </a:r>
            <a:r>
              <a:rPr lang="en-GB"/>
              <a:t> Second Study (RW):</a:t>
            </a:r>
          </a:p>
          <a:p>
            <a:pPr marL="609600" indent="-609600">
              <a:lnSpc>
                <a:spcPct val="90000"/>
              </a:lnSpc>
              <a:buFont typeface="Wingdings" pitchFamily="2" charset="2"/>
              <a:buNone/>
            </a:pPr>
            <a:r>
              <a:rPr lang="en-GB"/>
              <a:t>        (i) Overview</a:t>
            </a:r>
          </a:p>
          <a:p>
            <a:pPr marL="609600" indent="-609600">
              <a:lnSpc>
                <a:spcPct val="90000"/>
              </a:lnSpc>
              <a:buFont typeface="Wingdings" pitchFamily="2" charset="2"/>
              <a:buNone/>
            </a:pPr>
            <a:r>
              <a:rPr lang="en-GB"/>
              <a:t>        (ii) Jo &amp; Akhtar</a:t>
            </a:r>
          </a:p>
          <a:p>
            <a:pPr marL="609600" indent="-609600">
              <a:lnSpc>
                <a:spcPct val="90000"/>
              </a:lnSpc>
              <a:buFont typeface="Wingdings" pitchFamily="2" charset="2"/>
              <a:buNone/>
            </a:pPr>
            <a:r>
              <a:rPr lang="en-GB">
                <a:solidFill>
                  <a:schemeClr val="hlink"/>
                </a:solidFill>
              </a:rPr>
              <a:t>4. </a:t>
            </a:r>
            <a:r>
              <a:rPr lang="en-GB"/>
              <a:t>Conclusions (HB &amp; RW)</a:t>
            </a:r>
            <a:endParaRPr lang="en-GB">
              <a:solidFill>
                <a:schemeClr val="hlink"/>
              </a:solidFill>
            </a:endParaRPr>
          </a:p>
          <a:p>
            <a:pPr marL="609600" indent="-609600">
              <a:lnSpc>
                <a:spcPct val="90000"/>
              </a:lnSpc>
              <a:buFont typeface="Wingdings" pitchFamily="2" charset="2"/>
              <a:buNone/>
            </a:pP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6B5113-34C2-48B3-9A14-78940E8D07DD}" type="slidenum">
              <a:rPr lang="en-GB"/>
              <a:pPr/>
              <a:t>5</a:t>
            </a:fld>
            <a:endParaRPr lang="en-GB"/>
          </a:p>
        </p:txBody>
      </p:sp>
      <p:sp>
        <p:nvSpPr>
          <p:cNvPr id="17410" name="Rectangle 2"/>
          <p:cNvSpPr>
            <a:spLocks noGrp="1" noChangeArrowheads="1"/>
          </p:cNvSpPr>
          <p:nvPr>
            <p:ph type="title"/>
          </p:nvPr>
        </p:nvSpPr>
        <p:spPr/>
        <p:txBody>
          <a:bodyPr/>
          <a:lstStyle/>
          <a:p>
            <a:r>
              <a:rPr lang="en-GB" sz="4000"/>
              <a:t>Changing class and gendered identities</a:t>
            </a:r>
          </a:p>
        </p:txBody>
      </p:sp>
      <p:sp>
        <p:nvSpPr>
          <p:cNvPr id="17411" name="Rectangle 3"/>
          <p:cNvSpPr>
            <a:spLocks noGrp="1" noChangeArrowheads="1"/>
          </p:cNvSpPr>
          <p:nvPr>
            <p:ph type="body" idx="1"/>
          </p:nvPr>
        </p:nvSpPr>
        <p:spPr>
          <a:xfrm>
            <a:off x="457200" y="1981200"/>
            <a:ext cx="8229600" cy="4149725"/>
          </a:xfrm>
        </p:spPr>
        <p:txBody>
          <a:bodyPr/>
          <a:lstStyle/>
          <a:p>
            <a:r>
              <a:rPr lang="en-GB"/>
              <a:t>Group one: Valerie</a:t>
            </a:r>
          </a:p>
          <a:p>
            <a:pPr>
              <a:buFont typeface="Wingdings" pitchFamily="2" charset="2"/>
              <a:buNone/>
            </a:pPr>
            <a:endParaRPr lang="en-GB"/>
          </a:p>
          <a:p>
            <a:r>
              <a:rPr lang="en-GB"/>
              <a:t>Group two: Susan</a:t>
            </a:r>
          </a:p>
          <a:p>
            <a:pPr>
              <a:buFont typeface="Wingdings" pitchFamily="2" charset="2"/>
              <a:buNone/>
            </a:pPr>
            <a:endParaRPr lang="en-GB"/>
          </a:p>
          <a:p>
            <a:r>
              <a:rPr lang="en-GB"/>
              <a:t>Group three: Natalie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049C9D3-2797-42EA-8EE3-F4EF1A42B697}" type="slidenum">
              <a:rPr lang="en-GB"/>
              <a:pPr/>
              <a:t>6</a:t>
            </a:fld>
            <a:endParaRPr lang="en-GB"/>
          </a:p>
        </p:txBody>
      </p:sp>
      <p:sp>
        <p:nvSpPr>
          <p:cNvPr id="18434" name="Rectangle 2"/>
          <p:cNvSpPr>
            <a:spLocks noGrp="1" noChangeArrowheads="1"/>
          </p:cNvSpPr>
          <p:nvPr>
            <p:ph type="title"/>
          </p:nvPr>
        </p:nvSpPr>
        <p:spPr/>
        <p:txBody>
          <a:bodyPr/>
          <a:lstStyle/>
          <a:p>
            <a:r>
              <a:rPr lang="en-GB"/>
              <a:t>Valerie</a:t>
            </a:r>
          </a:p>
        </p:txBody>
      </p:sp>
      <p:sp>
        <p:nvSpPr>
          <p:cNvPr id="18435" name="Rectangle 3"/>
          <p:cNvSpPr>
            <a:spLocks noGrp="1" noChangeArrowheads="1"/>
          </p:cNvSpPr>
          <p:nvPr>
            <p:ph type="body" idx="1"/>
          </p:nvPr>
        </p:nvSpPr>
        <p:spPr/>
        <p:txBody>
          <a:bodyPr/>
          <a:lstStyle/>
          <a:p>
            <a:pPr>
              <a:buFont typeface="Wingdings" pitchFamily="2" charset="2"/>
              <a:buNone/>
            </a:pPr>
            <a:r>
              <a:rPr lang="en-GB"/>
              <a:t>  When I did go back to university which was, well I was quite mature then, it was 1991 and I was 41. I think my mother felt ‘well why is she doing this, she’s got her family now, she’s got a house, a mortgage, her husband works’. </a:t>
            </a:r>
          </a:p>
          <a:p>
            <a:pPr>
              <a:buFont typeface="Wingdings" pitchFamily="2" charset="2"/>
              <a:buNone/>
            </a:pPr>
            <a:r>
              <a:rPr lang="en-GB" sz="1400"/>
              <a:t>      </a:t>
            </a:r>
            <a:r>
              <a:rPr lang="en-GB" sz="2400"/>
              <a:t>[Valerie, 1</a:t>
            </a:r>
            <a:r>
              <a:rPr lang="en-GB" sz="2400" baseline="30000"/>
              <a:t>st</a:t>
            </a:r>
            <a:r>
              <a:rPr lang="en-GB" sz="2400"/>
              <a:t> interview]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A838FCB-EF3A-4AA3-9DFC-86A3F2DD099B}" type="slidenum">
              <a:rPr lang="en-GB"/>
              <a:pPr/>
              <a:t>7</a:t>
            </a:fld>
            <a:endParaRPr lang="en-GB"/>
          </a:p>
        </p:txBody>
      </p:sp>
      <p:sp>
        <p:nvSpPr>
          <p:cNvPr id="19458" name="Rectangle 2"/>
          <p:cNvSpPr>
            <a:spLocks noGrp="1" noChangeArrowheads="1"/>
          </p:cNvSpPr>
          <p:nvPr>
            <p:ph type="title"/>
          </p:nvPr>
        </p:nvSpPr>
        <p:spPr/>
        <p:txBody>
          <a:bodyPr/>
          <a:lstStyle/>
          <a:p>
            <a:r>
              <a:rPr lang="en-GB"/>
              <a:t>Susan</a:t>
            </a:r>
          </a:p>
        </p:txBody>
      </p:sp>
      <p:sp>
        <p:nvSpPr>
          <p:cNvPr id="19459" name="Rectangle 3"/>
          <p:cNvSpPr>
            <a:spLocks noGrp="1" noChangeArrowheads="1"/>
          </p:cNvSpPr>
          <p:nvPr>
            <p:ph type="body" idx="1"/>
          </p:nvPr>
        </p:nvSpPr>
        <p:spPr/>
        <p:txBody>
          <a:bodyPr/>
          <a:lstStyle/>
          <a:p>
            <a:pPr>
              <a:buFont typeface="Wingdings" pitchFamily="2" charset="2"/>
              <a:buNone/>
            </a:pPr>
            <a:r>
              <a:rPr lang="en-GB"/>
              <a:t>   I remember I wanted a bag of chips and I had to count out my pennies and I couldn’t have a bag of chips and so I had an overall plan. My plan was to get to university, get a degree and get a job.</a:t>
            </a:r>
          </a:p>
          <a:p>
            <a:pPr>
              <a:buFont typeface="Wingdings" pitchFamily="2" charset="2"/>
              <a:buNone/>
            </a:pPr>
            <a:r>
              <a:rPr lang="en-GB" sz="2000"/>
              <a:t>    </a:t>
            </a:r>
            <a:r>
              <a:rPr lang="en-GB" sz="2400"/>
              <a:t>[Susan, 1</a:t>
            </a:r>
            <a:r>
              <a:rPr lang="en-GB" sz="2400" baseline="30000"/>
              <a:t>st</a:t>
            </a:r>
            <a:r>
              <a:rPr lang="en-GB" sz="2400"/>
              <a:t> interview]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8148ACA-0F4C-47E8-9BF6-46294D622544}" type="slidenum">
              <a:rPr lang="en-GB"/>
              <a:pPr/>
              <a:t>8</a:t>
            </a:fld>
            <a:endParaRPr lang="en-GB"/>
          </a:p>
        </p:txBody>
      </p:sp>
      <p:sp>
        <p:nvSpPr>
          <p:cNvPr id="20482" name="Rectangle 2"/>
          <p:cNvSpPr>
            <a:spLocks noGrp="1" noChangeArrowheads="1"/>
          </p:cNvSpPr>
          <p:nvPr>
            <p:ph type="title"/>
          </p:nvPr>
        </p:nvSpPr>
        <p:spPr/>
        <p:txBody>
          <a:bodyPr/>
          <a:lstStyle/>
          <a:p>
            <a:r>
              <a:rPr lang="en-GB"/>
              <a:t>Natalie</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en-GB"/>
              <a:t>  I remember one of my teachers saying ‘it’s not teacher training college now, it’s university’ and I laughed and said ‘I don’t want to do that’. It was just a scary word because I didn’t know anyone that had gone, and I was like ‘no I’m not going to university, I’m going to teacher training college’ cause that was kind of less scary. </a:t>
            </a:r>
          </a:p>
          <a:p>
            <a:pPr>
              <a:lnSpc>
                <a:spcPct val="80000"/>
              </a:lnSpc>
              <a:buFont typeface="Wingdings" pitchFamily="2" charset="2"/>
              <a:buNone/>
            </a:pPr>
            <a:r>
              <a:rPr lang="en-GB" sz="2000"/>
              <a:t>    </a:t>
            </a:r>
            <a:r>
              <a:rPr lang="en-GB" sz="2400"/>
              <a:t>[Natalie, 1</a:t>
            </a:r>
            <a:r>
              <a:rPr lang="en-GB" sz="2400" baseline="30000"/>
              <a:t>st</a:t>
            </a:r>
            <a:r>
              <a:rPr lang="en-GB" sz="2400"/>
              <a:t> interview]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81DE22-D47C-4790-A20A-FAD7548E15ED}" type="slidenum">
              <a:rPr lang="en-GB"/>
              <a:pPr/>
              <a:t>9</a:t>
            </a:fld>
            <a:endParaRPr lang="en-GB"/>
          </a:p>
        </p:txBody>
      </p:sp>
      <p:sp>
        <p:nvSpPr>
          <p:cNvPr id="27650" name="Rectangle 2"/>
          <p:cNvSpPr>
            <a:spLocks noGrp="1" noChangeArrowheads="1"/>
          </p:cNvSpPr>
          <p:nvPr>
            <p:ph type="title"/>
          </p:nvPr>
        </p:nvSpPr>
        <p:spPr/>
        <p:txBody>
          <a:bodyPr/>
          <a:lstStyle/>
          <a:p>
            <a:endParaRPr lang="en-US"/>
          </a:p>
        </p:txBody>
      </p:sp>
      <p:sp>
        <p:nvSpPr>
          <p:cNvPr id="27651" name="Rectangle 3"/>
          <p:cNvSpPr>
            <a:spLocks noGrp="1" noChangeArrowheads="1"/>
          </p:cNvSpPr>
          <p:nvPr>
            <p:ph type="body" idx="1"/>
          </p:nvPr>
        </p:nvSpPr>
        <p:spPr/>
        <p:txBody>
          <a:bodyPr/>
          <a:lstStyle/>
          <a:p>
            <a:pPr>
              <a:buFont typeface="Wingdings" pitchFamily="2" charset="2"/>
              <a:buNone/>
            </a:pPr>
            <a:r>
              <a:rPr lang="en-GB" b="1"/>
              <a:t>Jo</a:t>
            </a:r>
            <a:endParaRPr lang="en-GB"/>
          </a:p>
          <a:p>
            <a:pPr>
              <a:buFont typeface="Wingdings" pitchFamily="2" charset="2"/>
              <a:buNone/>
            </a:pPr>
            <a:r>
              <a:rPr lang="en-GB"/>
              <a:t>31 yrs, single parent, ex-shop worker</a:t>
            </a:r>
          </a:p>
          <a:p>
            <a:pPr>
              <a:buFont typeface="Wingdings" pitchFamily="2" charset="2"/>
              <a:buNone/>
            </a:pPr>
            <a:endParaRPr lang="en-GB"/>
          </a:p>
          <a:p>
            <a:pPr>
              <a:buFont typeface="Wingdings" pitchFamily="2" charset="2"/>
              <a:buNone/>
            </a:pPr>
            <a:r>
              <a:rPr lang="en-GB" b="1"/>
              <a:t>Akhtar</a:t>
            </a:r>
          </a:p>
          <a:p>
            <a:pPr>
              <a:buFont typeface="Wingdings" pitchFamily="2" charset="2"/>
              <a:buNone/>
            </a:pPr>
            <a:r>
              <a:rPr lang="en-GB"/>
              <a:t>32 yrs, single parent, ex-financial services manager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234</TotalTime>
  <Words>1687</Words>
  <Application>Microsoft Office PowerPoint</Application>
  <PresentationFormat>On-screen Show (4:3)</PresentationFormat>
  <Paragraphs>108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Verdana</vt:lpstr>
      <vt:lpstr>Wingdings</vt:lpstr>
      <vt:lpstr>Cliff</vt:lpstr>
      <vt:lpstr> BSA 2009 Annual Conference</vt:lpstr>
      <vt:lpstr>Slide 2</vt:lpstr>
      <vt:lpstr>Slide 3</vt:lpstr>
      <vt:lpstr>Format of presentation</vt:lpstr>
      <vt:lpstr>Changing class and gendered identities</vt:lpstr>
      <vt:lpstr>Valerie</vt:lpstr>
      <vt:lpstr>Susan</vt:lpstr>
      <vt:lpstr>Natalie</vt:lpstr>
      <vt:lpstr>Slide 9</vt:lpstr>
      <vt:lpstr>Jo - Ideas above her station? </vt:lpstr>
      <vt:lpstr>Jo – Ideas above her station?</vt:lpstr>
      <vt:lpstr>Akhtar – No longer fitting anywhere?</vt:lpstr>
      <vt:lpstr>Akhtar – No longer fitting anywhere?</vt:lpstr>
      <vt:lpstr>Concluding remarks - HB</vt:lpstr>
      <vt:lpstr>Concluding remarks - RW</vt:lpstr>
      <vt:lpstr>References (1)</vt:lpstr>
      <vt:lpstr>References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Anna Lawson</cp:lastModifiedBy>
  <cp:revision>39</cp:revision>
  <cp:lastPrinted>1601-01-01T00:00:00Z</cp:lastPrinted>
  <dcterms:created xsi:type="dcterms:W3CDTF">1601-01-01T00:00:00Z</dcterms:created>
  <dcterms:modified xsi:type="dcterms:W3CDTF">2010-09-22T11:35:49Z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