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0" r:id="rId4"/>
  </p:sldMasterIdLst>
  <p:notesMasterIdLst>
    <p:notesMasterId r:id="rId33"/>
  </p:notesMasterIdLst>
  <p:sldIdLst>
    <p:sldId id="256" r:id="rId5"/>
    <p:sldId id="267" r:id="rId6"/>
    <p:sldId id="260" r:id="rId7"/>
    <p:sldId id="279" r:id="rId8"/>
    <p:sldId id="268" r:id="rId9"/>
    <p:sldId id="259" r:id="rId10"/>
    <p:sldId id="269" r:id="rId11"/>
    <p:sldId id="290" r:id="rId12"/>
    <p:sldId id="291" r:id="rId13"/>
    <p:sldId id="294" r:id="rId14"/>
    <p:sldId id="280" r:id="rId15"/>
    <p:sldId id="292" r:id="rId16"/>
    <p:sldId id="257" r:id="rId17"/>
    <p:sldId id="281" r:id="rId18"/>
    <p:sldId id="282" r:id="rId19"/>
    <p:sldId id="293" r:id="rId20"/>
    <p:sldId id="286" r:id="rId21"/>
    <p:sldId id="285" r:id="rId22"/>
    <p:sldId id="263" r:id="rId23"/>
    <p:sldId id="295" r:id="rId24"/>
    <p:sldId id="288" r:id="rId25"/>
    <p:sldId id="287" r:id="rId26"/>
    <p:sldId id="296" r:id="rId27"/>
    <p:sldId id="289" r:id="rId28"/>
    <p:sldId id="300" r:id="rId29"/>
    <p:sldId id="298" r:id="rId30"/>
    <p:sldId id="299"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1D6A0-EAF3-C14F-E0A8-4E7964704BF5}" v="70" dt="2021-04-08T07:53:32.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06" autoAdjust="0"/>
    <p:restoredTop sz="94660"/>
  </p:normalViewPr>
  <p:slideViewPr>
    <p:cSldViewPr snapToGrid="0">
      <p:cViewPr varScale="1">
        <p:scale>
          <a:sx n="212" d="100"/>
          <a:sy n="212" d="100"/>
        </p:scale>
        <p:origin x="11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mud Tantoush" userId="S::55126397@ad.mmu.ac.uk::9e9d7ce2-a7ba-43eb-a654-c482ea6abb89" providerId="AD" clId="Web-{F77681CD-5281-7358-738E-40D8AE534C9C}"/>
    <pc:docChg chg="modSld">
      <pc:chgData name="Mahmud Tantoush" userId="S::55126397@ad.mmu.ac.uk::9e9d7ce2-a7ba-43eb-a654-c482ea6abb89" providerId="AD" clId="Web-{F77681CD-5281-7358-738E-40D8AE534C9C}" dt="2021-04-08T07:00:18.477" v="0"/>
      <pc:docMkLst>
        <pc:docMk/>
      </pc:docMkLst>
      <pc:sldChg chg="modNotes">
        <pc:chgData name="Mahmud Tantoush" userId="S::55126397@ad.mmu.ac.uk::9e9d7ce2-a7ba-43eb-a654-c482ea6abb89" providerId="AD" clId="Web-{F77681CD-5281-7358-738E-40D8AE534C9C}" dt="2021-04-08T07:00:18.477" v="0"/>
        <pc:sldMkLst>
          <pc:docMk/>
          <pc:sldMk cId="3710335045" sldId="280"/>
        </pc:sldMkLst>
      </pc:sldChg>
    </pc:docChg>
  </pc:docChgLst>
  <pc:docChgLst>
    <pc:chgData name="Mahmud Tantoush" userId="S::55126397@ad.mmu.ac.uk::9e9d7ce2-a7ba-43eb-a654-c482ea6abb89" providerId="AD" clId="Web-{4E51D6A0-EAF3-C14F-E0A8-4E7964704BF5}"/>
    <pc:docChg chg="modSld">
      <pc:chgData name="Mahmud Tantoush" userId="S::55126397@ad.mmu.ac.uk::9e9d7ce2-a7ba-43eb-a654-c482ea6abb89" providerId="AD" clId="Web-{4E51D6A0-EAF3-C14F-E0A8-4E7964704BF5}" dt="2021-04-08T07:53:32.133" v="49" actId="14100"/>
      <pc:docMkLst>
        <pc:docMk/>
      </pc:docMkLst>
      <pc:sldChg chg="addSp delSp modSp modNotes">
        <pc:chgData name="Mahmud Tantoush" userId="S::55126397@ad.mmu.ac.uk::9e9d7ce2-a7ba-43eb-a654-c482ea6abb89" providerId="AD" clId="Web-{4E51D6A0-EAF3-C14F-E0A8-4E7964704BF5}" dt="2021-04-08T07:53:32.133" v="49" actId="14100"/>
        <pc:sldMkLst>
          <pc:docMk/>
          <pc:sldMk cId="3710335045" sldId="280"/>
        </pc:sldMkLst>
        <pc:spChg chg="add del mod">
          <ac:chgData name="Mahmud Tantoush" userId="S::55126397@ad.mmu.ac.uk::9e9d7ce2-a7ba-43eb-a654-c482ea6abb89" providerId="AD" clId="Web-{4E51D6A0-EAF3-C14F-E0A8-4E7964704BF5}" dt="2021-04-08T07:38:11.031" v="6"/>
          <ac:spMkLst>
            <pc:docMk/>
            <pc:sldMk cId="3710335045" sldId="280"/>
            <ac:spMk id="3" creationId="{8FC0A311-8E32-471A-846B-C651D39EEA30}"/>
          </ac:spMkLst>
        </pc:spChg>
        <pc:spChg chg="add mod">
          <ac:chgData name="Mahmud Tantoush" userId="S::55126397@ad.mmu.ac.uk::9e9d7ce2-a7ba-43eb-a654-c482ea6abb89" providerId="AD" clId="Web-{4E51D6A0-EAF3-C14F-E0A8-4E7964704BF5}" dt="2021-04-08T07:40:59.942" v="9" actId="1076"/>
          <ac:spMkLst>
            <pc:docMk/>
            <pc:sldMk cId="3710335045" sldId="280"/>
            <ac:spMk id="7" creationId="{2CC010D8-C125-4CAB-B736-CAE0AA516E9D}"/>
          </ac:spMkLst>
        </pc:spChg>
        <pc:spChg chg="add del mod">
          <ac:chgData name="Mahmud Tantoush" userId="S::55126397@ad.mmu.ac.uk::9e9d7ce2-a7ba-43eb-a654-c482ea6abb89" providerId="AD" clId="Web-{4E51D6A0-EAF3-C14F-E0A8-4E7964704BF5}" dt="2021-04-08T07:43:55.884" v="17"/>
          <ac:spMkLst>
            <pc:docMk/>
            <pc:sldMk cId="3710335045" sldId="280"/>
            <ac:spMk id="8" creationId="{864F8389-2174-4B5C-B53C-ED0D902DED02}"/>
          </ac:spMkLst>
        </pc:spChg>
        <pc:spChg chg="add del mod">
          <ac:chgData name="Mahmud Tantoush" userId="S::55126397@ad.mmu.ac.uk::9e9d7ce2-a7ba-43eb-a654-c482ea6abb89" providerId="AD" clId="Web-{4E51D6A0-EAF3-C14F-E0A8-4E7964704BF5}" dt="2021-04-08T07:44:48.667" v="25"/>
          <ac:spMkLst>
            <pc:docMk/>
            <pc:sldMk cId="3710335045" sldId="280"/>
            <ac:spMk id="10" creationId="{98DA8B22-E940-4B05-98D3-145697162CEE}"/>
          </ac:spMkLst>
        </pc:spChg>
        <pc:spChg chg="add del mod">
          <ac:chgData name="Mahmud Tantoush" userId="S::55126397@ad.mmu.ac.uk::9e9d7ce2-a7ba-43eb-a654-c482ea6abb89" providerId="AD" clId="Web-{4E51D6A0-EAF3-C14F-E0A8-4E7964704BF5}" dt="2021-04-08T07:45:11.402" v="31"/>
          <ac:spMkLst>
            <pc:docMk/>
            <pc:sldMk cId="3710335045" sldId="280"/>
            <ac:spMk id="12" creationId="{9C5D9D22-F751-4A68-BE2B-AF0426A7E334}"/>
          </ac:spMkLst>
        </pc:spChg>
        <pc:spChg chg="add mod">
          <ac:chgData name="Mahmud Tantoush" userId="S::55126397@ad.mmu.ac.uk::9e9d7ce2-a7ba-43eb-a654-c482ea6abb89" providerId="AD" clId="Web-{4E51D6A0-EAF3-C14F-E0A8-4E7964704BF5}" dt="2021-04-08T07:53:32.133" v="49" actId="14100"/>
          <ac:spMkLst>
            <pc:docMk/>
            <pc:sldMk cId="3710335045" sldId="280"/>
            <ac:spMk id="14" creationId="{2146A5AC-DCC8-436C-9C4B-749BC459809C}"/>
          </ac:spMkLst>
        </pc:spChg>
      </pc:sldChg>
      <pc:sldChg chg="modSp">
        <pc:chgData name="Mahmud Tantoush" userId="S::55126397@ad.mmu.ac.uk::9e9d7ce2-a7ba-43eb-a654-c482ea6abb89" providerId="AD" clId="Web-{4E51D6A0-EAF3-C14F-E0A8-4E7964704BF5}" dt="2021-04-08T07:45:42.402" v="33" actId="14100"/>
        <pc:sldMkLst>
          <pc:docMk/>
          <pc:sldMk cId="1894276446" sldId="281"/>
        </pc:sldMkLst>
        <pc:spChg chg="mod">
          <ac:chgData name="Mahmud Tantoush" userId="S::55126397@ad.mmu.ac.uk::9e9d7ce2-a7ba-43eb-a654-c482ea6abb89" providerId="AD" clId="Web-{4E51D6A0-EAF3-C14F-E0A8-4E7964704BF5}" dt="2021-04-08T07:45:39.621" v="32" actId="1076"/>
          <ac:spMkLst>
            <pc:docMk/>
            <pc:sldMk cId="1894276446" sldId="281"/>
            <ac:spMk id="2" creationId="{C29104AD-5C4E-2A4E-9AAB-363EEE4E021F}"/>
          </ac:spMkLst>
        </pc:spChg>
        <pc:spChg chg="mod">
          <ac:chgData name="Mahmud Tantoush" userId="S::55126397@ad.mmu.ac.uk::9e9d7ce2-a7ba-43eb-a654-c482ea6abb89" providerId="AD" clId="Web-{4E51D6A0-EAF3-C14F-E0A8-4E7964704BF5}" dt="2021-04-08T07:45:42.402" v="33" actId="14100"/>
          <ac:spMkLst>
            <pc:docMk/>
            <pc:sldMk cId="1894276446" sldId="281"/>
            <ac:spMk id="7" creationId="{1B0E898D-5C79-194B-AC2C-61D25DB8CFC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514FF-4AB2-4F84-BF96-485BB286D43B}" type="datetimeFigureOut">
              <a:rPr lang="en-US"/>
              <a:t>4/8/21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C09F7-9990-4033-9FDE-7B81A2A720DF}" type="slidenum">
              <a:rPr lang="en-US"/>
              <a:t>‹#›</a:t>
            </a:fld>
            <a:endParaRPr lang="en-US"/>
          </a:p>
        </p:txBody>
      </p:sp>
    </p:spTree>
    <p:extLst>
      <p:ext uri="{BB962C8B-B14F-4D97-AF65-F5344CB8AC3E}">
        <p14:creationId xmlns:p14="http://schemas.microsoft.com/office/powerpoint/2010/main" val="200649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a:t>
            </a:r>
            <a:r>
              <a:rPr lang="en-GB" dirty="0" err="1"/>
              <a:t>backcasting</a:t>
            </a:r>
            <a:r>
              <a:rPr lang="en-GB" dirty="0"/>
              <a:t> methodology, in contrast to forecasting which is grounded in the principles of causality determinism, is </a:t>
            </a:r>
            <a:r>
              <a:rPr lang="en-GB" dirty="0" err="1"/>
              <a:t>centered</a:t>
            </a:r>
            <a:r>
              <a:rPr lang="en-GB" dirty="0"/>
              <a:t> around solution finding, design of strategies and action pathways for an identified desired future (Banister and Hickman, 2013).</a:t>
            </a:r>
          </a:p>
          <a:p>
            <a:endParaRPr lang="en-GB" dirty="0">
              <a:cs typeface="Calibri"/>
            </a:endParaRPr>
          </a:p>
          <a:p>
            <a:r>
              <a:rPr lang="en-GB" dirty="0"/>
              <a:t>Participatory </a:t>
            </a:r>
            <a:r>
              <a:rPr lang="en-GB" dirty="0" err="1"/>
              <a:t>backcasting</a:t>
            </a:r>
            <a:r>
              <a:rPr lang="en-GB" dirty="0"/>
              <a:t> is a generalised methodology that can incorporate a variety of different futures methods for the development of transition pathways and strategies involving key stakeholders to taking part in strategic decision making and policy (</a:t>
            </a:r>
            <a:r>
              <a:rPr lang="en-GB" dirty="0" err="1"/>
              <a:t>Vergragt</a:t>
            </a:r>
            <a:r>
              <a:rPr lang="en-GB" dirty="0"/>
              <a:t> and Quist, 2011; Tuominen et al., 2014; Li et al., 2019). </a:t>
            </a:r>
          </a:p>
        </p:txBody>
      </p:sp>
      <p:sp>
        <p:nvSpPr>
          <p:cNvPr id="4" name="Slide Number Placeholder 3"/>
          <p:cNvSpPr>
            <a:spLocks noGrp="1"/>
          </p:cNvSpPr>
          <p:nvPr>
            <p:ph type="sldNum" sz="quarter" idx="5"/>
          </p:nvPr>
        </p:nvSpPr>
        <p:spPr/>
        <p:txBody>
          <a:bodyPr/>
          <a:lstStyle/>
          <a:p>
            <a:fld id="{7DBC09F7-9990-4033-9FDE-7B81A2A720DF}" type="slidenum">
              <a:rPr lang="en-US"/>
              <a:t>11</a:t>
            </a:fld>
            <a:endParaRPr lang="en-US"/>
          </a:p>
        </p:txBody>
      </p:sp>
    </p:spTree>
    <p:extLst>
      <p:ext uri="{BB962C8B-B14F-4D97-AF65-F5344CB8AC3E}">
        <p14:creationId xmlns:p14="http://schemas.microsoft.com/office/powerpoint/2010/main" val="12922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4/8/21</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2501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4E5243-F52A-4D37-9694-EB26C6C31910}" type="datetimeFigureOut">
              <a:rPr lang="en-US" dirty="0"/>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28221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77B6E1-634A-48DC-9E8B-D894023267EF}" type="datetimeFigureOut">
              <a:rPr lang="en-US" dirty="0"/>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6574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dirty="0"/>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30965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2">
                    <a:lumMod val="75000"/>
                    <a:lumOff val="25000"/>
                  </a:schemeClr>
                </a:solidFill>
              </a:defRPr>
            </a:lvl1pPr>
          </a:lstStyle>
          <a:p>
            <a:r>
              <a:rPr lang="en-US" dirty="0"/>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4/8/21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4149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2952B5-7A2F-4CC8-B7CE-9234E21C2837}" type="datetimeFigureOut">
              <a:rPr lang="en-US" dirty="0"/>
              <a:t>4/8/21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50760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E1DA07A-9201-4B4B-BAF2-015AFA30F520}" type="datetimeFigureOut">
              <a:rPr lang="en-US" dirty="0"/>
              <a:t>4/8/21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2286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4/8/21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6420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15831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4/8/21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4885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4/8/21</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3906432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4/8/21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66939959"/>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hf sldNum="0" hdr="0" ftr="0" dt="0"/>
  <p:txStyles>
    <p:titleStyle>
      <a:lvl1pPr algn="l" defTabSz="914400" rtl="0" eaLnBrk="1" latinLnBrk="0" hangingPunct="1">
        <a:lnSpc>
          <a:spcPct val="85000"/>
        </a:lnSpc>
        <a:spcBef>
          <a:spcPct val="0"/>
        </a:spcBef>
        <a:buNone/>
        <a:defRPr sz="5400" kern="1200" spc="-120" baseline="0">
          <a:solidFill>
            <a:schemeClr val="tx2">
              <a:lumMod val="75000"/>
              <a:lumOff val="25000"/>
            </a:schemeClr>
          </a:solidFill>
          <a:latin typeface="Brandon Grotesque Medium" panose="020B0603020203060202" pitchFamily="34" charset="0"/>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Brandon Grotesque Regular" panose="020B0503020203060202" pitchFamily="34" charset="0"/>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Brandon Grotesque Regular" panose="020B0503020203060202" pitchFamily="34" charset="0"/>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Brandon Grotesque Regular" panose="020B0503020203060202" pitchFamily="34" charset="0"/>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Brandon Grotesque Regular" panose="020B0503020203060202" pitchFamily="34" charset="0"/>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Brandon Grotesque Regular" panose="020B0503020203060202" pitchFamily="34" charset="0"/>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www.complexurban.com/site/cpu/"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Background pattern&#10;&#10;Description automatically generated">
            <a:extLst>
              <a:ext uri="{FF2B5EF4-FFF2-40B4-BE49-F238E27FC236}">
                <a16:creationId xmlns:a16="http://schemas.microsoft.com/office/drawing/2014/main" id="{15871DCA-B7BE-4C12-86EF-6B287F451D5F}"/>
              </a:ext>
            </a:extLst>
          </p:cNvPr>
          <p:cNvPicPr>
            <a:picLocks noChangeAspect="1"/>
          </p:cNvPicPr>
          <p:nvPr/>
        </p:nvPicPr>
        <p:blipFill rotWithShape="1">
          <a:blip r:embed="rId2">
            <a:alphaModFix amt="45000"/>
          </a:blip>
          <a:srcRect r="-9377" b="-5286"/>
          <a:stretch/>
        </p:blipFill>
        <p:spPr>
          <a:xfrm>
            <a:off x="2297624" y="411730"/>
            <a:ext cx="9681636" cy="5826585"/>
          </a:xfrm>
          <a:prstGeom prst="rect">
            <a:avLst/>
          </a:prstGeom>
        </p:spPr>
      </p:pic>
      <p:sp>
        <p:nvSpPr>
          <p:cNvPr id="2" name="Title 1"/>
          <p:cNvSpPr>
            <a:spLocks noGrp="1"/>
          </p:cNvSpPr>
          <p:nvPr>
            <p:ph type="ctrTitle"/>
          </p:nvPr>
        </p:nvSpPr>
        <p:spPr>
          <a:xfrm>
            <a:off x="603503" y="770467"/>
            <a:ext cx="12597592" cy="3352800"/>
          </a:xfrm>
        </p:spPr>
        <p:txBody>
          <a:bodyPr>
            <a:noAutofit/>
          </a:bodyPr>
          <a:lstStyle/>
          <a:p>
            <a:r>
              <a:rPr lang="en-GB" sz="5400" b="1" dirty="0"/>
              <a:t>Participatory </a:t>
            </a:r>
            <a:r>
              <a:rPr lang="en-GB" sz="5400" b="1" dirty="0" err="1"/>
              <a:t>Backcasting</a:t>
            </a:r>
            <a:r>
              <a:rPr lang="en-GB" sz="5400" b="1" dirty="0"/>
              <a:t> for Achieving Desired Co-produced</a:t>
            </a:r>
            <a:br>
              <a:rPr lang="en-GB" sz="5400" b="1" dirty="0"/>
            </a:br>
            <a:r>
              <a:rPr lang="en-GB" sz="5400" b="1" dirty="0"/>
              <a:t>Mobility Futures: A Case Study of </a:t>
            </a:r>
            <a:r>
              <a:rPr lang="en-GB" sz="5400" b="1" dirty="0" err="1"/>
              <a:t>MaaS</a:t>
            </a:r>
            <a:r>
              <a:rPr lang="en-GB" sz="5400" b="1" dirty="0"/>
              <a:t> in Greater Manchester</a:t>
            </a:r>
            <a:endParaRPr lang="en-US" sz="5400" b="1" dirty="0">
              <a:solidFill>
                <a:schemeClr val="tx1"/>
              </a:solidFill>
              <a:ea typeface="+mj-lt"/>
              <a:cs typeface="+mj-lt"/>
            </a:endParaRPr>
          </a:p>
        </p:txBody>
      </p:sp>
      <p:sp>
        <p:nvSpPr>
          <p:cNvPr id="3" name="Subtitle 2"/>
          <p:cNvSpPr>
            <a:spLocks noGrp="1"/>
          </p:cNvSpPr>
          <p:nvPr>
            <p:ph type="subTitle" idx="1"/>
          </p:nvPr>
        </p:nvSpPr>
        <p:spPr>
          <a:xfrm>
            <a:off x="667512" y="4206876"/>
            <a:ext cx="9228201" cy="1645920"/>
          </a:xfrm>
        </p:spPr>
        <p:txBody>
          <a:bodyPr>
            <a:normAutofit lnSpcReduction="10000"/>
          </a:bodyPr>
          <a:lstStyle/>
          <a:p>
            <a:r>
              <a:rPr lang="lv-LV" dirty="0">
                <a:solidFill>
                  <a:schemeClr val="tx1"/>
                </a:solidFill>
              </a:rPr>
              <a:t>Sigita </a:t>
            </a:r>
            <a:r>
              <a:rPr lang="lv-LV" dirty="0" err="1">
                <a:solidFill>
                  <a:schemeClr val="tx1"/>
                </a:solidFill>
              </a:rPr>
              <a:t>Zigure</a:t>
            </a:r>
            <a:endParaRPr lang="lv-LV" dirty="0">
              <a:solidFill>
                <a:schemeClr val="tx1"/>
              </a:solidFill>
            </a:endParaRPr>
          </a:p>
          <a:p>
            <a:r>
              <a:rPr lang="lv-LV" dirty="0">
                <a:solidFill>
                  <a:schemeClr val="tx1"/>
                </a:solidFill>
              </a:rPr>
              <a:t>Mahmud </a:t>
            </a:r>
            <a:r>
              <a:rPr lang="lv-LV" dirty="0" err="1">
                <a:solidFill>
                  <a:schemeClr val="tx1"/>
                </a:solidFill>
              </a:rPr>
              <a:t>Tantoush</a:t>
            </a:r>
            <a:endParaRPr lang="lv-LV" dirty="0">
              <a:solidFill>
                <a:schemeClr val="tx1"/>
              </a:solidFill>
            </a:endParaRPr>
          </a:p>
          <a:p>
            <a:r>
              <a:rPr lang="lv-LV" dirty="0" err="1">
                <a:solidFill>
                  <a:schemeClr val="tx1"/>
                </a:solidFill>
              </a:rPr>
              <a:t>Solon</a:t>
            </a:r>
            <a:r>
              <a:rPr lang="lv-LV" dirty="0">
                <a:solidFill>
                  <a:schemeClr val="tx1"/>
                </a:solidFill>
              </a:rPr>
              <a:t> </a:t>
            </a:r>
            <a:r>
              <a:rPr lang="lv-LV" dirty="0" err="1">
                <a:solidFill>
                  <a:schemeClr val="tx1"/>
                </a:solidFill>
              </a:rPr>
              <a:t>Solomou</a:t>
            </a:r>
            <a:endParaRPr lang="en-US" dirty="0">
              <a:solidFill>
                <a:schemeClr val="tx1"/>
              </a:solidFill>
            </a:endParaRPr>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l="17252" t="7922" r="249" b="5895"/>
          <a:stretch/>
        </p:blipFill>
        <p:spPr bwMode="auto">
          <a:xfrm>
            <a:off x="6434633" y="6077268"/>
            <a:ext cx="4752000" cy="556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F48B2-99F0-7240-AC90-4DF4CCEFE747}"/>
              </a:ext>
            </a:extLst>
          </p:cNvPr>
          <p:cNvSpPr>
            <a:spLocks noGrp="1"/>
          </p:cNvSpPr>
          <p:nvPr>
            <p:ph type="ctrTitle"/>
          </p:nvPr>
        </p:nvSpPr>
        <p:spPr/>
        <p:txBody>
          <a:bodyPr/>
          <a:lstStyle/>
          <a:p>
            <a:r>
              <a:rPr lang="en-US" dirty="0"/>
              <a:t>Methodology</a:t>
            </a:r>
          </a:p>
        </p:txBody>
      </p:sp>
    </p:spTree>
    <p:extLst>
      <p:ext uri="{BB962C8B-B14F-4D97-AF65-F5344CB8AC3E}">
        <p14:creationId xmlns:p14="http://schemas.microsoft.com/office/powerpoint/2010/main" val="964277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6348-D865-3D40-8AF4-1EF9837BC368}"/>
              </a:ext>
            </a:extLst>
          </p:cNvPr>
          <p:cNvSpPr>
            <a:spLocks noGrp="1"/>
          </p:cNvSpPr>
          <p:nvPr>
            <p:ph type="title"/>
          </p:nvPr>
        </p:nvSpPr>
        <p:spPr/>
        <p:txBody>
          <a:bodyPr/>
          <a:lstStyle/>
          <a:p>
            <a:r>
              <a:rPr lang="en-US" dirty="0"/>
              <a:t>Methodology</a:t>
            </a:r>
          </a:p>
        </p:txBody>
      </p:sp>
      <p:grpSp>
        <p:nvGrpSpPr>
          <p:cNvPr id="4" name="Group 3">
            <a:extLst>
              <a:ext uri="{FF2B5EF4-FFF2-40B4-BE49-F238E27FC236}">
                <a16:creationId xmlns:a16="http://schemas.microsoft.com/office/drawing/2014/main" id="{65FBC48F-2775-6C42-8039-C76E286EE6AC}"/>
              </a:ext>
            </a:extLst>
          </p:cNvPr>
          <p:cNvGrpSpPr/>
          <p:nvPr/>
        </p:nvGrpSpPr>
        <p:grpSpPr>
          <a:xfrm>
            <a:off x="5615426" y="982117"/>
            <a:ext cx="5665563" cy="5376350"/>
            <a:chOff x="0" y="0"/>
            <a:chExt cx="4838700" cy="4613275"/>
          </a:xfrm>
        </p:grpSpPr>
        <p:pic>
          <p:nvPicPr>
            <p:cNvPr id="5" name="Picture 4">
              <a:extLst>
                <a:ext uri="{FF2B5EF4-FFF2-40B4-BE49-F238E27FC236}">
                  <a16:creationId xmlns:a16="http://schemas.microsoft.com/office/drawing/2014/main" id="{694E2A1D-08A1-D840-8C32-D037838D2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838700" cy="4289425"/>
            </a:xfrm>
            <a:prstGeom prst="rect">
              <a:avLst/>
            </a:prstGeom>
          </p:spPr>
        </p:pic>
        <p:sp>
          <p:nvSpPr>
            <p:cNvPr id="6" name="Text Box 9">
              <a:extLst>
                <a:ext uri="{FF2B5EF4-FFF2-40B4-BE49-F238E27FC236}">
                  <a16:creationId xmlns:a16="http://schemas.microsoft.com/office/drawing/2014/main" id="{06F27CD5-F773-4E4D-A9CF-7E4BC380D6AE}"/>
                </a:ext>
              </a:extLst>
            </p:cNvPr>
            <p:cNvSpPr txBox="1"/>
            <p:nvPr/>
          </p:nvSpPr>
          <p:spPr>
            <a:xfrm>
              <a:off x="0" y="4346575"/>
              <a:ext cx="483870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900" i="1" dirty="0">
                  <a:solidFill>
                    <a:srgbClr val="44546A"/>
                  </a:solidFill>
                  <a:effectLst/>
                  <a:latin typeface="Calibri" panose="020F0502020204030204" pitchFamily="34" charset="0"/>
                  <a:ea typeface="Calibri" panose="020F0502020204030204" pitchFamily="34" charset="0"/>
                  <a:cs typeface="Arial" panose="020B0604020202020204" pitchFamily="34" charset="0"/>
                </a:rPr>
                <a:t>Figure 2. Methodological approach adapted for pluralistic participatory backcasting.</a:t>
              </a:r>
              <a:endParaRPr lang="en-GB" sz="900" i="1" dirty="0">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2CC010D8-C125-4CAB-B736-CAE0AA516E9D}"/>
              </a:ext>
            </a:extLst>
          </p:cNvPr>
          <p:cNvSpPr txBox="1"/>
          <p:nvPr/>
        </p:nvSpPr>
        <p:spPr>
          <a:xfrm>
            <a:off x="5620084" y="713874"/>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Calibri"/>
              </a:rPr>
              <a:t>Quist and Vergragt</a:t>
            </a:r>
            <a:r>
              <a:rPr lang="en-GB" sz="850" baseline="30000">
                <a:latin typeface="Calibri"/>
              </a:rPr>
              <a:t> </a:t>
            </a:r>
            <a:r>
              <a:rPr lang="en-GB" sz="1100">
                <a:latin typeface="Calibri"/>
              </a:rPr>
              <a:t> </a:t>
            </a:r>
            <a:r>
              <a:rPr lang="en-GB" sz="1100">
                <a:latin typeface="Calibri"/>
                <a:cs typeface="Segoe UI"/>
              </a:rPr>
              <a:t>(2006)</a:t>
            </a:r>
            <a:endParaRPr lang="en-US"/>
          </a:p>
        </p:txBody>
      </p:sp>
      <p:sp>
        <p:nvSpPr>
          <p:cNvPr id="14" name="Content Placeholder 13">
            <a:extLst>
              <a:ext uri="{FF2B5EF4-FFF2-40B4-BE49-F238E27FC236}">
                <a16:creationId xmlns:a16="http://schemas.microsoft.com/office/drawing/2014/main" id="{2146A5AC-DCC8-436C-9C4B-749BC459809C}"/>
              </a:ext>
            </a:extLst>
          </p:cNvPr>
          <p:cNvSpPr>
            <a:spLocks noGrp="1"/>
          </p:cNvSpPr>
          <p:nvPr>
            <p:ph idx="1"/>
          </p:nvPr>
        </p:nvSpPr>
        <p:spPr>
          <a:xfrm>
            <a:off x="654462" y="2011680"/>
            <a:ext cx="4872269" cy="3699603"/>
          </a:xfrm>
        </p:spPr>
        <p:txBody>
          <a:bodyPr vert="horz" lIns="91440" tIns="45720" rIns="91440" bIns="45720" rtlCol="0" anchor="t">
            <a:normAutofit/>
          </a:bodyPr>
          <a:lstStyle/>
          <a:p>
            <a:pPr>
              <a:spcBef>
                <a:spcPts val="0"/>
              </a:spcBef>
            </a:pPr>
            <a:r>
              <a:rPr lang="en-GB" dirty="0">
                <a:latin typeface="Brandon Grotesque Regular"/>
              </a:rPr>
              <a:t>Participatory </a:t>
            </a:r>
            <a:r>
              <a:rPr lang="en-GB" dirty="0" err="1">
                <a:latin typeface="Brandon Grotesque Regular"/>
              </a:rPr>
              <a:t>backcasting</a:t>
            </a:r>
            <a:r>
              <a:rPr lang="en-GB" dirty="0">
                <a:latin typeface="Brandon Grotesque Regular"/>
              </a:rPr>
              <a:t> is a generalised methodology that can incorporate a variety of </a:t>
            </a:r>
            <a:endParaRPr lang="en-US" dirty="0">
              <a:latin typeface="Brandon Grotesque Regular"/>
            </a:endParaRPr>
          </a:p>
          <a:p>
            <a:pPr>
              <a:spcBef>
                <a:spcPts val="0"/>
              </a:spcBef>
            </a:pPr>
            <a:r>
              <a:rPr lang="en-GB" dirty="0">
                <a:latin typeface="Brandon Grotesque Regular"/>
              </a:rPr>
              <a:t>different futures methods for the development of transition pathways and strategies </a:t>
            </a:r>
            <a:r>
              <a:rPr lang="en-GB" dirty="0" err="1">
                <a:latin typeface="Brandon Grotesque Regular"/>
              </a:rPr>
              <a:t>involvingkey</a:t>
            </a:r>
            <a:r>
              <a:rPr lang="en-GB" dirty="0">
                <a:latin typeface="Brandon Grotesque Regular"/>
              </a:rPr>
              <a:t> stakeholders to taking part in strategic decision making and policy (</a:t>
            </a:r>
            <a:r>
              <a:rPr lang="en-GB" dirty="0" err="1">
                <a:latin typeface="Brandon Grotesque Regular"/>
              </a:rPr>
              <a:t>Vergragt</a:t>
            </a:r>
            <a:r>
              <a:rPr lang="en-GB" dirty="0">
                <a:latin typeface="Brandon Grotesque Regular"/>
              </a:rPr>
              <a:t> and Quist, 2011; Tuominen et al., 2014; Li et al., 2019). </a:t>
            </a:r>
            <a:endParaRPr lang="en-US">
              <a:latin typeface="Brandon Grotesque Regular"/>
            </a:endParaRPr>
          </a:p>
          <a:p>
            <a:pPr>
              <a:spcBef>
                <a:spcPts val="0"/>
              </a:spcBef>
            </a:pPr>
            <a:endParaRPr lang="en-US" dirty="0"/>
          </a:p>
        </p:txBody>
      </p:sp>
    </p:spTree>
    <p:extLst>
      <p:ext uri="{BB962C8B-B14F-4D97-AF65-F5344CB8AC3E}">
        <p14:creationId xmlns:p14="http://schemas.microsoft.com/office/powerpoint/2010/main" val="3710335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0572-B3BB-4042-A6C4-B5C53FC8E922}"/>
              </a:ext>
            </a:extLst>
          </p:cNvPr>
          <p:cNvSpPr>
            <a:spLocks noGrp="1"/>
          </p:cNvSpPr>
          <p:nvPr>
            <p:ph type="title"/>
          </p:nvPr>
        </p:nvSpPr>
        <p:spPr/>
        <p:txBody>
          <a:bodyPr/>
          <a:lstStyle/>
          <a:p>
            <a:r>
              <a:rPr lang="en-US" dirty="0"/>
              <a:t>Participatory Backcasting</a:t>
            </a:r>
          </a:p>
        </p:txBody>
      </p:sp>
      <p:sp>
        <p:nvSpPr>
          <p:cNvPr id="3" name="Content Placeholder 2">
            <a:extLst>
              <a:ext uri="{FF2B5EF4-FFF2-40B4-BE49-F238E27FC236}">
                <a16:creationId xmlns:a16="http://schemas.microsoft.com/office/drawing/2014/main" id="{E14492D9-4B29-254C-9C86-EEE00B657711}"/>
              </a:ext>
            </a:extLst>
          </p:cNvPr>
          <p:cNvSpPr>
            <a:spLocks noGrp="1"/>
          </p:cNvSpPr>
          <p:nvPr>
            <p:ph idx="1"/>
          </p:nvPr>
        </p:nvSpPr>
        <p:spPr>
          <a:xfrm>
            <a:off x="2626468" y="2011680"/>
            <a:ext cx="8803913" cy="4434516"/>
          </a:xfrm>
        </p:spPr>
        <p:txBody>
          <a:bodyPr>
            <a:normAutofit fontScale="70000" lnSpcReduction="20000"/>
          </a:bodyPr>
          <a:lstStyle/>
          <a:p>
            <a:r>
              <a:rPr lang="en-GB" dirty="0"/>
              <a:t>For our case study, we adapt the five stage of the participatory backcasting methodology in the following manner:</a:t>
            </a:r>
          </a:p>
          <a:p>
            <a:pPr marL="457200" lvl="0" indent="-457200">
              <a:buFont typeface="+mj-lt"/>
              <a:buAutoNum type="arabicPeriod"/>
            </a:pPr>
            <a:r>
              <a:rPr lang="en-GB" b="1" dirty="0"/>
              <a:t>Strategic problem orientation: </a:t>
            </a:r>
            <a:r>
              <a:rPr lang="en-GB" dirty="0"/>
              <a:t>by organizing and facilitating an initial stakeholder workshop </a:t>
            </a:r>
            <a:r>
              <a:rPr lang="en-GB" dirty="0">
                <a:solidFill>
                  <a:schemeClr val="tx2">
                    <a:lumMod val="75000"/>
                    <a:lumOff val="25000"/>
                  </a:schemeClr>
                </a:solidFill>
              </a:rPr>
              <a:t>(workshop 1)</a:t>
            </a:r>
            <a:r>
              <a:rPr lang="en-GB" dirty="0"/>
              <a:t>, this stage draws parallels to the first two stages of the preparation and critique phase in the futures workshop methodology (</a:t>
            </a:r>
            <a:r>
              <a:rPr lang="en-GB" dirty="0" err="1"/>
              <a:t>Jungk</a:t>
            </a:r>
            <a:r>
              <a:rPr lang="en-GB" dirty="0"/>
              <a:t> and </a:t>
            </a:r>
            <a:r>
              <a:rPr lang="en-GB" dirty="0" err="1"/>
              <a:t>Müllert</a:t>
            </a:r>
            <a:r>
              <a:rPr lang="en-GB" dirty="0"/>
              <a:t>, 1987). Participants were asked to critique the current state of mobility in GM to identify mobility related concerns unique to GM. </a:t>
            </a:r>
          </a:p>
          <a:p>
            <a:pPr marL="457200" lvl="0" indent="-457200">
              <a:buFont typeface="+mj-lt"/>
              <a:buAutoNum type="arabicPeriod"/>
            </a:pPr>
            <a:r>
              <a:rPr lang="en-GB" b="1" dirty="0"/>
              <a:t>Construction of sustainable future visions or scenarios:</a:t>
            </a:r>
            <a:r>
              <a:rPr lang="en-GB" dirty="0"/>
              <a:t> The second stage of the initial workshop </a:t>
            </a:r>
            <a:r>
              <a:rPr lang="en-GB" dirty="0">
                <a:solidFill>
                  <a:schemeClr val="tx2">
                    <a:lumMod val="75000"/>
                    <a:lumOff val="25000"/>
                  </a:schemeClr>
                </a:solidFill>
              </a:rPr>
              <a:t>(workshop 1) </a:t>
            </a:r>
            <a:r>
              <a:rPr lang="en-GB" dirty="0"/>
              <a:t>organized was framed around the development of desired MaaS future scenarios for GM. This stage is akin to the fantasy phase staged of the futures workshop methodology (</a:t>
            </a:r>
            <a:r>
              <a:rPr lang="en-GB" dirty="0" err="1"/>
              <a:t>Jungk</a:t>
            </a:r>
            <a:r>
              <a:rPr lang="en-GB" dirty="0"/>
              <a:t> and </a:t>
            </a:r>
            <a:r>
              <a:rPr lang="en-GB" dirty="0" err="1"/>
              <a:t>Müllert</a:t>
            </a:r>
            <a:r>
              <a:rPr lang="en-GB" dirty="0"/>
              <a:t>, 1987). Participants were asked to engage in ‘fantasy’ thinking and illustrate multiple future scenarios suitable for GM, and not to limit their visioning exercise by current technologies and norms. The results of workshop 1 (stage 1 &amp; 2) were then used to design a </a:t>
            </a:r>
            <a:r>
              <a:rPr lang="en-GB" dirty="0">
                <a:solidFill>
                  <a:schemeClr val="tx2">
                    <a:lumMod val="75000"/>
                    <a:lumOff val="25000"/>
                  </a:schemeClr>
                </a:solidFill>
              </a:rPr>
              <a:t>GM resident survey </a:t>
            </a:r>
            <a:r>
              <a:rPr lang="en-GB" dirty="0"/>
              <a:t>to understand preferences and attitudes to mobility from a citizen’s perspective</a:t>
            </a:r>
          </a:p>
          <a:p>
            <a:pPr marL="457200" lvl="0" indent="-457200">
              <a:buFont typeface="+mj-lt"/>
              <a:buAutoNum type="arabicPeriod"/>
            </a:pPr>
            <a:r>
              <a:rPr lang="en-GB" b="1" dirty="0"/>
              <a:t>Backcasting</a:t>
            </a:r>
            <a:r>
              <a:rPr lang="en-GB" dirty="0"/>
              <a:t>; Through a second stakeholder workshop </a:t>
            </a:r>
            <a:r>
              <a:rPr lang="en-GB" dirty="0">
                <a:solidFill>
                  <a:schemeClr val="tx2">
                    <a:lumMod val="75000"/>
                    <a:lumOff val="25000"/>
                  </a:schemeClr>
                </a:solidFill>
              </a:rPr>
              <a:t>(workshop 2), </a:t>
            </a:r>
            <a:r>
              <a:rPr lang="en-GB" dirty="0"/>
              <a:t>we use the ‘Three Horizons’ method (Curry and Hodgson, 2008) for backcasting to articulate pathways from the existing systems and conditions with the desired future scenarios co-designed in the construction of sustainable future visions or scenarios stage. </a:t>
            </a:r>
          </a:p>
          <a:p>
            <a:pPr marL="457200" lvl="0" indent="-457200">
              <a:buFont typeface="+mj-lt"/>
              <a:buAutoNum type="arabicPeriod"/>
            </a:pPr>
            <a:r>
              <a:rPr lang="en-GB" b="1" dirty="0"/>
              <a:t>Elaboration, analysis and (action) agenda</a:t>
            </a:r>
          </a:p>
          <a:p>
            <a:pPr marL="457200" lvl="0" indent="-457200">
              <a:buFont typeface="+mj-lt"/>
              <a:buAutoNum type="arabicPeriod"/>
            </a:pPr>
            <a:r>
              <a:rPr lang="en-GB" b="1" dirty="0"/>
              <a:t>Embedding of results and generating follow-up and implementation</a:t>
            </a:r>
            <a:endParaRPr lang="en-US" dirty="0"/>
          </a:p>
        </p:txBody>
      </p:sp>
      <p:sp>
        <p:nvSpPr>
          <p:cNvPr id="4" name="TextBox 3">
            <a:extLst>
              <a:ext uri="{FF2B5EF4-FFF2-40B4-BE49-F238E27FC236}">
                <a16:creationId xmlns:a16="http://schemas.microsoft.com/office/drawing/2014/main" id="{EEA11C3A-D990-D841-912A-FDAED06108BF}"/>
              </a:ext>
            </a:extLst>
          </p:cNvPr>
          <p:cNvSpPr txBox="1"/>
          <p:nvPr/>
        </p:nvSpPr>
        <p:spPr>
          <a:xfrm>
            <a:off x="343711" y="2587557"/>
            <a:ext cx="1861225"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Workshop 1</a:t>
            </a:r>
          </a:p>
        </p:txBody>
      </p:sp>
      <p:sp>
        <p:nvSpPr>
          <p:cNvPr id="5" name="TextBox 4">
            <a:extLst>
              <a:ext uri="{FF2B5EF4-FFF2-40B4-BE49-F238E27FC236}">
                <a16:creationId xmlns:a16="http://schemas.microsoft.com/office/drawing/2014/main" id="{C7692E25-9265-E949-B799-30C85428978A}"/>
              </a:ext>
            </a:extLst>
          </p:cNvPr>
          <p:cNvSpPr txBox="1"/>
          <p:nvPr/>
        </p:nvSpPr>
        <p:spPr>
          <a:xfrm>
            <a:off x="343710" y="4474723"/>
            <a:ext cx="1861225"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Workshop 2</a:t>
            </a:r>
          </a:p>
        </p:txBody>
      </p:sp>
      <p:sp>
        <p:nvSpPr>
          <p:cNvPr id="6" name="TextBox 5">
            <a:extLst>
              <a:ext uri="{FF2B5EF4-FFF2-40B4-BE49-F238E27FC236}">
                <a16:creationId xmlns:a16="http://schemas.microsoft.com/office/drawing/2014/main" id="{1AF054FA-510E-884C-A0B7-E3B990589E5A}"/>
              </a:ext>
            </a:extLst>
          </p:cNvPr>
          <p:cNvSpPr txBox="1"/>
          <p:nvPr/>
        </p:nvSpPr>
        <p:spPr>
          <a:xfrm>
            <a:off x="343710" y="5259420"/>
            <a:ext cx="1861225"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Follow-up</a:t>
            </a:r>
          </a:p>
        </p:txBody>
      </p:sp>
      <p:sp>
        <p:nvSpPr>
          <p:cNvPr id="7" name="TextBox 6">
            <a:extLst>
              <a:ext uri="{FF2B5EF4-FFF2-40B4-BE49-F238E27FC236}">
                <a16:creationId xmlns:a16="http://schemas.microsoft.com/office/drawing/2014/main" id="{BDF38D39-C6CE-E941-B69A-9DD88EF79AA7}"/>
              </a:ext>
            </a:extLst>
          </p:cNvPr>
          <p:cNvSpPr txBox="1"/>
          <p:nvPr/>
        </p:nvSpPr>
        <p:spPr>
          <a:xfrm>
            <a:off x="343711" y="3923489"/>
            <a:ext cx="1861225"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dirty="0"/>
              <a:t>Resident Survey</a:t>
            </a:r>
          </a:p>
        </p:txBody>
      </p:sp>
    </p:spTree>
    <p:extLst>
      <p:ext uri="{BB962C8B-B14F-4D97-AF65-F5344CB8AC3E}">
        <p14:creationId xmlns:p14="http://schemas.microsoft.com/office/powerpoint/2010/main" val="162343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p:txBody>
          <a:bodyPr/>
          <a:lstStyle/>
          <a:p>
            <a:r>
              <a:rPr lang="en-US" dirty="0"/>
              <a:t>Futures methodology</a:t>
            </a:r>
          </a:p>
        </p:txBody>
      </p:sp>
      <p:sp>
        <p:nvSpPr>
          <p:cNvPr id="3" name="Content Placeholder 2">
            <a:extLst>
              <a:ext uri="{FF2B5EF4-FFF2-40B4-BE49-F238E27FC236}">
                <a16:creationId xmlns:a16="http://schemas.microsoft.com/office/drawing/2014/main" id="{DFD4F5A2-CC29-4394-9E37-B71EDE38D531}"/>
              </a:ext>
            </a:extLst>
          </p:cNvPr>
          <p:cNvSpPr>
            <a:spLocks noGrp="1"/>
          </p:cNvSpPr>
          <p:nvPr>
            <p:ph idx="1"/>
          </p:nvPr>
        </p:nvSpPr>
        <p:spPr>
          <a:xfrm>
            <a:off x="838200" y="1825625"/>
            <a:ext cx="10320957" cy="4351338"/>
          </a:xfrm>
        </p:spPr>
        <p:txBody>
          <a:bodyPr vert="horz" lIns="91440" tIns="45720" rIns="91440" bIns="45720" rtlCol="0" anchor="t">
            <a:noAutofit/>
          </a:bodyPr>
          <a:lstStyle/>
          <a:p>
            <a:pPr marL="0" indent="0">
              <a:buNone/>
            </a:pPr>
            <a:r>
              <a:rPr lang="en-GB" sz="1800" b="1" dirty="0">
                <a:ea typeface="+mn-lt"/>
                <a:cs typeface="+mn-lt"/>
              </a:rPr>
              <a:t>Workshop</a:t>
            </a:r>
            <a:r>
              <a:rPr lang="lv-LV" sz="1800" b="1" dirty="0">
                <a:ea typeface="+mn-lt"/>
                <a:cs typeface="+mn-lt"/>
              </a:rPr>
              <a:t> </a:t>
            </a:r>
            <a:r>
              <a:rPr lang="en-GB" sz="1800" b="1" dirty="0">
                <a:ea typeface="+mn-lt"/>
                <a:cs typeface="+mn-lt"/>
              </a:rPr>
              <a:t>1:</a:t>
            </a:r>
            <a:endParaRPr lang="en-US" sz="1800" dirty="0">
              <a:ea typeface="+mn-lt"/>
              <a:cs typeface="+mn-lt"/>
            </a:endParaRPr>
          </a:p>
          <a:p>
            <a:r>
              <a:rPr lang="en-GB" sz="1800" dirty="0">
                <a:ea typeface="+mn-lt"/>
                <a:cs typeface="+mn-lt"/>
              </a:rPr>
              <a:t>The preparation phase: Here the themes, the invited participants, the methods, their rules and the timetable of the workshop are settled by the organizers of the workshop and the facilitators. </a:t>
            </a:r>
          </a:p>
          <a:p>
            <a:r>
              <a:rPr lang="en-GB" sz="1800" b="1" u="sng" dirty="0">
                <a:solidFill>
                  <a:schemeClr val="tx2">
                    <a:lumMod val="75000"/>
                    <a:lumOff val="25000"/>
                  </a:schemeClr>
                </a:solidFill>
                <a:ea typeface="+mn-lt"/>
                <a:cs typeface="+mn-lt"/>
              </a:rPr>
              <a:t>Strategic Problem Orientation</a:t>
            </a:r>
            <a:r>
              <a:rPr lang="en-GB" sz="1800" dirty="0">
                <a:ea typeface="+mn-lt"/>
                <a:cs typeface="+mn-lt"/>
              </a:rPr>
              <a:t>: Here the problem is critically and thoroughly discussed and investigated. Brainstorming is the preferred creative technique follow up by a structuring and grouping of ideas in some main sub-themes.</a:t>
            </a:r>
            <a:endParaRPr lang="en-GB" sz="1800" dirty="0">
              <a:cs typeface="Calibri"/>
            </a:endParaRPr>
          </a:p>
          <a:p>
            <a:r>
              <a:rPr lang="en-GB" sz="1800" b="1" u="sng" dirty="0">
                <a:solidFill>
                  <a:schemeClr val="tx2">
                    <a:lumMod val="75000"/>
                    <a:lumOff val="25000"/>
                  </a:schemeClr>
                </a:solidFill>
                <a:ea typeface="+mn-lt"/>
                <a:cs typeface="+mn-lt"/>
              </a:rPr>
              <a:t>Construction of sustainable future visions and scenarios</a:t>
            </a:r>
            <a:r>
              <a:rPr lang="en-GB" sz="1800" dirty="0">
                <a:ea typeface="+mn-lt"/>
                <a:cs typeface="+mn-lt"/>
              </a:rPr>
              <a:t>: Here the participants try to work a utopia, to draw an exaggerated picture of the future. Brainstorming and other creative technique might be used. The social fantasies of the participants are developed in this phase.</a:t>
            </a:r>
          </a:p>
          <a:p>
            <a:endParaRPr lang="en-US" sz="1600" dirty="0">
              <a:cs typeface="Calibri"/>
            </a:endParaRPr>
          </a:p>
        </p:txBody>
      </p:sp>
    </p:spTree>
    <p:extLst>
      <p:ext uri="{BB962C8B-B14F-4D97-AF65-F5344CB8AC3E}">
        <p14:creationId xmlns:p14="http://schemas.microsoft.com/office/powerpoint/2010/main" val="2823074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04AD-5C4E-2A4E-9AAB-363EEE4E021F}"/>
              </a:ext>
            </a:extLst>
          </p:cNvPr>
          <p:cNvSpPr>
            <a:spLocks noGrp="1"/>
          </p:cNvSpPr>
          <p:nvPr>
            <p:ph type="title"/>
          </p:nvPr>
        </p:nvSpPr>
        <p:spPr>
          <a:xfrm>
            <a:off x="713253" y="353857"/>
            <a:ext cx="10772775" cy="1658198"/>
          </a:xfrm>
        </p:spPr>
        <p:txBody>
          <a:bodyPr/>
          <a:lstStyle/>
          <a:p>
            <a:r>
              <a:rPr lang="en-US" dirty="0"/>
              <a:t>Backcasting: Three Horizons Method</a:t>
            </a:r>
          </a:p>
        </p:txBody>
      </p:sp>
      <p:grpSp>
        <p:nvGrpSpPr>
          <p:cNvPr id="4" name="Group 3">
            <a:extLst>
              <a:ext uri="{FF2B5EF4-FFF2-40B4-BE49-F238E27FC236}">
                <a16:creationId xmlns:a16="http://schemas.microsoft.com/office/drawing/2014/main" id="{2E826E36-9290-A24F-80C5-BD0340F2FE36}"/>
              </a:ext>
            </a:extLst>
          </p:cNvPr>
          <p:cNvGrpSpPr/>
          <p:nvPr/>
        </p:nvGrpSpPr>
        <p:grpSpPr>
          <a:xfrm>
            <a:off x="5721965" y="1687783"/>
            <a:ext cx="5995055" cy="4808384"/>
            <a:chOff x="0" y="0"/>
            <a:chExt cx="4947920" cy="3522980"/>
          </a:xfrm>
        </p:grpSpPr>
        <p:pic>
          <p:nvPicPr>
            <p:cNvPr id="5" name="Picture 4">
              <a:extLst>
                <a:ext uri="{FF2B5EF4-FFF2-40B4-BE49-F238E27FC236}">
                  <a16:creationId xmlns:a16="http://schemas.microsoft.com/office/drawing/2014/main" id="{2EFF0F64-AEF3-3D46-B186-451808FE4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47920" cy="3197225"/>
            </a:xfrm>
            <a:prstGeom prst="rect">
              <a:avLst/>
            </a:prstGeom>
          </p:spPr>
        </p:pic>
        <p:sp>
          <p:nvSpPr>
            <p:cNvPr id="6" name="Text Box 11">
              <a:extLst>
                <a:ext uri="{FF2B5EF4-FFF2-40B4-BE49-F238E27FC236}">
                  <a16:creationId xmlns:a16="http://schemas.microsoft.com/office/drawing/2014/main" id="{5BFE122F-BA0B-1745-A83E-1699F04891D0}"/>
                </a:ext>
              </a:extLst>
            </p:cNvPr>
            <p:cNvSpPr txBox="1"/>
            <p:nvPr/>
          </p:nvSpPr>
          <p:spPr>
            <a:xfrm>
              <a:off x="0" y="3256280"/>
              <a:ext cx="494792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900" i="1">
                  <a:solidFill>
                    <a:srgbClr val="44546A"/>
                  </a:solidFill>
                  <a:effectLst/>
                  <a:latin typeface="Calibri" panose="020F0502020204030204" pitchFamily="34" charset="0"/>
                  <a:ea typeface="Calibri" panose="020F0502020204030204" pitchFamily="34" charset="0"/>
                  <a:cs typeface="Arial" panose="020B0604020202020204" pitchFamily="34" charset="0"/>
                </a:rPr>
                <a:t>Figure 3. Three Horizons model by Curry and Hodgson (2008).</a:t>
              </a:r>
              <a:endParaRPr lang="en-GB" sz="900" i="1">
                <a:solidFill>
                  <a:srgbClr val="44546A"/>
                </a:solidFill>
                <a:effectLst/>
                <a:latin typeface="Calibri" panose="020F0502020204030204" pitchFamily="34" charset="0"/>
                <a:ea typeface="Calibri" panose="020F0502020204030204" pitchFamily="34" charset="0"/>
                <a:cs typeface="Arial" panose="020B0604020202020204" pitchFamily="34" charset="0"/>
              </a:endParaRPr>
            </a:p>
          </p:txBody>
        </p:sp>
      </p:grpSp>
      <p:sp>
        <p:nvSpPr>
          <p:cNvPr id="7" name="Content Placeholder 2">
            <a:extLst>
              <a:ext uri="{FF2B5EF4-FFF2-40B4-BE49-F238E27FC236}">
                <a16:creationId xmlns:a16="http://schemas.microsoft.com/office/drawing/2014/main" id="{1B0E898D-5C79-194B-AC2C-61D25DB8CFCF}"/>
              </a:ext>
            </a:extLst>
          </p:cNvPr>
          <p:cNvSpPr>
            <a:spLocks noGrp="1"/>
          </p:cNvSpPr>
          <p:nvPr>
            <p:ph idx="1"/>
          </p:nvPr>
        </p:nvSpPr>
        <p:spPr>
          <a:xfrm>
            <a:off x="690841" y="1832166"/>
            <a:ext cx="4910267" cy="4299991"/>
          </a:xfrm>
        </p:spPr>
        <p:txBody>
          <a:bodyPr>
            <a:normAutofit fontScale="92500" lnSpcReduction="20000"/>
          </a:bodyPr>
          <a:lstStyle/>
          <a:p>
            <a:r>
              <a:rPr lang="en-GB" dirty="0"/>
              <a:t>Workshop 2:</a:t>
            </a:r>
          </a:p>
          <a:p>
            <a:r>
              <a:rPr lang="en-GB" dirty="0"/>
              <a:t>Three </a:t>
            </a:r>
            <a:r>
              <a:rPr lang="en-GB" dirty="0" err="1"/>
              <a:t>Horzons</a:t>
            </a:r>
            <a:r>
              <a:rPr lang="en-GB" dirty="0"/>
              <a:t> Method </a:t>
            </a:r>
            <a:r>
              <a:rPr lang="en-GB" b="1" dirty="0"/>
              <a:t>connects the present with desired futures</a:t>
            </a:r>
            <a:r>
              <a:rPr lang="en-GB" dirty="0"/>
              <a:t>, and helps to identify the divergent futures which may emerge as a result of conflict between the embedded present and these imagined futures. In doing so it enables the futures analysis to be connected to </a:t>
            </a:r>
            <a:r>
              <a:rPr lang="en-GB" b="1" dirty="0"/>
              <a:t>underlying systems and structures</a:t>
            </a:r>
            <a:r>
              <a:rPr lang="en-GB" dirty="0"/>
              <a:t>, to the different speeds of change in different parts of the system, and also to tools and processes which facilitate strategic analysis. It is especially helpful where there is a potential </a:t>
            </a:r>
            <a:r>
              <a:rPr lang="en-GB" b="1" dirty="0"/>
              <a:t>transition</a:t>
            </a:r>
            <a:r>
              <a:rPr lang="en-GB" dirty="0"/>
              <a:t> (or transitions) </a:t>
            </a:r>
            <a:r>
              <a:rPr lang="en-GB" b="1" dirty="0"/>
              <a:t>which are likely to be disruptive </a:t>
            </a:r>
            <a:r>
              <a:rPr lang="en-GB" dirty="0"/>
              <a:t>rather than incremental.</a:t>
            </a:r>
          </a:p>
        </p:txBody>
      </p:sp>
    </p:spTree>
    <p:extLst>
      <p:ext uri="{BB962C8B-B14F-4D97-AF65-F5344CB8AC3E}">
        <p14:creationId xmlns:p14="http://schemas.microsoft.com/office/powerpoint/2010/main" val="1894276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Three </a:t>
            </a:r>
            <a:r>
              <a:rPr lang="lv-LV" dirty="0" err="1"/>
              <a:t>Horizons</a:t>
            </a:r>
            <a:r>
              <a:rPr lang="lv-LV" dirty="0"/>
              <a:t> </a:t>
            </a:r>
            <a:r>
              <a:rPr lang="lv-LV" dirty="0" err="1"/>
              <a:t>Method</a:t>
            </a:r>
            <a:r>
              <a:rPr lang="lv-LV" dirty="0"/>
              <a:t>: </a:t>
            </a:r>
            <a:r>
              <a:rPr lang="lv-LV" dirty="0" err="1"/>
              <a:t>activity</a:t>
            </a:r>
            <a:r>
              <a:rPr lang="lv-LV" dirty="0"/>
              <a:t> </a:t>
            </a:r>
            <a:r>
              <a:rPr lang="lv-LV" dirty="0" err="1"/>
              <a:t>description</a:t>
            </a:r>
            <a:endParaRPr lang="en-GB" dirty="0"/>
          </a:p>
        </p:txBody>
      </p:sp>
      <p:sp>
        <p:nvSpPr>
          <p:cNvPr id="5" name="Content Placeholder 4">
            <a:extLst>
              <a:ext uri="{FF2B5EF4-FFF2-40B4-BE49-F238E27FC236}">
                <a16:creationId xmlns:a16="http://schemas.microsoft.com/office/drawing/2014/main" id="{E1452EA4-D0C2-754C-8C60-0754C6FEF8C2}"/>
              </a:ext>
            </a:extLst>
          </p:cNvPr>
          <p:cNvSpPr>
            <a:spLocks noGrp="1"/>
          </p:cNvSpPr>
          <p:nvPr>
            <p:ph idx="1"/>
          </p:nvPr>
        </p:nvSpPr>
        <p:spPr>
          <a:xfrm>
            <a:off x="676274" y="2365099"/>
            <a:ext cx="10753725" cy="3766185"/>
          </a:xfrm>
        </p:spPr>
        <p:txBody>
          <a:bodyPr>
            <a:normAutofit fontScale="85000" lnSpcReduction="20000"/>
          </a:bodyPr>
          <a:lstStyle/>
          <a:p>
            <a:pPr lvl="0"/>
            <a:r>
              <a:rPr lang="en-GB" b="1" dirty="0"/>
              <a:t>Horizon 1. </a:t>
            </a:r>
            <a:r>
              <a:rPr lang="en-GB" dirty="0"/>
              <a:t>For this activity, participants select elements of the existing mobility system and carry them through in the desired future state. All elements not carried through needed phasing out in stages. Participants needed to select the phasing out stage of each element. Existing mobility systems and concerns were established in workshop 1 and participants were encouraged to elaborate. </a:t>
            </a:r>
          </a:p>
          <a:p>
            <a:pPr lvl="0"/>
            <a:r>
              <a:rPr lang="en-GB" b="1" dirty="0"/>
              <a:t>Horizon 3. </a:t>
            </a:r>
            <a:r>
              <a:rPr lang="en-GB" dirty="0"/>
              <a:t> Here, participants articulate technologies that might help achieve the desired future vision for MaaS in GM, overcoming the current limitations of horizon 1 system. Participants map changes and adoptions of innovations across stages with overlaps with aspects phased out from horizon 1 and potential policy changes needed to achieve the new uptake of the mentioned aspects. The participants contextualise the innovations and policy needs in achieving the desired future visions created in the first workshop.  Participants mention any new technologies that have the potential to achieve that future and identify initial barriers and late barriers that the technology needs to overcome to achieve the desired future.</a:t>
            </a:r>
          </a:p>
          <a:p>
            <a:pPr lvl="0"/>
            <a:r>
              <a:rPr lang="en-GB" b="1" dirty="0"/>
              <a:t>Horizon 2.</a:t>
            </a:r>
            <a:r>
              <a:rPr lang="en-GB" dirty="0"/>
              <a:t> Participants in the workshop had to identify existing technology that may contribute to enhancing the current system towards the future objectives. Following on, participants had to identify the impacts that technology may have in the short term and at a later stage the ability to decide on which of these new elements should be retained in the desired future. </a:t>
            </a:r>
          </a:p>
          <a:p>
            <a:endParaRPr lang="en-US" dirty="0"/>
          </a:p>
        </p:txBody>
      </p:sp>
    </p:spTree>
    <p:extLst>
      <p:ext uri="{BB962C8B-B14F-4D97-AF65-F5344CB8AC3E}">
        <p14:creationId xmlns:p14="http://schemas.microsoft.com/office/powerpoint/2010/main" val="2235000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6E17B-CFFB-684A-A41D-C1C2A42B3661}"/>
              </a:ext>
            </a:extLst>
          </p:cNvPr>
          <p:cNvSpPr>
            <a:spLocks noGrp="1"/>
          </p:cNvSpPr>
          <p:nvPr>
            <p:ph type="ctrTitle"/>
          </p:nvPr>
        </p:nvSpPr>
        <p:spPr/>
        <p:txBody>
          <a:bodyPr/>
          <a:lstStyle/>
          <a:p>
            <a:r>
              <a:rPr lang="en-US" dirty="0"/>
              <a:t>Sustainable Future Visions and Scenarios</a:t>
            </a:r>
          </a:p>
        </p:txBody>
      </p:sp>
      <p:sp>
        <p:nvSpPr>
          <p:cNvPr id="5" name="Subtitle 4">
            <a:extLst>
              <a:ext uri="{FF2B5EF4-FFF2-40B4-BE49-F238E27FC236}">
                <a16:creationId xmlns:a16="http://schemas.microsoft.com/office/drawing/2014/main" id="{28EAA998-A3B8-EC45-AC2C-010FA01C9E71}"/>
              </a:ext>
            </a:extLst>
          </p:cNvPr>
          <p:cNvSpPr>
            <a:spLocks noGrp="1"/>
          </p:cNvSpPr>
          <p:nvPr>
            <p:ph type="subTitle" idx="1"/>
          </p:nvPr>
        </p:nvSpPr>
        <p:spPr/>
        <p:txBody>
          <a:bodyPr/>
          <a:lstStyle/>
          <a:p>
            <a:r>
              <a:rPr lang="en-US" dirty="0"/>
              <a:t>Workshop 1 findings</a:t>
            </a:r>
          </a:p>
        </p:txBody>
      </p:sp>
    </p:spTree>
    <p:extLst>
      <p:ext uri="{BB962C8B-B14F-4D97-AF65-F5344CB8AC3E}">
        <p14:creationId xmlns:p14="http://schemas.microsoft.com/office/powerpoint/2010/main" val="1330847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Centralised:</a:t>
            </a:r>
            <a:br>
              <a:rPr lang="lv-LV" dirty="0"/>
            </a:br>
            <a:endParaRPr lang="en-GB" dirty="0"/>
          </a:p>
        </p:txBody>
      </p:sp>
      <p:sp>
        <p:nvSpPr>
          <p:cNvPr id="4" name="Content Placeholder 2"/>
          <p:cNvSpPr txBox="1">
            <a:spLocks/>
          </p:cNvSpPr>
          <p:nvPr/>
        </p:nvSpPr>
        <p:spPr>
          <a:xfrm>
            <a:off x="506884" y="2052869"/>
            <a:ext cx="10753725" cy="376618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Brandon Grotesque Regular" panose="020B0503020203060202" pitchFamily="34" charset="0"/>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Brandon Grotesque Regular" panose="020B0503020203060202" pitchFamily="34" charset="0"/>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Brandon Grotesque Regular" panose="020B0503020203060202" pitchFamily="34" charset="0"/>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Brandon Grotesque Regular" panose="020B0503020203060202" pitchFamily="34" charset="0"/>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Brandon Grotesque Regular" panose="020B0503020203060202" pitchFamily="34" charset="0"/>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 typeface="Arial" panose="020B0604020202020204" pitchFamily="34" charset="0"/>
              <a:buChar char="•"/>
            </a:pPr>
            <a:r>
              <a:rPr lang="lv-LV" dirty="0"/>
              <a:t>Central top-down control</a:t>
            </a:r>
          </a:p>
          <a:p>
            <a:pPr>
              <a:buFont typeface="Arial" panose="020B0604020202020204" pitchFamily="34" charset="0"/>
              <a:buChar char="•"/>
            </a:pPr>
            <a:r>
              <a:rPr lang="lv-LV" dirty="0"/>
              <a:t>Data and efficiency driven </a:t>
            </a:r>
          </a:p>
          <a:p>
            <a:pPr>
              <a:buFont typeface="Arial" panose="020B0604020202020204" pitchFamily="34" charset="0"/>
              <a:buChar char="•"/>
            </a:pPr>
            <a:r>
              <a:rPr lang="lv-LV" dirty="0"/>
              <a:t>Adaptive capacity</a:t>
            </a:r>
          </a:p>
        </p:txBody>
      </p:sp>
      <p:pic>
        <p:nvPicPr>
          <p:cNvPr id="5" name="Picture 4"/>
          <p:cNvPicPr>
            <a:picLocks noChangeAspect="1"/>
          </p:cNvPicPr>
          <p:nvPr/>
        </p:nvPicPr>
        <p:blipFill>
          <a:blip r:embed="rId2"/>
          <a:stretch>
            <a:fillRect/>
          </a:stretch>
        </p:blipFill>
        <p:spPr>
          <a:xfrm>
            <a:off x="5505586" y="605028"/>
            <a:ext cx="5447023" cy="5369464"/>
          </a:xfrm>
          <a:prstGeom prst="rect">
            <a:avLst/>
          </a:prstGeom>
        </p:spPr>
      </p:pic>
    </p:spTree>
    <p:extLst>
      <p:ext uri="{BB962C8B-B14F-4D97-AF65-F5344CB8AC3E}">
        <p14:creationId xmlns:p14="http://schemas.microsoft.com/office/powerpoint/2010/main" val="3175419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Decentralised:</a:t>
            </a:r>
            <a:endParaRPr lang="en-GB" dirty="0"/>
          </a:p>
        </p:txBody>
      </p:sp>
      <p:sp>
        <p:nvSpPr>
          <p:cNvPr id="4" name="Content Placeholder 2"/>
          <p:cNvSpPr txBox="1">
            <a:spLocks/>
          </p:cNvSpPr>
          <p:nvPr/>
        </p:nvSpPr>
        <p:spPr>
          <a:xfrm>
            <a:off x="470710" y="2421342"/>
            <a:ext cx="10753725" cy="3766185"/>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Brandon Grotesque Regular" panose="020B0503020203060202" pitchFamily="34" charset="0"/>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Brandon Grotesque Regular" panose="020B0503020203060202" pitchFamily="34" charset="0"/>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Brandon Grotesque Regular" panose="020B0503020203060202" pitchFamily="34" charset="0"/>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Brandon Grotesque Regular" panose="020B0503020203060202" pitchFamily="34" charset="0"/>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Brandon Grotesque Regular" panose="020B0503020203060202" pitchFamily="34" charset="0"/>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 typeface="Arial" panose="020B0604020202020204" pitchFamily="34" charset="0"/>
              <a:buChar char="•"/>
            </a:pPr>
            <a:r>
              <a:rPr lang="lv-LV" dirty="0"/>
              <a:t>Bottom-up model</a:t>
            </a:r>
          </a:p>
          <a:p>
            <a:pPr>
              <a:buFont typeface="Arial" panose="020B0604020202020204" pitchFamily="34" charset="0"/>
              <a:buChar char="•"/>
            </a:pPr>
            <a:r>
              <a:rPr lang="lv-LV" dirty="0"/>
              <a:t>Decentralised (no regulatory control)</a:t>
            </a:r>
          </a:p>
          <a:p>
            <a:pPr>
              <a:buFont typeface="Arial" panose="020B0604020202020204" pitchFamily="34" charset="0"/>
              <a:buChar char="•"/>
            </a:pPr>
            <a:r>
              <a:rPr lang="lv-LV" dirty="0"/>
              <a:t>Sharing</a:t>
            </a:r>
          </a:p>
          <a:p>
            <a:pPr>
              <a:buFont typeface="Arial" panose="020B0604020202020204" pitchFamily="34" charset="0"/>
              <a:buChar char="•"/>
            </a:pPr>
            <a:r>
              <a:rPr lang="lv-LV" dirty="0"/>
              <a:t>Micromobility</a:t>
            </a:r>
          </a:p>
          <a:p>
            <a:pPr>
              <a:buFont typeface="Arial" panose="020B0604020202020204" pitchFamily="34" charset="0"/>
              <a:buChar char="•"/>
            </a:pPr>
            <a:r>
              <a:rPr lang="lv-LV" dirty="0"/>
              <a:t>Behavioral shift</a:t>
            </a:r>
          </a:p>
          <a:p>
            <a:pPr>
              <a:buFont typeface="Arial" panose="020B0604020202020204" pitchFamily="34" charset="0"/>
              <a:buChar char="•"/>
            </a:pPr>
            <a:r>
              <a:rPr lang="lv-LV" dirty="0"/>
              <a:t>Active travel</a:t>
            </a:r>
          </a:p>
        </p:txBody>
      </p:sp>
      <p:pic>
        <p:nvPicPr>
          <p:cNvPr id="5" name="Picture 4"/>
          <p:cNvPicPr>
            <a:picLocks noChangeAspect="1"/>
          </p:cNvPicPr>
          <p:nvPr/>
        </p:nvPicPr>
        <p:blipFill>
          <a:blip r:embed="rId2"/>
          <a:stretch>
            <a:fillRect/>
          </a:stretch>
        </p:blipFill>
        <p:spPr>
          <a:xfrm>
            <a:off x="6613390" y="967008"/>
            <a:ext cx="4506012" cy="5220519"/>
          </a:xfrm>
          <a:prstGeom prst="rect">
            <a:avLst/>
          </a:prstGeom>
        </p:spPr>
      </p:pic>
    </p:spTree>
    <p:extLst>
      <p:ext uri="{BB962C8B-B14F-4D97-AF65-F5344CB8AC3E}">
        <p14:creationId xmlns:p14="http://schemas.microsoft.com/office/powerpoint/2010/main" val="47792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a:xfrm>
            <a:off x="657224" y="499532"/>
            <a:ext cx="4688931" cy="2434401"/>
          </a:xfrm>
        </p:spPr>
        <p:txBody>
          <a:bodyPr/>
          <a:lstStyle/>
          <a:p>
            <a:r>
              <a:rPr lang="en-US" dirty="0"/>
              <a:t>GM resident survey</a:t>
            </a:r>
          </a:p>
        </p:txBody>
      </p:sp>
      <p:grpSp>
        <p:nvGrpSpPr>
          <p:cNvPr id="5" name="Group 4">
            <a:extLst>
              <a:ext uri="{FF2B5EF4-FFF2-40B4-BE49-F238E27FC236}">
                <a16:creationId xmlns:a16="http://schemas.microsoft.com/office/drawing/2014/main" id="{F83467CE-4178-B549-BECC-35ACCA23CFEF}"/>
              </a:ext>
            </a:extLst>
          </p:cNvPr>
          <p:cNvGrpSpPr/>
          <p:nvPr/>
        </p:nvGrpSpPr>
        <p:grpSpPr>
          <a:xfrm>
            <a:off x="5810886" y="738426"/>
            <a:ext cx="5723890" cy="5829935"/>
            <a:chOff x="0" y="0"/>
            <a:chExt cx="5723890" cy="5829935"/>
          </a:xfrm>
        </p:grpSpPr>
        <p:grpSp>
          <p:nvGrpSpPr>
            <p:cNvPr id="6" name="Group 5">
              <a:extLst>
                <a:ext uri="{FF2B5EF4-FFF2-40B4-BE49-F238E27FC236}">
                  <a16:creationId xmlns:a16="http://schemas.microsoft.com/office/drawing/2014/main" id="{CEDFAD36-F9EF-8748-95F6-665B842B3424}"/>
                </a:ext>
              </a:extLst>
            </p:cNvPr>
            <p:cNvGrpSpPr/>
            <p:nvPr/>
          </p:nvGrpSpPr>
          <p:grpSpPr>
            <a:xfrm>
              <a:off x="0" y="0"/>
              <a:ext cx="5723890" cy="5509699"/>
              <a:chOff x="0" y="0"/>
              <a:chExt cx="5723890" cy="5509699"/>
            </a:xfrm>
          </p:grpSpPr>
          <p:pic>
            <p:nvPicPr>
              <p:cNvPr id="8" name="Picture 7">
                <a:extLst>
                  <a:ext uri="{FF2B5EF4-FFF2-40B4-BE49-F238E27FC236}">
                    <a16:creationId xmlns:a16="http://schemas.microsoft.com/office/drawing/2014/main" id="{D4BC3D7F-7EEC-5B49-B663-487C25356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3890" cy="2724150"/>
              </a:xfrm>
              <a:prstGeom prst="rect">
                <a:avLst/>
              </a:prstGeom>
            </p:spPr>
          </p:pic>
          <p:pic>
            <p:nvPicPr>
              <p:cNvPr id="9" name="Picture 8">
                <a:extLst>
                  <a:ext uri="{FF2B5EF4-FFF2-40B4-BE49-F238E27FC236}">
                    <a16:creationId xmlns:a16="http://schemas.microsoft.com/office/drawing/2014/main" id="{56872EBD-8552-394A-A10F-D549E0C26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0824"/>
                <a:ext cx="5723890" cy="2428875"/>
              </a:xfrm>
              <a:prstGeom prst="rect">
                <a:avLst/>
              </a:prstGeom>
            </p:spPr>
          </p:pic>
        </p:grpSp>
        <p:sp>
          <p:nvSpPr>
            <p:cNvPr id="7" name="Text Box 16">
              <a:extLst>
                <a:ext uri="{FF2B5EF4-FFF2-40B4-BE49-F238E27FC236}">
                  <a16:creationId xmlns:a16="http://schemas.microsoft.com/office/drawing/2014/main" id="{3CBA6177-BA36-7643-B57D-1EA0BA219E84}"/>
                </a:ext>
              </a:extLst>
            </p:cNvPr>
            <p:cNvSpPr txBox="1"/>
            <p:nvPr/>
          </p:nvSpPr>
          <p:spPr>
            <a:xfrm>
              <a:off x="0" y="5563235"/>
              <a:ext cx="572389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900" i="1">
                  <a:solidFill>
                    <a:srgbClr val="44546A"/>
                  </a:solidFill>
                  <a:effectLst/>
                  <a:latin typeface="Calibri" panose="020F0502020204030204" pitchFamily="34" charset="0"/>
                  <a:ea typeface="Calibri" panose="020F0502020204030204" pitchFamily="34" charset="0"/>
                  <a:cs typeface="Arial" panose="020B0604020202020204" pitchFamily="34" charset="0"/>
                </a:rPr>
                <a:t>Figure 5. </a:t>
              </a:r>
              <a:r>
                <a:rPr lang="en-GB" sz="900" i="1">
                  <a:solidFill>
                    <a:srgbClr val="44546A"/>
                  </a:solidFill>
                  <a:effectLst/>
                  <a:latin typeface="Calibri" panose="020F0502020204030204" pitchFamily="34" charset="0"/>
                  <a:ea typeface="Calibri" panose="020F0502020204030204" pitchFamily="34" charset="0"/>
                  <a:cs typeface="Arial" panose="020B0604020202020204" pitchFamily="34" charset="0"/>
                </a:rPr>
                <a:t>Sample of survey results on the current attitudes and future preferences of MaaS for GM.</a:t>
              </a:r>
            </a:p>
          </p:txBody>
        </p:sp>
      </p:grpSp>
    </p:spTree>
    <p:extLst>
      <p:ext uri="{BB962C8B-B14F-4D97-AF65-F5344CB8AC3E}">
        <p14:creationId xmlns:p14="http://schemas.microsoft.com/office/powerpoint/2010/main" val="1231194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p:txBody>
          <a:bodyPr/>
          <a:lstStyle/>
          <a:p>
            <a:r>
              <a:rPr lang="en-US" dirty="0"/>
              <a:t>Who are we</a:t>
            </a:r>
          </a:p>
        </p:txBody>
      </p:sp>
      <p:pic>
        <p:nvPicPr>
          <p:cNvPr id="4" name="Picture 4" descr="A picture containing shape&#10;&#10;Description automatically generated">
            <a:extLst>
              <a:ext uri="{FF2B5EF4-FFF2-40B4-BE49-F238E27FC236}">
                <a16:creationId xmlns:a16="http://schemas.microsoft.com/office/drawing/2014/main" id="{3BA4320B-F47E-414A-BA88-A80C0791DF37}"/>
              </a:ext>
            </a:extLst>
          </p:cNvPr>
          <p:cNvPicPr>
            <a:picLocks noGrp="1" noChangeAspect="1"/>
          </p:cNvPicPr>
          <p:nvPr>
            <p:ph idx="1"/>
          </p:nvPr>
        </p:nvPicPr>
        <p:blipFill>
          <a:blip r:embed="rId2"/>
          <a:stretch>
            <a:fillRect/>
          </a:stretch>
        </p:blipFill>
        <p:spPr>
          <a:xfrm>
            <a:off x="3531704" y="5553126"/>
            <a:ext cx="2287658" cy="883341"/>
          </a:xfrm>
        </p:spPr>
      </p:pic>
      <p:pic>
        <p:nvPicPr>
          <p:cNvPr id="5" name="Picture 5" descr="A picture containing tableware, plate, dishware&#10;&#10;Description automatically generated">
            <a:extLst>
              <a:ext uri="{FF2B5EF4-FFF2-40B4-BE49-F238E27FC236}">
                <a16:creationId xmlns:a16="http://schemas.microsoft.com/office/drawing/2014/main" id="{094996B2-9D02-41D0-8447-2F5B0FDF97D2}"/>
              </a:ext>
            </a:extLst>
          </p:cNvPr>
          <p:cNvPicPr>
            <a:picLocks noChangeAspect="1"/>
          </p:cNvPicPr>
          <p:nvPr/>
        </p:nvPicPr>
        <p:blipFill>
          <a:blip r:embed="rId3"/>
          <a:stretch>
            <a:fillRect/>
          </a:stretch>
        </p:blipFill>
        <p:spPr>
          <a:xfrm>
            <a:off x="986948" y="5695025"/>
            <a:ext cx="2208973" cy="595950"/>
          </a:xfrm>
          <a:prstGeom prst="rect">
            <a:avLst/>
          </a:prstGeom>
        </p:spPr>
      </p:pic>
      <p:sp>
        <p:nvSpPr>
          <p:cNvPr id="6" name="TextBox 5">
            <a:extLst>
              <a:ext uri="{FF2B5EF4-FFF2-40B4-BE49-F238E27FC236}">
                <a16:creationId xmlns:a16="http://schemas.microsoft.com/office/drawing/2014/main" id="{F110A13B-CB26-4035-802D-1A90188BB9CC}"/>
              </a:ext>
            </a:extLst>
          </p:cNvPr>
          <p:cNvSpPr txBox="1"/>
          <p:nvPr/>
        </p:nvSpPr>
        <p:spPr>
          <a:xfrm>
            <a:off x="901976" y="1601857"/>
            <a:ext cx="869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
        <p:nvSpPr>
          <p:cNvPr id="8" name="Content Placeholder 2">
            <a:extLst>
              <a:ext uri="{FF2B5EF4-FFF2-40B4-BE49-F238E27FC236}">
                <a16:creationId xmlns:a16="http://schemas.microsoft.com/office/drawing/2014/main" id="{A5F5DD67-75A6-4AF3-8412-25C8210090B0}"/>
              </a:ext>
            </a:extLst>
          </p:cNvPr>
          <p:cNvSpPr txBox="1">
            <a:spLocks/>
          </p:cNvSpPr>
          <p:nvPr/>
        </p:nvSpPr>
        <p:spPr>
          <a:xfrm>
            <a:off x="838200" y="1825625"/>
            <a:ext cx="6763578" cy="30716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dirty="0">
              <a:ea typeface="+mn-lt"/>
              <a:cs typeface="+mn-lt"/>
            </a:endParaRPr>
          </a:p>
          <a:p>
            <a:pPr marL="0" indent="0">
              <a:buFont typeface="Arial" panose="020B0604020202020204" pitchFamily="34" charset="0"/>
              <a:buNone/>
            </a:pPr>
            <a:endParaRPr lang="en-US" dirty="0">
              <a:cs typeface="Calibri" panose="020F0502020204030204"/>
            </a:endParaRPr>
          </a:p>
        </p:txBody>
      </p:sp>
      <p:sp>
        <p:nvSpPr>
          <p:cNvPr id="9" name="TextBox 8">
            <a:extLst>
              <a:ext uri="{FF2B5EF4-FFF2-40B4-BE49-F238E27FC236}">
                <a16:creationId xmlns:a16="http://schemas.microsoft.com/office/drawing/2014/main" id="{4183CB70-F49D-426F-B897-339D7087BE5F}"/>
              </a:ext>
            </a:extLst>
          </p:cNvPr>
          <p:cNvSpPr txBox="1"/>
          <p:nvPr/>
        </p:nvSpPr>
        <p:spPr>
          <a:xfrm>
            <a:off x="901976" y="1755085"/>
            <a:ext cx="467719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randon Grotesque Regular" panose="020B0503020203060202" pitchFamily="34" charset="0"/>
              </a:rPr>
              <a:t>Complexity, Planning and Urbanism (CPU) is a research laboratory at the Manchester School of Architecture. CPU uses a complexity framework to develop new digital tools, computational thinking and urban theory addressing future ICT disruptions and </a:t>
            </a:r>
            <a:r>
              <a:rPr lang="en-US" sz="1600" dirty="0" err="1">
                <a:latin typeface="Brandon Grotesque Regular" panose="020B0503020203060202" pitchFamily="34" charset="0"/>
              </a:rPr>
              <a:t>spatio</a:t>
            </a:r>
            <a:r>
              <a:rPr lang="en-US" sz="1600" dirty="0">
                <a:latin typeface="Brandon Grotesque Regular" panose="020B0503020203060202" pitchFamily="34" charset="0"/>
              </a:rPr>
              <a:t>-temporal dynamics in urban processes. The transdisciplinary research spans planning for evolutionary and emergent city systems, digital participation and inclusion, data platforms for resilient cities and urban simulations for sustainable future scenarios.</a:t>
            </a:r>
          </a:p>
        </p:txBody>
      </p:sp>
      <p:pic>
        <p:nvPicPr>
          <p:cNvPr id="10" name="Picture 10" descr="Chart&#10;&#10;Description automatically generated">
            <a:extLst>
              <a:ext uri="{FF2B5EF4-FFF2-40B4-BE49-F238E27FC236}">
                <a16:creationId xmlns:a16="http://schemas.microsoft.com/office/drawing/2014/main" id="{D2D0B60F-C324-4BA3-A172-EE427470BF13}"/>
              </a:ext>
            </a:extLst>
          </p:cNvPr>
          <p:cNvPicPr>
            <a:picLocks noChangeAspect="1"/>
          </p:cNvPicPr>
          <p:nvPr/>
        </p:nvPicPr>
        <p:blipFill>
          <a:blip r:embed="rId4"/>
          <a:stretch>
            <a:fillRect/>
          </a:stretch>
        </p:blipFill>
        <p:spPr>
          <a:xfrm>
            <a:off x="6616976" y="1215130"/>
            <a:ext cx="4884254" cy="4672075"/>
          </a:xfrm>
          <a:prstGeom prst="rect">
            <a:avLst/>
          </a:prstGeom>
        </p:spPr>
      </p:pic>
      <p:sp>
        <p:nvSpPr>
          <p:cNvPr id="3" name="Rectangle 2"/>
          <p:cNvSpPr/>
          <p:nvPr/>
        </p:nvSpPr>
        <p:spPr>
          <a:xfrm>
            <a:off x="901976" y="4722129"/>
            <a:ext cx="4357731" cy="830997"/>
          </a:xfrm>
          <a:prstGeom prst="rect">
            <a:avLst/>
          </a:prstGeom>
        </p:spPr>
        <p:txBody>
          <a:bodyPr wrap="none">
            <a:spAutoFit/>
          </a:bodyPr>
          <a:lstStyle/>
          <a:p>
            <a:r>
              <a:rPr lang="en-GB" sz="1600" dirty="0"/>
              <a:t>Website: </a:t>
            </a:r>
            <a:r>
              <a:rPr lang="en-GB" sz="1600" dirty="0">
                <a:hlinkClick r:id="rId5"/>
              </a:rPr>
              <a:t>http://www.complexurban.com/site/cpu/</a:t>
            </a:r>
            <a:endParaRPr lang="en-GB" sz="1600" dirty="0"/>
          </a:p>
          <a:p>
            <a:r>
              <a:rPr lang="en-GB" sz="1600" dirty="0"/>
              <a:t>Twitter: @</a:t>
            </a:r>
            <a:r>
              <a:rPr lang="en-GB" sz="1600" dirty="0" err="1"/>
              <a:t>complexurbanism</a:t>
            </a:r>
            <a:endParaRPr lang="en-GB" sz="1600" dirty="0"/>
          </a:p>
          <a:p>
            <a:r>
              <a:rPr lang="en-GB" sz="1600" dirty="0"/>
              <a:t> </a:t>
            </a:r>
          </a:p>
        </p:txBody>
      </p:sp>
    </p:spTree>
    <p:extLst>
      <p:ext uri="{BB962C8B-B14F-4D97-AF65-F5344CB8AC3E}">
        <p14:creationId xmlns:p14="http://schemas.microsoft.com/office/powerpoint/2010/main" val="3657820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6E17B-CFFB-684A-A41D-C1C2A42B3661}"/>
              </a:ext>
            </a:extLst>
          </p:cNvPr>
          <p:cNvSpPr>
            <a:spLocks noGrp="1"/>
          </p:cNvSpPr>
          <p:nvPr>
            <p:ph type="ctrTitle"/>
          </p:nvPr>
        </p:nvSpPr>
        <p:spPr/>
        <p:txBody>
          <a:bodyPr/>
          <a:lstStyle/>
          <a:p>
            <a:r>
              <a:rPr lang="en-US" dirty="0"/>
              <a:t>Backcasting : Three Horizons</a:t>
            </a:r>
          </a:p>
        </p:txBody>
      </p:sp>
      <p:sp>
        <p:nvSpPr>
          <p:cNvPr id="5" name="Subtitle 4">
            <a:extLst>
              <a:ext uri="{FF2B5EF4-FFF2-40B4-BE49-F238E27FC236}">
                <a16:creationId xmlns:a16="http://schemas.microsoft.com/office/drawing/2014/main" id="{28EAA998-A3B8-EC45-AC2C-010FA01C9E71}"/>
              </a:ext>
            </a:extLst>
          </p:cNvPr>
          <p:cNvSpPr>
            <a:spLocks noGrp="1"/>
          </p:cNvSpPr>
          <p:nvPr>
            <p:ph type="subTitle" idx="1"/>
          </p:nvPr>
        </p:nvSpPr>
        <p:spPr/>
        <p:txBody>
          <a:bodyPr/>
          <a:lstStyle/>
          <a:p>
            <a:r>
              <a:rPr lang="en-US" dirty="0"/>
              <a:t>Workshop 2</a:t>
            </a:r>
          </a:p>
        </p:txBody>
      </p:sp>
    </p:spTree>
    <p:extLst>
      <p:ext uri="{BB962C8B-B14F-4D97-AF65-F5344CB8AC3E}">
        <p14:creationId xmlns:p14="http://schemas.microsoft.com/office/powerpoint/2010/main" val="779929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A4F9-482C-AF40-A813-753F71F54529}"/>
              </a:ext>
            </a:extLst>
          </p:cNvPr>
          <p:cNvSpPr>
            <a:spLocks noGrp="1"/>
          </p:cNvSpPr>
          <p:nvPr>
            <p:ph type="title"/>
          </p:nvPr>
        </p:nvSpPr>
        <p:spPr/>
        <p:txBody>
          <a:bodyPr/>
          <a:lstStyle/>
          <a:p>
            <a:r>
              <a:rPr lang="en-US" dirty="0"/>
              <a:t>Workshop data (centralized scenario)</a:t>
            </a:r>
          </a:p>
        </p:txBody>
      </p:sp>
      <p:pic>
        <p:nvPicPr>
          <p:cNvPr id="4" name="Content Placeholder 3">
            <a:extLst>
              <a:ext uri="{FF2B5EF4-FFF2-40B4-BE49-F238E27FC236}">
                <a16:creationId xmlns:a16="http://schemas.microsoft.com/office/drawing/2014/main" id="{CD5D2780-A8F8-2948-86F1-74CBCB8A1899}"/>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8739" t="5530" r="7075" b="5106"/>
          <a:stretch/>
        </p:blipFill>
        <p:spPr bwMode="auto">
          <a:xfrm>
            <a:off x="1939068" y="1682945"/>
            <a:ext cx="8313863" cy="49135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3490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AB880-A287-754E-80CE-77361C231A41}"/>
              </a:ext>
            </a:extLst>
          </p:cNvPr>
          <p:cNvSpPr>
            <a:spLocks noGrp="1"/>
          </p:cNvSpPr>
          <p:nvPr>
            <p:ph type="title"/>
          </p:nvPr>
        </p:nvSpPr>
        <p:spPr/>
        <p:txBody>
          <a:bodyPr/>
          <a:lstStyle/>
          <a:p>
            <a:r>
              <a:rPr lang="en-US" dirty="0"/>
              <a:t>Workshop data (decentralized scenario)</a:t>
            </a:r>
          </a:p>
        </p:txBody>
      </p:sp>
      <p:pic>
        <p:nvPicPr>
          <p:cNvPr id="4" name="Content Placeholder 3">
            <a:extLst>
              <a:ext uri="{FF2B5EF4-FFF2-40B4-BE49-F238E27FC236}">
                <a16:creationId xmlns:a16="http://schemas.microsoft.com/office/drawing/2014/main" id="{DE8908D8-DA91-CA4E-9A77-00E8DF6DBCBF}"/>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0094" t="2875" r="6831" b="5515"/>
          <a:stretch/>
        </p:blipFill>
        <p:spPr bwMode="auto">
          <a:xfrm>
            <a:off x="1614791" y="1610256"/>
            <a:ext cx="8369429" cy="51273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2575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D6E17B-CFFB-684A-A41D-C1C2A42B3661}"/>
              </a:ext>
            </a:extLst>
          </p:cNvPr>
          <p:cNvSpPr>
            <a:spLocks noGrp="1"/>
          </p:cNvSpPr>
          <p:nvPr>
            <p:ph type="ctrTitle"/>
          </p:nvPr>
        </p:nvSpPr>
        <p:spPr/>
        <p:txBody>
          <a:bodyPr/>
          <a:lstStyle/>
          <a:p>
            <a:r>
              <a:rPr lang="en-US" dirty="0"/>
              <a:t>Conclusions:</a:t>
            </a:r>
          </a:p>
        </p:txBody>
      </p:sp>
      <p:sp>
        <p:nvSpPr>
          <p:cNvPr id="5" name="Subtitle 4">
            <a:extLst>
              <a:ext uri="{FF2B5EF4-FFF2-40B4-BE49-F238E27FC236}">
                <a16:creationId xmlns:a16="http://schemas.microsoft.com/office/drawing/2014/main" id="{28EAA998-A3B8-EC45-AC2C-010FA01C9E71}"/>
              </a:ext>
            </a:extLst>
          </p:cNvPr>
          <p:cNvSpPr>
            <a:spLocks noGrp="1"/>
          </p:cNvSpPr>
          <p:nvPr>
            <p:ph type="subTitle" idx="1"/>
          </p:nvPr>
        </p:nvSpPr>
        <p:spPr/>
        <p:txBody>
          <a:bodyPr/>
          <a:lstStyle/>
          <a:p>
            <a:r>
              <a:rPr lang="en-US" dirty="0"/>
              <a:t>Action Pathways and Evaluation findings</a:t>
            </a:r>
          </a:p>
        </p:txBody>
      </p:sp>
    </p:spTree>
    <p:extLst>
      <p:ext uri="{BB962C8B-B14F-4D97-AF65-F5344CB8AC3E}">
        <p14:creationId xmlns:p14="http://schemas.microsoft.com/office/powerpoint/2010/main" val="287075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656A-BF54-064C-874C-7D22511FEBA5}"/>
              </a:ext>
            </a:extLst>
          </p:cNvPr>
          <p:cNvSpPr>
            <a:spLocks noGrp="1"/>
          </p:cNvSpPr>
          <p:nvPr>
            <p:ph type="title"/>
          </p:nvPr>
        </p:nvSpPr>
        <p:spPr>
          <a:xfrm>
            <a:off x="0" y="245532"/>
            <a:ext cx="3540126" cy="4186767"/>
          </a:xfrm>
        </p:spPr>
        <p:txBody>
          <a:bodyPr/>
          <a:lstStyle/>
          <a:p>
            <a:r>
              <a:rPr lang="en-US" dirty="0"/>
              <a:t>Action Pathways:</a:t>
            </a:r>
            <a:br>
              <a:rPr lang="en-US" dirty="0"/>
            </a:br>
            <a:r>
              <a:rPr lang="en-US" dirty="0"/>
              <a:t>the data</a:t>
            </a:r>
          </a:p>
        </p:txBody>
      </p:sp>
      <p:graphicFrame>
        <p:nvGraphicFramePr>
          <p:cNvPr id="4" name="Content Placeholder 3">
            <a:extLst>
              <a:ext uri="{FF2B5EF4-FFF2-40B4-BE49-F238E27FC236}">
                <a16:creationId xmlns:a16="http://schemas.microsoft.com/office/drawing/2014/main" id="{AF28F35C-1C72-6744-90AB-B051508CD02F}"/>
              </a:ext>
            </a:extLst>
          </p:cNvPr>
          <p:cNvGraphicFramePr>
            <a:graphicFrameLocks noGrp="1"/>
          </p:cNvGraphicFramePr>
          <p:nvPr>
            <p:ph idx="1"/>
            <p:extLst>
              <p:ext uri="{D42A27DB-BD31-4B8C-83A1-F6EECF244321}">
                <p14:modId xmlns:p14="http://schemas.microsoft.com/office/powerpoint/2010/main" val="838604530"/>
              </p:ext>
            </p:extLst>
          </p:nvPr>
        </p:nvGraphicFramePr>
        <p:xfrm>
          <a:off x="2895600" y="94238"/>
          <a:ext cx="9203686" cy="6673726"/>
        </p:xfrm>
        <a:graphic>
          <a:graphicData uri="http://schemas.openxmlformats.org/drawingml/2006/table">
            <a:tbl>
              <a:tblPr firstRow="1" firstCol="1" bandRow="1">
                <a:tableStyleId>{5C22544A-7EE6-4342-B048-85BDC9FD1C3A}</a:tableStyleId>
              </a:tblPr>
              <a:tblGrid>
                <a:gridCol w="762000">
                  <a:extLst>
                    <a:ext uri="{9D8B030D-6E8A-4147-A177-3AD203B41FA5}">
                      <a16:colId xmlns:a16="http://schemas.microsoft.com/office/drawing/2014/main" val="1334977027"/>
                    </a:ext>
                  </a:extLst>
                </a:gridCol>
                <a:gridCol w="3757772">
                  <a:extLst>
                    <a:ext uri="{9D8B030D-6E8A-4147-A177-3AD203B41FA5}">
                      <a16:colId xmlns:a16="http://schemas.microsoft.com/office/drawing/2014/main" val="364328150"/>
                    </a:ext>
                  </a:extLst>
                </a:gridCol>
                <a:gridCol w="4683914">
                  <a:extLst>
                    <a:ext uri="{9D8B030D-6E8A-4147-A177-3AD203B41FA5}">
                      <a16:colId xmlns:a16="http://schemas.microsoft.com/office/drawing/2014/main" val="3448498772"/>
                    </a:ext>
                  </a:extLst>
                </a:gridCol>
              </a:tblGrid>
              <a:tr h="86484">
                <a:tc>
                  <a:txBody>
                    <a:bodyPr/>
                    <a:lstStyle/>
                    <a:p>
                      <a:pPr>
                        <a:lnSpc>
                          <a:spcPct val="150000"/>
                        </a:lnSpc>
                        <a:spcAft>
                          <a:spcPts val="800"/>
                        </a:spcAft>
                      </a:pPr>
                      <a:r>
                        <a:rPr lang="en-GB" sz="800">
                          <a:effectLst/>
                        </a:rPr>
                        <a:t>Vision</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a:effectLst/>
                        </a:rPr>
                        <a:t>Centralised</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a:effectLst/>
                        </a:rPr>
                        <a:t>Decentralised</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extLst>
                  <a:ext uri="{0D108BD9-81ED-4DB2-BD59-A6C34878D82A}">
                    <a16:rowId xmlns:a16="http://schemas.microsoft.com/office/drawing/2014/main" val="3589141813"/>
                  </a:ext>
                </a:extLst>
              </a:tr>
              <a:tr h="605964">
                <a:tc>
                  <a:txBody>
                    <a:bodyPr/>
                    <a:lstStyle/>
                    <a:p>
                      <a:pPr>
                        <a:lnSpc>
                          <a:spcPct val="150000"/>
                        </a:lnSpc>
                        <a:spcAft>
                          <a:spcPts val="800"/>
                        </a:spcAft>
                      </a:pPr>
                      <a:r>
                        <a:rPr lang="en-GB" sz="800" dirty="0">
                          <a:effectLst/>
                        </a:rPr>
                        <a:t>Horizon 1 Present Concerns</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a:effectLst/>
                        </a:rPr>
                        <a:t>Cost of multi-modal services no competitive, GM transport not affordable, no data integration, reliance on open data not reliable, data mostly owned by companies and not shared across providers, Lack of safe cycling infrastructure, need to encourage more active travel, insufficient EV vehicle charging infrastructure, lack of communication infrastructure</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a:effectLst/>
                        </a:rPr>
                        <a:t>Cost of multi-modal services no competitive, GM transport not affordable, no data integration, reliance on open data not reliable, data mostly owned by companies and not shared across providers, Lack of safe cycling infrastructure, need to encourage more active travel, insufficient EV vehicle charging infrastructure, lack of communication infrastructure, urban/rural split, currently it's easy to own a private car</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extLst>
                  <a:ext uri="{0D108BD9-81ED-4DB2-BD59-A6C34878D82A}">
                    <a16:rowId xmlns:a16="http://schemas.microsoft.com/office/drawing/2014/main" val="2488119584"/>
                  </a:ext>
                </a:extLst>
              </a:tr>
              <a:tr h="847583">
                <a:tc>
                  <a:txBody>
                    <a:bodyPr/>
                    <a:lstStyle/>
                    <a:p>
                      <a:pPr>
                        <a:lnSpc>
                          <a:spcPct val="150000"/>
                        </a:lnSpc>
                        <a:spcAft>
                          <a:spcPts val="800"/>
                        </a:spcAft>
                      </a:pPr>
                      <a:r>
                        <a:rPr lang="en-GB" sz="800">
                          <a:effectLst/>
                        </a:rPr>
                        <a:t>Horizon 3 Future Visions</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dirty="0">
                          <a:effectLst/>
                        </a:rPr>
                        <a:t>Centralised control system (AI) with real-time management of city travel, balancing demand cost and energy, integrated services (including timetabling), V2I, I2X, V2X, Real-time information availability (disruptions/tracking), Data-sharing incentives, Data used to drive policy and adaptive capacity, efficient use of infrastructure and services</a:t>
                      </a:r>
                    </a:p>
                    <a:p>
                      <a:pPr>
                        <a:lnSpc>
                          <a:spcPct val="150000"/>
                        </a:lnSpc>
                        <a:spcAft>
                          <a:spcPts val="800"/>
                        </a:spcAft>
                      </a:pPr>
                      <a:r>
                        <a:rPr lang="en-GB" sz="800" dirty="0">
                          <a:effectLst/>
                        </a:rPr>
                        <a:t>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dirty="0">
                          <a:effectLst/>
                        </a:rPr>
                        <a:t>Sustainable, decentralised, sharing, micro and active personalised mobility, MaaS to facilitate shared and personalised micro-mobility for all, promote active travel, reduce overall carbon emissions in the transport sector, peer-to-peer communication and management of mobility assets, MaaS digital platform to monitor and maintain assets and provide personalised peer-to-peer exchange and home deliveries, V2V, V2I,  Data used for monitoring and connecting people with the mobility assets, incentivised behavioural change towards active travel</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extLst>
                  <a:ext uri="{0D108BD9-81ED-4DB2-BD59-A6C34878D82A}">
                    <a16:rowId xmlns:a16="http://schemas.microsoft.com/office/drawing/2014/main" val="4077528596"/>
                  </a:ext>
                </a:extLst>
              </a:tr>
              <a:tr h="744859">
                <a:tc>
                  <a:txBody>
                    <a:bodyPr/>
                    <a:lstStyle/>
                    <a:p>
                      <a:pPr>
                        <a:lnSpc>
                          <a:spcPct val="150000"/>
                        </a:lnSpc>
                        <a:spcAft>
                          <a:spcPts val="800"/>
                        </a:spcAft>
                      </a:pPr>
                      <a:r>
                        <a:rPr lang="en-GB" sz="800">
                          <a:effectLst/>
                        </a:rPr>
                        <a:t>Horizon 3 emergent technologies</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a:effectLst/>
                        </a:rPr>
                        <a:t>Biometric identification, Urban air mobility, Connected Autonomous Vehicles, Drone deliveries, Digital connectivity, 5G network, mobile data analysis, Digital Mobility Platform (for MaaS), Satellite technology for monitoring and communication, mobile data analysis, smart junctions</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dirty="0">
                          <a:effectLst/>
                        </a:rPr>
                        <a:t>Use of AI, drones, connected EV, swappable solid-state batteries, biometric payment, sharing economy systems, micro mobility, open collaboration between businesses and local government, 5G network, IoT and edge computing towards edge utilities. </a:t>
                      </a:r>
                    </a:p>
                    <a:p>
                      <a:pPr>
                        <a:lnSpc>
                          <a:spcPct val="150000"/>
                        </a:lnSpc>
                        <a:spcAft>
                          <a:spcPts val="800"/>
                        </a:spcAft>
                      </a:pPr>
                      <a:r>
                        <a:rPr lang="en-GB" sz="800" dirty="0">
                          <a:effectLst/>
                        </a:rPr>
                        <a:t>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extLst>
                  <a:ext uri="{0D108BD9-81ED-4DB2-BD59-A6C34878D82A}">
                    <a16:rowId xmlns:a16="http://schemas.microsoft.com/office/drawing/2014/main" val="1002586339"/>
                  </a:ext>
                </a:extLst>
              </a:tr>
              <a:tr h="1386064">
                <a:tc>
                  <a:txBody>
                    <a:bodyPr/>
                    <a:lstStyle/>
                    <a:p>
                      <a:pPr>
                        <a:lnSpc>
                          <a:spcPct val="150000"/>
                        </a:lnSpc>
                        <a:spcAft>
                          <a:spcPts val="800"/>
                        </a:spcAft>
                      </a:pPr>
                      <a:r>
                        <a:rPr lang="en-GB" sz="800">
                          <a:effectLst/>
                        </a:rPr>
                        <a:t>Horizon 2 Short to mid-term action pathways</a:t>
                      </a:r>
                    </a:p>
                    <a:p>
                      <a:pPr>
                        <a:lnSpc>
                          <a:spcPct val="150000"/>
                        </a:lnSpc>
                        <a:spcAft>
                          <a:spcPts val="800"/>
                        </a:spcAft>
                      </a:pPr>
                      <a:r>
                        <a:rPr lang="en-GB" sz="800">
                          <a:effectLst/>
                        </a:rPr>
                        <a:t>(triangle of change)</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dirty="0">
                          <a:effectLst/>
                        </a:rPr>
                        <a:t>Reduction in private car usage as well as petrol/diesel usage, more fast EV charging points commercially rolled out with incentive schemes for the adoption of EV vehicles, Renewable energy generation, improve public perceptions on new technologies and mobility platform, bypass initial technological barrier, shift infrastructure investment to prioritise CAV network, improve data security, design vertiport infrastructure, build trust with early assisted tech and regulation around it, finish 5G infrastructure for V2I, V2X, I2X communications, revise air traffic regulation, transition away from car usage for short trips with the use of council green fleets, implement clean air zones, expand cycling network, create a digital mobility platform for GM</a:t>
                      </a:r>
                    </a:p>
                    <a:p>
                      <a:pPr>
                        <a:lnSpc>
                          <a:spcPct val="150000"/>
                        </a:lnSpc>
                        <a:spcAft>
                          <a:spcPts val="800"/>
                        </a:spcAft>
                      </a:pPr>
                      <a:r>
                        <a:rPr lang="en-GB" sz="800" dirty="0">
                          <a:effectLst/>
                        </a:rPr>
                        <a:t>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a:effectLst/>
                        </a:rPr>
                        <a:t>Use of social media and communication strategies to raise public awareness and acceptance for shared mobility, unmanned vehicle travel and cash removal, achieve critical mass of users, introduce local air travel, behavioural change towards sharing assets, improve street charging and introduce swappable batteries, improve data privacy, solve insurance issues with CAV, improve infrastructure and design in accordance with CAV/EV suitability with swappable batteries, commercial viability of multi-transport system platforms, install 5G infrastructure for V2X and V2I, introduce micro-mobility such as bike and scooters, introduce digital platform (MaaS) to facilitate mobility achieve zero data latency with CAVs, find feasible business model for fare fees imposed on customers and operators, replace fossil fuel usage in transportation with clean energy, reduce private car usage and promote sharing assets, increase running costs on petrol cars, regenerate local centres, national guidance and policy, improve data collection, policy change to accommodate sharing as well as insurance provision for shared assets, more cycle lanes for promotion of active travel</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extLst>
                  <a:ext uri="{0D108BD9-81ED-4DB2-BD59-A6C34878D82A}">
                    <a16:rowId xmlns:a16="http://schemas.microsoft.com/office/drawing/2014/main" val="2786549944"/>
                  </a:ext>
                </a:extLst>
              </a:tr>
              <a:tr h="1889949">
                <a:tc>
                  <a:txBody>
                    <a:bodyPr/>
                    <a:lstStyle/>
                    <a:p>
                      <a:pPr>
                        <a:lnSpc>
                          <a:spcPct val="150000"/>
                        </a:lnSpc>
                        <a:spcAft>
                          <a:spcPts val="800"/>
                        </a:spcAft>
                      </a:pPr>
                      <a:r>
                        <a:rPr lang="en-GB" sz="800">
                          <a:effectLst/>
                        </a:rPr>
                        <a:t>Long-term action pathways</a:t>
                      </a:r>
                    </a:p>
                    <a:p>
                      <a:pPr>
                        <a:lnSpc>
                          <a:spcPct val="150000"/>
                        </a:lnSpc>
                        <a:spcAft>
                          <a:spcPts val="800"/>
                        </a:spcAft>
                      </a:pPr>
                      <a:r>
                        <a:rPr lang="en-GB" sz="800">
                          <a:effectLst/>
                        </a:rPr>
                        <a:t>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dirty="0">
                          <a:effectLst/>
                        </a:rPr>
                        <a:t>Promote shared usage of vehicles and Resolve Tax implications and operational issues (who services etc) in shared assets, improve cybersecurity of digital mobility platform, retrofit assets with new technology, use incentives to encourage 3rd party data sharing for feeding into a centralised data collection and analysis system close to real-time, simplify ticketing offering tap and go or facial recognition frictionless public transport journeys, use data for wider understanding of service demand and supply with TfGM to facilitate connection between demand and supply, shift behaviour of the system to adaptive with a central management system, reduce the use of freight lorries in city centre, achieve integration between services, </a:t>
                      </a:r>
                      <a:r>
                        <a:rPr lang="en-GB" sz="800" dirty="0" err="1">
                          <a:effectLst/>
                        </a:rPr>
                        <a:t>DfT</a:t>
                      </a:r>
                      <a:r>
                        <a:rPr lang="en-GB" sz="800" dirty="0">
                          <a:effectLst/>
                        </a:rPr>
                        <a:t> to write policy or regulation for sharing of data, Decommission physical signs and signals, ban petrol cars, further reduction in private car usage</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tc>
                  <a:txBody>
                    <a:bodyPr/>
                    <a:lstStyle/>
                    <a:p>
                      <a:pPr>
                        <a:lnSpc>
                          <a:spcPct val="150000"/>
                        </a:lnSpc>
                        <a:spcAft>
                          <a:spcPts val="800"/>
                        </a:spcAft>
                      </a:pPr>
                      <a:r>
                        <a:rPr lang="en-GB" sz="800" dirty="0">
                          <a:effectLst/>
                        </a:rPr>
                        <a:t>Improve collection, cleaning and security of data to balance services, finalised insurance and liability with the use of national regulations, introduce specialised infrastructure to park and maintain systems, on demand rapid transportation with autonomous driving public transport systems, need for commercial standards for sharing data and use of universal platforms involving fees, achieve real time maintenance reporting, introduce infrastructure for sharing economies, use data to improve CAV systems with data standards and systems converging to deliver services to customers, contactless future payment method,, Cycle to work schemes, discounts on travel for certain groups for accessibility and affordability for all, introduce clean-air zones particularly in urban centres, introduce more home deliveries to discourage travel for shopping and smaller tasks, introduce regulation on emissions and a ban on petrol cars</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25007" marR="25007" marT="0" marB="0"/>
                </a:tc>
                <a:extLst>
                  <a:ext uri="{0D108BD9-81ED-4DB2-BD59-A6C34878D82A}">
                    <a16:rowId xmlns:a16="http://schemas.microsoft.com/office/drawing/2014/main" val="3083217584"/>
                  </a:ext>
                </a:extLst>
              </a:tr>
            </a:tbl>
          </a:graphicData>
        </a:graphic>
      </p:graphicFrame>
    </p:spTree>
    <p:extLst>
      <p:ext uri="{BB962C8B-B14F-4D97-AF65-F5344CB8AC3E}">
        <p14:creationId xmlns:p14="http://schemas.microsoft.com/office/powerpoint/2010/main" val="3741603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Short-mid term  </a:t>
            </a:r>
          </a:p>
        </p:txBody>
      </p:sp>
      <p:sp>
        <p:nvSpPr>
          <p:cNvPr id="4" name="Content Placeholder 3"/>
          <p:cNvSpPr>
            <a:spLocks noGrp="1"/>
          </p:cNvSpPr>
          <p:nvPr>
            <p:ph sz="half" idx="2"/>
          </p:nvPr>
        </p:nvSpPr>
        <p:spPr>
          <a:xfrm>
            <a:off x="657224" y="1998134"/>
            <a:ext cx="10581906" cy="4198480"/>
          </a:xfrm>
        </p:spPr>
        <p:txBody>
          <a:bodyPr>
            <a:noAutofit/>
          </a:bodyPr>
          <a:lstStyle/>
          <a:p>
            <a:r>
              <a:rPr lang="en-GB" sz="2000" dirty="0"/>
              <a:t>In the short-mid-term, both scenarios aim to:</a:t>
            </a:r>
          </a:p>
          <a:p>
            <a:pPr marL="457200" indent="-457200">
              <a:buFont typeface="+mj-lt"/>
              <a:buAutoNum type="arabicPeriod"/>
            </a:pPr>
            <a:r>
              <a:rPr lang="en-GB" sz="2000" dirty="0"/>
              <a:t>reduce private car usage and reduce the use of fossil fuel powered vehicles</a:t>
            </a:r>
          </a:p>
          <a:p>
            <a:pPr marL="457200" indent="-457200">
              <a:buFont typeface="+mj-lt"/>
              <a:buAutoNum type="arabicPeriod"/>
            </a:pPr>
            <a:r>
              <a:rPr lang="en-GB" sz="2000" dirty="0"/>
              <a:t>promote Electric Vehicles (EV)</a:t>
            </a:r>
          </a:p>
          <a:p>
            <a:pPr marL="457200" indent="-457200">
              <a:buFont typeface="+mj-lt"/>
              <a:buAutoNum type="arabicPeriod"/>
            </a:pPr>
            <a:r>
              <a:rPr lang="en-GB" sz="2000" dirty="0"/>
              <a:t>Public engagement campaigns</a:t>
            </a:r>
          </a:p>
          <a:p>
            <a:pPr marL="457200" indent="-457200">
              <a:buFont typeface="+mj-lt"/>
              <a:buAutoNum type="arabicPeriod"/>
            </a:pPr>
            <a:r>
              <a:rPr lang="en-GB" sz="2000" dirty="0"/>
              <a:t>Infrastructure improvements in three parts:</a:t>
            </a:r>
          </a:p>
          <a:p>
            <a:pPr marL="713232" lvl="1" indent="-457200">
              <a:buFont typeface="+mj-lt"/>
              <a:buAutoNum type="arabicPeriod"/>
            </a:pPr>
            <a:r>
              <a:rPr lang="en-GB" sz="1600" dirty="0"/>
              <a:t>communication and enabling V2I and V2X communications;</a:t>
            </a:r>
          </a:p>
          <a:p>
            <a:pPr marL="713232" lvl="1" indent="-457200">
              <a:buFont typeface="+mj-lt"/>
              <a:buAutoNum type="arabicPeriod"/>
            </a:pPr>
            <a:r>
              <a:rPr lang="en-GB" sz="1600" dirty="0"/>
              <a:t>prerequisite infrastructural requirements for CAV rollout;</a:t>
            </a:r>
          </a:p>
          <a:p>
            <a:pPr marL="713232" lvl="1" indent="-457200">
              <a:buFont typeface="+mj-lt"/>
              <a:buAutoNum type="arabicPeriod"/>
            </a:pPr>
            <a:r>
              <a:rPr lang="en-GB" sz="1600" dirty="0"/>
              <a:t>increased provision of cycle lanes. </a:t>
            </a:r>
          </a:p>
          <a:p>
            <a:pPr marL="457200" indent="-457200">
              <a:buFont typeface="+mj-lt"/>
              <a:buAutoNum type="arabicPeriod"/>
            </a:pPr>
            <a:r>
              <a:rPr lang="en-GB" sz="2000" dirty="0"/>
              <a:t>Urban centre reforms </a:t>
            </a:r>
          </a:p>
          <a:p>
            <a:pPr marL="457200" indent="-457200">
              <a:buFont typeface="+mj-lt"/>
              <a:buAutoNum type="arabicPeriod"/>
            </a:pPr>
            <a:r>
              <a:rPr lang="en-GB" sz="2000" dirty="0"/>
              <a:t>Creation of a digital mobility platform (for </a:t>
            </a:r>
            <a:r>
              <a:rPr lang="en-GB" sz="2000" dirty="0" err="1"/>
              <a:t>MaaS</a:t>
            </a:r>
            <a:r>
              <a:rPr lang="en-GB" sz="2000" dirty="0"/>
              <a:t>) </a:t>
            </a:r>
            <a:endParaRPr lang="en-GB" sz="1800" dirty="0"/>
          </a:p>
        </p:txBody>
      </p:sp>
    </p:spTree>
    <p:extLst>
      <p:ext uri="{BB962C8B-B14F-4D97-AF65-F5344CB8AC3E}">
        <p14:creationId xmlns:p14="http://schemas.microsoft.com/office/powerpoint/2010/main" val="3984811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Long term</a:t>
            </a:r>
          </a:p>
        </p:txBody>
      </p:sp>
      <p:sp>
        <p:nvSpPr>
          <p:cNvPr id="5" name="Content Placeholder 4"/>
          <p:cNvSpPr>
            <a:spLocks noGrp="1"/>
          </p:cNvSpPr>
          <p:nvPr>
            <p:ph sz="half" idx="1"/>
          </p:nvPr>
        </p:nvSpPr>
        <p:spPr>
          <a:xfrm>
            <a:off x="676655" y="1998134"/>
            <a:ext cx="10753343" cy="3767328"/>
          </a:xfrm>
        </p:spPr>
        <p:txBody>
          <a:bodyPr>
            <a:normAutofit fontScale="92500" lnSpcReduction="20000"/>
          </a:bodyPr>
          <a:lstStyle/>
          <a:p>
            <a:r>
              <a:rPr lang="en-GB" dirty="0"/>
              <a:t>Both scenarios diverge more significantly as we move towards the long-term proposed changes, though some similarities in actions persist:</a:t>
            </a:r>
          </a:p>
          <a:p>
            <a:pPr marL="457200" indent="-457200">
              <a:buFont typeface="+mj-lt"/>
              <a:buAutoNum type="arabicPeriod"/>
            </a:pPr>
            <a:r>
              <a:rPr lang="en-GB" dirty="0"/>
              <a:t>A ban on </a:t>
            </a:r>
            <a:r>
              <a:rPr lang="en-GB" dirty="0" err="1"/>
              <a:t>petrol</a:t>
            </a:r>
            <a:r>
              <a:rPr lang="en-GB" dirty="0"/>
              <a:t> cars </a:t>
            </a:r>
          </a:p>
          <a:p>
            <a:pPr marL="457200" indent="-457200">
              <a:buFont typeface="+mj-lt"/>
              <a:buAutoNum type="arabicPeriod"/>
            </a:pPr>
            <a:r>
              <a:rPr lang="en-GB" dirty="0"/>
              <a:t>Introduction of CAV in the transport eco-system </a:t>
            </a:r>
          </a:p>
          <a:p>
            <a:pPr marL="457200" indent="-457200">
              <a:buFont typeface="+mj-lt"/>
              <a:buAutoNum type="arabicPeriod"/>
            </a:pPr>
            <a:r>
              <a:rPr lang="en-GB" dirty="0"/>
              <a:t>Regulations and technology advancements facilitating increased data collection, sharing, security and analysis at real-time</a:t>
            </a:r>
          </a:p>
          <a:p>
            <a:pPr marL="457200" indent="-457200">
              <a:buFont typeface="+mj-lt"/>
              <a:buAutoNum type="arabicPeriod"/>
            </a:pPr>
            <a:r>
              <a:rPr lang="en-GB" dirty="0"/>
              <a:t>Introduction of improved payment methods for frictionless journeys</a:t>
            </a:r>
          </a:p>
          <a:p>
            <a:endParaRPr lang="en-GB" dirty="0"/>
          </a:p>
          <a:p>
            <a:r>
              <a:rPr lang="en-GB" dirty="0"/>
              <a:t>This pluralistic approach enabled the stakeholder to learn and better understand how the different scenarios compare through opening up a discussion on adaptable, integrated policy and action pathways for potential disruptions.</a:t>
            </a:r>
          </a:p>
          <a:p>
            <a:endParaRPr lang="en-GB" dirty="0"/>
          </a:p>
        </p:txBody>
      </p:sp>
    </p:spTree>
    <p:extLst>
      <p:ext uri="{BB962C8B-B14F-4D97-AF65-F5344CB8AC3E}">
        <p14:creationId xmlns:p14="http://schemas.microsoft.com/office/powerpoint/2010/main" val="981314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Stakeholder Ambitions</a:t>
            </a:r>
          </a:p>
        </p:txBody>
      </p:sp>
      <p:sp>
        <p:nvSpPr>
          <p:cNvPr id="5" name="Content Placeholder 4"/>
          <p:cNvSpPr>
            <a:spLocks noGrp="1"/>
          </p:cNvSpPr>
          <p:nvPr>
            <p:ph sz="half" idx="1"/>
          </p:nvPr>
        </p:nvSpPr>
        <p:spPr>
          <a:xfrm>
            <a:off x="676655" y="1998134"/>
            <a:ext cx="5413427" cy="3767328"/>
          </a:xfrm>
        </p:spPr>
        <p:txBody>
          <a:bodyPr>
            <a:normAutofit fontScale="85000" lnSpcReduction="20000"/>
          </a:bodyPr>
          <a:lstStyle/>
          <a:p>
            <a:r>
              <a:rPr lang="en-GB" dirty="0"/>
              <a:t>The survey revealed that the GM public values seamless journeys as the most desirable aspect alongside the creation of a single </a:t>
            </a:r>
            <a:r>
              <a:rPr lang="en-GB" dirty="0" err="1"/>
              <a:t>MaaS</a:t>
            </a:r>
            <a:r>
              <a:rPr lang="en-GB" dirty="0"/>
              <a:t> digital platform for the purchase and planning of all mobility services. </a:t>
            </a:r>
          </a:p>
          <a:p>
            <a:r>
              <a:rPr lang="en-GB" dirty="0"/>
              <a:t>Government stakeholders value the creation of new payment methods while the public ranked that aspect as one of the least important. </a:t>
            </a:r>
          </a:p>
          <a:p>
            <a:r>
              <a:rPr lang="en-GB" dirty="0"/>
              <a:t>Public is primarily concerned with reducing travel time along with a single </a:t>
            </a:r>
            <a:r>
              <a:rPr lang="en-GB" dirty="0" err="1"/>
              <a:t>MaaS</a:t>
            </a:r>
            <a:r>
              <a:rPr lang="en-GB" dirty="0"/>
              <a:t> digital platform for ease of planning, purchasing and managing all transport services in GM. </a:t>
            </a:r>
          </a:p>
          <a:p>
            <a:r>
              <a:rPr lang="en-GB" dirty="0"/>
              <a:t>Government and operator stakeholders emphasised data generation, collection and analysis, while consumers gave this aspect lower priority. </a:t>
            </a:r>
          </a:p>
          <a:p>
            <a:endParaRPr lang="en-GB" dirty="0"/>
          </a:p>
        </p:txBody>
      </p:sp>
      <p:pic>
        <p:nvPicPr>
          <p:cNvPr id="7" name="Picture 6">
            <a:extLst>
              <a:ext uri="{FF2B5EF4-FFF2-40B4-BE49-F238E27FC236}">
                <a16:creationId xmlns:a16="http://schemas.microsoft.com/office/drawing/2014/main" id="{D8436273-5496-4163-BB5E-38A03357D3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32" t="32496" r="47859" b="344"/>
          <a:stretch/>
        </p:blipFill>
        <p:spPr>
          <a:xfrm>
            <a:off x="6328341" y="1846555"/>
            <a:ext cx="5698820" cy="4924340"/>
          </a:xfrm>
          <a:prstGeom prst="rect">
            <a:avLst/>
          </a:prstGeom>
        </p:spPr>
      </p:pic>
    </p:spTree>
    <p:extLst>
      <p:ext uri="{BB962C8B-B14F-4D97-AF65-F5344CB8AC3E}">
        <p14:creationId xmlns:p14="http://schemas.microsoft.com/office/powerpoint/2010/main" val="228043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15871DCA-B7BE-4C12-86EF-6B287F451D5F}"/>
              </a:ext>
            </a:extLst>
          </p:cNvPr>
          <p:cNvPicPr>
            <a:picLocks noChangeAspect="1"/>
          </p:cNvPicPr>
          <p:nvPr/>
        </p:nvPicPr>
        <p:blipFill rotWithShape="1">
          <a:blip r:embed="rId2">
            <a:alphaModFix amt="45000"/>
          </a:blip>
          <a:srcRect r="-9377" b="-5286"/>
          <a:stretch/>
        </p:blipFill>
        <p:spPr>
          <a:xfrm>
            <a:off x="2297624" y="634366"/>
            <a:ext cx="9681636" cy="5826585"/>
          </a:xfrm>
          <a:prstGeom prst="rect">
            <a:avLst/>
          </a:prstGeom>
        </p:spPr>
      </p:pic>
      <p:sp>
        <p:nvSpPr>
          <p:cNvPr id="2" name="Title 1"/>
          <p:cNvSpPr>
            <a:spLocks noGrp="1"/>
          </p:cNvSpPr>
          <p:nvPr>
            <p:ph type="ctrTitle"/>
          </p:nvPr>
        </p:nvSpPr>
        <p:spPr>
          <a:xfrm>
            <a:off x="603504" y="770467"/>
            <a:ext cx="10782300" cy="3352800"/>
          </a:xfrm>
        </p:spPr>
        <p:txBody>
          <a:bodyPr>
            <a:normAutofit/>
          </a:bodyPr>
          <a:lstStyle/>
          <a:p>
            <a:r>
              <a:rPr lang="en-GB" dirty="0">
                <a:solidFill>
                  <a:schemeClr val="tx1"/>
                </a:solidFill>
              </a:rPr>
              <a:t>Thank you</a:t>
            </a:r>
            <a:endParaRPr lang="en-US" b="1" dirty="0">
              <a:solidFill>
                <a:schemeClr val="tx1"/>
              </a:solidFill>
              <a:ea typeface="+mj-lt"/>
              <a:cs typeface="+mj-lt"/>
            </a:endParaRPr>
          </a:p>
        </p:txBody>
      </p:sp>
      <p:sp>
        <p:nvSpPr>
          <p:cNvPr id="6" name="Subtitle 5">
            <a:extLst>
              <a:ext uri="{FF2B5EF4-FFF2-40B4-BE49-F238E27FC236}">
                <a16:creationId xmlns:a16="http://schemas.microsoft.com/office/drawing/2014/main" id="{0F943549-5918-104C-8B6C-779E89CE9BCE}"/>
              </a:ext>
            </a:extLst>
          </p:cNvPr>
          <p:cNvSpPr>
            <a:spLocks noGrp="1"/>
          </p:cNvSpPr>
          <p:nvPr>
            <p:ph type="subTitle" idx="1"/>
          </p:nvPr>
        </p:nvSpPr>
        <p:spPr/>
        <p:txBody>
          <a:bodyPr/>
          <a:lstStyle/>
          <a:p>
            <a:r>
              <a:rPr lang="en-GB" dirty="0"/>
              <a:t>Website: http://www.complexurban.com/site/cpu/</a:t>
            </a:r>
          </a:p>
          <a:p>
            <a:r>
              <a:rPr lang="en-GB" dirty="0"/>
              <a:t>Twitter: @</a:t>
            </a:r>
            <a:r>
              <a:rPr lang="en-GB" dirty="0" err="1"/>
              <a:t>complexurbanism</a:t>
            </a:r>
            <a:endParaRPr lang="en-GB" dirty="0"/>
          </a:p>
          <a:p>
            <a:endParaRPr lang="en-US" dirty="0"/>
          </a:p>
        </p:txBody>
      </p:sp>
    </p:spTree>
    <p:extLst>
      <p:ext uri="{BB962C8B-B14F-4D97-AF65-F5344CB8AC3E}">
        <p14:creationId xmlns:p14="http://schemas.microsoft.com/office/powerpoint/2010/main" val="3736526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p:txBody>
          <a:bodyPr/>
          <a:lstStyle/>
          <a:p>
            <a:r>
              <a:rPr lang="en-US" dirty="0"/>
              <a:t>About the project &amp; </a:t>
            </a:r>
            <a:r>
              <a:rPr lang="en-US" dirty="0" err="1"/>
              <a:t>MaaS</a:t>
            </a:r>
          </a:p>
        </p:txBody>
      </p:sp>
      <p:sp>
        <p:nvSpPr>
          <p:cNvPr id="3" name="Content Placeholder 2">
            <a:extLst>
              <a:ext uri="{FF2B5EF4-FFF2-40B4-BE49-F238E27FC236}">
                <a16:creationId xmlns:a16="http://schemas.microsoft.com/office/drawing/2014/main" id="{DFD4F5A2-CC29-4394-9E37-B71EDE38D531}"/>
              </a:ext>
            </a:extLst>
          </p:cNvPr>
          <p:cNvSpPr>
            <a:spLocks noGrp="1"/>
          </p:cNvSpPr>
          <p:nvPr>
            <p:ph idx="1"/>
          </p:nvPr>
        </p:nvSpPr>
        <p:spPr>
          <a:xfrm>
            <a:off x="838200" y="1825625"/>
            <a:ext cx="5893905" cy="4351338"/>
          </a:xfrm>
        </p:spPr>
        <p:txBody>
          <a:bodyPr vert="horz" lIns="91440" tIns="45720" rIns="91440" bIns="45720" rtlCol="0" anchor="t">
            <a:noAutofit/>
          </a:bodyPr>
          <a:lstStyle/>
          <a:p>
            <a:pPr marL="0" indent="0">
              <a:buNone/>
            </a:pPr>
            <a:r>
              <a:rPr lang="en-US" sz="2000" dirty="0">
                <a:ea typeface="+mn-lt"/>
                <a:cs typeface="+mn-lt"/>
              </a:rPr>
              <a:t>This project is funded by the DEAS Network Plus. The aim of the project is </a:t>
            </a:r>
            <a:r>
              <a:rPr lang="en-US" sz="2000" u="sng" dirty="0">
                <a:solidFill>
                  <a:schemeClr val="tx2">
                    <a:lumMod val="75000"/>
                    <a:lumOff val="25000"/>
                  </a:schemeClr>
                </a:solidFill>
                <a:latin typeface="Brandon Grotesque Medium" panose="020B0603020203060202" pitchFamily="34" charset="0"/>
                <a:ea typeface="+mn-lt"/>
                <a:cs typeface="+mn-lt"/>
              </a:rPr>
              <a:t>to develop a MaaS prototype that is specific to the Greater Manchester </a:t>
            </a:r>
            <a:r>
              <a:rPr lang="en-US" sz="2000" dirty="0">
                <a:ea typeface="+mn-lt"/>
                <a:cs typeface="+mn-lt"/>
              </a:rPr>
              <a:t>context and considers everyday user preferences. To achieve this, the research run a number of workshops and a user survey to reveal future policy pathways towards better transport services in Greater Manchester.</a:t>
            </a:r>
          </a:p>
          <a:p>
            <a:pPr marL="0" indent="0">
              <a:buNone/>
            </a:pPr>
            <a:r>
              <a:rPr lang="en-US" sz="2000" dirty="0">
                <a:ea typeface="+mn-lt"/>
                <a:cs typeface="+mn-lt"/>
              </a:rPr>
              <a:t>Research was conducted online using MS Forms and Miro platforms.</a:t>
            </a:r>
          </a:p>
          <a:p>
            <a:pPr marL="0" indent="0">
              <a:buNone/>
            </a:pPr>
            <a:endParaRPr lang="en-US" sz="2000" dirty="0">
              <a:ea typeface="+mn-lt"/>
              <a:cs typeface="+mn-lt"/>
            </a:endParaRPr>
          </a:p>
        </p:txBody>
      </p:sp>
      <p:pic>
        <p:nvPicPr>
          <p:cNvPr id="4" name="Picture 4" descr="Diagram&#10;&#10;Description automatically generated">
            <a:extLst>
              <a:ext uri="{FF2B5EF4-FFF2-40B4-BE49-F238E27FC236}">
                <a16:creationId xmlns:a16="http://schemas.microsoft.com/office/drawing/2014/main" id="{45C739A9-E376-4655-AE5C-C03F89ED7E0B}"/>
              </a:ext>
            </a:extLst>
          </p:cNvPr>
          <p:cNvPicPr>
            <a:picLocks noChangeAspect="1"/>
          </p:cNvPicPr>
          <p:nvPr/>
        </p:nvPicPr>
        <p:blipFill>
          <a:blip r:embed="rId2"/>
          <a:stretch>
            <a:fillRect/>
          </a:stretch>
        </p:blipFill>
        <p:spPr>
          <a:xfrm>
            <a:off x="6414052" y="1075911"/>
            <a:ext cx="5335656" cy="5335656"/>
          </a:xfrm>
          <a:prstGeom prst="rect">
            <a:avLst/>
          </a:prstGeom>
        </p:spPr>
      </p:pic>
    </p:spTree>
    <p:extLst>
      <p:ext uri="{BB962C8B-B14F-4D97-AF65-F5344CB8AC3E}">
        <p14:creationId xmlns:p14="http://schemas.microsoft.com/office/powerpoint/2010/main" val="2884971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7913" b="13995"/>
          <a:stretch/>
        </p:blipFill>
        <p:spPr bwMode="auto">
          <a:xfrm>
            <a:off x="4714672" y="0"/>
            <a:ext cx="6016002" cy="6643688"/>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F35C9A04-2D8A-1A44-80A7-94D8D13E0B3C}"/>
              </a:ext>
            </a:extLst>
          </p:cNvPr>
          <p:cNvSpPr>
            <a:spLocks noGrp="1"/>
          </p:cNvSpPr>
          <p:nvPr>
            <p:ph type="title"/>
          </p:nvPr>
        </p:nvSpPr>
        <p:spPr>
          <a:xfrm>
            <a:off x="657224" y="499533"/>
            <a:ext cx="10772775" cy="1658198"/>
          </a:xfrm>
        </p:spPr>
        <p:txBody>
          <a:bodyPr/>
          <a:lstStyle/>
          <a:p>
            <a:r>
              <a:rPr lang="en-US" dirty="0"/>
              <a:t>Project Map</a:t>
            </a:r>
          </a:p>
        </p:txBody>
      </p:sp>
    </p:spTree>
    <p:extLst>
      <p:ext uri="{BB962C8B-B14F-4D97-AF65-F5344CB8AC3E}">
        <p14:creationId xmlns:p14="http://schemas.microsoft.com/office/powerpoint/2010/main" val="1090034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p:txBody>
          <a:bodyPr/>
          <a:lstStyle/>
          <a:p>
            <a:r>
              <a:rPr lang="en-US" dirty="0" err="1">
                <a:latin typeface="Calibri"/>
                <a:cs typeface="Calibri"/>
              </a:rPr>
              <a:t>MaaS</a:t>
            </a:r>
            <a:r>
              <a:rPr lang="en-US" dirty="0">
                <a:latin typeface="Calibri"/>
                <a:cs typeface="Calibri"/>
              </a:rPr>
              <a:t> overview</a:t>
            </a:r>
          </a:p>
        </p:txBody>
      </p:sp>
      <p:sp>
        <p:nvSpPr>
          <p:cNvPr id="12" name="Content Placeholder 2">
            <a:extLst>
              <a:ext uri="{FF2B5EF4-FFF2-40B4-BE49-F238E27FC236}">
                <a16:creationId xmlns:a16="http://schemas.microsoft.com/office/drawing/2014/main" id="{B2565E4B-D679-49FD-818C-02B8AD9AA67E}"/>
              </a:ext>
            </a:extLst>
          </p:cNvPr>
          <p:cNvSpPr txBox="1">
            <a:spLocks/>
          </p:cNvSpPr>
          <p:nvPr/>
        </p:nvSpPr>
        <p:spPr>
          <a:xfrm>
            <a:off x="5648325" y="738187"/>
            <a:ext cx="6036781" cy="1823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000" dirty="0">
                <a:latin typeface="Brandon Grotesque Regular" panose="020B0503020203060202" pitchFamily="34" charset="0"/>
                <a:ea typeface="+mn-lt"/>
                <a:cs typeface="+mn-lt"/>
              </a:rPr>
              <a:t>(our) </a:t>
            </a:r>
            <a:r>
              <a:rPr lang="en-US" sz="2000" dirty="0">
                <a:latin typeface="Brandon Grotesque Regular" panose="020B0503020203060202" pitchFamily="34" charset="0"/>
                <a:ea typeface="+mn-lt"/>
                <a:cs typeface="+mn-lt"/>
              </a:rPr>
              <a:t>MaaS Definition:</a:t>
            </a:r>
            <a:endParaRPr lang="en-US" dirty="0">
              <a:latin typeface="Brandon Grotesque Regular" panose="020B0503020203060202" pitchFamily="34" charset="0"/>
              <a:ea typeface="+mn-lt"/>
              <a:cs typeface="+mn-lt"/>
            </a:endParaRPr>
          </a:p>
          <a:p>
            <a:pPr marL="0" indent="0">
              <a:buNone/>
            </a:pPr>
            <a:r>
              <a:rPr lang="en-US" sz="2000" dirty="0">
                <a:latin typeface="Brandon Grotesque Regular" panose="020B0503020203060202" pitchFamily="34" charset="0"/>
                <a:ea typeface="+mn-lt"/>
                <a:cs typeface="+mn-lt"/>
              </a:rPr>
              <a:t>A user-centric multi-modal mobility service platform that delivers </a:t>
            </a:r>
            <a:r>
              <a:rPr lang="en-US" sz="2000" dirty="0" err="1">
                <a:latin typeface="Brandon Grotesque Regular" panose="020B0503020203060202" pitchFamily="34" charset="0"/>
                <a:ea typeface="+mn-lt"/>
                <a:cs typeface="+mn-lt"/>
              </a:rPr>
              <a:t>optimised</a:t>
            </a:r>
            <a:r>
              <a:rPr lang="en-US" sz="2000" dirty="0">
                <a:latin typeface="Brandon Grotesque Regular" panose="020B0503020203060202" pitchFamily="34" charset="0"/>
                <a:ea typeface="+mn-lt"/>
                <a:cs typeface="+mn-lt"/>
              </a:rPr>
              <a:t> advanced services for all involved parties through </a:t>
            </a:r>
            <a:r>
              <a:rPr lang="en-GB" sz="2000" dirty="0">
                <a:latin typeface="Brandon Grotesque Regular" panose="020B0503020203060202" pitchFamily="34" charset="0"/>
                <a:ea typeface="+mn-lt"/>
                <a:cs typeface="+mn-lt"/>
              </a:rPr>
              <a:t>utilisation</a:t>
            </a:r>
            <a:r>
              <a:rPr lang="en-US" sz="2000" dirty="0">
                <a:latin typeface="Brandon Grotesque Regular" panose="020B0503020203060202" pitchFamily="34" charset="0"/>
                <a:ea typeface="+mn-lt"/>
                <a:cs typeface="+mn-lt"/>
              </a:rPr>
              <a:t> of novel technologies and data.</a:t>
            </a:r>
            <a:endParaRPr lang="en-US" dirty="0">
              <a:latin typeface="Brandon Grotesque Regular" panose="020B0503020203060202" pitchFamily="34" charset="0"/>
              <a:ea typeface="+mn-lt"/>
              <a:cs typeface="+mn-lt"/>
            </a:endParaRPr>
          </a:p>
        </p:txBody>
      </p:sp>
      <p:grpSp>
        <p:nvGrpSpPr>
          <p:cNvPr id="15" name="Group 14">
            <a:extLst>
              <a:ext uri="{FF2B5EF4-FFF2-40B4-BE49-F238E27FC236}">
                <a16:creationId xmlns:a16="http://schemas.microsoft.com/office/drawing/2014/main" id="{6F903E1E-A520-4652-B700-5798407353DA}"/>
              </a:ext>
            </a:extLst>
          </p:cNvPr>
          <p:cNvGrpSpPr/>
          <p:nvPr/>
        </p:nvGrpSpPr>
        <p:grpSpPr>
          <a:xfrm>
            <a:off x="1107611" y="1690821"/>
            <a:ext cx="8368795" cy="5004058"/>
            <a:chOff x="4676019" y="872164"/>
            <a:chExt cx="5484787" cy="3284467"/>
          </a:xfrm>
        </p:grpSpPr>
        <p:pic>
          <p:nvPicPr>
            <p:cNvPr id="13" name="Picture 13" descr="Diagram&#10;&#10;Description automatically generated">
              <a:extLst>
                <a:ext uri="{FF2B5EF4-FFF2-40B4-BE49-F238E27FC236}">
                  <a16:creationId xmlns:a16="http://schemas.microsoft.com/office/drawing/2014/main" id="{B5EE02C4-C215-442F-B8D3-D8F110BBE8A1}"/>
                </a:ext>
              </a:extLst>
            </p:cNvPr>
            <p:cNvPicPr>
              <a:picLocks noChangeAspect="1"/>
            </p:cNvPicPr>
            <p:nvPr/>
          </p:nvPicPr>
          <p:blipFill>
            <a:blip r:embed="rId2"/>
            <a:stretch>
              <a:fillRect/>
            </a:stretch>
          </p:blipFill>
          <p:spPr>
            <a:xfrm>
              <a:off x="4676019" y="872164"/>
              <a:ext cx="2743200" cy="2992973"/>
            </a:xfrm>
            <a:prstGeom prst="rect">
              <a:avLst/>
            </a:prstGeom>
          </p:spPr>
        </p:pic>
        <p:pic>
          <p:nvPicPr>
            <p:cNvPr id="14" name="Picture 14" descr="Text&#10;&#10;Description automatically generated">
              <a:extLst>
                <a:ext uri="{FF2B5EF4-FFF2-40B4-BE49-F238E27FC236}">
                  <a16:creationId xmlns:a16="http://schemas.microsoft.com/office/drawing/2014/main" id="{8876FC80-2C1B-4687-A132-54D638325AA9}"/>
                </a:ext>
              </a:extLst>
            </p:cNvPr>
            <p:cNvPicPr>
              <a:picLocks noChangeAspect="1"/>
            </p:cNvPicPr>
            <p:nvPr/>
          </p:nvPicPr>
          <p:blipFill>
            <a:blip r:embed="rId3"/>
            <a:stretch>
              <a:fillRect/>
            </a:stretch>
          </p:blipFill>
          <p:spPr>
            <a:xfrm>
              <a:off x="7417606" y="1443776"/>
              <a:ext cx="2743200" cy="2712855"/>
            </a:xfrm>
            <a:prstGeom prst="rect">
              <a:avLst/>
            </a:prstGeom>
          </p:spPr>
        </p:pic>
      </p:grpSp>
    </p:spTree>
    <p:extLst>
      <p:ext uri="{BB962C8B-B14F-4D97-AF65-F5344CB8AC3E}">
        <p14:creationId xmlns:p14="http://schemas.microsoft.com/office/powerpoint/2010/main" val="234827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p:txBody>
          <a:bodyPr/>
          <a:lstStyle/>
          <a:p>
            <a:r>
              <a:rPr lang="en-US" dirty="0"/>
              <a:t>Transport in Greater Manchester</a:t>
            </a:r>
          </a:p>
        </p:txBody>
      </p:sp>
      <p:sp>
        <p:nvSpPr>
          <p:cNvPr id="3" name="Content Placeholder 2">
            <a:extLst>
              <a:ext uri="{FF2B5EF4-FFF2-40B4-BE49-F238E27FC236}">
                <a16:creationId xmlns:a16="http://schemas.microsoft.com/office/drawing/2014/main" id="{DFD4F5A2-CC29-4394-9E37-B71EDE38D531}"/>
              </a:ext>
            </a:extLst>
          </p:cNvPr>
          <p:cNvSpPr>
            <a:spLocks noGrp="1"/>
          </p:cNvSpPr>
          <p:nvPr>
            <p:ph idx="1"/>
          </p:nvPr>
        </p:nvSpPr>
        <p:spPr>
          <a:xfrm>
            <a:off x="838200" y="1825625"/>
            <a:ext cx="5481162" cy="4351338"/>
          </a:xfrm>
        </p:spPr>
        <p:txBody>
          <a:bodyPr vert="horz" lIns="91440" tIns="45720" rIns="91440" bIns="45720" rtlCol="0" anchor="t">
            <a:normAutofit fontScale="92500" lnSpcReduction="10000"/>
          </a:bodyPr>
          <a:lstStyle/>
          <a:p>
            <a:r>
              <a:rPr lang="en-US" sz="2000" dirty="0">
                <a:ea typeface="+mn-lt"/>
                <a:cs typeface="+mn-lt"/>
              </a:rPr>
              <a:t>Greater Manchester is a region in the United Kingdom and has a population of 2.8 million people. It covers an area of 1,276 km2 (493 sq mi) and consists of 10 metropolitan districts. </a:t>
            </a:r>
          </a:p>
          <a:p>
            <a:r>
              <a:rPr lang="en-US" sz="2000" dirty="0">
                <a:ea typeface="+mn-lt"/>
                <a:cs typeface="+mn-lt"/>
              </a:rPr>
              <a:t>Recent statistics show residents of the area are highly dependent on private vehicles for their daily transport activities. In 2016 </a:t>
            </a:r>
            <a:r>
              <a:rPr lang="en-US" sz="2000" b="1" u="sng" dirty="0">
                <a:solidFill>
                  <a:schemeClr val="tx2">
                    <a:lumMod val="75000"/>
                    <a:lumOff val="25000"/>
                  </a:schemeClr>
                </a:solidFill>
                <a:ea typeface="+mn-lt"/>
                <a:cs typeface="+mn-lt"/>
              </a:rPr>
              <a:t>around 70% of residents commuted to work by private vehicles</a:t>
            </a:r>
            <a:r>
              <a:rPr lang="en-US" sz="2000" u="sng" dirty="0">
                <a:solidFill>
                  <a:schemeClr val="tx2">
                    <a:lumMod val="75000"/>
                    <a:lumOff val="25000"/>
                  </a:schemeClr>
                </a:solidFill>
                <a:ea typeface="+mn-lt"/>
                <a:cs typeface="+mn-lt"/>
              </a:rPr>
              <a:t>. </a:t>
            </a:r>
            <a:r>
              <a:rPr lang="en-US" sz="2000" dirty="0">
                <a:ea typeface="+mn-lt"/>
                <a:cs typeface="+mn-lt"/>
              </a:rPr>
              <a:t>Greater Manchester, therefore forms a prime candidate for </a:t>
            </a:r>
            <a:r>
              <a:rPr lang="en-US" sz="2000" dirty="0" err="1">
                <a:ea typeface="+mn-lt"/>
                <a:cs typeface="+mn-lt"/>
              </a:rPr>
              <a:t>MaaS</a:t>
            </a:r>
            <a:r>
              <a:rPr lang="en-US" sz="2000" dirty="0">
                <a:ea typeface="+mn-lt"/>
                <a:cs typeface="+mn-lt"/>
              </a:rPr>
              <a:t> given its current high levels of car usage, despite significant levels of investment in public transport. Furthermore, bus service in Greater Manchester is deregulated by nature as private companies bid for specific bus routes and services.</a:t>
            </a:r>
            <a:endParaRPr lang="lv-LV" sz="2000" dirty="0">
              <a:ea typeface="+mn-lt"/>
              <a:cs typeface="+mn-lt"/>
            </a:endParaRPr>
          </a:p>
          <a:p>
            <a:pPr algn="ctr"/>
            <a:r>
              <a:rPr lang="lv-LV" dirty="0">
                <a:solidFill>
                  <a:schemeClr val="tx2">
                    <a:lumMod val="75000"/>
                    <a:lumOff val="25000"/>
                  </a:schemeClr>
                </a:solidFill>
              </a:rPr>
              <a:t>«</a:t>
            </a:r>
            <a:r>
              <a:rPr lang="en-GB" dirty="0">
                <a:solidFill>
                  <a:schemeClr val="tx2">
                    <a:lumMod val="75000"/>
                    <a:lumOff val="25000"/>
                  </a:schemeClr>
                </a:solidFill>
              </a:rPr>
              <a:t>We want at least 50% of all trips in Greater Manchester to be made by walking, cycling and public transport by 2040</a:t>
            </a:r>
            <a:r>
              <a:rPr lang="lv-LV" dirty="0">
                <a:solidFill>
                  <a:schemeClr val="tx2">
                    <a:lumMod val="75000"/>
                    <a:lumOff val="25000"/>
                  </a:schemeClr>
                </a:solidFill>
              </a:rPr>
              <a:t>»</a:t>
            </a:r>
            <a:endParaRPr lang="en-US" sz="2000" dirty="0">
              <a:solidFill>
                <a:schemeClr val="tx2">
                  <a:lumMod val="75000"/>
                  <a:lumOff val="25000"/>
                </a:schemeClr>
              </a:solidFill>
              <a:cs typeface="Calibri Light"/>
            </a:endParaRPr>
          </a:p>
        </p:txBody>
      </p:sp>
      <p:pic>
        <p:nvPicPr>
          <p:cNvPr id="5" name="Picture 6" descr="Graphical user interface, application&#10;&#10;Description automatically generated">
            <a:extLst>
              <a:ext uri="{FF2B5EF4-FFF2-40B4-BE49-F238E27FC236}">
                <a16:creationId xmlns:a16="http://schemas.microsoft.com/office/drawing/2014/main" id="{2F0B9BCC-113D-46E3-8BD6-0ECAE55539EA}"/>
              </a:ext>
            </a:extLst>
          </p:cNvPr>
          <p:cNvPicPr>
            <a:picLocks noChangeAspect="1"/>
          </p:cNvPicPr>
          <p:nvPr/>
        </p:nvPicPr>
        <p:blipFill rotWithShape="1">
          <a:blip r:embed="rId2"/>
          <a:srcRect l="13518" t="40479" r="44021" b="33403"/>
          <a:stretch/>
        </p:blipFill>
        <p:spPr>
          <a:xfrm>
            <a:off x="6080124" y="1654663"/>
            <a:ext cx="5085064" cy="5204514"/>
          </a:xfrm>
          <a:prstGeom prst="rect">
            <a:avLst/>
          </a:prstGeom>
        </p:spPr>
      </p:pic>
    </p:spTree>
    <p:extLst>
      <p:ext uri="{BB962C8B-B14F-4D97-AF65-F5344CB8AC3E}">
        <p14:creationId xmlns:p14="http://schemas.microsoft.com/office/powerpoint/2010/main" val="795213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61C6D-A9FB-4635-A4E5-D46196A8DBE9}"/>
              </a:ext>
            </a:extLst>
          </p:cNvPr>
          <p:cNvSpPr>
            <a:spLocks noGrp="1"/>
          </p:cNvSpPr>
          <p:nvPr>
            <p:ph type="title"/>
          </p:nvPr>
        </p:nvSpPr>
        <p:spPr/>
        <p:txBody>
          <a:bodyPr/>
          <a:lstStyle/>
          <a:p>
            <a:r>
              <a:rPr lang="en-US" dirty="0"/>
              <a:t>Ambitions for GM</a:t>
            </a:r>
          </a:p>
        </p:txBody>
      </p:sp>
      <p:sp>
        <p:nvSpPr>
          <p:cNvPr id="3" name="Content Placeholder 2">
            <a:extLst>
              <a:ext uri="{FF2B5EF4-FFF2-40B4-BE49-F238E27FC236}">
                <a16:creationId xmlns:a16="http://schemas.microsoft.com/office/drawing/2014/main" id="{DFD4F5A2-CC29-4394-9E37-B71EDE38D531}"/>
              </a:ext>
            </a:extLst>
          </p:cNvPr>
          <p:cNvSpPr>
            <a:spLocks noGrp="1"/>
          </p:cNvSpPr>
          <p:nvPr>
            <p:ph idx="1"/>
          </p:nvPr>
        </p:nvSpPr>
        <p:spPr>
          <a:xfrm>
            <a:off x="838200" y="1825625"/>
            <a:ext cx="5380383" cy="4351338"/>
          </a:xfrm>
        </p:spPr>
        <p:txBody>
          <a:bodyPr vert="horz" lIns="91440" tIns="45720" rIns="91440" bIns="45720" rtlCol="0" anchor="t">
            <a:noAutofit/>
          </a:bodyPr>
          <a:lstStyle/>
          <a:p>
            <a:pPr marL="0" indent="0">
              <a:buNone/>
            </a:pPr>
            <a:r>
              <a:rPr lang="en-US" sz="2000" dirty="0">
                <a:ea typeface="+mn-lt"/>
                <a:cs typeface="+mn-lt"/>
              </a:rPr>
              <a:t>Greater Manchester has a focus on future mobility and how it can support rapid progress towards the Greater Manchester Transport Strategy (GMTS2040) vision. This vision includes the delivery of </a:t>
            </a:r>
            <a:r>
              <a:rPr lang="en-US" sz="2000" b="1" dirty="0">
                <a:solidFill>
                  <a:schemeClr val="tx2">
                    <a:lumMod val="75000"/>
                    <a:lumOff val="25000"/>
                  </a:schemeClr>
                </a:solidFill>
                <a:ea typeface="+mn-lt"/>
                <a:cs typeface="+mn-lt"/>
              </a:rPr>
              <a:t>“world class connections that support long-term sustainable economic growth and access to opportunity for all”. </a:t>
            </a:r>
            <a:r>
              <a:rPr lang="en-US" sz="2000" dirty="0">
                <a:ea typeface="+mn-lt"/>
                <a:cs typeface="+mn-lt"/>
              </a:rPr>
              <a:t>Within the GMTS2040 there are four supporting goals: </a:t>
            </a:r>
          </a:p>
          <a:p>
            <a:pPr marL="0" indent="0">
              <a:buNone/>
            </a:pPr>
            <a:r>
              <a:rPr lang="en-US" sz="2000" dirty="0">
                <a:ea typeface="+mn-lt"/>
                <a:cs typeface="+mn-lt"/>
              </a:rPr>
              <a:t>1. Protecting our environment </a:t>
            </a:r>
          </a:p>
          <a:p>
            <a:pPr marL="0" indent="0">
              <a:buNone/>
            </a:pPr>
            <a:r>
              <a:rPr lang="en-US" sz="2000" dirty="0">
                <a:ea typeface="+mn-lt"/>
                <a:cs typeface="+mn-lt"/>
              </a:rPr>
              <a:t>2. Developing an innovative city-region </a:t>
            </a:r>
          </a:p>
          <a:p>
            <a:pPr marL="0" indent="0">
              <a:buNone/>
            </a:pPr>
            <a:r>
              <a:rPr lang="en-US" sz="2000" dirty="0">
                <a:ea typeface="+mn-lt"/>
                <a:cs typeface="+mn-lt"/>
              </a:rPr>
              <a:t>3. Supporting sustainable economic growth </a:t>
            </a:r>
          </a:p>
          <a:p>
            <a:pPr marL="0" indent="0">
              <a:buNone/>
            </a:pPr>
            <a:r>
              <a:rPr lang="en-US" sz="2000" dirty="0">
                <a:ea typeface="+mn-lt"/>
                <a:cs typeface="+mn-lt"/>
              </a:rPr>
              <a:t>4. Improving quality of life for all</a:t>
            </a:r>
            <a:endParaRPr lang="en-US" sz="2000" dirty="0">
              <a:cs typeface="Calibri"/>
            </a:endParaRPr>
          </a:p>
        </p:txBody>
      </p:sp>
      <p:pic>
        <p:nvPicPr>
          <p:cNvPr id="4" name="Picture 5" descr="Chart, scatter chart&#10;&#10;Description automatically generated">
            <a:extLst>
              <a:ext uri="{FF2B5EF4-FFF2-40B4-BE49-F238E27FC236}">
                <a16:creationId xmlns:a16="http://schemas.microsoft.com/office/drawing/2014/main" id="{A2F386BD-6CE2-431F-BAF9-86421DCCE13F}"/>
              </a:ext>
            </a:extLst>
          </p:cNvPr>
          <p:cNvPicPr>
            <a:picLocks noChangeAspect="1"/>
          </p:cNvPicPr>
          <p:nvPr/>
        </p:nvPicPr>
        <p:blipFill rotWithShape="1">
          <a:blip r:embed="rId2"/>
          <a:srcRect l="20234" t="47298" r="63099" b="10000"/>
          <a:stretch/>
        </p:blipFill>
        <p:spPr>
          <a:xfrm>
            <a:off x="6218583" y="263603"/>
            <a:ext cx="5319716" cy="6701290"/>
          </a:xfrm>
          <a:prstGeom prst="rect">
            <a:avLst/>
          </a:prstGeom>
        </p:spPr>
      </p:pic>
    </p:spTree>
    <p:extLst>
      <p:ext uri="{BB962C8B-B14F-4D97-AF65-F5344CB8AC3E}">
        <p14:creationId xmlns:p14="http://schemas.microsoft.com/office/powerpoint/2010/main" val="149441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815AC-6B3D-A540-B60A-E12BFA3599D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30A09CA6-7B4E-744C-A288-5C330C7CB421}"/>
              </a:ext>
            </a:extLst>
          </p:cNvPr>
          <p:cNvSpPr>
            <a:spLocks noGrp="1"/>
          </p:cNvSpPr>
          <p:nvPr>
            <p:ph idx="1"/>
          </p:nvPr>
        </p:nvSpPr>
        <p:spPr/>
        <p:txBody>
          <a:bodyPr>
            <a:normAutofit/>
          </a:bodyPr>
          <a:lstStyle/>
          <a:p>
            <a:r>
              <a:rPr lang="en-GB" dirty="0"/>
              <a:t>The ambition of the research was to investigate MaaS from a specific perspective, which aligns with: </a:t>
            </a:r>
          </a:p>
          <a:p>
            <a:r>
              <a:rPr lang="en-GB" dirty="0"/>
              <a:t>a) MaaS is heavily focused on and enabled by </a:t>
            </a:r>
            <a:r>
              <a:rPr lang="en-GB" b="1" dirty="0">
                <a:solidFill>
                  <a:schemeClr val="tx2">
                    <a:lumMod val="75000"/>
                    <a:lumOff val="25000"/>
                  </a:schemeClr>
                </a:solidFill>
              </a:rPr>
              <a:t>digitalisation and business dimension </a:t>
            </a:r>
            <a:r>
              <a:rPr lang="en-GB" dirty="0"/>
              <a:t>of transportation provision models; </a:t>
            </a:r>
          </a:p>
          <a:p>
            <a:r>
              <a:rPr lang="en-GB" dirty="0"/>
              <a:t>b) </a:t>
            </a:r>
            <a:r>
              <a:rPr lang="en-GB" b="1" dirty="0">
                <a:solidFill>
                  <a:schemeClr val="tx2">
                    <a:lumMod val="75000"/>
                    <a:lumOff val="25000"/>
                  </a:schemeClr>
                </a:solidFill>
              </a:rPr>
              <a:t>DEAS principles </a:t>
            </a:r>
            <a:r>
              <a:rPr lang="en-GB" dirty="0"/>
              <a:t>and research agenda, which is based on:</a:t>
            </a:r>
          </a:p>
          <a:p>
            <a:r>
              <a:rPr lang="en-GB" dirty="0"/>
              <a:t>•	customer driven outcomes; </a:t>
            </a:r>
          </a:p>
          <a:p>
            <a:r>
              <a:rPr lang="en-GB" dirty="0"/>
              <a:t>•	technology and data driven;  </a:t>
            </a:r>
          </a:p>
          <a:p>
            <a:r>
              <a:rPr lang="en-GB" dirty="0"/>
              <a:t>•	change in value proposition. </a:t>
            </a:r>
          </a:p>
          <a:p>
            <a:endParaRPr lang="en-US" dirty="0"/>
          </a:p>
          <a:p>
            <a:endParaRPr lang="en-US" dirty="0">
              <a:highlight>
                <a:srgbClr val="FFFF00"/>
              </a:highlight>
            </a:endParaRPr>
          </a:p>
        </p:txBody>
      </p:sp>
    </p:spTree>
    <p:extLst>
      <p:ext uri="{BB962C8B-B14F-4D97-AF65-F5344CB8AC3E}">
        <p14:creationId xmlns:p14="http://schemas.microsoft.com/office/powerpoint/2010/main" val="4280771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14B2-CA19-9B41-A58F-2C80FD076AD7}"/>
              </a:ext>
            </a:extLst>
          </p:cNvPr>
          <p:cNvSpPr>
            <a:spLocks noGrp="1"/>
          </p:cNvSpPr>
          <p:nvPr>
            <p:ph type="title"/>
          </p:nvPr>
        </p:nvSpPr>
        <p:spPr/>
        <p:txBody>
          <a:bodyPr/>
          <a:lstStyle/>
          <a:p>
            <a:r>
              <a:rPr lang="en-US" dirty="0"/>
              <a:t>MaaS Business Models</a:t>
            </a:r>
          </a:p>
        </p:txBody>
      </p:sp>
      <p:grpSp>
        <p:nvGrpSpPr>
          <p:cNvPr id="4" name="Group 3">
            <a:extLst>
              <a:ext uri="{FF2B5EF4-FFF2-40B4-BE49-F238E27FC236}">
                <a16:creationId xmlns:a16="http://schemas.microsoft.com/office/drawing/2014/main" id="{94D5A1A7-5920-684A-9A7A-08C8D3731D10}"/>
              </a:ext>
            </a:extLst>
          </p:cNvPr>
          <p:cNvGrpSpPr/>
          <p:nvPr/>
        </p:nvGrpSpPr>
        <p:grpSpPr>
          <a:xfrm>
            <a:off x="2357283" y="2905262"/>
            <a:ext cx="7713636" cy="2171622"/>
            <a:chOff x="0" y="0"/>
            <a:chExt cx="5593715" cy="1574898"/>
          </a:xfrm>
        </p:grpSpPr>
        <p:pic>
          <p:nvPicPr>
            <p:cNvPr id="5" name="Picture 4">
              <a:extLst>
                <a:ext uri="{FF2B5EF4-FFF2-40B4-BE49-F238E27FC236}">
                  <a16:creationId xmlns:a16="http://schemas.microsoft.com/office/drawing/2014/main" id="{69F75BEB-15E0-3D40-ADE6-B106A5E75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93715" cy="1223645"/>
            </a:xfrm>
            <a:prstGeom prst="rect">
              <a:avLst/>
            </a:prstGeom>
          </p:spPr>
        </p:pic>
        <p:sp>
          <p:nvSpPr>
            <p:cNvPr id="6" name="Text Box 4">
              <a:extLst>
                <a:ext uri="{FF2B5EF4-FFF2-40B4-BE49-F238E27FC236}">
                  <a16:creationId xmlns:a16="http://schemas.microsoft.com/office/drawing/2014/main" id="{26636A95-7B72-A643-8AC0-7A8DA8E402B9}"/>
                </a:ext>
              </a:extLst>
            </p:cNvPr>
            <p:cNvSpPr txBox="1"/>
            <p:nvPr/>
          </p:nvSpPr>
          <p:spPr>
            <a:xfrm>
              <a:off x="0" y="1308198"/>
              <a:ext cx="5593715"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GB" sz="900" i="1" u="sng">
                  <a:solidFill>
                    <a:srgbClr val="44546A"/>
                  </a:solidFill>
                  <a:effectLst/>
                  <a:latin typeface="Calibri" panose="020F0502020204030204" pitchFamily="34" charset="0"/>
                  <a:ea typeface="Calibri" panose="020F0502020204030204" pitchFamily="34" charset="0"/>
                  <a:cs typeface="Arial" panose="020B0604020202020204" pitchFamily="34" charset="0"/>
                </a:rPr>
                <a:t>Figure </a:t>
              </a:r>
              <a:r>
                <a:rPr lang="en-GB" sz="900" i="1">
                  <a:solidFill>
                    <a:srgbClr val="44546A"/>
                  </a:solidFill>
                  <a:effectLst/>
                  <a:latin typeface="Calibri" panose="020F0502020204030204" pitchFamily="34" charset="0"/>
                  <a:ea typeface="Calibri" panose="020F0502020204030204" pitchFamily="34" charset="0"/>
                  <a:cs typeface="Arial" panose="020B0604020202020204" pitchFamily="34" charset="0"/>
                </a:rPr>
                <a:t>1. MaaS business models on centralised - decentralised scale (adapted from Eckhardt et al. (2017).</a:t>
              </a:r>
            </a:p>
          </p:txBody>
        </p:sp>
      </p:grpSp>
    </p:spTree>
    <p:extLst>
      <p:ext uri="{BB962C8B-B14F-4D97-AF65-F5344CB8AC3E}">
        <p14:creationId xmlns:p14="http://schemas.microsoft.com/office/powerpoint/2010/main" val="2173009448"/>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81C8EF8687FB46B309F5EAD57EC39E" ma:contentTypeVersion="13" ma:contentTypeDescription="Create a new document." ma:contentTypeScope="" ma:versionID="862ef9694de997871543e42a6cf3c09a">
  <xsd:schema xmlns:xsd="http://www.w3.org/2001/XMLSchema" xmlns:xs="http://www.w3.org/2001/XMLSchema" xmlns:p="http://schemas.microsoft.com/office/2006/metadata/properties" xmlns:ns2="570474d8-8585-4790-9349-18688bdc7b68" xmlns:ns3="8a625b69-2e30-497b-9257-5af768d9fc07" targetNamespace="http://schemas.microsoft.com/office/2006/metadata/properties" ma:root="true" ma:fieldsID="970d08b3809abc87bd7bf713996f4191" ns2:_="" ns3:_="">
    <xsd:import namespace="570474d8-8585-4790-9349-18688bdc7b68"/>
    <xsd:import namespace="8a625b69-2e30-497b-9257-5af768d9fc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tag"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474d8-8585-4790-9349-18688bdc7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ag" ma:index="12" nillable="true" ma:displayName="tag" ma:format="Dropdown" ma:internalName="tag">
      <xsd:simpleType>
        <xsd:restriction base="dms:Choice">
          <xsd:enumeration value="admin"/>
          <xsd:enumeration value="proposal"/>
          <xsd:enumeration value="report1"/>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a625b69-2e30-497b-9257-5af768d9fc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g xmlns="570474d8-8585-4790-9349-18688bdc7b68" xsi:nil="true"/>
  </documentManagement>
</p:properties>
</file>

<file path=customXml/itemProps1.xml><?xml version="1.0" encoding="utf-8"?>
<ds:datastoreItem xmlns:ds="http://schemas.openxmlformats.org/officeDocument/2006/customXml" ds:itemID="{66D8E011-DB9E-4CE7-9963-CD08C0DBFD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0474d8-8585-4790-9349-18688bdc7b68"/>
    <ds:schemaRef ds:uri="8a625b69-2e30-497b-9257-5af768d9f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107076-616B-4483-8232-20470FDE1B2C}">
  <ds:schemaRefs>
    <ds:schemaRef ds:uri="http://schemas.microsoft.com/sharepoint/v3/contenttype/forms"/>
  </ds:schemaRefs>
</ds:datastoreItem>
</file>

<file path=customXml/itemProps3.xml><?xml version="1.0" encoding="utf-8"?>
<ds:datastoreItem xmlns:ds="http://schemas.openxmlformats.org/officeDocument/2006/customXml" ds:itemID="{BDD05702-447F-4138-9487-48B2D55CE283}">
  <ds:schemaRefs>
    <ds:schemaRef ds:uri="http://schemas.microsoft.com/office/2006/metadata/properties"/>
    <ds:schemaRef ds:uri="570474d8-8585-4790-9349-18688bdc7b68"/>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8a625b69-2e30-497b-9257-5af768d9fc07"/>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4216</TotalTime>
  <Words>2874</Words>
  <Application>Microsoft Macintosh PowerPoint</Application>
  <PresentationFormat>Widescreen</PresentationFormat>
  <Paragraphs>141</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Brandon Grotesque Medium</vt:lpstr>
      <vt:lpstr>Brandon Grotesque Regular</vt:lpstr>
      <vt:lpstr>Calibri</vt:lpstr>
      <vt:lpstr>Calibri Light</vt:lpstr>
      <vt:lpstr>Metropolitan</vt:lpstr>
      <vt:lpstr>Participatory Backcasting for Achieving Desired Co-produced Mobility Futures: A Case Study of MaaS in Greater Manchester</vt:lpstr>
      <vt:lpstr>Who are we</vt:lpstr>
      <vt:lpstr>About the project &amp; MaaS</vt:lpstr>
      <vt:lpstr>Project Map</vt:lpstr>
      <vt:lpstr>MaaS overview</vt:lpstr>
      <vt:lpstr>Transport in Greater Manchester</vt:lpstr>
      <vt:lpstr>Ambitions for GM</vt:lpstr>
      <vt:lpstr>Introduction</vt:lpstr>
      <vt:lpstr>MaaS Business Models</vt:lpstr>
      <vt:lpstr>Methodology</vt:lpstr>
      <vt:lpstr>Methodology</vt:lpstr>
      <vt:lpstr>Participatory Backcasting</vt:lpstr>
      <vt:lpstr>Futures methodology</vt:lpstr>
      <vt:lpstr>Backcasting: Three Horizons Method</vt:lpstr>
      <vt:lpstr>Three Horizons Method: activity description</vt:lpstr>
      <vt:lpstr>Sustainable Future Visions and Scenarios</vt:lpstr>
      <vt:lpstr>Centralised: </vt:lpstr>
      <vt:lpstr>Decentralised:</vt:lpstr>
      <vt:lpstr>GM resident survey</vt:lpstr>
      <vt:lpstr>Backcasting : Three Horizons</vt:lpstr>
      <vt:lpstr>Workshop data (centralized scenario)</vt:lpstr>
      <vt:lpstr>Workshop data (decentralized scenario)</vt:lpstr>
      <vt:lpstr>Conclusions:</vt:lpstr>
      <vt:lpstr>Action Pathways: the data</vt:lpstr>
      <vt:lpstr>Short-mid term  </vt:lpstr>
      <vt:lpstr>Long term</vt:lpstr>
      <vt:lpstr>Stakeholder Ambitions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Sigita Zigure</dc:creator>
  <cp:lastModifiedBy>Sigita Zigure</cp:lastModifiedBy>
  <cp:revision>473</cp:revision>
  <dcterms:created xsi:type="dcterms:W3CDTF">2021-01-04T10:57:04Z</dcterms:created>
  <dcterms:modified xsi:type="dcterms:W3CDTF">2021-04-08T12:05:29Z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0x010100AD81C8EF8687FB46B309F5EAD57EC39E</vt:lpwstr>
  </property>
</Properties>
</file>