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Lst>
  <p:notesMasterIdLst>
    <p:notesMasterId r:id="rId19"/>
  </p:notesMasterIdLst>
  <p:sldIdLst>
    <p:sldId id="256" r:id="rId5"/>
    <p:sldId id="284" r:id="rId6"/>
    <p:sldId id="304" r:id="rId7"/>
    <p:sldId id="281" r:id="rId8"/>
    <p:sldId id="282" r:id="rId9"/>
    <p:sldId id="283" r:id="rId10"/>
    <p:sldId id="292" r:id="rId11"/>
    <p:sldId id="286" r:id="rId12"/>
    <p:sldId id="300" r:id="rId13"/>
    <p:sldId id="314" r:id="rId14"/>
    <p:sldId id="285" r:id="rId15"/>
    <p:sldId id="297" r:id="rId16"/>
    <p:sldId id="309" r:id="rId17"/>
    <p:sldId id="294" r:id="rId18"/>
  </p:sldIdLst>
  <p:sldSz cx="9144000" cy="6858000" type="screen4x3"/>
  <p:notesSz cx="6669088" cy="9926638"/>
  <p:custDataLst>
    <p:tags r:id="rId20"/>
  </p:custDataLst>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orient="horz" pos="427">
          <p15:clr>
            <a:srgbClr val="A4A3A4"/>
          </p15:clr>
        </p15:guide>
        <p15:guide id="3" orient="horz" pos="983">
          <p15:clr>
            <a:srgbClr val="A4A3A4"/>
          </p15:clr>
        </p15:guide>
        <p15:guide id="4" orient="horz" pos="3838">
          <p15:clr>
            <a:srgbClr val="A4A3A4"/>
          </p15:clr>
        </p15:guide>
        <p15:guide id="5" pos="2880">
          <p15:clr>
            <a:srgbClr val="A4A3A4"/>
          </p15:clr>
        </p15:guide>
        <p15:guide id="6" pos="562">
          <p15:clr>
            <a:srgbClr val="A4A3A4"/>
          </p15:clr>
        </p15:guide>
        <p15:guide id="7" pos="5103">
          <p15:clr>
            <a:srgbClr val="A4A3A4"/>
          </p15:clr>
        </p15:guide>
        <p15:guide id="8" pos="2562">
          <p15:clr>
            <a:srgbClr val="A4A3A4"/>
          </p15:clr>
        </p15:guide>
        <p15:guide id="9" pos="269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7A7392"/>
    <a:srgbClr val="958CB3"/>
    <a:srgbClr val="598752"/>
    <a:srgbClr val="6DA463"/>
    <a:srgbClr val="1A9DAC"/>
    <a:srgbClr val="A65C45"/>
    <a:srgbClr val="CC7054"/>
    <a:srgbClr val="FFFFFF"/>
    <a:srgbClr val="D6A700"/>
    <a:srgbClr val="958C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autoAdjust="0"/>
    <p:restoredTop sz="85233" autoAdjust="0"/>
  </p:normalViewPr>
  <p:slideViewPr>
    <p:cSldViewPr showGuides="1">
      <p:cViewPr varScale="1">
        <p:scale>
          <a:sx n="97" d="100"/>
          <a:sy n="97" d="100"/>
        </p:scale>
        <p:origin x="1602" y="96"/>
      </p:cViewPr>
      <p:guideLst>
        <p:guide orient="horz" pos="2160"/>
        <p:guide orient="horz" pos="427"/>
        <p:guide orient="horz" pos="983"/>
        <p:guide orient="horz" pos="3838"/>
        <p:guide pos="2880"/>
        <p:guide pos="562"/>
        <p:guide pos="5103"/>
        <p:guide pos="2562"/>
        <p:guide pos="2699"/>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e Ramsey-Wade" userId="86628356-f41f-4ad5-823e-cca081eaeebb" providerId="ADAL" clId="{4C6AD214-7E91-47D2-BD4C-9B777899CF9F}"/>
    <pc:docChg chg="modSld">
      <pc:chgData name="Christine Ramsey-Wade" userId="86628356-f41f-4ad5-823e-cca081eaeebb" providerId="ADAL" clId="{4C6AD214-7E91-47D2-BD4C-9B777899CF9F}" dt="2021-07-06T12:53:50.448" v="14" actId="20577"/>
      <pc:docMkLst>
        <pc:docMk/>
      </pc:docMkLst>
      <pc:sldChg chg="modSp">
        <pc:chgData name="Christine Ramsey-Wade" userId="86628356-f41f-4ad5-823e-cca081eaeebb" providerId="ADAL" clId="{4C6AD214-7E91-47D2-BD4C-9B777899CF9F}" dt="2021-07-06T12:53:50.448" v="14" actId="20577"/>
        <pc:sldMkLst>
          <pc:docMk/>
          <pc:sldMk cId="1907017388" sldId="300"/>
        </pc:sldMkLst>
        <pc:spChg chg="mod">
          <ac:chgData name="Christine Ramsey-Wade" userId="86628356-f41f-4ad5-823e-cca081eaeebb" providerId="ADAL" clId="{4C6AD214-7E91-47D2-BD4C-9B777899CF9F}" dt="2021-07-06T12:53:50.448" v="14" actId="20577"/>
          <ac:spMkLst>
            <pc:docMk/>
            <pc:sldMk cId="1907017388" sldId="300"/>
            <ac:spMk id="2" creationId="{FC846E25-CED6-45CB-B739-93926468A72B}"/>
          </ac:spMkLst>
        </pc:spChg>
      </pc:sldChg>
    </pc:docChg>
  </pc:docChgLst>
  <pc:docChgLst>
    <pc:chgData name="Christine Ramsey-Wade" userId="86628356-f41f-4ad5-823e-cca081eaeebb" providerId="ADAL" clId="{0CFD6A74-82A8-44CC-9F8E-36CE2D85B044}"/>
    <pc:docChg chg="undo custSel addSld delSld modSld sldOrd">
      <pc:chgData name="Christine Ramsey-Wade" userId="86628356-f41f-4ad5-823e-cca081eaeebb" providerId="ADAL" clId="{0CFD6A74-82A8-44CC-9F8E-36CE2D85B044}" dt="2021-07-01T17:22:46.533" v="1473" actId="20577"/>
      <pc:docMkLst>
        <pc:docMk/>
      </pc:docMkLst>
      <pc:sldChg chg="modSp">
        <pc:chgData name="Christine Ramsey-Wade" userId="86628356-f41f-4ad5-823e-cca081eaeebb" providerId="ADAL" clId="{0CFD6A74-82A8-44CC-9F8E-36CE2D85B044}" dt="2021-07-01T15:07:08.980" v="77" actId="20577"/>
        <pc:sldMkLst>
          <pc:docMk/>
          <pc:sldMk cId="0" sldId="256"/>
        </pc:sldMkLst>
        <pc:spChg chg="mod">
          <ac:chgData name="Christine Ramsey-Wade" userId="86628356-f41f-4ad5-823e-cca081eaeebb" providerId="ADAL" clId="{0CFD6A74-82A8-44CC-9F8E-36CE2D85B044}" dt="2021-07-01T15:07:08.980" v="77" actId="20577"/>
          <ac:spMkLst>
            <pc:docMk/>
            <pc:sldMk cId="0" sldId="256"/>
            <ac:spMk id="2" creationId="{00000000-0000-0000-0000-000000000000}"/>
          </ac:spMkLst>
        </pc:spChg>
        <pc:spChg chg="mod">
          <ac:chgData name="Christine Ramsey-Wade" userId="86628356-f41f-4ad5-823e-cca081eaeebb" providerId="ADAL" clId="{0CFD6A74-82A8-44CC-9F8E-36CE2D85B044}" dt="2021-07-01T15:06:59.679" v="69" actId="20577"/>
          <ac:spMkLst>
            <pc:docMk/>
            <pc:sldMk cId="0" sldId="256"/>
            <ac:spMk id="13313" creationId="{00000000-0000-0000-0000-000000000000}"/>
          </ac:spMkLst>
        </pc:spChg>
      </pc:sldChg>
      <pc:sldChg chg="add ord">
        <pc:chgData name="Christine Ramsey-Wade" userId="86628356-f41f-4ad5-823e-cca081eaeebb" providerId="ADAL" clId="{0CFD6A74-82A8-44CC-9F8E-36CE2D85B044}" dt="2021-07-01T15:23:35.159" v="96"/>
        <pc:sldMkLst>
          <pc:docMk/>
          <pc:sldMk cId="233583839" sldId="281"/>
        </pc:sldMkLst>
      </pc:sldChg>
      <pc:sldChg chg="add ord">
        <pc:chgData name="Christine Ramsey-Wade" userId="86628356-f41f-4ad5-823e-cca081eaeebb" providerId="ADAL" clId="{0CFD6A74-82A8-44CC-9F8E-36CE2D85B044}" dt="2021-07-01T15:23:36.446" v="97"/>
        <pc:sldMkLst>
          <pc:docMk/>
          <pc:sldMk cId="79971967" sldId="282"/>
        </pc:sldMkLst>
      </pc:sldChg>
      <pc:sldChg chg="add ord">
        <pc:chgData name="Christine Ramsey-Wade" userId="86628356-f41f-4ad5-823e-cca081eaeebb" providerId="ADAL" clId="{0CFD6A74-82A8-44CC-9F8E-36CE2D85B044}" dt="2021-07-01T15:23:37.642" v="98"/>
        <pc:sldMkLst>
          <pc:docMk/>
          <pc:sldMk cId="1211017317" sldId="283"/>
        </pc:sldMkLst>
      </pc:sldChg>
      <pc:sldChg chg="modSp">
        <pc:chgData name="Christine Ramsey-Wade" userId="86628356-f41f-4ad5-823e-cca081eaeebb" providerId="ADAL" clId="{0CFD6A74-82A8-44CC-9F8E-36CE2D85B044}" dt="2021-07-01T15:59:34.244" v="1303" actId="6549"/>
        <pc:sldMkLst>
          <pc:docMk/>
          <pc:sldMk cId="527182876" sldId="284"/>
        </pc:sldMkLst>
        <pc:spChg chg="mod">
          <ac:chgData name="Christine Ramsey-Wade" userId="86628356-f41f-4ad5-823e-cca081eaeebb" providerId="ADAL" clId="{0CFD6A74-82A8-44CC-9F8E-36CE2D85B044}" dt="2021-07-01T15:59:34.244" v="1303" actId="6549"/>
          <ac:spMkLst>
            <pc:docMk/>
            <pc:sldMk cId="527182876" sldId="284"/>
            <ac:spMk id="16386" creationId="{00000000-0000-0000-0000-000000000000}"/>
          </ac:spMkLst>
        </pc:spChg>
      </pc:sldChg>
      <pc:sldChg chg="modNotesTx">
        <pc:chgData name="Christine Ramsey-Wade" userId="86628356-f41f-4ad5-823e-cca081eaeebb" providerId="ADAL" clId="{0CFD6A74-82A8-44CC-9F8E-36CE2D85B044}" dt="2021-07-01T15:42:08.242" v="1079" actId="20577"/>
        <pc:sldMkLst>
          <pc:docMk/>
          <pc:sldMk cId="3738782427" sldId="285"/>
        </pc:sldMkLst>
      </pc:sldChg>
      <pc:sldChg chg="modNotesTx">
        <pc:chgData name="Christine Ramsey-Wade" userId="86628356-f41f-4ad5-823e-cca081eaeebb" providerId="ADAL" clId="{0CFD6A74-82A8-44CC-9F8E-36CE2D85B044}" dt="2021-07-01T17:15:52.374" v="1399" actId="20577"/>
        <pc:sldMkLst>
          <pc:docMk/>
          <pc:sldMk cId="1481545056" sldId="286"/>
        </pc:sldMkLst>
      </pc:sldChg>
      <pc:sldChg chg="modSp modNotesTx">
        <pc:chgData name="Christine Ramsey-Wade" userId="86628356-f41f-4ad5-823e-cca081eaeebb" providerId="ADAL" clId="{0CFD6A74-82A8-44CC-9F8E-36CE2D85B044}" dt="2021-07-01T17:11:43.575" v="1368"/>
        <pc:sldMkLst>
          <pc:docMk/>
          <pc:sldMk cId="2061904254" sldId="292"/>
        </pc:sldMkLst>
        <pc:spChg chg="mod">
          <ac:chgData name="Christine Ramsey-Wade" userId="86628356-f41f-4ad5-823e-cca081eaeebb" providerId="ADAL" clId="{0CFD6A74-82A8-44CC-9F8E-36CE2D85B044}" dt="2021-07-01T15:20:15.029" v="87" actId="6549"/>
          <ac:spMkLst>
            <pc:docMk/>
            <pc:sldMk cId="2061904254" sldId="292"/>
            <ac:spMk id="2" creationId="{00000000-0000-0000-0000-000000000000}"/>
          </ac:spMkLst>
        </pc:spChg>
        <pc:spChg chg="mod">
          <ac:chgData name="Christine Ramsey-Wade" userId="86628356-f41f-4ad5-823e-cca081eaeebb" providerId="ADAL" clId="{0CFD6A74-82A8-44CC-9F8E-36CE2D85B044}" dt="2021-07-01T17:11:43.575" v="1368"/>
          <ac:spMkLst>
            <pc:docMk/>
            <pc:sldMk cId="2061904254" sldId="292"/>
            <ac:spMk id="3" creationId="{00000000-0000-0000-0000-000000000000}"/>
          </ac:spMkLst>
        </pc:spChg>
      </pc:sldChg>
      <pc:sldChg chg="modSp">
        <pc:chgData name="Christine Ramsey-Wade" userId="86628356-f41f-4ad5-823e-cca081eaeebb" providerId="ADAL" clId="{0CFD6A74-82A8-44CC-9F8E-36CE2D85B044}" dt="2021-07-01T16:25:50.615" v="1353" actId="20577"/>
        <pc:sldMkLst>
          <pc:docMk/>
          <pc:sldMk cId="1001808519" sldId="294"/>
        </pc:sldMkLst>
        <pc:spChg chg="mod">
          <ac:chgData name="Christine Ramsey-Wade" userId="86628356-f41f-4ad5-823e-cca081eaeebb" providerId="ADAL" clId="{0CFD6A74-82A8-44CC-9F8E-36CE2D85B044}" dt="2021-07-01T16:25:50.615" v="1353" actId="20577"/>
          <ac:spMkLst>
            <pc:docMk/>
            <pc:sldMk cId="1001808519" sldId="294"/>
            <ac:spMk id="3" creationId="{8A9569A9-9E77-4010-B128-0917D3BFDAA1}"/>
          </ac:spMkLst>
        </pc:spChg>
      </pc:sldChg>
      <pc:sldChg chg="modSp add modNotesTx">
        <pc:chgData name="Christine Ramsey-Wade" userId="86628356-f41f-4ad5-823e-cca081eaeebb" providerId="ADAL" clId="{0CFD6A74-82A8-44CC-9F8E-36CE2D85B044}" dt="2021-07-01T16:01:54.896" v="1314" actId="6549"/>
        <pc:sldMkLst>
          <pc:docMk/>
          <pc:sldMk cId="2669105141" sldId="297"/>
        </pc:sldMkLst>
        <pc:spChg chg="mod">
          <ac:chgData name="Christine Ramsey-Wade" userId="86628356-f41f-4ad5-823e-cca081eaeebb" providerId="ADAL" clId="{0CFD6A74-82A8-44CC-9F8E-36CE2D85B044}" dt="2021-07-01T15:37:49.995" v="711" actId="6549"/>
          <ac:spMkLst>
            <pc:docMk/>
            <pc:sldMk cId="2669105141" sldId="297"/>
            <ac:spMk id="2" creationId="{00000000-0000-0000-0000-000000000000}"/>
          </ac:spMkLst>
        </pc:spChg>
        <pc:spChg chg="mod">
          <ac:chgData name="Christine Ramsey-Wade" userId="86628356-f41f-4ad5-823e-cca081eaeebb" providerId="ADAL" clId="{0CFD6A74-82A8-44CC-9F8E-36CE2D85B044}" dt="2021-07-01T15:54:14.467" v="1163" actId="20577"/>
          <ac:spMkLst>
            <pc:docMk/>
            <pc:sldMk cId="2669105141" sldId="297"/>
            <ac:spMk id="3" creationId="{00000000-0000-0000-0000-000000000000}"/>
          </ac:spMkLst>
        </pc:spChg>
      </pc:sldChg>
      <pc:sldChg chg="modSp add">
        <pc:chgData name="Christine Ramsey-Wade" userId="86628356-f41f-4ad5-823e-cca081eaeebb" providerId="ADAL" clId="{0CFD6A74-82A8-44CC-9F8E-36CE2D85B044}" dt="2021-07-01T17:22:01.043" v="1468" actId="20577"/>
        <pc:sldMkLst>
          <pc:docMk/>
          <pc:sldMk cId="1907017388" sldId="300"/>
        </pc:sldMkLst>
        <pc:spChg chg="mod">
          <ac:chgData name="Christine Ramsey-Wade" userId="86628356-f41f-4ad5-823e-cca081eaeebb" providerId="ADAL" clId="{0CFD6A74-82A8-44CC-9F8E-36CE2D85B044}" dt="2021-07-01T17:16:49.700" v="1400" actId="6549"/>
          <ac:spMkLst>
            <pc:docMk/>
            <pc:sldMk cId="1907017388" sldId="300"/>
            <ac:spMk id="2" creationId="{FC846E25-CED6-45CB-B739-93926468A72B}"/>
          </ac:spMkLst>
        </pc:spChg>
        <pc:graphicFrameChg chg="modGraphic">
          <ac:chgData name="Christine Ramsey-Wade" userId="86628356-f41f-4ad5-823e-cca081eaeebb" providerId="ADAL" clId="{0CFD6A74-82A8-44CC-9F8E-36CE2D85B044}" dt="2021-07-01T17:22:01.043" v="1468" actId="20577"/>
          <ac:graphicFrameMkLst>
            <pc:docMk/>
            <pc:sldMk cId="1907017388" sldId="300"/>
            <ac:graphicFrameMk id="4" creationId="{86D0AB0B-0B05-431F-80AA-28D8573267D4}"/>
          </ac:graphicFrameMkLst>
        </pc:graphicFrameChg>
      </pc:sldChg>
      <pc:sldChg chg="modSp add ord modNotesTx">
        <pc:chgData name="Christine Ramsey-Wade" userId="86628356-f41f-4ad5-823e-cca081eaeebb" providerId="ADAL" clId="{0CFD6A74-82A8-44CC-9F8E-36CE2D85B044}" dt="2021-07-01T16:06:25.812" v="1350" actId="20577"/>
        <pc:sldMkLst>
          <pc:docMk/>
          <pc:sldMk cId="2423706179" sldId="304"/>
        </pc:sldMkLst>
        <pc:spChg chg="mod">
          <ac:chgData name="Christine Ramsey-Wade" userId="86628356-f41f-4ad5-823e-cca081eaeebb" providerId="ADAL" clId="{0CFD6A74-82A8-44CC-9F8E-36CE2D85B044}" dt="2021-07-01T15:56:30.252" v="1209" actId="1038"/>
          <ac:spMkLst>
            <pc:docMk/>
            <pc:sldMk cId="2423706179" sldId="304"/>
            <ac:spMk id="2" creationId="{2BF69B70-E58C-49F5-888D-DBAAC7AEE05A}"/>
          </ac:spMkLst>
        </pc:spChg>
        <pc:spChg chg="mod">
          <ac:chgData name="Christine Ramsey-Wade" userId="86628356-f41f-4ad5-823e-cca081eaeebb" providerId="ADAL" clId="{0CFD6A74-82A8-44CC-9F8E-36CE2D85B044}" dt="2021-07-01T15:57:57.218" v="1217" actId="20577"/>
          <ac:spMkLst>
            <pc:docMk/>
            <pc:sldMk cId="2423706179" sldId="304"/>
            <ac:spMk id="3" creationId="{DE8CBDE7-1C6A-414E-B751-52363B01C3F4}"/>
          </ac:spMkLst>
        </pc:spChg>
      </pc:sldChg>
      <pc:sldChg chg="modSp add modNotesTx">
        <pc:chgData name="Christine Ramsey-Wade" userId="86628356-f41f-4ad5-823e-cca081eaeebb" providerId="ADAL" clId="{0CFD6A74-82A8-44CC-9F8E-36CE2D85B044}" dt="2021-07-01T15:54:33.187" v="1202" actId="20577"/>
        <pc:sldMkLst>
          <pc:docMk/>
          <pc:sldMk cId="3736966671" sldId="309"/>
        </pc:sldMkLst>
        <pc:spChg chg="mod">
          <ac:chgData name="Christine Ramsey-Wade" userId="86628356-f41f-4ad5-823e-cca081eaeebb" providerId="ADAL" clId="{0CFD6A74-82A8-44CC-9F8E-36CE2D85B044}" dt="2021-07-01T15:54:33.187" v="1202" actId="20577"/>
          <ac:spMkLst>
            <pc:docMk/>
            <pc:sldMk cId="3736966671" sldId="309"/>
            <ac:spMk id="3" creationId="{35542F6B-D7D7-4C8D-9104-4D2CBE5196E7}"/>
          </ac:spMkLst>
        </pc:spChg>
      </pc:sldChg>
      <pc:sldChg chg="modSp add del ord modNotesTx">
        <pc:chgData name="Christine Ramsey-Wade" userId="86628356-f41f-4ad5-823e-cca081eaeebb" providerId="ADAL" clId="{0CFD6A74-82A8-44CC-9F8E-36CE2D85B044}" dt="2021-07-01T17:22:46.533" v="1473" actId="20577"/>
        <pc:sldMkLst>
          <pc:docMk/>
          <pc:sldMk cId="1436992358" sldId="314"/>
        </pc:sldMkLst>
        <pc:spChg chg="mod">
          <ac:chgData name="Christine Ramsey-Wade" userId="86628356-f41f-4ad5-823e-cca081eaeebb" providerId="ADAL" clId="{0CFD6A74-82A8-44CC-9F8E-36CE2D85B044}" dt="2021-07-01T15:20:59.196" v="91" actId="6549"/>
          <ac:spMkLst>
            <pc:docMk/>
            <pc:sldMk cId="1436992358" sldId="314"/>
            <ac:spMk id="2" creationId="{00000000-0000-0000-0000-000000000000}"/>
          </ac:spMkLst>
        </pc:spChg>
        <pc:spChg chg="mod">
          <ac:chgData name="Christine Ramsey-Wade" userId="86628356-f41f-4ad5-823e-cca081eaeebb" providerId="ADAL" clId="{0CFD6A74-82A8-44CC-9F8E-36CE2D85B044}" dt="2021-07-01T17:22:46.533" v="1473" actId="20577"/>
          <ac:spMkLst>
            <pc:docMk/>
            <pc:sldMk cId="1436992358" sldId="314"/>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889938"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dirty="0"/>
          </a:p>
        </p:txBody>
      </p:sp>
      <p:sp>
        <p:nvSpPr>
          <p:cNvPr id="11267" name="Rectangle 3"/>
          <p:cNvSpPr>
            <a:spLocks noGrp="1" noChangeArrowheads="1"/>
          </p:cNvSpPr>
          <p:nvPr>
            <p:ph type="dt" idx="1"/>
          </p:nvPr>
        </p:nvSpPr>
        <p:spPr bwMode="auto">
          <a:xfrm>
            <a:off x="3777993" y="0"/>
            <a:ext cx="2889938"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ＭＳ Ｐゴシック" charset="0"/>
              </a:defRPr>
            </a:lvl1pPr>
          </a:lstStyle>
          <a:p>
            <a:pPr>
              <a:defRPr/>
            </a:pPr>
            <a:endParaRPr lang="en-US" dirty="0"/>
          </a:p>
        </p:txBody>
      </p:sp>
      <p:sp>
        <p:nvSpPr>
          <p:cNvPr id="12292"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666909" y="4715153"/>
            <a:ext cx="533527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9428009"/>
            <a:ext cx="2889938"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dirty="0"/>
          </a:p>
        </p:txBody>
      </p:sp>
      <p:sp>
        <p:nvSpPr>
          <p:cNvPr id="11271" name="Rectangle 7"/>
          <p:cNvSpPr>
            <a:spLocks noGrp="1" noChangeArrowheads="1"/>
          </p:cNvSpPr>
          <p:nvPr>
            <p:ph type="sldNum" sz="quarter" idx="5"/>
          </p:nvPr>
        </p:nvSpPr>
        <p:spPr bwMode="auto">
          <a:xfrm>
            <a:off x="3777993" y="9428009"/>
            <a:ext cx="2889938"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5360570-2B09-DB43-BBE0-DA076DA911F1}" type="slidenum">
              <a:rPr lang="en-US" altLang="en-US"/>
              <a:pPr>
                <a:defRPr/>
              </a:pPr>
              <a:t>‹#›</a:t>
            </a:fld>
            <a:endParaRPr lang="en-US" altLang="en-US" dirty="0"/>
          </a:p>
        </p:txBody>
      </p:sp>
    </p:spTree>
    <p:extLst>
      <p:ext uri="{BB962C8B-B14F-4D97-AF65-F5344CB8AC3E}">
        <p14:creationId xmlns:p14="http://schemas.microsoft.com/office/powerpoint/2010/main" val="200487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1</a:t>
            </a:fld>
            <a:endParaRPr lang="en-US" altLang="en-US" dirty="0"/>
          </a:p>
        </p:txBody>
      </p:sp>
    </p:spTree>
    <p:extLst>
      <p:ext uri="{BB962C8B-B14F-4D97-AF65-F5344CB8AC3E}">
        <p14:creationId xmlns:p14="http://schemas.microsoft.com/office/powerpoint/2010/main" val="3219641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https://learn.shambhala.com/p/mindful-eating - Based on same material / curriculum as ME-CL, but in a remote learning format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https://courses.uwe.ac.uk/Z51000119/mindful-eating</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 </a:t>
            </a:r>
          </a:p>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10</a:t>
            </a:fld>
            <a:endParaRPr lang="en-US" altLang="en-US" dirty="0"/>
          </a:p>
        </p:txBody>
      </p:sp>
    </p:spTree>
    <p:extLst>
      <p:ext uri="{BB962C8B-B14F-4D97-AF65-F5344CB8AC3E}">
        <p14:creationId xmlns:p14="http://schemas.microsoft.com/office/powerpoint/2010/main" val="1287632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Also collecting weekly home practice record sheets – will be able to track </a:t>
            </a:r>
            <a:r>
              <a:rPr lang="en-GB"/>
              <a:t>outcomes ahgain</a:t>
            </a:r>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11</a:t>
            </a:fld>
            <a:endParaRPr lang="en-US" altLang="en-US" dirty="0"/>
          </a:p>
        </p:txBody>
      </p:sp>
    </p:spTree>
    <p:extLst>
      <p:ext uri="{BB962C8B-B14F-4D97-AF65-F5344CB8AC3E}">
        <p14:creationId xmlns:p14="http://schemas.microsoft.com/office/powerpoint/2010/main" val="37454285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12</a:t>
            </a:fld>
            <a:endParaRPr lang="en-US" altLang="en-US" dirty="0"/>
          </a:p>
        </p:txBody>
      </p:sp>
    </p:spTree>
    <p:extLst>
      <p:ext uri="{BB962C8B-B14F-4D97-AF65-F5344CB8AC3E}">
        <p14:creationId xmlns:p14="http://schemas.microsoft.com/office/powerpoint/2010/main" val="242940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r>
              <a:rPr lang="en-GB" dirty="0"/>
              <a:t>Linear modelling</a:t>
            </a:r>
          </a:p>
          <a:p>
            <a:pPr lvl="2"/>
            <a:r>
              <a:rPr lang="en-GB" dirty="0"/>
              <a:t>Does the </a:t>
            </a:r>
            <a:r>
              <a:rPr lang="en-GB" dirty="0" err="1"/>
              <a:t>quanti</a:t>
            </a:r>
            <a:r>
              <a:rPr lang="en-GB" dirty="0"/>
              <a:t> data back up the results from Phase 1?</a:t>
            </a:r>
          </a:p>
          <a:p>
            <a:pPr lvl="2"/>
            <a:r>
              <a:rPr lang="en-GB" dirty="0"/>
              <a:t>Does the </a:t>
            </a:r>
            <a:r>
              <a:rPr lang="en-GB" dirty="0" err="1"/>
              <a:t>quali</a:t>
            </a:r>
            <a:r>
              <a:rPr lang="en-GB" dirty="0"/>
              <a:t> data from Phase 2 help to explain the </a:t>
            </a:r>
            <a:r>
              <a:rPr lang="en-GB" dirty="0" err="1"/>
              <a:t>quanti</a:t>
            </a:r>
            <a:r>
              <a:rPr lang="en-GB" dirty="0"/>
              <a:t> results from Phase 2?  Do they provide further evidence of acceptability etc?</a:t>
            </a:r>
          </a:p>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13</a:t>
            </a:fld>
            <a:endParaRPr lang="en-US" altLang="en-US" dirty="0"/>
          </a:p>
        </p:txBody>
      </p:sp>
    </p:spTree>
    <p:extLst>
      <p:ext uri="{BB962C8B-B14F-4D97-AF65-F5344CB8AC3E}">
        <p14:creationId xmlns:p14="http://schemas.microsoft.com/office/powerpoint/2010/main" val="7899620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14</a:t>
            </a:fld>
            <a:endParaRPr lang="en-US" altLang="en-US" dirty="0"/>
          </a:p>
        </p:txBody>
      </p:sp>
    </p:spTree>
    <p:extLst>
      <p:ext uri="{BB962C8B-B14F-4D97-AF65-F5344CB8AC3E}">
        <p14:creationId xmlns:p14="http://schemas.microsoft.com/office/powerpoint/2010/main" val="2615014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Topics for Weekly Classes</a:t>
            </a:r>
          </a:p>
          <a:p>
            <a:pPr marL="342900" indent="-342900">
              <a:buFont typeface="+mj-lt"/>
              <a:buAutoNum type="arabicPeriod"/>
            </a:pPr>
            <a:r>
              <a:rPr lang="en-GB" dirty="0"/>
              <a:t>What is Mindfulness? Why and how to apply it to eating</a:t>
            </a:r>
          </a:p>
          <a:p>
            <a:pPr marL="342900" indent="-342900">
              <a:buFont typeface="+mj-lt"/>
              <a:buAutoNum type="arabicPeriod"/>
            </a:pPr>
            <a:r>
              <a:rPr lang="en-GB" dirty="0"/>
              <a:t>Slowing Down/Pausing and Hunger 	</a:t>
            </a:r>
          </a:p>
          <a:p>
            <a:pPr marL="342900" indent="-342900">
              <a:buFont typeface="+mj-lt"/>
              <a:buAutoNum type="arabicPeriod"/>
            </a:pPr>
            <a:r>
              <a:rPr lang="en-GB" dirty="0"/>
              <a:t>Fullness and Satisfaction 	</a:t>
            </a:r>
          </a:p>
          <a:p>
            <a:pPr marL="342900" indent="-342900">
              <a:buFont typeface="+mj-lt"/>
              <a:buAutoNum type="arabicPeriod"/>
            </a:pPr>
            <a:r>
              <a:rPr lang="en-GB" dirty="0"/>
              <a:t>Identifying Conditioned Patterns around Eating</a:t>
            </a:r>
          </a:p>
          <a:p>
            <a:pPr marL="342900" indent="-342900">
              <a:buFont typeface="+mj-lt"/>
              <a:buAutoNum type="arabicPeriod"/>
            </a:pPr>
            <a:r>
              <a:rPr lang="en-GB" dirty="0"/>
              <a:t>Emotions and Body Awareness 	</a:t>
            </a:r>
          </a:p>
          <a:p>
            <a:pPr marL="342900" indent="-342900">
              <a:buFont typeface="+mj-lt"/>
              <a:buAutoNum type="arabicPeriod"/>
            </a:pPr>
            <a:r>
              <a:rPr lang="en-GB" dirty="0"/>
              <a:t>Food and Mood 	</a:t>
            </a:r>
          </a:p>
          <a:p>
            <a:pPr marL="342900" indent="-342900">
              <a:buFont typeface="+mj-lt"/>
              <a:buAutoNum type="arabicPeriod"/>
            </a:pPr>
            <a:r>
              <a:rPr lang="en-GB" dirty="0"/>
              <a:t>Craving</a:t>
            </a:r>
          </a:p>
          <a:p>
            <a:pPr marL="342900" indent="-342900">
              <a:buFont typeface="+mj-lt"/>
              <a:buAutoNum type="arabicPeriod"/>
            </a:pPr>
            <a:r>
              <a:rPr lang="en-GB" dirty="0"/>
              <a:t>Working with Heart Hunger 	</a:t>
            </a:r>
          </a:p>
          <a:p>
            <a:pPr marL="342900" indent="-342900">
              <a:buFont typeface="+mj-lt"/>
              <a:buAutoNum type="arabicPeriod"/>
            </a:pPr>
            <a:endParaRPr lang="en-GB" dirty="0"/>
          </a:p>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2</a:t>
            </a:fld>
            <a:endParaRPr lang="en-US" altLang="en-US" dirty="0"/>
          </a:p>
        </p:txBody>
      </p:sp>
    </p:spTree>
    <p:extLst>
      <p:ext uri="{BB962C8B-B14F-4D97-AF65-F5344CB8AC3E}">
        <p14:creationId xmlns:p14="http://schemas.microsoft.com/office/powerpoint/2010/main" val="292949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r>
              <a:rPr lang="en-GB" sz="1800" dirty="0"/>
              <a:t>Is ME-CL™ an acceptable intervention for women in the UK?</a:t>
            </a:r>
          </a:p>
          <a:p>
            <a:pPr lvl="2"/>
            <a:r>
              <a:rPr lang="en-GB" sz="1800" dirty="0"/>
              <a:t>Is a UK ME-CL™ treatment manual needed?  If so, what changes should be made to the existing protocol?</a:t>
            </a:r>
          </a:p>
          <a:p>
            <a:pPr lvl="2"/>
            <a:r>
              <a:rPr lang="en-GB" sz="1800" dirty="0"/>
              <a:t>Is ME-CL™ feasible to deliver to groups of adult women in the UK?</a:t>
            </a:r>
          </a:p>
          <a:p>
            <a:pPr lvl="2"/>
            <a:r>
              <a:rPr lang="en-GB" sz="1800" dirty="0"/>
              <a:t>Does ME-CL™ reduce disordered eating behaviour by reducing negative affect and increasing interoceptive awareness, as compared to both an internal and active controls?</a:t>
            </a:r>
          </a:p>
          <a:p>
            <a:pPr lvl="2"/>
            <a:endParaRPr lang="en-GB" sz="1800" dirty="0"/>
          </a:p>
          <a:p>
            <a:pPr marL="912813" marR="0" lvl="2" indent="0" algn="l" defTabSz="914400" rtl="0" eaLnBrk="0" fontAlgn="base" latinLnBrk="0" hangingPunct="0">
              <a:lnSpc>
                <a:spcPct val="100000"/>
              </a:lnSpc>
              <a:spcBef>
                <a:spcPct val="30000"/>
              </a:spcBef>
              <a:spcAft>
                <a:spcPct val="0"/>
              </a:spcAft>
              <a:buClrTx/>
              <a:buSzTx/>
              <a:buFontTx/>
              <a:buNone/>
              <a:tabLst/>
              <a:defRPr/>
            </a:pPr>
            <a:r>
              <a:rPr lang="en-GB" sz="1800" dirty="0"/>
              <a:t>Gender clear risk factor for disordered eating – so study limited to women – more likely to collect meaningful data within time permitted from homogeneous sample</a:t>
            </a:r>
          </a:p>
          <a:p>
            <a:pPr lvl="2"/>
            <a:endParaRPr lang="en-GB" sz="1800" dirty="0"/>
          </a:p>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3</a:t>
            </a:fld>
            <a:endParaRPr lang="en-US" altLang="en-US" dirty="0"/>
          </a:p>
        </p:txBody>
      </p:sp>
    </p:spTree>
    <p:extLst>
      <p:ext uri="{BB962C8B-B14F-4D97-AF65-F5344CB8AC3E}">
        <p14:creationId xmlns:p14="http://schemas.microsoft.com/office/powerpoint/2010/main" val="1929133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Why Stice over Fairburn – better consideration of social determinants of health behaviour</a:t>
            </a:r>
          </a:p>
          <a:p>
            <a:r>
              <a:rPr lang="en-GB" dirty="0"/>
              <a:t>One issue – this is a model for the development of </a:t>
            </a:r>
            <a:r>
              <a:rPr lang="en-GB" u="sng" dirty="0"/>
              <a:t>bulimic</a:t>
            </a:r>
            <a:r>
              <a:rPr lang="en-GB" baseline="0" dirty="0"/>
              <a:t> pathology – and ME-CL is not for clinical populations or bulimia specifically – lack of fit - ?</a:t>
            </a:r>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4</a:t>
            </a:fld>
            <a:endParaRPr lang="en-US" altLang="en-US" dirty="0"/>
          </a:p>
        </p:txBody>
      </p:sp>
    </p:spTree>
    <p:extLst>
      <p:ext uri="{BB962C8B-B14F-4D97-AF65-F5344CB8AC3E}">
        <p14:creationId xmlns:p14="http://schemas.microsoft.com/office/powerpoint/2010/main" val="2592419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However – the model</a:t>
            </a:r>
            <a:r>
              <a:rPr lang="en-GB" baseline="0" dirty="0"/>
              <a:t> is being developed by Dutch researchers into more of a model of disordered eating – how robust is this though?</a:t>
            </a:r>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5</a:t>
            </a:fld>
            <a:endParaRPr lang="en-US" altLang="en-US" dirty="0"/>
          </a:p>
        </p:txBody>
      </p:sp>
    </p:spTree>
    <p:extLst>
      <p:ext uri="{BB962C8B-B14F-4D97-AF65-F5344CB8AC3E}">
        <p14:creationId xmlns:p14="http://schemas.microsoft.com/office/powerpoint/2010/main" val="36342131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SRs show that mindfulness can</a:t>
            </a:r>
            <a:r>
              <a:rPr lang="en-GB" baseline="0" dirty="0"/>
              <a:t> reduce binge / emotional eating – but small effect sizes.  Cross sectional research shows that mindfulness neg associated w/ emotional / external eating behaviour</a:t>
            </a:r>
          </a:p>
          <a:p>
            <a:r>
              <a:rPr lang="en-GB" baseline="0" dirty="0"/>
              <a:t>MB-EAT well tested – but designed for BE, not gen population – targets reducing food intake / calories – diet mentality</a:t>
            </a:r>
          </a:p>
          <a:p>
            <a:r>
              <a:rPr lang="en-GB" baseline="0" dirty="0"/>
              <a:t>Independent variable – mindfulness skills</a:t>
            </a:r>
          </a:p>
          <a:p>
            <a:r>
              <a:rPr lang="en-GB" baseline="0" dirty="0"/>
              <a:t>Dependent variables – neg affect, interoceptive awareness, disordered eating</a:t>
            </a:r>
          </a:p>
          <a:p>
            <a:r>
              <a:rPr lang="en-GB" baseline="0" dirty="0"/>
              <a:t>Hypothesis: Mindfulness practice can reduce disordered eating thoughts and behaviours by improving affect and interoceptive awareness</a:t>
            </a:r>
          </a:p>
          <a:p>
            <a:r>
              <a:rPr lang="en-GB" baseline="0" dirty="0"/>
              <a:t>Hypothesis is reasonable, given previous research into mechanisms of change in MBSR (i.e. increased mindfulness and reduced rumination led to reduced neg affect), and research linking mindfulness to increased interoceptive awareness</a:t>
            </a:r>
          </a:p>
          <a:p>
            <a:r>
              <a:rPr lang="en-GB" baseline="0" dirty="0"/>
              <a:t>May produce a logic model to clarify intervention inputs / predicted mediators / predicted outcomes</a:t>
            </a:r>
          </a:p>
          <a:p>
            <a:r>
              <a:rPr lang="en-GB" baseline="0" dirty="0"/>
              <a:t>Will model / map this research onto MB-EAT programme, to assist future reviewers</a:t>
            </a:r>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6</a:t>
            </a:fld>
            <a:endParaRPr lang="en-US" altLang="en-US" dirty="0"/>
          </a:p>
        </p:txBody>
      </p:sp>
    </p:spTree>
    <p:extLst>
      <p:ext uri="{BB962C8B-B14F-4D97-AF65-F5344CB8AC3E}">
        <p14:creationId xmlns:p14="http://schemas.microsoft.com/office/powerpoint/2010/main" val="15297735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GB" dirty="0"/>
              <a:t>Sensitivity to context</a:t>
            </a:r>
          </a:p>
          <a:p>
            <a:pPr lvl="2"/>
            <a:r>
              <a:rPr lang="en-GB" dirty="0"/>
              <a:t>Focus groups held at different locations / times</a:t>
            </a:r>
          </a:p>
          <a:p>
            <a:pPr lvl="2"/>
            <a:r>
              <a:rPr lang="en-GB" dirty="0"/>
              <a:t>£10 voucher reimbursement</a:t>
            </a:r>
          </a:p>
          <a:p>
            <a:pPr lvl="2"/>
            <a:r>
              <a:rPr lang="en-GB" dirty="0"/>
              <a:t>All data coded inductively</a:t>
            </a:r>
          </a:p>
          <a:p>
            <a:pPr lvl="1"/>
            <a:r>
              <a:rPr lang="en-GB" dirty="0"/>
              <a:t>Commitment and rigour</a:t>
            </a:r>
          </a:p>
          <a:p>
            <a:pPr lvl="2"/>
            <a:r>
              <a:rPr lang="en-GB" dirty="0"/>
              <a:t>Reflexive TA with support of </a:t>
            </a:r>
            <a:r>
              <a:rPr lang="en-GB" dirty="0" err="1"/>
              <a:t>Nvivo</a:t>
            </a:r>
            <a:endParaRPr lang="en-GB" dirty="0"/>
          </a:p>
          <a:p>
            <a:pPr lvl="2"/>
            <a:r>
              <a:rPr lang="en-GB" dirty="0"/>
              <a:t>Produced 538 codes </a:t>
            </a:r>
          </a:p>
          <a:p>
            <a:pPr lvl="2"/>
            <a:r>
              <a:rPr lang="en-GB" dirty="0"/>
              <a:t>Constructed 4 themes and 2 sub-themes</a:t>
            </a:r>
          </a:p>
          <a:p>
            <a:pPr lvl="1"/>
            <a:r>
              <a:rPr lang="en-GB" dirty="0"/>
              <a:t>Transparency and coherence</a:t>
            </a:r>
          </a:p>
          <a:p>
            <a:pPr lvl="2"/>
            <a:r>
              <a:rPr lang="en-GB" dirty="0"/>
              <a:t>Excerpts from across the data set for each theme</a:t>
            </a:r>
          </a:p>
          <a:p>
            <a:pPr lvl="2"/>
            <a:r>
              <a:rPr lang="en-GB" dirty="0"/>
              <a:t>Clear mapping from transcripts to themes</a:t>
            </a:r>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7</a:t>
            </a:fld>
            <a:endParaRPr lang="en-US" altLang="en-US" dirty="0"/>
          </a:p>
        </p:txBody>
      </p:sp>
    </p:spTree>
    <p:extLst>
      <p:ext uri="{BB962C8B-B14F-4D97-AF65-F5344CB8AC3E}">
        <p14:creationId xmlns:p14="http://schemas.microsoft.com/office/powerpoint/2010/main" val="3326068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GB" sz="1200" b="0" i="0" kern="1200" dirty="0">
                <a:solidFill>
                  <a:schemeClr val="tx1"/>
                </a:solidFill>
                <a:effectLst/>
                <a:latin typeface="Arial" charset="0"/>
                <a:ea typeface="ＭＳ Ｐゴシック" charset="0"/>
                <a:cs typeface="ＭＳ Ｐゴシック" charset="0"/>
              </a:rPr>
              <a:t>The power and benefits of mindful eating </a:t>
            </a:r>
          </a:p>
          <a:p>
            <a:pPr rtl="0" fontAlgn="base"/>
            <a:endParaRPr lang="en-GB" sz="1200" b="0" i="0" kern="1200" dirty="0">
              <a:solidFill>
                <a:schemeClr val="tx1"/>
              </a:solidFill>
              <a:effectLst/>
              <a:latin typeface="Arial" charset="0"/>
              <a:ea typeface="ＭＳ Ｐゴシック" charset="0"/>
              <a:cs typeface="ＭＳ Ｐゴシック" charset="0"/>
            </a:endParaRPr>
          </a:p>
          <a:p>
            <a:pPr rtl="0" fontAlgn="base"/>
            <a:r>
              <a:rPr lang="en-GB" sz="1200" b="0" i="0" kern="1200" dirty="0">
                <a:solidFill>
                  <a:schemeClr val="tx1"/>
                </a:solidFill>
                <a:effectLst/>
                <a:latin typeface="Arial" charset="0"/>
                <a:ea typeface="ＭＳ Ｐゴシック" charset="0"/>
                <a:cs typeface="ＭＳ Ｐゴシック" charset="0"/>
              </a:rPr>
              <a:t>This theme speaks to the potential positive impacts of approaching eating more mindfully.  These were perceived to be wide-ranging by participants in all three focus groups. </a:t>
            </a:r>
          </a:p>
          <a:p>
            <a:pPr rtl="0" fontAlgn="base"/>
            <a:endParaRPr lang="en-GB" sz="1200" b="0" i="0" kern="1200" dirty="0">
              <a:solidFill>
                <a:schemeClr val="tx1"/>
              </a:solidFill>
              <a:effectLst/>
              <a:latin typeface="Arial" charset="0"/>
              <a:ea typeface="ＭＳ Ｐゴシック" charset="0"/>
              <a:cs typeface="ＭＳ Ｐゴシック" charset="0"/>
            </a:endParaRPr>
          </a:p>
          <a:p>
            <a:pPr rtl="0" fontAlgn="base"/>
            <a:r>
              <a:rPr lang="en-GB" sz="1200" b="0" i="0" kern="1200" dirty="0">
                <a:solidFill>
                  <a:schemeClr val="tx1"/>
                </a:solidFill>
                <a:effectLst/>
                <a:latin typeface="Arial" charset="0"/>
                <a:ea typeface="ＭＳ Ｐゴシック" charset="0"/>
                <a:cs typeface="ＭＳ Ｐゴシック" charset="0"/>
              </a:rPr>
              <a:t>1.1 ME-CL is accessible to women in the UK </a:t>
            </a:r>
          </a:p>
          <a:p>
            <a:pPr rtl="0" fontAlgn="base"/>
            <a:endParaRPr lang="en-GB" sz="1200" b="0" i="0" kern="1200" dirty="0">
              <a:solidFill>
                <a:schemeClr val="tx1"/>
              </a:solidFill>
              <a:effectLst/>
              <a:latin typeface="Arial" charset="0"/>
              <a:ea typeface="ＭＳ Ｐゴシック" charset="0"/>
              <a:cs typeface="ＭＳ Ｐゴシック" charset="0"/>
            </a:endParaRPr>
          </a:p>
          <a:p>
            <a:pPr rtl="0" fontAlgn="base"/>
            <a:r>
              <a:rPr lang="en-GB" sz="1200" b="0" i="0" kern="1200" dirty="0">
                <a:solidFill>
                  <a:schemeClr val="tx1"/>
                </a:solidFill>
                <a:effectLst/>
                <a:latin typeface="Arial" charset="0"/>
                <a:ea typeface="ＭＳ Ｐゴシック" charset="0"/>
                <a:cs typeface="ＭＳ Ｐゴシック" charset="0"/>
              </a:rPr>
              <a:t>This sub-theme of </a:t>
            </a:r>
            <a:r>
              <a:rPr lang="en-GB" sz="1200" b="0" i="1" kern="1200" dirty="0">
                <a:solidFill>
                  <a:schemeClr val="tx1"/>
                </a:solidFill>
                <a:effectLst/>
                <a:latin typeface="Arial" charset="0"/>
                <a:ea typeface="ＭＳ Ｐゴシック" charset="0"/>
                <a:cs typeface="ＭＳ Ｐゴシック" charset="0"/>
              </a:rPr>
              <a:t>‘the power and benefits of mindful eating’</a:t>
            </a:r>
            <a:r>
              <a:rPr lang="en-GB" sz="1200" b="0" i="0" kern="1200" dirty="0">
                <a:solidFill>
                  <a:schemeClr val="tx1"/>
                </a:solidFill>
                <a:effectLst/>
                <a:latin typeface="Arial" charset="0"/>
                <a:ea typeface="ＭＳ Ｐゴシック" charset="0"/>
                <a:cs typeface="ＭＳ Ｐゴシック" charset="0"/>
              </a:rPr>
              <a:t> directly addresses the first part of the primary research question of this project, and in the affirmative.  Thus, no need for a separate UK manual was indicated.</a:t>
            </a:r>
          </a:p>
          <a:p>
            <a:pPr rtl="0" fontAlgn="base"/>
            <a:endParaRPr lang="en-GB" sz="1200" b="0" i="0" kern="1200" dirty="0">
              <a:solidFill>
                <a:schemeClr val="tx1"/>
              </a:solidFill>
              <a:effectLst/>
              <a:latin typeface="Arial" charset="0"/>
              <a:ea typeface="ＭＳ Ｐゴシック" charset="0"/>
              <a:cs typeface="ＭＳ Ｐゴシック" charset="0"/>
            </a:endParaRPr>
          </a:p>
          <a:p>
            <a:pPr rtl="0" fontAlgn="base"/>
            <a:r>
              <a:rPr lang="en-GB" sz="1200" b="0" i="0" kern="1200" dirty="0">
                <a:solidFill>
                  <a:schemeClr val="tx1"/>
                </a:solidFill>
                <a:effectLst/>
                <a:latin typeface="Arial" charset="0"/>
                <a:ea typeface="ＭＳ Ｐゴシック" charset="0"/>
                <a:cs typeface="ＭＳ Ｐゴシック" charset="0"/>
              </a:rPr>
              <a:t>Mindful eating is hard </a:t>
            </a:r>
          </a:p>
          <a:p>
            <a:pPr rtl="0" fontAlgn="base"/>
            <a:endParaRPr lang="en-GB" sz="1200" b="0" i="0" kern="1200" dirty="0">
              <a:solidFill>
                <a:schemeClr val="tx1"/>
              </a:solidFill>
              <a:effectLst/>
              <a:latin typeface="Arial" charset="0"/>
              <a:ea typeface="ＭＳ Ｐゴシック" charset="0"/>
              <a:cs typeface="ＭＳ Ｐゴシック" charset="0"/>
            </a:endParaRPr>
          </a:p>
          <a:p>
            <a:pPr rtl="0" fontAlgn="base"/>
            <a:r>
              <a:rPr lang="en-GB" sz="1200" b="0" i="0" kern="1200" dirty="0">
                <a:solidFill>
                  <a:schemeClr val="tx1"/>
                </a:solidFill>
                <a:effectLst/>
                <a:latin typeface="Arial" charset="0"/>
                <a:ea typeface="ＭＳ Ｐゴシック" charset="0"/>
                <a:cs typeface="ＭＳ Ｐゴシック" charset="0"/>
              </a:rPr>
              <a:t>The process of learning how to bring more mindful awareness to food and eating, while very powerful, can be very difficult. Practicalities, overwhelming, takes time</a:t>
            </a:r>
          </a:p>
          <a:p>
            <a:pPr rtl="0" fontAlgn="base"/>
            <a:endParaRPr lang="en-GB" sz="1200" b="0" i="0" kern="1200" dirty="0">
              <a:solidFill>
                <a:schemeClr val="tx1"/>
              </a:solidFill>
              <a:effectLst/>
              <a:latin typeface="Arial" charset="0"/>
              <a:ea typeface="ＭＳ Ｐゴシック" charset="0"/>
              <a:cs typeface="ＭＳ Ｐゴシック" charset="0"/>
            </a:endParaRPr>
          </a:p>
          <a:p>
            <a:pPr rtl="0" fontAlgn="base"/>
            <a:r>
              <a:rPr lang="en-GB" sz="1200" b="0" i="0" kern="1200" dirty="0">
                <a:solidFill>
                  <a:schemeClr val="tx1"/>
                </a:solidFill>
                <a:effectLst/>
                <a:latin typeface="Arial" charset="0"/>
                <a:ea typeface="ＭＳ Ｐゴシック" charset="0"/>
                <a:cs typeface="ＭＳ Ｐゴシック" charset="0"/>
              </a:rPr>
              <a:t>This theme has one sub-theme – </a:t>
            </a:r>
            <a:r>
              <a:rPr lang="en-GB" sz="1200" b="0" i="1" kern="1200" dirty="0">
                <a:solidFill>
                  <a:schemeClr val="tx1"/>
                </a:solidFill>
                <a:effectLst/>
                <a:latin typeface="Arial" charset="0"/>
                <a:ea typeface="ＭＳ Ｐゴシック" charset="0"/>
                <a:cs typeface="ＭＳ Ｐゴシック" charset="0"/>
              </a:rPr>
              <a:t>‘It’s never just about eating’</a:t>
            </a:r>
            <a:r>
              <a:rPr lang="en-GB" sz="1200" b="0" i="0" kern="1200" dirty="0">
                <a:solidFill>
                  <a:schemeClr val="tx1"/>
                </a:solidFill>
                <a:effectLst/>
                <a:latin typeface="Arial" charset="0"/>
                <a:ea typeface="ＭＳ Ｐゴシック" charset="0"/>
                <a:cs typeface="ＭＳ Ｐゴシック" charset="0"/>
              </a:rPr>
              <a:t> - which speaks to why this may be so difficult for some. </a:t>
            </a:r>
          </a:p>
          <a:p>
            <a:pPr rtl="0" fontAlgn="base"/>
            <a:endParaRPr lang="en-GB" sz="1200" b="0" i="0" kern="1200" dirty="0">
              <a:solidFill>
                <a:schemeClr val="tx1"/>
              </a:solidFill>
              <a:effectLst/>
              <a:latin typeface="Arial" charset="0"/>
              <a:ea typeface="ＭＳ Ｐゴシック" charset="0"/>
              <a:cs typeface="ＭＳ Ｐゴシック" charset="0"/>
            </a:endParaRPr>
          </a:p>
          <a:p>
            <a:pPr rtl="0" fontAlgn="base"/>
            <a:r>
              <a:rPr lang="en-GB" sz="1200" b="0" i="0" kern="1200" dirty="0">
                <a:solidFill>
                  <a:schemeClr val="tx1"/>
                </a:solidFill>
                <a:effectLst/>
                <a:latin typeface="Arial" charset="0"/>
                <a:ea typeface="ＭＳ Ｐゴシック" charset="0"/>
                <a:cs typeface="ＭＳ Ｐゴシック" charset="0"/>
              </a:rPr>
              <a:t>2.1 It’s never just about eating </a:t>
            </a:r>
          </a:p>
          <a:p>
            <a:pPr rtl="0" fontAlgn="base"/>
            <a:endParaRPr lang="en-GB" sz="1200" b="0" i="0" kern="1200" dirty="0">
              <a:solidFill>
                <a:schemeClr val="tx1"/>
              </a:solidFill>
              <a:effectLst/>
              <a:latin typeface="Arial" charset="0"/>
              <a:ea typeface="ＭＳ Ｐゴシック" charset="0"/>
              <a:cs typeface="ＭＳ Ｐゴシック" charset="0"/>
            </a:endParaRPr>
          </a:p>
          <a:p>
            <a:pPr rtl="0" fontAlgn="base"/>
            <a:r>
              <a:rPr lang="en-GB" sz="1200" b="0" i="0" kern="1200" dirty="0">
                <a:solidFill>
                  <a:schemeClr val="tx1"/>
                </a:solidFill>
                <a:effectLst/>
                <a:latin typeface="Arial" charset="0"/>
                <a:ea typeface="ＭＳ Ｐゴシック" charset="0"/>
                <a:cs typeface="ＭＳ Ｐゴシック" charset="0"/>
              </a:rPr>
              <a:t>Habitual eating behaviours can be moulded by many hands.  Eating practices are communicated across the generations within families.  Eating can be used to distract or soothe stress or difficult emotions.  And all of this takes place within a damaging societal context, as in the US, where there is a strong pressure to conform to a thin ideal, particularly on the young and on women. </a:t>
            </a:r>
          </a:p>
          <a:p>
            <a:pPr rtl="0" fontAlgn="base"/>
            <a:endParaRPr lang="en-GB" sz="1200" b="0" i="0" kern="1200" dirty="0">
              <a:solidFill>
                <a:schemeClr val="tx1"/>
              </a:solidFill>
              <a:effectLst/>
              <a:latin typeface="Arial" charset="0"/>
              <a:ea typeface="ＭＳ Ｐゴシック" charset="0"/>
              <a:cs typeface="ＭＳ Ｐゴシック" charset="0"/>
            </a:endParaRPr>
          </a:p>
          <a:p>
            <a:pPr rtl="0" fontAlgn="base"/>
            <a:r>
              <a:rPr lang="en-GB" sz="1200" b="0" i="0" kern="1200" dirty="0">
                <a:solidFill>
                  <a:schemeClr val="tx1"/>
                </a:solidFill>
                <a:effectLst/>
                <a:latin typeface="Arial" charset="0"/>
                <a:ea typeface="ＭＳ Ｐゴシック" charset="0"/>
                <a:cs typeface="ＭＳ Ｐゴシック" charset="0"/>
              </a:rPr>
              <a:t>Mindful eating has to be delivered well </a:t>
            </a:r>
          </a:p>
          <a:p>
            <a:pPr rtl="0" fontAlgn="base"/>
            <a:endParaRPr lang="en-GB" sz="1200" b="0" i="0" kern="1200" dirty="0">
              <a:solidFill>
                <a:schemeClr val="tx1"/>
              </a:solidFill>
              <a:effectLst/>
              <a:latin typeface="Arial" charset="0"/>
              <a:ea typeface="ＭＳ Ｐゴシック" charset="0"/>
              <a:cs typeface="ＭＳ Ｐゴシック" charset="0"/>
            </a:endParaRPr>
          </a:p>
          <a:p>
            <a:pPr rtl="0" fontAlgn="base"/>
            <a:r>
              <a:rPr lang="en-GB" sz="1200" b="0" i="0" kern="1200" dirty="0">
                <a:solidFill>
                  <a:schemeClr val="tx1"/>
                </a:solidFill>
                <a:effectLst/>
                <a:latin typeface="Arial" charset="0"/>
                <a:ea typeface="ＭＳ Ｐゴシック" charset="0"/>
                <a:cs typeface="ＭＳ Ｐゴシック" charset="0"/>
              </a:rPr>
              <a:t>Teachers need to be flexible - teaching to individual students’ needs, lifestyles and experiences – and firm – maintaining strong boundaries and ground rules within the sessions.  Sensitivity is needed, particularly when exploring or excavating students’ childhood experiences, as well as a gentle and empathic encouragement, particularly around the home practice.  To facilitate this, contact could be maintained between sessions via email or other means.   </a:t>
            </a:r>
          </a:p>
          <a:p>
            <a:pPr rtl="0" fontAlgn="base"/>
            <a:endParaRPr lang="en-GB" sz="1200" b="0" i="0" kern="1200" dirty="0">
              <a:solidFill>
                <a:schemeClr val="tx1"/>
              </a:solidFill>
              <a:effectLst/>
              <a:latin typeface="Arial" charset="0"/>
              <a:ea typeface="ＭＳ Ｐゴシック" charset="0"/>
              <a:cs typeface="ＭＳ Ｐゴシック" charset="0"/>
            </a:endParaRPr>
          </a:p>
          <a:p>
            <a:pPr rtl="0" fontAlgn="base"/>
            <a:r>
              <a:rPr lang="en-GB" sz="1200" b="0" i="0" kern="1200" dirty="0">
                <a:solidFill>
                  <a:schemeClr val="tx1"/>
                </a:solidFill>
                <a:effectLst/>
                <a:latin typeface="Arial" charset="0"/>
                <a:ea typeface="ＭＳ Ｐゴシック" charset="0"/>
                <a:cs typeface="ＭＳ Ｐゴシック" charset="0"/>
              </a:rPr>
              <a:t>Further, ME-CL should be taught with a strong cultural awareness, to ensure accessibility to people from all backgrounds.  A culturally competent ME-CL teacher will be aware of how eating practices are situated, and adjust the protocol to fit their audience. </a:t>
            </a:r>
          </a:p>
          <a:p>
            <a:pPr rtl="0" fontAlgn="base"/>
            <a:endParaRPr lang="en-GB" sz="1200" b="0" i="0" kern="1200" dirty="0">
              <a:solidFill>
                <a:schemeClr val="tx1"/>
              </a:solidFill>
              <a:effectLst/>
              <a:latin typeface="Arial" charset="0"/>
              <a:ea typeface="ＭＳ Ｐゴシック" charset="0"/>
              <a:cs typeface="ＭＳ Ｐゴシック" charset="0"/>
            </a:endParaRPr>
          </a:p>
          <a:p>
            <a:pPr rtl="0" fontAlgn="base"/>
            <a:r>
              <a:rPr lang="en-GB" sz="1200" b="0" i="0" kern="1200" dirty="0">
                <a:solidFill>
                  <a:schemeClr val="tx1"/>
                </a:solidFill>
                <a:effectLst/>
                <a:latin typeface="Arial" charset="0"/>
                <a:ea typeface="ＭＳ Ｐゴシック" charset="0"/>
                <a:cs typeface="ＭＳ Ｐゴシック" charset="0"/>
              </a:rPr>
              <a:t>Mindful eating isn’t enough </a:t>
            </a:r>
          </a:p>
          <a:p>
            <a:pPr rtl="0" fontAlgn="base"/>
            <a:endParaRPr lang="en-GB" sz="1200" b="0" i="0" kern="1200" dirty="0">
              <a:solidFill>
                <a:schemeClr val="tx1"/>
              </a:solidFill>
              <a:effectLst/>
              <a:latin typeface="Arial" charset="0"/>
              <a:ea typeface="ＭＳ Ｐゴシック" charset="0"/>
              <a:cs typeface="ＭＳ Ｐゴシック" charset="0"/>
            </a:endParaRPr>
          </a:p>
          <a:p>
            <a:pPr rtl="0" fontAlgn="base"/>
            <a:r>
              <a:rPr lang="en-GB" sz="1200" b="0" i="0" kern="1200" dirty="0">
                <a:solidFill>
                  <a:schemeClr val="tx1"/>
                </a:solidFill>
                <a:effectLst/>
                <a:latin typeface="Arial" charset="0"/>
                <a:ea typeface="ＭＳ Ｐゴシック" charset="0"/>
                <a:cs typeface="ＭＳ Ｐゴシック" charset="0"/>
              </a:rPr>
              <a:t>Developing the capacity to eat with more mindful awareness may be only part of the journey for many. Finally, ME-CL may be least accessible to those who ‘need’ it the most, such as those not already open to mindfulness, those already struggling with an eating disorder, or those that see no connection between mindful awareness and disordered eating.  Mindfulness is also perceived to be a ‘middle-class, middle-aged’ activity by some.  Mindful practices can be experienced as intense or overwhelming, even threatening, to those with few boundaries or emotional regulation skills, and so some may prefer a more one-to-one delivery mode over group classes.  While these are wider issues and criticisms of the field of mindfulness, and not specific to mindful eating or ME-CL, they warrant addressing by the mindfulness field none-the-less. </a:t>
            </a:r>
          </a:p>
          <a:p>
            <a:pPr rtl="0" fontAlgn="base"/>
            <a:endParaRPr lang="en-GB" sz="1200" b="0" i="0" kern="1200" dirty="0">
              <a:solidFill>
                <a:schemeClr val="tx1"/>
              </a:solidFill>
              <a:effectLst/>
              <a:latin typeface="Arial" charset="0"/>
              <a:ea typeface="ＭＳ Ｐゴシック" charset="0"/>
              <a:cs typeface="ＭＳ Ｐゴシック" charset="0"/>
            </a:endParaRPr>
          </a:p>
          <a:p>
            <a:pPr rtl="0" fontAlgn="base"/>
            <a:endParaRPr lang="en-GB" sz="1200" b="0" i="0" kern="1200" dirty="0">
              <a:solidFill>
                <a:schemeClr val="tx1"/>
              </a:solidFill>
              <a:effectLst/>
              <a:latin typeface="Arial" charset="0"/>
              <a:ea typeface="ＭＳ Ｐゴシック" charset="0"/>
              <a:cs typeface="ＭＳ Ｐゴシック" charset="0"/>
            </a:endParaRPr>
          </a:p>
          <a:p>
            <a:endParaRPr lang="en-GB" sz="1200" kern="1200" dirty="0">
              <a:solidFill>
                <a:schemeClr val="tx1"/>
              </a:solidFill>
              <a:effectLst/>
              <a:latin typeface="Arial" charset="0"/>
              <a:ea typeface="ＭＳ Ｐゴシック" charset="0"/>
              <a:cs typeface="ＭＳ Ｐゴシック" charset="0"/>
            </a:endParaRPr>
          </a:p>
          <a:p>
            <a:endParaRPr lang="en-GB" dirty="0"/>
          </a:p>
        </p:txBody>
      </p:sp>
      <p:sp>
        <p:nvSpPr>
          <p:cNvPr id="4" name="Slide Number Placeholder 3"/>
          <p:cNvSpPr>
            <a:spLocks noGrp="1"/>
          </p:cNvSpPr>
          <p:nvPr>
            <p:ph type="sldNum" sz="quarter" idx="10"/>
          </p:nvPr>
        </p:nvSpPr>
        <p:spPr/>
        <p:txBody>
          <a:bodyPr/>
          <a:lstStyle/>
          <a:p>
            <a:pPr>
              <a:defRPr/>
            </a:pPr>
            <a:fld id="{85360570-2B09-DB43-BBE0-DA076DA911F1}" type="slidenum">
              <a:rPr lang="en-US" altLang="en-US" smtClean="0"/>
              <a:pPr>
                <a:defRPr/>
              </a:pPr>
              <a:t>8</a:t>
            </a:fld>
            <a:endParaRPr lang="en-US" altLang="en-US" dirty="0"/>
          </a:p>
        </p:txBody>
      </p:sp>
    </p:spTree>
    <p:extLst>
      <p:ext uri="{BB962C8B-B14F-4D97-AF65-F5344CB8AC3E}">
        <p14:creationId xmlns:p14="http://schemas.microsoft.com/office/powerpoint/2010/main" val="2489154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Know this is text heavy – will read you through it</a:t>
            </a:r>
          </a:p>
          <a:p>
            <a:r>
              <a:rPr lang="en-GB" dirty="0"/>
              <a:t>Growing own food leads to eating more mindfully – prescribing gardening for well-being could be an alternative relapse prevention / prevention intervention for EDs</a:t>
            </a:r>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9</a:t>
            </a:fld>
            <a:endParaRPr lang="en-US" altLang="en-US" dirty="0"/>
          </a:p>
        </p:txBody>
      </p:sp>
    </p:spTree>
    <p:extLst>
      <p:ext uri="{BB962C8B-B14F-4D97-AF65-F5344CB8AC3E}">
        <p14:creationId xmlns:p14="http://schemas.microsoft.com/office/powerpoint/2010/main" val="19417073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presentation title slide">
    <p:bg>
      <p:bgPr>
        <a:solidFill>
          <a:srgbClr val="958CB3"/>
        </a:solidFill>
        <a:effectLst/>
      </p:bgPr>
    </p:bg>
    <p:spTree>
      <p:nvGrpSpPr>
        <p:cNvPr id="1" name=""/>
        <p:cNvGrpSpPr/>
        <p:nvPr/>
      </p:nvGrpSpPr>
      <p:grpSpPr>
        <a:xfrm>
          <a:off x="0" y="0"/>
          <a:ext cx="0" cy="0"/>
          <a:chOff x="0" y="0"/>
          <a:chExt cx="0" cy="0"/>
        </a:xfrm>
      </p:grpSpPr>
      <p:pic>
        <p:nvPicPr>
          <p:cNvPr id="6" name="Pictur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1588"/>
            <a:ext cx="2166937" cy="108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userDrawn="1"/>
        </p:nvCxnSpPr>
        <p:spPr>
          <a:xfrm>
            <a:off x="1919288" y="1989138"/>
            <a:ext cx="0" cy="3657600"/>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sp>
        <p:nvSpPr>
          <p:cNvPr id="15" name="Text Placeholder 14"/>
          <p:cNvSpPr>
            <a:spLocks noGrp="1"/>
          </p:cNvSpPr>
          <p:nvPr>
            <p:ph type="body" sz="quarter" idx="14"/>
          </p:nvPr>
        </p:nvSpPr>
        <p:spPr>
          <a:xfrm>
            <a:off x="2325600" y="1886400"/>
            <a:ext cx="6062750" cy="3774848"/>
          </a:xfrm>
          <a:prstGeom prst="rect">
            <a:avLst/>
          </a:prstGeom>
        </p:spPr>
        <p:txBody>
          <a:bodyPr lIns="0" tIns="0" rIns="0" bIns="0"/>
          <a:lstStyle>
            <a:lvl1pPr marL="0" indent="0">
              <a:lnSpc>
                <a:spcPts val="4800"/>
              </a:lnSpc>
              <a:spcBef>
                <a:spcPts val="0"/>
              </a:spcBef>
              <a:buFontTx/>
              <a:buNone/>
              <a:defRPr sz="4400" b="0" i="0">
                <a:solidFill>
                  <a:schemeClr val="bg1"/>
                </a:solidFill>
                <a:latin typeface="Georgia"/>
                <a:ea typeface="Georgia"/>
                <a:cs typeface="Georgia"/>
              </a:defRPr>
            </a:lvl1pPr>
          </a:lstStyle>
          <a:p>
            <a:pPr lvl="0"/>
            <a:r>
              <a:rPr lang="en-GB" dirty="0"/>
              <a:t>Click to edit Master text styles</a:t>
            </a:r>
          </a:p>
        </p:txBody>
      </p:sp>
      <p:sp>
        <p:nvSpPr>
          <p:cNvPr id="18" name="Text Placeholder 14"/>
          <p:cNvSpPr>
            <a:spLocks noGrp="1"/>
          </p:cNvSpPr>
          <p:nvPr>
            <p:ph type="body" sz="quarter" idx="15"/>
          </p:nvPr>
        </p:nvSpPr>
        <p:spPr>
          <a:xfrm>
            <a:off x="640800" y="1972800"/>
            <a:ext cx="1219139" cy="358775"/>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dirty="0"/>
              <a:t>Click to edit Master text styles</a:t>
            </a:r>
          </a:p>
        </p:txBody>
      </p:sp>
      <p:sp>
        <p:nvSpPr>
          <p:cNvPr id="19" name="Text Placeholder 14"/>
          <p:cNvSpPr>
            <a:spLocks noGrp="1"/>
          </p:cNvSpPr>
          <p:nvPr>
            <p:ph type="body" sz="quarter" idx="16"/>
          </p:nvPr>
        </p:nvSpPr>
        <p:spPr>
          <a:xfrm>
            <a:off x="640800" y="2332800"/>
            <a:ext cx="1219139" cy="536400"/>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a:ea typeface="Tahoma"/>
                <a:cs typeface="Tahoma"/>
              </a:defRPr>
            </a:lvl1pPr>
          </a:lstStyle>
          <a:p>
            <a:pPr lvl="0"/>
            <a:r>
              <a:rPr lang="en-GB" dirty="0"/>
              <a:t>Click to edit Master text styles</a:t>
            </a:r>
          </a:p>
        </p:txBody>
      </p:sp>
      <p:sp>
        <p:nvSpPr>
          <p:cNvPr id="20" name="Text Placeholder 14"/>
          <p:cNvSpPr>
            <a:spLocks noGrp="1"/>
          </p:cNvSpPr>
          <p:nvPr>
            <p:ph type="body" sz="quarter" idx="17"/>
          </p:nvPr>
        </p:nvSpPr>
        <p:spPr>
          <a:xfrm>
            <a:off x="640800" y="2876400"/>
            <a:ext cx="1219139" cy="695325"/>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a:ea typeface="Tahoma"/>
                <a:cs typeface="Tahoma"/>
              </a:defRPr>
            </a:lvl1pPr>
          </a:lstStyle>
          <a:p>
            <a:pPr lvl="0"/>
            <a:r>
              <a:rPr lang="en-GB" dirty="0"/>
              <a:t>Click to edit Master text styles</a:t>
            </a:r>
          </a:p>
        </p:txBody>
      </p:sp>
      <p:sp>
        <p:nvSpPr>
          <p:cNvPr id="8" name="Text Placeholder 14"/>
          <p:cNvSpPr>
            <a:spLocks noGrp="1"/>
          </p:cNvSpPr>
          <p:nvPr>
            <p:ph type="body" sz="quarter" idx="18"/>
          </p:nvPr>
        </p:nvSpPr>
        <p:spPr>
          <a:xfrm>
            <a:off x="641268" y="5503482"/>
            <a:ext cx="1219139" cy="229774"/>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dirty="0"/>
              <a:t>Click to edit Master text styles</a:t>
            </a:r>
          </a:p>
        </p:txBody>
      </p:sp>
    </p:spTree>
    <p:extLst>
      <p:ext uri="{BB962C8B-B14F-4D97-AF65-F5344CB8AC3E}">
        <p14:creationId xmlns:p14="http://schemas.microsoft.com/office/powerpoint/2010/main" val="2037226853"/>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pic>
        <p:nvPicPr>
          <p:cNvPr id="3" name="Picture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Picture Placeholder 12"/>
          <p:cNvSpPr>
            <a:spLocks noGrp="1"/>
          </p:cNvSpPr>
          <p:nvPr>
            <p:ph type="pic" sz="quarter" idx="13"/>
          </p:nvPr>
        </p:nvSpPr>
        <p:spPr>
          <a:xfrm>
            <a:off x="0" y="906811"/>
            <a:ext cx="9144000" cy="5951190"/>
          </a:xfrm>
          <a:prstGeom prst="rect">
            <a:avLst/>
          </a:prstGeom>
        </p:spPr>
        <p:txBody>
          <a:bodyPr/>
          <a:lstStyle/>
          <a:p>
            <a:endParaRPr lang="en-US" dirty="0"/>
          </a:p>
        </p:txBody>
      </p:sp>
    </p:spTree>
    <p:extLst>
      <p:ext uri="{BB962C8B-B14F-4D97-AF65-F5344CB8AC3E}">
        <p14:creationId xmlns:p14="http://schemas.microsoft.com/office/powerpoint/2010/main" val="250680606"/>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5"/>
          <p:cNvSpPr>
            <a:spLocks noGrp="1"/>
          </p:cNvSpPr>
          <p:nvPr>
            <p:ph type="body" sz="quarter" idx="10"/>
          </p:nvPr>
        </p:nvSpPr>
        <p:spPr>
          <a:xfrm>
            <a:off x="467545" y="444420"/>
            <a:ext cx="6552727" cy="608316"/>
          </a:xfrm>
          <a:prstGeom prst="rect">
            <a:avLst/>
          </a:prstGeom>
        </p:spPr>
        <p:txBody>
          <a:bodyPr lIns="0" tIns="0" rIns="0" bIns="0"/>
          <a:lstStyle>
            <a:lvl1pPr marL="0" indent="0">
              <a:lnSpc>
                <a:spcPts val="4200"/>
              </a:lnSpc>
              <a:buFontTx/>
              <a:buNone/>
              <a:defRPr sz="3200" b="0" i="0" baseline="0">
                <a:solidFill>
                  <a:srgbClr val="7A7392"/>
                </a:solidFill>
                <a:latin typeface="Georgia"/>
                <a:ea typeface="Georgia"/>
                <a:cs typeface="Georgia"/>
              </a:defRPr>
            </a:lvl1pPr>
          </a:lstStyle>
          <a:p>
            <a:pPr lvl="0"/>
            <a:r>
              <a:rPr lang="en-GB" dirty="0"/>
              <a:t>Click to edit Master text styles</a:t>
            </a:r>
          </a:p>
        </p:txBody>
      </p:sp>
      <p:sp>
        <p:nvSpPr>
          <p:cNvPr id="5" name="Picture Placeholder 12"/>
          <p:cNvSpPr>
            <a:spLocks noGrp="1"/>
          </p:cNvSpPr>
          <p:nvPr>
            <p:ph type="pic" sz="quarter" idx="11"/>
          </p:nvPr>
        </p:nvSpPr>
        <p:spPr>
          <a:xfrm>
            <a:off x="6118225" y="1461052"/>
            <a:ext cx="3025775" cy="5396948"/>
          </a:xfrm>
          <a:prstGeom prst="rect">
            <a:avLst/>
          </a:prstGeom>
        </p:spPr>
        <p:txBody>
          <a:bodyPr/>
          <a:lstStyle/>
          <a:p>
            <a:endParaRPr lang="en-US" dirty="0"/>
          </a:p>
        </p:txBody>
      </p:sp>
      <p:sp>
        <p:nvSpPr>
          <p:cNvPr id="6" name="Picture Placeholder 12"/>
          <p:cNvSpPr>
            <a:spLocks noGrp="1"/>
          </p:cNvSpPr>
          <p:nvPr>
            <p:ph type="pic" sz="quarter" idx="12"/>
          </p:nvPr>
        </p:nvSpPr>
        <p:spPr>
          <a:xfrm>
            <a:off x="0" y="1461052"/>
            <a:ext cx="3024188" cy="5396948"/>
          </a:xfrm>
          <a:prstGeom prst="rect">
            <a:avLst/>
          </a:prstGeom>
        </p:spPr>
        <p:txBody>
          <a:bodyPr/>
          <a:lstStyle/>
          <a:p>
            <a:endParaRPr lang="en-US" dirty="0"/>
          </a:p>
        </p:txBody>
      </p:sp>
      <p:sp>
        <p:nvSpPr>
          <p:cNvPr id="7" name="Picture Placeholder 12"/>
          <p:cNvSpPr>
            <a:spLocks noGrp="1"/>
          </p:cNvSpPr>
          <p:nvPr>
            <p:ph type="pic" sz="quarter" idx="13"/>
          </p:nvPr>
        </p:nvSpPr>
        <p:spPr>
          <a:xfrm>
            <a:off x="3059113" y="1461053"/>
            <a:ext cx="3020316" cy="2650572"/>
          </a:xfrm>
          <a:prstGeom prst="rect">
            <a:avLst/>
          </a:prstGeom>
        </p:spPr>
        <p:txBody>
          <a:bodyPr/>
          <a:lstStyle/>
          <a:p>
            <a:endParaRPr lang="en-US" dirty="0"/>
          </a:p>
        </p:txBody>
      </p:sp>
      <p:sp>
        <p:nvSpPr>
          <p:cNvPr id="8" name="Picture Placeholder 12"/>
          <p:cNvSpPr>
            <a:spLocks noGrp="1"/>
          </p:cNvSpPr>
          <p:nvPr>
            <p:ph type="pic" sz="quarter" idx="14"/>
          </p:nvPr>
        </p:nvSpPr>
        <p:spPr>
          <a:xfrm>
            <a:off x="3059113" y="4149725"/>
            <a:ext cx="3020316" cy="2708275"/>
          </a:xfrm>
          <a:prstGeom prst="rect">
            <a:avLst/>
          </a:prstGeom>
        </p:spPr>
        <p:txBody>
          <a:bodyPr/>
          <a:lstStyle/>
          <a:p>
            <a:endParaRPr lang="en-US" dirty="0"/>
          </a:p>
        </p:txBody>
      </p:sp>
    </p:spTree>
    <p:extLst>
      <p:ext uri="{BB962C8B-B14F-4D97-AF65-F5344CB8AC3E}">
        <p14:creationId xmlns:p14="http://schemas.microsoft.com/office/powerpoint/2010/main" val="614329310"/>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ext Placeholder 5"/>
          <p:cNvSpPr>
            <a:spLocks noGrp="1"/>
          </p:cNvSpPr>
          <p:nvPr>
            <p:ph type="body" sz="quarter" idx="10"/>
          </p:nvPr>
        </p:nvSpPr>
        <p:spPr>
          <a:xfrm>
            <a:off x="467545" y="444420"/>
            <a:ext cx="6624735" cy="608316"/>
          </a:xfrm>
          <a:prstGeom prst="rect">
            <a:avLst/>
          </a:prstGeom>
        </p:spPr>
        <p:txBody>
          <a:bodyPr lIns="0" tIns="0" rIns="0" bIns="0"/>
          <a:lstStyle>
            <a:lvl1pPr marL="0" indent="0">
              <a:lnSpc>
                <a:spcPts val="4200"/>
              </a:lnSpc>
              <a:buFontTx/>
              <a:buNone/>
              <a:defRPr sz="3200" b="0" i="0" baseline="0">
                <a:solidFill>
                  <a:srgbClr val="7A7392"/>
                </a:solidFill>
                <a:latin typeface="Georgia"/>
                <a:ea typeface="Georgia"/>
                <a:cs typeface="Georgia"/>
              </a:defRPr>
            </a:lvl1pPr>
          </a:lstStyle>
          <a:p>
            <a:pPr lvl="0"/>
            <a:r>
              <a:rPr lang="en-GB" dirty="0"/>
              <a:t>Click to edit Master text styles</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icture Placeholder 12"/>
          <p:cNvSpPr>
            <a:spLocks noGrp="1"/>
          </p:cNvSpPr>
          <p:nvPr>
            <p:ph type="pic" sz="quarter" idx="11"/>
          </p:nvPr>
        </p:nvSpPr>
        <p:spPr>
          <a:xfrm>
            <a:off x="3041650" y="1461052"/>
            <a:ext cx="3043238" cy="5396948"/>
          </a:xfrm>
          <a:prstGeom prst="rect">
            <a:avLst/>
          </a:prstGeom>
        </p:spPr>
        <p:txBody>
          <a:bodyPr/>
          <a:lstStyle/>
          <a:p>
            <a:endParaRPr lang="en-US" dirty="0"/>
          </a:p>
        </p:txBody>
      </p:sp>
      <p:sp>
        <p:nvSpPr>
          <p:cNvPr id="6" name="Picture Placeholder 12"/>
          <p:cNvSpPr>
            <a:spLocks noGrp="1"/>
          </p:cNvSpPr>
          <p:nvPr>
            <p:ph type="pic" sz="quarter" idx="13"/>
          </p:nvPr>
        </p:nvSpPr>
        <p:spPr>
          <a:xfrm>
            <a:off x="6121400" y="1461053"/>
            <a:ext cx="3022599" cy="2650572"/>
          </a:xfrm>
          <a:prstGeom prst="rect">
            <a:avLst/>
          </a:prstGeom>
        </p:spPr>
        <p:txBody>
          <a:bodyPr/>
          <a:lstStyle/>
          <a:p>
            <a:endParaRPr lang="en-US" dirty="0"/>
          </a:p>
        </p:txBody>
      </p:sp>
      <p:sp>
        <p:nvSpPr>
          <p:cNvPr id="7" name="Picture Placeholder 12"/>
          <p:cNvSpPr>
            <a:spLocks noGrp="1"/>
          </p:cNvSpPr>
          <p:nvPr>
            <p:ph type="pic" sz="quarter" idx="14"/>
          </p:nvPr>
        </p:nvSpPr>
        <p:spPr>
          <a:xfrm>
            <a:off x="6121400" y="4146550"/>
            <a:ext cx="3022600" cy="2711450"/>
          </a:xfrm>
          <a:prstGeom prst="rect">
            <a:avLst/>
          </a:prstGeom>
        </p:spPr>
        <p:txBody>
          <a:bodyPr/>
          <a:lstStyle/>
          <a:p>
            <a:endParaRPr lang="en-US" dirty="0"/>
          </a:p>
        </p:txBody>
      </p:sp>
      <p:sp>
        <p:nvSpPr>
          <p:cNvPr id="8" name="Text Placeholder 5"/>
          <p:cNvSpPr>
            <a:spLocks noGrp="1"/>
          </p:cNvSpPr>
          <p:nvPr>
            <p:ph type="body" sz="quarter" idx="15" hasCustomPrompt="1"/>
          </p:nvPr>
        </p:nvSpPr>
        <p:spPr>
          <a:xfrm>
            <a:off x="458065" y="1461052"/>
            <a:ext cx="238574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7A7392"/>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7A7392"/>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Tree>
    <p:extLst>
      <p:ext uri="{BB962C8B-B14F-4D97-AF65-F5344CB8AC3E}">
        <p14:creationId xmlns:p14="http://schemas.microsoft.com/office/powerpoint/2010/main" val="2078822041"/>
      </p:ext>
    </p:extLst>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12"/>
          <p:cNvSpPr>
            <a:spLocks noGrp="1"/>
          </p:cNvSpPr>
          <p:nvPr>
            <p:ph type="body" sz="quarter" idx="12"/>
          </p:nvPr>
        </p:nvSpPr>
        <p:spPr>
          <a:xfrm>
            <a:off x="1042988" y="1916832"/>
            <a:ext cx="7058025" cy="3528392"/>
          </a:xfrm>
          <a:prstGeom prst="rect">
            <a:avLst/>
          </a:prstGeom>
        </p:spPr>
        <p:txBody>
          <a:bodyPr/>
          <a:lstStyle>
            <a:lvl1pPr marL="0" indent="0">
              <a:lnSpc>
                <a:spcPts val="3600"/>
              </a:lnSpc>
              <a:buNone/>
              <a:defRPr sz="2800" b="0" i="1" baseline="0">
                <a:solidFill>
                  <a:srgbClr val="7A7392"/>
                </a:solidFill>
                <a:latin typeface="Tahoma" charset="0"/>
              </a:defRPr>
            </a:lvl1pPr>
            <a:lvl2pPr marL="609600" indent="0">
              <a:lnSpc>
                <a:spcPts val="3600"/>
              </a:lnSpc>
              <a:buNone/>
              <a:defRPr sz="2800" b="0" i="1" baseline="0">
                <a:solidFill>
                  <a:srgbClr val="7A7392"/>
                </a:solidFill>
                <a:latin typeface="Tahoma" charset="0"/>
              </a:defRPr>
            </a:lvl2pPr>
            <a:lvl3pPr marL="1219200" indent="0">
              <a:lnSpc>
                <a:spcPts val="3600"/>
              </a:lnSpc>
              <a:buNone/>
              <a:defRPr sz="2800" b="0" i="1" baseline="0">
                <a:solidFill>
                  <a:srgbClr val="7A7392"/>
                </a:solidFill>
                <a:latin typeface="Tahoma" charset="0"/>
              </a:defRPr>
            </a:lvl3pPr>
            <a:lvl4pPr marL="1828800" indent="0">
              <a:lnSpc>
                <a:spcPts val="3600"/>
              </a:lnSpc>
              <a:buNone/>
              <a:defRPr sz="2800" b="0" i="1" baseline="0">
                <a:solidFill>
                  <a:srgbClr val="7A7392"/>
                </a:solidFill>
                <a:latin typeface="Tahoma" charset="0"/>
              </a:defRPr>
            </a:lvl4pPr>
            <a:lvl5pPr marL="2438400" indent="0">
              <a:lnSpc>
                <a:spcPts val="3600"/>
              </a:lnSpc>
              <a:buNone/>
              <a:defRPr sz="2800" b="0" i="1" baseline="0">
                <a:solidFill>
                  <a:srgbClr val="7A7392"/>
                </a:solidFill>
                <a:latin typeface="Tahom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14"/>
          <p:cNvSpPr>
            <a:spLocks noGrp="1"/>
          </p:cNvSpPr>
          <p:nvPr>
            <p:ph type="body" sz="quarter" idx="13"/>
          </p:nvPr>
        </p:nvSpPr>
        <p:spPr>
          <a:xfrm>
            <a:off x="1042988" y="5661025"/>
            <a:ext cx="7058025" cy="1196975"/>
          </a:xfrm>
          <a:prstGeom prst="rect">
            <a:avLst/>
          </a:prstGeom>
        </p:spPr>
        <p:txBody>
          <a:bodyPr/>
          <a:lstStyle>
            <a:lvl1pPr marL="0" indent="0" algn="r">
              <a:lnSpc>
                <a:spcPts val="1800"/>
              </a:lnSpc>
              <a:buNone/>
              <a:defRPr sz="1200" baseline="0">
                <a:solidFill>
                  <a:schemeClr val="tx1"/>
                </a:solidFill>
                <a:latin typeface="Tahoma" charset="0"/>
              </a:defRPr>
            </a:lvl1pPr>
            <a:lvl2pPr marL="609600" indent="0" algn="r">
              <a:lnSpc>
                <a:spcPts val="1800"/>
              </a:lnSpc>
              <a:buNone/>
              <a:defRPr sz="1200" baseline="0">
                <a:solidFill>
                  <a:schemeClr val="tx1"/>
                </a:solidFill>
                <a:latin typeface="Tahoma" charset="0"/>
              </a:defRPr>
            </a:lvl2pPr>
            <a:lvl3pPr marL="1219200" indent="0" algn="r">
              <a:lnSpc>
                <a:spcPts val="1800"/>
              </a:lnSpc>
              <a:buNone/>
              <a:defRPr sz="1200" baseline="0">
                <a:solidFill>
                  <a:schemeClr val="tx1"/>
                </a:solidFill>
                <a:latin typeface="Tahoma" charset="0"/>
              </a:defRPr>
            </a:lvl3pPr>
            <a:lvl4pPr marL="1828800" indent="0" algn="r">
              <a:lnSpc>
                <a:spcPts val="1800"/>
              </a:lnSpc>
              <a:buNone/>
              <a:defRPr sz="1200" baseline="0">
                <a:solidFill>
                  <a:schemeClr val="tx1"/>
                </a:solidFill>
                <a:latin typeface="Tahoma" charset="0"/>
              </a:defRPr>
            </a:lvl4pPr>
            <a:lvl5pPr marL="2438400" indent="0" algn="r">
              <a:lnSpc>
                <a:spcPts val="1800"/>
              </a:lnSpc>
              <a:buNone/>
              <a:defRPr sz="1200" baseline="0">
                <a:solidFill>
                  <a:schemeClr val="tx1"/>
                </a:solidFill>
                <a:latin typeface="Tahom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350590044"/>
      </p:ext>
    </p:extLst>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12"/>
          <p:cNvSpPr>
            <a:spLocks noGrp="1"/>
          </p:cNvSpPr>
          <p:nvPr>
            <p:ph type="body" sz="quarter" idx="12" hasCustomPrompt="1"/>
          </p:nvPr>
        </p:nvSpPr>
        <p:spPr>
          <a:xfrm>
            <a:off x="215403" y="2852936"/>
            <a:ext cx="4283969" cy="2592288"/>
          </a:xfrm>
          <a:prstGeom prst="rect">
            <a:avLst/>
          </a:prstGeom>
        </p:spPr>
        <p:txBody>
          <a:bodyPr/>
          <a:lstStyle>
            <a:lvl1pPr marL="0" indent="0" algn="r">
              <a:lnSpc>
                <a:spcPts val="9600"/>
              </a:lnSpc>
              <a:buNone/>
              <a:defRPr sz="13000" b="0" i="0" baseline="0">
                <a:solidFill>
                  <a:srgbClr val="7A7392"/>
                </a:solidFill>
                <a:latin typeface="Georgia" charset="0"/>
                <a:ea typeface="Georgia" charset="0"/>
                <a:cs typeface="Georgia" charset="0"/>
              </a:defRPr>
            </a:lvl1pPr>
            <a:lvl2pPr marL="609600" indent="0" algn="r">
              <a:lnSpc>
                <a:spcPts val="3600"/>
              </a:lnSpc>
              <a:buNone/>
              <a:defRPr sz="9600" b="0" i="0" baseline="0">
                <a:solidFill>
                  <a:schemeClr val="bg1"/>
                </a:solidFill>
                <a:latin typeface="Georgia" charset="0"/>
                <a:ea typeface="Georgia" charset="0"/>
                <a:cs typeface="Georgia" charset="0"/>
              </a:defRPr>
            </a:lvl2pPr>
            <a:lvl3pPr marL="1219200" indent="0" algn="r">
              <a:lnSpc>
                <a:spcPts val="3600"/>
              </a:lnSpc>
              <a:buNone/>
              <a:defRPr sz="9600" b="0" i="0" baseline="0">
                <a:solidFill>
                  <a:schemeClr val="bg1"/>
                </a:solidFill>
                <a:latin typeface="Georgia" charset="0"/>
                <a:ea typeface="Georgia" charset="0"/>
                <a:cs typeface="Georgia" charset="0"/>
              </a:defRPr>
            </a:lvl3pPr>
            <a:lvl4pPr marL="1828800" indent="0" algn="r">
              <a:lnSpc>
                <a:spcPts val="3600"/>
              </a:lnSpc>
              <a:buNone/>
              <a:defRPr sz="9600" b="0" i="0" baseline="0">
                <a:solidFill>
                  <a:schemeClr val="bg1"/>
                </a:solidFill>
                <a:latin typeface="Georgia" charset="0"/>
                <a:ea typeface="Georgia" charset="0"/>
                <a:cs typeface="Georgia" charset="0"/>
              </a:defRPr>
            </a:lvl4pPr>
            <a:lvl5pPr marL="2438400" indent="0" algn="r">
              <a:lnSpc>
                <a:spcPts val="3600"/>
              </a:lnSpc>
              <a:buNone/>
              <a:defRPr sz="9600" b="0" i="0" baseline="0">
                <a:solidFill>
                  <a:schemeClr val="bg1"/>
                </a:solidFill>
                <a:latin typeface="Georgia" charset="0"/>
                <a:ea typeface="Georgia" charset="0"/>
                <a:cs typeface="Georgia" charset="0"/>
              </a:defRPr>
            </a:lvl5pPr>
          </a:lstStyle>
          <a:p>
            <a:pPr lvl="0"/>
            <a:r>
              <a:rPr lang="en-GB" dirty="0"/>
              <a:t>100%</a:t>
            </a:r>
          </a:p>
        </p:txBody>
      </p:sp>
      <p:sp>
        <p:nvSpPr>
          <p:cNvPr id="5" name="Text Placeholder 14"/>
          <p:cNvSpPr>
            <a:spLocks noGrp="1"/>
          </p:cNvSpPr>
          <p:nvPr>
            <p:ph type="body" sz="quarter" idx="13"/>
          </p:nvPr>
        </p:nvSpPr>
        <p:spPr>
          <a:xfrm>
            <a:off x="4715395" y="2870014"/>
            <a:ext cx="3601021" cy="2575209"/>
          </a:xfrm>
          <a:prstGeom prst="rect">
            <a:avLst/>
          </a:prstGeom>
        </p:spPr>
        <p:txBody>
          <a:bodyPr/>
          <a:lstStyle>
            <a:lvl1pPr marL="0" indent="0" algn="l">
              <a:lnSpc>
                <a:spcPts val="2200"/>
              </a:lnSpc>
              <a:buNone/>
              <a:defRPr sz="1800" baseline="0">
                <a:solidFill>
                  <a:srgbClr val="7A7392"/>
                </a:solidFill>
                <a:latin typeface="Georgia" charset="0"/>
              </a:defRPr>
            </a:lvl1pPr>
            <a:lvl2pPr marL="609600" indent="0" algn="l">
              <a:lnSpc>
                <a:spcPts val="2200"/>
              </a:lnSpc>
              <a:buNone/>
              <a:defRPr sz="1800" baseline="0">
                <a:solidFill>
                  <a:srgbClr val="7A7392"/>
                </a:solidFill>
                <a:latin typeface="Georgia" charset="0"/>
              </a:defRPr>
            </a:lvl2pPr>
            <a:lvl3pPr marL="1219200" indent="0" algn="l">
              <a:lnSpc>
                <a:spcPts val="2200"/>
              </a:lnSpc>
              <a:buNone/>
              <a:defRPr sz="1800" baseline="0">
                <a:solidFill>
                  <a:srgbClr val="7A7392"/>
                </a:solidFill>
                <a:latin typeface="Georgia" charset="0"/>
              </a:defRPr>
            </a:lvl3pPr>
            <a:lvl4pPr marL="1828800" indent="0" algn="l">
              <a:lnSpc>
                <a:spcPts val="2200"/>
              </a:lnSpc>
              <a:buNone/>
              <a:defRPr sz="1800" baseline="0">
                <a:solidFill>
                  <a:srgbClr val="7A7392"/>
                </a:solidFill>
                <a:latin typeface="Georgia" charset="0"/>
              </a:defRPr>
            </a:lvl4pPr>
            <a:lvl5pPr marL="2438400" indent="0" algn="l">
              <a:lnSpc>
                <a:spcPts val="2200"/>
              </a:lnSpc>
              <a:buNone/>
              <a:defRPr sz="1800" baseline="0">
                <a:solidFill>
                  <a:srgbClr val="7A7392"/>
                </a:solidFill>
                <a:latin typeface="Georgi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Text Placeholder 14"/>
          <p:cNvSpPr>
            <a:spLocks noGrp="1"/>
          </p:cNvSpPr>
          <p:nvPr>
            <p:ph type="body" sz="quarter" idx="14"/>
          </p:nvPr>
        </p:nvSpPr>
        <p:spPr>
          <a:xfrm>
            <a:off x="970980" y="5661025"/>
            <a:ext cx="7129412" cy="648295"/>
          </a:xfrm>
          <a:prstGeom prst="rect">
            <a:avLst/>
          </a:prstGeom>
        </p:spPr>
        <p:txBody>
          <a:bodyPr/>
          <a:lstStyle>
            <a:lvl1pPr marL="0" indent="0" algn="r">
              <a:lnSpc>
                <a:spcPts val="1400"/>
              </a:lnSpc>
              <a:buNone/>
              <a:defRPr sz="1000" baseline="0">
                <a:solidFill>
                  <a:schemeClr val="tx1"/>
                </a:solidFill>
                <a:latin typeface="Tahoma" charset="0"/>
              </a:defRPr>
            </a:lvl1pPr>
            <a:lvl2pPr marL="609600" indent="0" algn="r">
              <a:lnSpc>
                <a:spcPts val="1400"/>
              </a:lnSpc>
              <a:buNone/>
              <a:defRPr sz="1000" baseline="0">
                <a:solidFill>
                  <a:schemeClr val="tx1"/>
                </a:solidFill>
                <a:latin typeface="Tahoma" charset="0"/>
              </a:defRPr>
            </a:lvl2pPr>
            <a:lvl3pPr marL="1219200" indent="0" algn="r">
              <a:lnSpc>
                <a:spcPts val="1400"/>
              </a:lnSpc>
              <a:buNone/>
              <a:defRPr sz="1000" baseline="0">
                <a:solidFill>
                  <a:schemeClr val="tx1"/>
                </a:solidFill>
                <a:latin typeface="Tahoma" charset="0"/>
              </a:defRPr>
            </a:lvl3pPr>
            <a:lvl4pPr marL="1828800" indent="0" algn="r">
              <a:lnSpc>
                <a:spcPts val="1400"/>
              </a:lnSpc>
              <a:buNone/>
              <a:defRPr sz="1000" baseline="0">
                <a:solidFill>
                  <a:schemeClr val="tx1"/>
                </a:solidFill>
                <a:latin typeface="Tahoma" charset="0"/>
              </a:defRPr>
            </a:lvl4pPr>
            <a:lvl5pPr marL="2438400" indent="0" algn="r">
              <a:lnSpc>
                <a:spcPts val="1400"/>
              </a:lnSpc>
              <a:buNone/>
              <a:defRPr sz="1000" baseline="0">
                <a:solidFill>
                  <a:schemeClr val="tx1"/>
                </a:solidFill>
                <a:latin typeface="Tahom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464720718"/>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0"/>
          </p:nvPr>
        </p:nvSpPr>
        <p:spPr>
          <a:xfrm>
            <a:off x="899591" y="1890713"/>
            <a:ext cx="6515621" cy="1366120"/>
          </a:xfrm>
          <a:prstGeom prst="rect">
            <a:avLst/>
          </a:prstGeom>
        </p:spPr>
        <p:txBody>
          <a:bodyPr lIns="0" tIns="0" rIns="0" bIns="0"/>
          <a:lstStyle>
            <a:lvl1pPr marL="0" indent="0">
              <a:lnSpc>
                <a:spcPts val="4800"/>
              </a:lnSpc>
              <a:spcBef>
                <a:spcPts val="0"/>
              </a:spcBef>
              <a:buFontTx/>
              <a:buNone/>
              <a:defRPr sz="4400" b="0" i="0">
                <a:solidFill>
                  <a:srgbClr val="7A7392"/>
                </a:solidFill>
                <a:latin typeface="Georgia"/>
                <a:ea typeface="Georgia"/>
                <a:cs typeface="Georgia"/>
              </a:defRPr>
            </a:lvl1pPr>
          </a:lstStyle>
          <a:p>
            <a:pPr lvl="0"/>
            <a:r>
              <a:rPr lang="en-GB" dirty="0"/>
              <a:t>Click to edit Master text styles</a:t>
            </a:r>
          </a:p>
        </p:txBody>
      </p:sp>
      <p:sp>
        <p:nvSpPr>
          <p:cNvPr id="7" name="Text Placeholder 5"/>
          <p:cNvSpPr>
            <a:spLocks noGrp="1"/>
          </p:cNvSpPr>
          <p:nvPr>
            <p:ph type="body" sz="quarter" idx="11"/>
          </p:nvPr>
        </p:nvSpPr>
        <p:spPr>
          <a:xfrm>
            <a:off x="899592" y="4221163"/>
            <a:ext cx="6515620" cy="603104"/>
          </a:xfrm>
          <a:prstGeom prst="rect">
            <a:avLst/>
          </a:prstGeom>
        </p:spPr>
        <p:txBody>
          <a:bodyPr lIns="0" tIns="0" rIns="0" bIns="0"/>
          <a:lstStyle>
            <a:lvl1pPr marL="0" indent="0">
              <a:lnSpc>
                <a:spcPct val="100000"/>
              </a:lnSpc>
              <a:buFontTx/>
              <a:buNone/>
              <a:defRPr sz="1600" b="0" i="0">
                <a:solidFill>
                  <a:schemeClr val="tx1"/>
                </a:solidFill>
                <a:latin typeface="Tahoma"/>
                <a:ea typeface="Tahoma"/>
                <a:cs typeface="Tahoma"/>
              </a:defRPr>
            </a:lvl1pPr>
          </a:lstStyle>
          <a:p>
            <a:pPr lvl="0"/>
            <a:r>
              <a:rPr lang="en-GB" dirty="0"/>
              <a:t>Click to edit Master text styles</a:t>
            </a:r>
          </a:p>
        </p:txBody>
      </p:sp>
    </p:spTree>
    <p:extLst>
      <p:ext uri="{BB962C8B-B14F-4D97-AF65-F5344CB8AC3E}">
        <p14:creationId xmlns:p14="http://schemas.microsoft.com/office/powerpoint/2010/main" val="19245060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89700"/>
            <a:ext cx="6515621" cy="651068"/>
          </a:xfrm>
          <a:prstGeom prst="rect">
            <a:avLst/>
          </a:prstGeom>
        </p:spPr>
        <p:txBody>
          <a:bodyPr lIns="0" tIns="0" rIns="0" bIns="0"/>
          <a:lstStyle>
            <a:lvl1pPr marL="0" indent="0">
              <a:lnSpc>
                <a:spcPts val="4200"/>
              </a:lnSpc>
              <a:buFontTx/>
              <a:buNone/>
              <a:defRPr sz="4000" b="0" i="0">
                <a:solidFill>
                  <a:srgbClr val="7A7392"/>
                </a:solidFill>
                <a:latin typeface="Georgia"/>
                <a:ea typeface="Georgia"/>
                <a:cs typeface="Georgia"/>
              </a:defRPr>
            </a:lvl1pPr>
          </a:lstStyle>
          <a:p>
            <a:pPr lvl="0"/>
            <a:r>
              <a:rPr lang="en-GB" dirty="0"/>
              <a:t>Click to edit Master text styles</a:t>
            </a:r>
          </a:p>
        </p:txBody>
      </p:sp>
      <p:sp>
        <p:nvSpPr>
          <p:cNvPr id="6" name="Text Placeholder 5"/>
          <p:cNvSpPr>
            <a:spLocks noGrp="1"/>
          </p:cNvSpPr>
          <p:nvPr>
            <p:ph type="body" sz="quarter" idx="11"/>
          </p:nvPr>
        </p:nvSpPr>
        <p:spPr>
          <a:xfrm>
            <a:off x="900113" y="1773238"/>
            <a:ext cx="6551612" cy="4608512"/>
          </a:xfrm>
          <a:prstGeom prst="rect">
            <a:avLst/>
          </a:prstGeom>
        </p:spPr>
        <p:txBody>
          <a:bodyPr/>
          <a:lstStyle>
            <a:lvl1pPr marL="266700" indent="-266700">
              <a:buClr>
                <a:srgbClr val="7A7392"/>
              </a:buClr>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1600">
                <a:latin typeface="Tahoma" panose="020B0604030504040204" pitchFamily="34" charset="0"/>
                <a:ea typeface="Tahoma" panose="020B0604030504040204" pitchFamily="34" charset="0"/>
                <a:cs typeface="Tahoma" panose="020B0604030504040204" pitchFamily="34" charset="0"/>
              </a:defRPr>
            </a:lvl2pPr>
            <a:lvl3pPr marL="808038" indent="-266700">
              <a:buClr>
                <a:srgbClr val="7A7392"/>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06912239"/>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34666"/>
          </a:xfrm>
          <a:prstGeom prst="rect">
            <a:avLst/>
          </a:prstGeom>
        </p:spPr>
        <p:txBody>
          <a:bodyPr lIns="0" tIns="0" rIns="0" bIns="0"/>
          <a:lstStyle>
            <a:lvl1pPr marL="0" indent="0">
              <a:lnSpc>
                <a:spcPts val="4200"/>
              </a:lnSpc>
              <a:buFontTx/>
              <a:buNone/>
              <a:defRPr sz="4000" b="0" i="0">
                <a:solidFill>
                  <a:srgbClr val="7A7392"/>
                </a:solidFill>
                <a:latin typeface="Georgia"/>
                <a:ea typeface="Georgia"/>
                <a:cs typeface="Georgia"/>
              </a:defRPr>
            </a:lvl1pPr>
          </a:lstStyle>
          <a:p>
            <a:pPr lvl="0"/>
            <a:r>
              <a:rPr lang="en-GB" dirty="0"/>
              <a:t>Click to edit Master text styles</a:t>
            </a:r>
          </a:p>
        </p:txBody>
      </p:sp>
      <p:sp>
        <p:nvSpPr>
          <p:cNvPr id="3" name="Text Placeholder 2"/>
          <p:cNvSpPr>
            <a:spLocks noGrp="1"/>
          </p:cNvSpPr>
          <p:nvPr>
            <p:ph type="body" sz="quarter" idx="11"/>
          </p:nvPr>
        </p:nvSpPr>
        <p:spPr>
          <a:xfrm>
            <a:off x="900113" y="1700213"/>
            <a:ext cx="6551612" cy="4465637"/>
          </a:xfrm>
          <a:prstGeom prst="rect">
            <a:avLst/>
          </a:prstGeom>
        </p:spPr>
        <p:txBody>
          <a:bodyPr/>
          <a:lstStyle>
            <a:lvl1pPr marL="266700" indent="-266700">
              <a:buClr>
                <a:srgbClr val="7A7392"/>
              </a:buClr>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7A7392"/>
              </a:buClr>
              <a:buFont typeface="+mj-lt"/>
              <a:buAutoNum type="romanLcPeriod"/>
              <a:defRPr sz="16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7A7392"/>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386068825"/>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pic>
        <p:nvPicPr>
          <p:cNvPr id="8"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99592"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a:ea typeface="Tahoma"/>
                <a:cs typeface="Tahoma"/>
              </a:defRPr>
            </a:lvl1pPr>
          </a:lstStyle>
          <a:p>
            <a:pPr lvl="0"/>
            <a:r>
              <a:rPr lang="en-GB" dirty="0"/>
              <a:t>Click to edit Master text styles</a:t>
            </a:r>
          </a:p>
        </p:txBody>
      </p:sp>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7A7392"/>
                </a:solidFill>
                <a:latin typeface="Georgia"/>
                <a:ea typeface="Georgia"/>
                <a:cs typeface="Georgia"/>
              </a:defRPr>
            </a:lvl1pPr>
          </a:lstStyle>
          <a:p>
            <a:pPr lvl="0"/>
            <a:r>
              <a:rPr lang="en-GB" dirty="0"/>
              <a:t>Click to edit Master text styles</a:t>
            </a:r>
          </a:p>
        </p:txBody>
      </p:sp>
      <p:sp>
        <p:nvSpPr>
          <p:cNvPr id="7" name="Text Placeholder 5"/>
          <p:cNvSpPr>
            <a:spLocks noGrp="1"/>
          </p:cNvSpPr>
          <p:nvPr>
            <p:ph type="body" sz="quarter" idx="12"/>
          </p:nvPr>
        </p:nvSpPr>
        <p:spPr>
          <a:xfrm>
            <a:off x="4284663"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a:ea typeface="Tahoma"/>
                <a:cs typeface="Tahoma"/>
              </a:defRPr>
            </a:lvl1pPr>
          </a:lstStyle>
          <a:p>
            <a:pPr lvl="0"/>
            <a:r>
              <a:rPr lang="en-GB" dirty="0"/>
              <a:t>Click to edit Master text styles</a:t>
            </a:r>
          </a:p>
        </p:txBody>
      </p:sp>
    </p:spTree>
    <p:extLst>
      <p:ext uri="{BB962C8B-B14F-4D97-AF65-F5344CB8AC3E}">
        <p14:creationId xmlns:p14="http://schemas.microsoft.com/office/powerpoint/2010/main" val="190362276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7A7392"/>
                </a:solidFill>
                <a:latin typeface="Georgia"/>
                <a:ea typeface="Georgia"/>
                <a:cs typeface="Georgia"/>
              </a:defRPr>
            </a:lvl1pPr>
          </a:lstStyle>
          <a:p>
            <a:pPr lvl="0"/>
            <a:r>
              <a:rPr lang="en-GB" dirty="0"/>
              <a:t>Click to edit Master text styles</a:t>
            </a:r>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7A7392"/>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7A7392"/>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7A7392"/>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7A7392"/>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US" dirty="0"/>
              <a:t>Click to add text</a:t>
            </a:r>
          </a:p>
          <a:p>
            <a:pPr lvl="1"/>
            <a:r>
              <a:rPr lang="en-US" dirty="0"/>
              <a:t>Second Bullet Point</a:t>
            </a:r>
          </a:p>
          <a:p>
            <a:pPr lvl="2"/>
            <a:r>
              <a:rPr lang="en-US" dirty="0"/>
              <a:t>Third Bullet Point</a:t>
            </a:r>
          </a:p>
          <a:p>
            <a:pPr lvl="3"/>
            <a:endParaRPr lang="en-US" dirty="0"/>
          </a:p>
          <a:p>
            <a:pPr lvl="0"/>
            <a:endParaRPr lang="en-GB" dirty="0"/>
          </a:p>
        </p:txBody>
      </p:sp>
    </p:spTree>
    <p:extLst>
      <p:ext uri="{BB962C8B-B14F-4D97-AF65-F5344CB8AC3E}">
        <p14:creationId xmlns:p14="http://schemas.microsoft.com/office/powerpoint/2010/main" val="97645515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2" y="692696"/>
            <a:ext cx="6481464" cy="646040"/>
          </a:xfrm>
          <a:prstGeom prst="rect">
            <a:avLst/>
          </a:prstGeom>
        </p:spPr>
        <p:txBody>
          <a:bodyPr lIns="0" tIns="0" rIns="0" bIns="0"/>
          <a:lstStyle>
            <a:lvl1pPr marL="0" indent="0">
              <a:lnSpc>
                <a:spcPts val="4200"/>
              </a:lnSpc>
              <a:buFontTx/>
              <a:buNone/>
              <a:defRPr sz="4000" b="0" i="0">
                <a:solidFill>
                  <a:srgbClr val="7A7392"/>
                </a:solidFill>
                <a:latin typeface="Georgia"/>
                <a:ea typeface="Georgia"/>
                <a:cs typeface="Georgia"/>
              </a:defRPr>
            </a:lvl1pPr>
          </a:lstStyle>
          <a:p>
            <a:pPr lvl="0"/>
            <a:r>
              <a:rPr lang="en-GB" dirty="0"/>
              <a:t>Click to edit Master text styles</a:t>
            </a:r>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7A7392"/>
              </a:buClr>
              <a:buSzTx/>
              <a:buFont typeface="+mj-lt"/>
              <a:buAutoNum type="arabicPeriod"/>
              <a:tabLst/>
              <a:defRPr sz="1400" b="0" i="0" baseline="0">
                <a:solidFill>
                  <a:schemeClr val="tx1"/>
                </a:solidFill>
                <a:latin typeface="Tahoma"/>
                <a:ea typeface="Tahoma"/>
                <a:cs typeface="Tahoma"/>
              </a:defRPr>
            </a:lvl1pPr>
            <a:lvl2pPr marL="541338" indent="-274638">
              <a:buClr>
                <a:srgbClr val="7A7392"/>
              </a:buClr>
              <a:buFont typeface="+mj-lt"/>
              <a:buAutoNum type="romanLcPeriod"/>
              <a:defRPr sz="1400" baseline="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7A7392"/>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a:p>
            <a:pPr lvl="3"/>
            <a:endParaRPr lang="en-GB" dirty="0"/>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7A7392"/>
              </a:buClr>
              <a:buSzTx/>
              <a:buFont typeface="+mj-lt"/>
              <a:buAutoNum type="arabicPeriod"/>
              <a:tabLst/>
              <a:defRPr sz="1400" b="0" i="0" baseline="0">
                <a:solidFill>
                  <a:schemeClr val="tx1"/>
                </a:solidFill>
                <a:latin typeface="Tahoma"/>
                <a:ea typeface="Tahoma"/>
                <a:cs typeface="Tahoma"/>
              </a:defRPr>
            </a:lvl1pPr>
            <a:lvl2pPr marL="541338" indent="-274638">
              <a:buClr>
                <a:srgbClr val="7A7392"/>
              </a:buClr>
              <a:buFont typeface="+mj-lt"/>
              <a:buAutoNum type="romanLcPeriod"/>
              <a:defRPr sz="14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7A7392"/>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p:txBody>
      </p:sp>
    </p:spTree>
    <p:extLst>
      <p:ext uri="{BB962C8B-B14F-4D97-AF65-F5344CB8AC3E}">
        <p14:creationId xmlns:p14="http://schemas.microsoft.com/office/powerpoint/2010/main" val="211776518"/>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7A7392"/>
                </a:solidFill>
                <a:latin typeface="Georgia"/>
                <a:ea typeface="Georgia"/>
                <a:cs typeface="Georgia"/>
              </a:defRPr>
            </a:lvl1pPr>
          </a:lstStyle>
          <a:p>
            <a:pPr lvl="0"/>
            <a:r>
              <a:rPr lang="en-GB" dirty="0"/>
              <a:t>Click to edit Master text styles</a:t>
            </a:r>
          </a:p>
        </p:txBody>
      </p:sp>
      <p:sp>
        <p:nvSpPr>
          <p:cNvPr id="3" name="Chart Placeholder 2"/>
          <p:cNvSpPr>
            <a:spLocks noGrp="1"/>
          </p:cNvSpPr>
          <p:nvPr>
            <p:ph type="chart" sz="quarter" idx="11"/>
          </p:nvPr>
        </p:nvSpPr>
        <p:spPr>
          <a:xfrm>
            <a:off x="899592" y="1554760"/>
            <a:ext cx="6515620" cy="4538065"/>
          </a:xfrm>
          <a:prstGeom prst="rect">
            <a:avLst/>
          </a:prstGeom>
        </p:spPr>
        <p:txBody>
          <a:bodyPr/>
          <a:lstStyle/>
          <a:p>
            <a:pPr lvl="0"/>
            <a:endParaRPr lang="en-US" noProof="0" dirty="0"/>
          </a:p>
        </p:txBody>
      </p:sp>
    </p:spTree>
    <p:extLst>
      <p:ext uri="{BB962C8B-B14F-4D97-AF65-F5344CB8AC3E}">
        <p14:creationId xmlns:p14="http://schemas.microsoft.com/office/powerpoint/2010/main" val="947534947"/>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pic>
        <p:nvPicPr>
          <p:cNvPr id="7"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99592"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a:ea typeface="Tahoma"/>
                <a:cs typeface="Tahoma"/>
              </a:defRPr>
            </a:lvl1pPr>
          </a:lstStyle>
          <a:p>
            <a:pPr lvl="0"/>
            <a:r>
              <a:rPr lang="en-GB" dirty="0"/>
              <a:t>Click to edit Master text styles</a:t>
            </a:r>
          </a:p>
        </p:txBody>
      </p:sp>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7A7392"/>
                </a:solidFill>
                <a:latin typeface="Georgia"/>
                <a:ea typeface="Georgia"/>
                <a:cs typeface="Georgia"/>
              </a:defRPr>
            </a:lvl1pPr>
          </a:lstStyle>
          <a:p>
            <a:pPr lvl="0"/>
            <a:r>
              <a:rPr lang="en-GB" dirty="0"/>
              <a:t>Click to edit Master text styles</a:t>
            </a:r>
          </a:p>
        </p:txBody>
      </p:sp>
      <p:sp>
        <p:nvSpPr>
          <p:cNvPr id="3" name="Chart Placeholder 2"/>
          <p:cNvSpPr>
            <a:spLocks noGrp="1"/>
          </p:cNvSpPr>
          <p:nvPr>
            <p:ph type="chart" sz="quarter" idx="12"/>
          </p:nvPr>
        </p:nvSpPr>
        <p:spPr>
          <a:xfrm>
            <a:off x="4284663" y="1628799"/>
            <a:ext cx="3816350" cy="4464025"/>
          </a:xfrm>
          <a:prstGeom prst="rect">
            <a:avLst/>
          </a:prstGeom>
        </p:spPr>
        <p:txBody>
          <a:bodyPr/>
          <a:lstStyle/>
          <a:p>
            <a:pPr lvl="0"/>
            <a:endParaRPr lang="en-US" noProof="0" dirty="0"/>
          </a:p>
        </p:txBody>
      </p:sp>
    </p:spTree>
    <p:extLst>
      <p:ext uri="{BB962C8B-B14F-4D97-AF65-F5344CB8AC3E}">
        <p14:creationId xmlns:p14="http://schemas.microsoft.com/office/powerpoint/2010/main" val="1628611724"/>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 id="2147483973" r:id="rId12"/>
    <p:sldLayoutId id="2147483974" r:id="rId13"/>
    <p:sldLayoutId id="2147483975" r:id="rId14"/>
  </p:sldLayoutIdLst>
  <p:transition spd="slow">
    <p:fade/>
  </p:transition>
  <p:txStyles>
    <p:titleStyle>
      <a:lvl1pPr algn="ctr" defTabSz="606425" rtl="0" eaLnBrk="0" fontAlgn="base" hangingPunct="0">
        <a:spcBef>
          <a:spcPct val="0"/>
        </a:spcBef>
        <a:spcAft>
          <a:spcPct val="0"/>
        </a:spcAft>
        <a:defRPr sz="5800" kern="1200">
          <a:solidFill>
            <a:schemeClr val="tx1"/>
          </a:solidFill>
          <a:latin typeface="+mj-lt"/>
          <a:ea typeface="ＭＳ Ｐゴシック" charset="0"/>
          <a:cs typeface="ＭＳ Ｐゴシック" charset="0"/>
        </a:defRPr>
      </a:lvl1pPr>
      <a:lvl2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5pPr>
      <a:lvl6pPr marL="609555"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25" indent="-454025" algn="l" defTabSz="606425" rtl="0" eaLnBrk="0" fontAlgn="base" hangingPunct="0">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0" fontAlgn="base" hangingPunct="0">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people.uwe.ac.uk/Person/ChristineRamsey-Wade"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hyperlink" Target="mailto:Christine.ramsey-wade@uwe.ac.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thecenterformindfuleating.org/"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5.jp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Placeholder 1"/>
          <p:cNvSpPr>
            <a:spLocks noGrp="1"/>
          </p:cNvSpPr>
          <p:nvPr>
            <p:ph type="body"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spcBef>
                <a:spcPct val="0"/>
              </a:spcBef>
            </a:pPr>
            <a:r>
              <a:rPr lang="en-GB" dirty="0"/>
              <a:t>Mindfulness and distressed eating:</a:t>
            </a:r>
          </a:p>
          <a:p>
            <a:pPr eaLnBrk="1" hangingPunct="1">
              <a:spcBef>
                <a:spcPct val="0"/>
              </a:spcBef>
            </a:pPr>
            <a:r>
              <a:rPr lang="en-GB" sz="2800" dirty="0"/>
              <a:t>Evaluating the acceptability, feasibility and preliminary efficacy of two online mindful eating programmes</a:t>
            </a:r>
            <a:endParaRPr lang="en-GB" altLang="en-US" sz="2800" dirty="0">
              <a:ea typeface="ＭＳ Ｐゴシック" charset="-128"/>
            </a:endParaRPr>
          </a:p>
        </p:txBody>
      </p:sp>
      <p:sp>
        <p:nvSpPr>
          <p:cNvPr id="13314" name="Text Placeholder 2"/>
          <p:cNvSpPr>
            <a:spLocks noGrp="1"/>
          </p:cNvSpPr>
          <p:nvPr>
            <p:ph type="body"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GB" altLang="en-US" dirty="0">
                <a:ea typeface="ＭＳ Ｐゴシック" charset="-128"/>
              </a:rPr>
              <a:t>Presentation by</a:t>
            </a:r>
          </a:p>
          <a:p>
            <a:pPr>
              <a:spcBef>
                <a:spcPct val="0"/>
              </a:spcBef>
            </a:pPr>
            <a:endParaRPr lang="en-US" altLang="en-US" dirty="0">
              <a:ea typeface="ＭＳ Ｐゴシック" charset="-128"/>
            </a:endParaRPr>
          </a:p>
        </p:txBody>
      </p:sp>
      <p:sp>
        <p:nvSpPr>
          <p:cNvPr id="13315" name="Text Placeholder 3"/>
          <p:cNvSpPr>
            <a:spLocks noGrp="1"/>
          </p:cNvSpPr>
          <p:nvPr>
            <p:ph type="body"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dirty="0">
                <a:ea typeface="ＭＳ Ｐゴシック" charset="-128"/>
              </a:rPr>
              <a:t>Christine</a:t>
            </a:r>
          </a:p>
          <a:p>
            <a:pPr>
              <a:spcBef>
                <a:spcPct val="0"/>
              </a:spcBef>
            </a:pPr>
            <a:r>
              <a:rPr lang="en-US" altLang="en-US" dirty="0">
                <a:ea typeface="ＭＳ Ｐゴシック" charset="-128"/>
              </a:rPr>
              <a:t>Ramsey-Wade</a:t>
            </a:r>
          </a:p>
        </p:txBody>
      </p:sp>
      <p:sp>
        <p:nvSpPr>
          <p:cNvPr id="13316" name="Text Placeholder 4"/>
          <p:cNvSpPr>
            <a:spLocks noGrp="1"/>
          </p:cNvSpPr>
          <p:nvPr>
            <p:ph type="body" sz="quarter" idx="17"/>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dirty="0">
                <a:ea typeface="ＭＳ Ｐゴシック" charset="-128"/>
              </a:rPr>
              <a:t>Senior Lecturer in Counselling Psychology</a:t>
            </a:r>
          </a:p>
        </p:txBody>
      </p:sp>
      <p:sp>
        <p:nvSpPr>
          <p:cNvPr id="2" name="Text Placeholder 1"/>
          <p:cNvSpPr>
            <a:spLocks noGrp="1"/>
          </p:cNvSpPr>
          <p:nvPr>
            <p:ph type="body" sz="quarter" idx="18"/>
          </p:nvPr>
        </p:nvSpPr>
        <p:spPr/>
        <p:txBody>
          <a:bodyPr/>
          <a:lstStyle/>
          <a:p>
            <a:r>
              <a:rPr lang="en-US" sz="1000" dirty="0"/>
              <a:t>8/7/2021</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23819" y="-27384"/>
            <a:ext cx="3608621" cy="1052736"/>
          </a:xfrm>
          <a:prstGeom prst="rect">
            <a:avLst/>
          </a:prstGeom>
        </p:spPr>
      </p:pic>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Design</a:t>
            </a:r>
          </a:p>
        </p:txBody>
      </p:sp>
      <p:sp>
        <p:nvSpPr>
          <p:cNvPr id="3" name="Text Placeholder 2"/>
          <p:cNvSpPr>
            <a:spLocks noGrp="1"/>
          </p:cNvSpPr>
          <p:nvPr>
            <p:ph type="body" sz="quarter" idx="11"/>
          </p:nvPr>
        </p:nvSpPr>
        <p:spPr/>
        <p:txBody>
          <a:bodyPr/>
          <a:lstStyle/>
          <a:p>
            <a:r>
              <a:rPr lang="en-GB" sz="1800" b="1" dirty="0"/>
              <a:t>Phase 2 - Acceptability, Feasibility and Preliminary Efficacy trial </a:t>
            </a:r>
          </a:p>
          <a:p>
            <a:pPr lvl="1"/>
            <a:r>
              <a:rPr lang="en-GB" sz="1800" dirty="0"/>
              <a:t>Non-randomised, pragmatic / preference study</a:t>
            </a:r>
          </a:p>
          <a:p>
            <a:pPr lvl="1"/>
            <a:r>
              <a:rPr lang="en-GB" sz="1800" dirty="0"/>
              <a:t>Internal control</a:t>
            </a:r>
          </a:p>
          <a:p>
            <a:pPr lvl="1"/>
            <a:r>
              <a:rPr lang="en-GB" sz="1800" dirty="0"/>
              <a:t>Intervention arm – ME-CL™ online</a:t>
            </a:r>
          </a:p>
          <a:p>
            <a:pPr lvl="2"/>
            <a:r>
              <a:rPr lang="en-GB" sz="1800" dirty="0"/>
              <a:t>Mixed methods</a:t>
            </a:r>
          </a:p>
          <a:p>
            <a:pPr lvl="2"/>
            <a:r>
              <a:rPr lang="en-GB" sz="1800" dirty="0" err="1"/>
              <a:t>Quali</a:t>
            </a:r>
            <a:r>
              <a:rPr lang="en-GB" sz="1800" dirty="0"/>
              <a:t> surveys and pre-post-follow up data</a:t>
            </a:r>
          </a:p>
          <a:p>
            <a:pPr lvl="2"/>
            <a:r>
              <a:rPr lang="en-GB" sz="1800" dirty="0"/>
              <a:t>Data collection over 19 months</a:t>
            </a:r>
          </a:p>
          <a:p>
            <a:pPr lvl="2"/>
            <a:r>
              <a:rPr lang="en-GB" sz="1800" dirty="0"/>
              <a:t>Fidelity ensured throughout by regular supervision w/ experienced mindful eating teachers and/or protocol author</a:t>
            </a:r>
          </a:p>
          <a:p>
            <a:pPr lvl="1"/>
            <a:r>
              <a:rPr lang="en-GB" sz="1800" dirty="0"/>
              <a:t>Active control - remote learning mindful eating programme</a:t>
            </a:r>
          </a:p>
          <a:p>
            <a:pPr lvl="2"/>
            <a:r>
              <a:rPr lang="en-GB" sz="1800" dirty="0"/>
              <a:t>Pre-post-follow up data</a:t>
            </a:r>
          </a:p>
          <a:p>
            <a:pPr lvl="1"/>
            <a:endParaRPr lang="en-GB" sz="1800" dirty="0"/>
          </a:p>
          <a:p>
            <a:endParaRPr lang="en-GB" dirty="0"/>
          </a:p>
        </p:txBody>
      </p:sp>
    </p:spTree>
    <p:extLst>
      <p:ext uri="{BB962C8B-B14F-4D97-AF65-F5344CB8AC3E}">
        <p14:creationId xmlns:p14="http://schemas.microsoft.com/office/powerpoint/2010/main" val="1436992358"/>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Measures</a:t>
            </a:r>
          </a:p>
        </p:txBody>
      </p:sp>
      <p:sp>
        <p:nvSpPr>
          <p:cNvPr id="3" name="Text Placeholder 2"/>
          <p:cNvSpPr>
            <a:spLocks noGrp="1"/>
          </p:cNvSpPr>
          <p:nvPr>
            <p:ph type="body" sz="quarter" idx="11"/>
          </p:nvPr>
        </p:nvSpPr>
        <p:spPr>
          <a:xfrm>
            <a:off x="900112" y="1773238"/>
            <a:ext cx="7488312" cy="4608512"/>
          </a:xfrm>
        </p:spPr>
        <p:txBody>
          <a:bodyPr/>
          <a:lstStyle/>
          <a:p>
            <a:r>
              <a:rPr lang="en-GB" b="1" dirty="0"/>
              <a:t>Intuitive Eating Scale – 2</a:t>
            </a:r>
          </a:p>
          <a:p>
            <a:pPr lvl="1"/>
            <a:r>
              <a:rPr lang="en-GB" dirty="0"/>
              <a:t>Measuring interoceptive awareness with regard to food and eating</a:t>
            </a:r>
          </a:p>
          <a:p>
            <a:r>
              <a:rPr lang="en-GB" b="1" dirty="0"/>
              <a:t>Five Facets of Mindfulness Questionnaire</a:t>
            </a:r>
          </a:p>
          <a:p>
            <a:pPr lvl="1"/>
            <a:r>
              <a:rPr lang="en-GB" dirty="0"/>
              <a:t>Mindfulness measure</a:t>
            </a:r>
          </a:p>
          <a:p>
            <a:r>
              <a:rPr lang="en-GB" b="1" dirty="0"/>
              <a:t>Eating Disorders Examination – Questionnaire </a:t>
            </a:r>
          </a:p>
          <a:p>
            <a:pPr lvl="1"/>
            <a:r>
              <a:rPr lang="en-GB" dirty="0"/>
              <a:t>Tracking DE</a:t>
            </a:r>
          </a:p>
          <a:p>
            <a:r>
              <a:rPr lang="en-GB" b="1" dirty="0"/>
              <a:t>Warwick-Edinburgh Well-Being Scale</a:t>
            </a:r>
          </a:p>
          <a:p>
            <a:pPr lvl="1"/>
            <a:r>
              <a:rPr lang="en-GB" dirty="0"/>
              <a:t>Quality of life measure</a:t>
            </a:r>
          </a:p>
          <a:p>
            <a:r>
              <a:rPr lang="en-GB" b="1" dirty="0"/>
              <a:t>Patient Health Questionnaire – 9 / Generalised Anxiety Disorder – 7</a:t>
            </a:r>
          </a:p>
          <a:p>
            <a:pPr lvl="1"/>
            <a:r>
              <a:rPr lang="en-GB" dirty="0"/>
              <a:t>Tracking changes in negative affect</a:t>
            </a:r>
          </a:p>
          <a:p>
            <a:r>
              <a:rPr lang="en-GB" b="1" dirty="0"/>
              <a:t>Objectified Body Consciousness Scale</a:t>
            </a:r>
          </a:p>
          <a:p>
            <a:pPr lvl="1"/>
            <a:r>
              <a:rPr lang="en-GB" dirty="0"/>
              <a:t>Body surveillance sub-scale</a:t>
            </a:r>
          </a:p>
          <a:p>
            <a:r>
              <a:rPr lang="en-GB" b="1" dirty="0"/>
              <a:t>Multidimensional Assessment of Interoceptive Awareness</a:t>
            </a:r>
          </a:p>
          <a:p>
            <a:pPr lvl="1"/>
            <a:r>
              <a:rPr lang="en-GB" dirty="0"/>
              <a:t>Generic measure </a:t>
            </a:r>
          </a:p>
        </p:txBody>
      </p:sp>
    </p:spTree>
    <p:extLst>
      <p:ext uri="{BB962C8B-B14F-4D97-AF65-F5344CB8AC3E}">
        <p14:creationId xmlns:p14="http://schemas.microsoft.com/office/powerpoint/2010/main" val="3738782427"/>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Phase 2 plan</a:t>
            </a:r>
          </a:p>
        </p:txBody>
      </p:sp>
      <p:sp>
        <p:nvSpPr>
          <p:cNvPr id="3" name="Text Placeholder 2"/>
          <p:cNvSpPr>
            <a:spLocks noGrp="1"/>
          </p:cNvSpPr>
          <p:nvPr>
            <p:ph type="body" sz="quarter" idx="11"/>
          </p:nvPr>
        </p:nvSpPr>
        <p:spPr/>
        <p:txBody>
          <a:bodyPr/>
          <a:lstStyle/>
          <a:p>
            <a:r>
              <a:rPr lang="en-GB" sz="1800" dirty="0"/>
              <a:t>Remote learning arm (active control)</a:t>
            </a:r>
          </a:p>
          <a:p>
            <a:pPr lvl="1"/>
            <a:r>
              <a:rPr lang="en-GB" sz="1800" dirty="0"/>
              <a:t>Purchased </a:t>
            </a:r>
            <a:r>
              <a:rPr lang="en-GB" sz="1800" i="1" dirty="0"/>
              <a:t>N</a:t>
            </a:r>
            <a:r>
              <a:rPr lang="en-GB" sz="1800" dirty="0"/>
              <a:t> = 20 from Shambhala</a:t>
            </a:r>
          </a:p>
          <a:p>
            <a:pPr lvl="1"/>
            <a:r>
              <a:rPr lang="en-GB" sz="1800" dirty="0"/>
              <a:t>4 recruited so far </a:t>
            </a:r>
          </a:p>
          <a:p>
            <a:pPr lvl="1"/>
            <a:r>
              <a:rPr lang="en-GB" sz="1800" dirty="0"/>
              <a:t>Pre/post from 4, FU from 3</a:t>
            </a:r>
          </a:p>
          <a:p>
            <a:pPr lvl="1"/>
            <a:r>
              <a:rPr lang="en-GB" sz="1800" dirty="0"/>
              <a:t>Still recruiting</a:t>
            </a:r>
          </a:p>
          <a:p>
            <a:r>
              <a:rPr lang="en-GB" sz="1800" dirty="0"/>
              <a:t>ME-CL™ arm (intervention)</a:t>
            </a:r>
          </a:p>
          <a:p>
            <a:pPr lvl="1"/>
            <a:r>
              <a:rPr lang="en-GB" sz="1800" dirty="0"/>
              <a:t>2 - 4 runs of ME-CL™ online</a:t>
            </a:r>
          </a:p>
          <a:p>
            <a:pPr lvl="1"/>
            <a:r>
              <a:rPr lang="en-GB" sz="1800" dirty="0"/>
              <a:t>Will aim for class sizes of around 10–15 = 20 - 60 participants</a:t>
            </a:r>
          </a:p>
          <a:p>
            <a:pPr lvl="1"/>
            <a:r>
              <a:rPr lang="en-GB" sz="1800" dirty="0"/>
              <a:t>Now recruiting nationally</a:t>
            </a:r>
          </a:p>
          <a:p>
            <a:pPr lvl="1"/>
            <a:r>
              <a:rPr lang="en-GB" sz="1800" dirty="0"/>
              <a:t>First run began 7 June - 8 participants (from 11)</a:t>
            </a:r>
          </a:p>
          <a:p>
            <a:pPr lvl="2"/>
            <a:r>
              <a:rPr lang="en-GB" sz="1800" dirty="0"/>
              <a:t>Control data and mid-way assessment data collected</a:t>
            </a:r>
          </a:p>
          <a:p>
            <a:pPr lvl="1"/>
            <a:r>
              <a:rPr lang="en-GB" sz="1800" dirty="0"/>
              <a:t>Recruitment complete for 2</a:t>
            </a:r>
            <a:r>
              <a:rPr lang="en-GB" sz="1800" baseline="30000" dirty="0"/>
              <a:t>nd</a:t>
            </a:r>
            <a:r>
              <a:rPr lang="en-GB" sz="1800" dirty="0"/>
              <a:t> run – 13 participants</a:t>
            </a:r>
          </a:p>
          <a:p>
            <a:endParaRPr lang="en-GB" dirty="0"/>
          </a:p>
        </p:txBody>
      </p:sp>
    </p:spTree>
    <p:extLst>
      <p:ext uri="{BB962C8B-B14F-4D97-AF65-F5344CB8AC3E}">
        <p14:creationId xmlns:p14="http://schemas.microsoft.com/office/powerpoint/2010/main" val="2669105141"/>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F9E2F85-2676-4211-BB7B-DB404C12CB41}"/>
              </a:ext>
            </a:extLst>
          </p:cNvPr>
          <p:cNvSpPr>
            <a:spLocks noGrp="1"/>
          </p:cNvSpPr>
          <p:nvPr>
            <p:ph type="body" sz="quarter" idx="10"/>
          </p:nvPr>
        </p:nvSpPr>
        <p:spPr/>
        <p:txBody>
          <a:bodyPr/>
          <a:lstStyle/>
          <a:p>
            <a:r>
              <a:rPr lang="en-GB" dirty="0"/>
              <a:t>Analysis plan for Phase 2</a:t>
            </a:r>
          </a:p>
        </p:txBody>
      </p:sp>
      <p:sp>
        <p:nvSpPr>
          <p:cNvPr id="3" name="Text Placeholder 2">
            <a:extLst>
              <a:ext uri="{FF2B5EF4-FFF2-40B4-BE49-F238E27FC236}">
                <a16:creationId xmlns:a16="http://schemas.microsoft.com/office/drawing/2014/main" id="{35542F6B-D7D7-4C8D-9104-4D2CBE5196E7}"/>
              </a:ext>
            </a:extLst>
          </p:cNvPr>
          <p:cNvSpPr>
            <a:spLocks noGrp="1"/>
          </p:cNvSpPr>
          <p:nvPr>
            <p:ph type="body" sz="quarter" idx="11"/>
          </p:nvPr>
        </p:nvSpPr>
        <p:spPr/>
        <p:txBody>
          <a:bodyPr/>
          <a:lstStyle/>
          <a:p>
            <a:r>
              <a:rPr lang="en-GB" sz="2000" dirty="0"/>
              <a:t>Basic descriptive statistics re demographics to examine reach</a:t>
            </a:r>
          </a:p>
          <a:p>
            <a:r>
              <a:rPr lang="en-GB" sz="2000" dirty="0"/>
              <a:t>Multivariate multiple linear regression </a:t>
            </a:r>
          </a:p>
          <a:p>
            <a:r>
              <a:rPr lang="en-GB" sz="2000" dirty="0"/>
              <a:t>Triangulate </a:t>
            </a:r>
            <a:r>
              <a:rPr lang="en-GB" sz="2000" dirty="0" err="1"/>
              <a:t>quanti</a:t>
            </a:r>
            <a:r>
              <a:rPr lang="en-GB" sz="2000" dirty="0"/>
              <a:t> data analysis with data from </a:t>
            </a:r>
            <a:r>
              <a:rPr lang="en-GB" sz="2000" dirty="0" err="1"/>
              <a:t>quali</a:t>
            </a:r>
            <a:r>
              <a:rPr lang="en-GB" sz="2000" dirty="0"/>
              <a:t> survey questions and from diary sheets</a:t>
            </a:r>
          </a:p>
        </p:txBody>
      </p:sp>
    </p:spTree>
    <p:extLst>
      <p:ext uri="{BB962C8B-B14F-4D97-AF65-F5344CB8AC3E}">
        <p14:creationId xmlns:p14="http://schemas.microsoft.com/office/powerpoint/2010/main" val="3736966671"/>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8D90B2E-4EED-4271-9A1E-271FE230D39A}"/>
              </a:ext>
            </a:extLst>
          </p:cNvPr>
          <p:cNvSpPr>
            <a:spLocks noGrp="1"/>
          </p:cNvSpPr>
          <p:nvPr>
            <p:ph type="body" sz="quarter" idx="10"/>
          </p:nvPr>
        </p:nvSpPr>
        <p:spPr/>
        <p:txBody>
          <a:bodyPr/>
          <a:lstStyle/>
          <a:p>
            <a:r>
              <a:rPr lang="en-GB" dirty="0"/>
              <a:t>Any questions?</a:t>
            </a:r>
          </a:p>
        </p:txBody>
      </p:sp>
      <p:sp>
        <p:nvSpPr>
          <p:cNvPr id="3" name="Text Placeholder 2">
            <a:extLst>
              <a:ext uri="{FF2B5EF4-FFF2-40B4-BE49-F238E27FC236}">
                <a16:creationId xmlns:a16="http://schemas.microsoft.com/office/drawing/2014/main" id="{8A9569A9-9E77-4010-B128-0917D3BFDAA1}"/>
              </a:ext>
            </a:extLst>
          </p:cNvPr>
          <p:cNvSpPr>
            <a:spLocks noGrp="1"/>
          </p:cNvSpPr>
          <p:nvPr>
            <p:ph type="body" sz="quarter" idx="11"/>
          </p:nvPr>
        </p:nvSpPr>
        <p:spPr/>
        <p:txBody>
          <a:bodyPr/>
          <a:lstStyle/>
          <a:p>
            <a:pPr marL="0" indent="0">
              <a:buNone/>
            </a:pPr>
            <a:r>
              <a:rPr lang="en-GB" dirty="0">
                <a:hlinkClick r:id="rId3"/>
              </a:rPr>
              <a:t>Christine Ramsey-Wade</a:t>
            </a:r>
            <a:endParaRPr lang="en-GB" dirty="0"/>
          </a:p>
          <a:p>
            <a:pPr marL="0" indent="0">
              <a:buNone/>
            </a:pPr>
            <a:endParaRPr lang="en-GB" dirty="0"/>
          </a:p>
          <a:p>
            <a:pPr marL="0" indent="0">
              <a:buNone/>
            </a:pPr>
            <a:r>
              <a:rPr lang="en-GB" dirty="0"/>
              <a:t>Senior Lecturer in Counselling Psychology</a:t>
            </a:r>
          </a:p>
          <a:p>
            <a:pPr marL="0" indent="0">
              <a:buNone/>
            </a:pPr>
            <a:r>
              <a:rPr lang="en-GB" dirty="0"/>
              <a:t>University of the West of England, Bristol, UK</a:t>
            </a:r>
          </a:p>
          <a:p>
            <a:pPr marL="0" indent="0">
              <a:buNone/>
            </a:pPr>
            <a:endParaRPr lang="en-GB" dirty="0"/>
          </a:p>
          <a:p>
            <a:pPr marL="0" indent="0">
              <a:buNone/>
            </a:pPr>
            <a:r>
              <a:rPr lang="en-GB" i="1" dirty="0"/>
              <a:t>Mindfulness and distressed eating: Evaluating the acceptability, feasibility and preliminary efficacy of two online mindful eating programmes</a:t>
            </a:r>
          </a:p>
          <a:p>
            <a:pPr marL="0" indent="0">
              <a:buNone/>
            </a:pPr>
            <a:endParaRPr lang="en-GB" i="1" dirty="0"/>
          </a:p>
          <a:p>
            <a:pPr marL="0" indent="0">
              <a:buNone/>
            </a:pPr>
            <a:r>
              <a:rPr lang="en-GB" dirty="0">
                <a:hlinkClick r:id="rId4"/>
              </a:rPr>
              <a:t>Christine.ramsey-wade@uwe.ac.uk</a:t>
            </a:r>
            <a:r>
              <a:rPr lang="en-GB" dirty="0"/>
              <a:t> </a:t>
            </a:r>
          </a:p>
        </p:txBody>
      </p:sp>
    </p:spTree>
    <p:extLst>
      <p:ext uri="{BB962C8B-B14F-4D97-AF65-F5344CB8AC3E}">
        <p14:creationId xmlns:p14="http://schemas.microsoft.com/office/powerpoint/2010/main" val="1001808519"/>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Placeholder 4"/>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altLang="en-US" dirty="0">
                <a:ea typeface="ＭＳ Ｐゴシック" charset="-128"/>
              </a:rPr>
              <a:t>Mindful Eating – Conscious Living™</a:t>
            </a:r>
          </a:p>
        </p:txBody>
      </p:sp>
      <p:sp>
        <p:nvSpPr>
          <p:cNvPr id="16386" name="Text Placeholder 2"/>
          <p:cNvSpPr>
            <a:spLocks noGrp="1"/>
          </p:cNvSpPr>
          <p:nvPr>
            <p:ph type="body"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indent="-285750">
              <a:buFont typeface="Arial" panose="020B0604020202020204" pitchFamily="34" charset="0"/>
              <a:buChar char="•"/>
            </a:pPr>
            <a:endParaRPr lang="en-GB" sz="1300" dirty="0"/>
          </a:p>
          <a:p>
            <a:pPr marL="285750" indent="-285750">
              <a:buFont typeface="Arial" panose="020B0604020202020204" pitchFamily="34" charset="0"/>
              <a:buChar char="•"/>
            </a:pPr>
            <a:r>
              <a:rPr lang="en-GB" dirty="0"/>
              <a:t>Jan Chozen Bays – Zen nun and retired paediatrician, expert in childhood sexual abuse</a:t>
            </a:r>
          </a:p>
          <a:p>
            <a:pPr marL="285750" indent="-285750">
              <a:buFont typeface="Arial" panose="020B0604020202020204" pitchFamily="34" charset="0"/>
              <a:buChar char="•"/>
            </a:pPr>
            <a:r>
              <a:rPr lang="en-GB" dirty="0"/>
              <a:t>Char Wilkins – social worker and mindfulness teacher/trainer</a:t>
            </a:r>
          </a:p>
          <a:p>
            <a:pPr marL="285750" indent="-285750">
              <a:buFont typeface="Arial" panose="020B0604020202020204" pitchFamily="34" charset="0"/>
              <a:buChar char="•"/>
            </a:pPr>
            <a:r>
              <a:rPr lang="en-GB" dirty="0"/>
              <a:t>Served on the Board of Directors for </a:t>
            </a:r>
            <a:r>
              <a:rPr lang="en-GB" dirty="0">
                <a:hlinkClick r:id="rId3"/>
              </a:rPr>
              <a:t>The Centre for Mindful Eating</a:t>
            </a:r>
            <a:r>
              <a:rPr lang="en-GB" dirty="0"/>
              <a:t> in the US.</a:t>
            </a:r>
          </a:p>
          <a:p>
            <a:pPr marL="285750" indent="-285750">
              <a:buFont typeface="Arial" panose="020B0604020202020204" pitchFamily="34" charset="0"/>
              <a:buChar char="•"/>
            </a:pPr>
            <a:r>
              <a:rPr lang="en-GB" i="1" dirty="0"/>
              <a:t>Mindful Eating</a:t>
            </a:r>
            <a:r>
              <a:rPr lang="en-GB" dirty="0"/>
              <a:t> - basis for protocol</a:t>
            </a:r>
          </a:p>
          <a:p>
            <a:pPr marL="285750" indent="-285750">
              <a:buFont typeface="Arial" panose="020B0604020202020204" pitchFamily="34" charset="0"/>
              <a:buChar char="•"/>
            </a:pPr>
            <a:r>
              <a:rPr lang="en-GB" dirty="0"/>
              <a:t>Curriculum created 2011</a:t>
            </a:r>
          </a:p>
          <a:p>
            <a:pPr marL="285750" indent="-285750">
              <a:buFont typeface="Arial" panose="020B0604020202020204" pitchFamily="34" charset="0"/>
              <a:buChar char="•"/>
            </a:pPr>
            <a:r>
              <a:rPr lang="en-GB" dirty="0"/>
              <a:t>Taught in US, Belgium, Iceland, Mexico, Spain, France, Germany, </a:t>
            </a:r>
            <a:r>
              <a:rPr lang="en-GB" dirty="0" err="1"/>
              <a:t>Brasil</a:t>
            </a:r>
            <a:r>
              <a:rPr lang="en-GB" dirty="0"/>
              <a:t>, etc.</a:t>
            </a:r>
          </a:p>
          <a:p>
            <a:pPr marL="285750" indent="-285750">
              <a:buFont typeface="Arial" panose="020B0604020202020204" pitchFamily="34" charset="0"/>
              <a:buChar char="•"/>
            </a:pPr>
            <a:r>
              <a:rPr lang="en-GB" dirty="0"/>
              <a:t>8-week course, based on MBSR</a:t>
            </a:r>
          </a:p>
        </p:txBody>
      </p:sp>
      <p:pic>
        <p:nvPicPr>
          <p:cNvPr id="3" name="Picture 2"/>
          <p:cNvPicPr>
            <a:picLocks noChangeAspect="1"/>
          </p:cNvPicPr>
          <p:nvPr/>
        </p:nvPicPr>
        <p:blipFill>
          <a:blip r:embed="rId4"/>
          <a:stretch>
            <a:fillRect/>
          </a:stretch>
        </p:blipFill>
        <p:spPr>
          <a:xfrm>
            <a:off x="6444208" y="4949452"/>
            <a:ext cx="2699657" cy="1908548"/>
          </a:xfrm>
          <a:prstGeom prst="rect">
            <a:avLst/>
          </a:prstGeom>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5189789"/>
            <a:ext cx="1115616" cy="1668211"/>
          </a:xfrm>
          <a:prstGeom prst="rect">
            <a:avLst/>
          </a:prstGeom>
        </p:spPr>
      </p:pic>
    </p:spTree>
    <p:extLst>
      <p:ext uri="{BB962C8B-B14F-4D97-AF65-F5344CB8AC3E}">
        <p14:creationId xmlns:p14="http://schemas.microsoft.com/office/powerpoint/2010/main" val="527182876"/>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BF69B70-E58C-49F5-888D-DBAAC7AEE05A}"/>
              </a:ext>
            </a:extLst>
          </p:cNvPr>
          <p:cNvSpPr>
            <a:spLocks noGrp="1"/>
          </p:cNvSpPr>
          <p:nvPr>
            <p:ph type="body" sz="quarter" idx="10"/>
          </p:nvPr>
        </p:nvSpPr>
        <p:spPr>
          <a:xfrm>
            <a:off x="936699" y="761708"/>
            <a:ext cx="6515621" cy="651068"/>
          </a:xfrm>
        </p:spPr>
        <p:txBody>
          <a:bodyPr/>
          <a:lstStyle/>
          <a:p>
            <a:r>
              <a:rPr lang="en-GB" dirty="0"/>
              <a:t>Aims and Objectives</a:t>
            </a:r>
          </a:p>
        </p:txBody>
      </p:sp>
      <p:sp>
        <p:nvSpPr>
          <p:cNvPr id="3" name="Text Placeholder 2">
            <a:extLst>
              <a:ext uri="{FF2B5EF4-FFF2-40B4-BE49-F238E27FC236}">
                <a16:creationId xmlns:a16="http://schemas.microsoft.com/office/drawing/2014/main" id="{DE8CBDE7-1C6A-414E-B751-52363B01C3F4}"/>
              </a:ext>
            </a:extLst>
          </p:cNvPr>
          <p:cNvSpPr>
            <a:spLocks noGrp="1"/>
          </p:cNvSpPr>
          <p:nvPr>
            <p:ph type="body" sz="quarter" idx="11"/>
          </p:nvPr>
        </p:nvSpPr>
        <p:spPr>
          <a:xfrm>
            <a:off x="926966" y="1628800"/>
            <a:ext cx="6551612" cy="4608512"/>
          </a:xfrm>
        </p:spPr>
        <p:txBody>
          <a:bodyPr/>
          <a:lstStyle/>
          <a:p>
            <a:r>
              <a:rPr lang="en-GB" sz="1800" dirty="0"/>
              <a:t>Aims: </a:t>
            </a:r>
          </a:p>
          <a:p>
            <a:pPr lvl="1"/>
            <a:r>
              <a:rPr lang="en-GB" sz="1800" dirty="0"/>
              <a:t>To provide suggestions to protocol authors re UK manual</a:t>
            </a:r>
          </a:p>
          <a:p>
            <a:pPr lvl="1"/>
            <a:r>
              <a:rPr lang="en-GB" sz="1800" dirty="0"/>
              <a:t>To guide mindful eating teachers as to best practice</a:t>
            </a:r>
          </a:p>
          <a:p>
            <a:pPr lvl="1"/>
            <a:r>
              <a:rPr lang="en-GB" sz="1800" dirty="0"/>
              <a:t>To see whether bigger trials / further trained teachers are warranted</a:t>
            </a:r>
          </a:p>
          <a:p>
            <a:pPr lvl="1"/>
            <a:endParaRPr lang="en-GB" sz="1800" dirty="0"/>
          </a:p>
          <a:p>
            <a:r>
              <a:rPr lang="en-GB" sz="1800" dirty="0"/>
              <a:t>Research question:</a:t>
            </a:r>
          </a:p>
          <a:p>
            <a:pPr lvl="1"/>
            <a:r>
              <a:rPr lang="en-GB" sz="1800" dirty="0"/>
              <a:t>Is ME-CL™ an acceptable, feasible and efficacious intervention for women in the UK?</a:t>
            </a:r>
          </a:p>
          <a:p>
            <a:endParaRPr lang="en-GB" sz="1800" dirty="0"/>
          </a:p>
          <a:p>
            <a:endParaRPr lang="en-GB" dirty="0"/>
          </a:p>
        </p:txBody>
      </p:sp>
    </p:spTree>
    <p:extLst>
      <p:ext uri="{BB962C8B-B14F-4D97-AF65-F5344CB8AC3E}">
        <p14:creationId xmlns:p14="http://schemas.microsoft.com/office/powerpoint/2010/main" val="2423706179"/>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val 13"/>
          <p:cNvSpPr/>
          <p:nvPr/>
        </p:nvSpPr>
        <p:spPr>
          <a:xfrm>
            <a:off x="6516216" y="2348880"/>
            <a:ext cx="1656184" cy="748634"/>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3" name="Oval 12"/>
          <p:cNvSpPr/>
          <p:nvPr/>
        </p:nvSpPr>
        <p:spPr>
          <a:xfrm>
            <a:off x="4572000" y="3140968"/>
            <a:ext cx="1584176" cy="81212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2" name="Oval 11"/>
          <p:cNvSpPr/>
          <p:nvPr/>
        </p:nvSpPr>
        <p:spPr>
          <a:xfrm>
            <a:off x="4572000" y="1412776"/>
            <a:ext cx="1512168" cy="7920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1" name="Oval 10"/>
          <p:cNvSpPr/>
          <p:nvPr/>
        </p:nvSpPr>
        <p:spPr>
          <a:xfrm>
            <a:off x="2987824" y="2348880"/>
            <a:ext cx="1728192" cy="78463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Oval 9"/>
          <p:cNvSpPr/>
          <p:nvPr/>
        </p:nvSpPr>
        <p:spPr>
          <a:xfrm>
            <a:off x="1043608" y="3140968"/>
            <a:ext cx="1872208" cy="81212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9" name="Oval 8"/>
          <p:cNvSpPr/>
          <p:nvPr/>
        </p:nvSpPr>
        <p:spPr>
          <a:xfrm>
            <a:off x="1043608" y="1412776"/>
            <a:ext cx="1944216" cy="7920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 name="Text Placeholder 1"/>
          <p:cNvSpPr>
            <a:spLocks noGrp="1"/>
          </p:cNvSpPr>
          <p:nvPr>
            <p:ph type="body" sz="quarter" idx="10"/>
          </p:nvPr>
        </p:nvSpPr>
        <p:spPr>
          <a:xfrm>
            <a:off x="899591" y="548680"/>
            <a:ext cx="6515621" cy="634666"/>
          </a:xfrm>
        </p:spPr>
        <p:txBody>
          <a:bodyPr/>
          <a:lstStyle/>
          <a:p>
            <a:r>
              <a:rPr lang="en-GB" dirty="0"/>
              <a:t>Stice’s dual pathway model</a:t>
            </a:r>
          </a:p>
        </p:txBody>
      </p:sp>
      <p:sp>
        <p:nvSpPr>
          <p:cNvPr id="8" name="Rectangle 7"/>
          <p:cNvSpPr/>
          <p:nvPr/>
        </p:nvSpPr>
        <p:spPr>
          <a:xfrm>
            <a:off x="251520" y="1556792"/>
            <a:ext cx="8712968" cy="3416320"/>
          </a:xfrm>
          <a:prstGeom prst="rect">
            <a:avLst/>
          </a:prstGeom>
        </p:spPr>
        <p:txBody>
          <a:bodyPr wrap="square">
            <a:spAutoFit/>
          </a:bodyPr>
          <a:lstStyle/>
          <a:p>
            <a:r>
              <a:rPr lang="en-GB" dirty="0">
                <a:solidFill>
                  <a:srgbClr val="000000"/>
                </a:solidFill>
                <a:latin typeface="Helvetica-Light"/>
              </a:rPr>
              <a:t>	Pressure to be			 Dieting</a:t>
            </a:r>
          </a:p>
          <a:p>
            <a:r>
              <a:rPr lang="en-GB" dirty="0">
                <a:solidFill>
                  <a:srgbClr val="000000"/>
                </a:solidFill>
                <a:latin typeface="Helvetica-Light"/>
              </a:rPr>
              <a:t>	          thin</a:t>
            </a:r>
          </a:p>
          <a:p>
            <a:endParaRPr lang="en-GB" dirty="0">
              <a:solidFill>
                <a:srgbClr val="000000"/>
              </a:solidFill>
              <a:latin typeface="Helvetica-Light"/>
            </a:endParaRPr>
          </a:p>
          <a:p>
            <a:r>
              <a:rPr lang="en-GB" dirty="0">
                <a:solidFill>
                  <a:srgbClr val="000000"/>
                </a:solidFill>
                <a:latin typeface="Helvetica-Light"/>
              </a:rPr>
              <a:t>			        Body			 Disordered</a:t>
            </a:r>
          </a:p>
          <a:p>
            <a:r>
              <a:rPr lang="en-GB" dirty="0">
                <a:solidFill>
                  <a:srgbClr val="000000"/>
                </a:solidFill>
                <a:latin typeface="Helvetica-Light"/>
              </a:rPr>
              <a:t>			dissatisfaction			    eating</a:t>
            </a:r>
          </a:p>
          <a:p>
            <a:endParaRPr lang="en-GB" dirty="0">
              <a:solidFill>
                <a:srgbClr val="000000"/>
              </a:solidFill>
              <a:latin typeface="Helvetica-Light"/>
            </a:endParaRPr>
          </a:p>
          <a:p>
            <a:r>
              <a:rPr lang="en-GB" dirty="0">
                <a:solidFill>
                  <a:srgbClr val="000000"/>
                </a:solidFill>
                <a:latin typeface="Helvetica-Light"/>
              </a:rPr>
              <a:t>	   Thin-ideal			Negative</a:t>
            </a:r>
          </a:p>
          <a:p>
            <a:r>
              <a:rPr lang="en-GB" dirty="0">
                <a:solidFill>
                  <a:srgbClr val="000000"/>
                </a:solidFill>
                <a:latin typeface="Helvetica-Light"/>
              </a:rPr>
              <a:t>	internalisation			  affect</a:t>
            </a:r>
          </a:p>
          <a:p>
            <a:endParaRPr lang="en-GB" dirty="0">
              <a:solidFill>
                <a:srgbClr val="000000"/>
              </a:solidFill>
              <a:latin typeface="Helvetica-Light"/>
            </a:endParaRPr>
          </a:p>
          <a:p>
            <a:endParaRPr lang="en-GB" dirty="0">
              <a:solidFill>
                <a:srgbClr val="000000"/>
              </a:solidFill>
              <a:latin typeface="Helvetica-Light"/>
            </a:endParaRPr>
          </a:p>
          <a:p>
            <a:endParaRPr lang="en-GB" dirty="0">
              <a:solidFill>
                <a:srgbClr val="000000"/>
              </a:solidFill>
              <a:latin typeface="Helvetica-Light"/>
            </a:endParaRPr>
          </a:p>
          <a:p>
            <a:r>
              <a:rPr lang="en-GB" dirty="0">
                <a:solidFill>
                  <a:srgbClr val="000000"/>
                </a:solidFill>
                <a:latin typeface="AdvP6975"/>
              </a:rPr>
              <a:t>Dual-pathway model of bulimic pathology (Reproduced from Stice </a:t>
            </a:r>
            <a:r>
              <a:rPr lang="en-GB" dirty="0">
                <a:solidFill>
                  <a:srgbClr val="0000FF"/>
                </a:solidFill>
                <a:latin typeface="AdvP6975"/>
              </a:rPr>
              <a:t>2001</a:t>
            </a:r>
            <a:r>
              <a:rPr lang="en-GB" dirty="0">
                <a:solidFill>
                  <a:srgbClr val="000000"/>
                </a:solidFill>
                <a:latin typeface="AdvP6975"/>
              </a:rPr>
              <a:t>)</a:t>
            </a:r>
            <a:endParaRPr lang="en-GB" dirty="0"/>
          </a:p>
        </p:txBody>
      </p:sp>
      <p:cxnSp>
        <p:nvCxnSpPr>
          <p:cNvPr id="20" name="Straight Arrow Connector 19"/>
          <p:cNvCxnSpPr/>
          <p:nvPr/>
        </p:nvCxnSpPr>
        <p:spPr>
          <a:xfrm>
            <a:off x="2699792" y="2060848"/>
            <a:ext cx="504056" cy="43204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V="1">
            <a:off x="2766060" y="2996952"/>
            <a:ext cx="401784" cy="31774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flipV="1">
            <a:off x="4265966" y="2058986"/>
            <a:ext cx="450050" cy="36935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a:off x="4355976" y="2996952"/>
            <a:ext cx="355540" cy="31774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a:off x="5364088" y="2263466"/>
            <a:ext cx="0" cy="83404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a:off x="5868144" y="2105995"/>
            <a:ext cx="720080" cy="43577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flipV="1">
            <a:off x="5940152" y="2919357"/>
            <a:ext cx="576064" cy="34559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3583839"/>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6732240" y="3429000"/>
            <a:ext cx="1584176" cy="936104"/>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200" dirty="0"/>
          </a:p>
        </p:txBody>
      </p:sp>
      <p:sp>
        <p:nvSpPr>
          <p:cNvPr id="14" name="Oval 13"/>
          <p:cNvSpPr/>
          <p:nvPr/>
        </p:nvSpPr>
        <p:spPr>
          <a:xfrm>
            <a:off x="7308304" y="2348880"/>
            <a:ext cx="1656184" cy="748634"/>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3" name="Oval 12"/>
          <p:cNvSpPr/>
          <p:nvPr/>
        </p:nvSpPr>
        <p:spPr>
          <a:xfrm>
            <a:off x="4572000" y="3140968"/>
            <a:ext cx="1584176" cy="81212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2" name="Oval 11"/>
          <p:cNvSpPr/>
          <p:nvPr/>
        </p:nvSpPr>
        <p:spPr>
          <a:xfrm>
            <a:off x="4572000" y="1412776"/>
            <a:ext cx="1512168" cy="7920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1" name="Oval 10"/>
          <p:cNvSpPr/>
          <p:nvPr/>
        </p:nvSpPr>
        <p:spPr>
          <a:xfrm>
            <a:off x="2987824" y="2348880"/>
            <a:ext cx="1728192" cy="78463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Oval 9"/>
          <p:cNvSpPr/>
          <p:nvPr/>
        </p:nvSpPr>
        <p:spPr>
          <a:xfrm>
            <a:off x="1043608" y="3140968"/>
            <a:ext cx="1872208" cy="81212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9" name="Oval 8"/>
          <p:cNvSpPr/>
          <p:nvPr/>
        </p:nvSpPr>
        <p:spPr>
          <a:xfrm>
            <a:off x="1043608" y="1412776"/>
            <a:ext cx="1944216" cy="7920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 name="Text Placeholder 1"/>
          <p:cNvSpPr>
            <a:spLocks noGrp="1"/>
          </p:cNvSpPr>
          <p:nvPr>
            <p:ph type="body" sz="quarter" idx="10"/>
          </p:nvPr>
        </p:nvSpPr>
        <p:spPr>
          <a:xfrm>
            <a:off x="899591" y="548680"/>
            <a:ext cx="6515621" cy="634666"/>
          </a:xfrm>
        </p:spPr>
        <p:txBody>
          <a:bodyPr/>
          <a:lstStyle/>
          <a:p>
            <a:r>
              <a:rPr lang="en-GB" dirty="0"/>
              <a:t>Or maybe….?</a:t>
            </a:r>
          </a:p>
        </p:txBody>
      </p:sp>
      <p:sp>
        <p:nvSpPr>
          <p:cNvPr id="8" name="Rectangle 7"/>
          <p:cNvSpPr/>
          <p:nvPr/>
        </p:nvSpPr>
        <p:spPr>
          <a:xfrm>
            <a:off x="251520" y="1535881"/>
            <a:ext cx="8712968" cy="3693319"/>
          </a:xfrm>
          <a:prstGeom prst="rect">
            <a:avLst/>
          </a:prstGeom>
        </p:spPr>
        <p:txBody>
          <a:bodyPr wrap="square">
            <a:spAutoFit/>
          </a:bodyPr>
          <a:lstStyle/>
          <a:p>
            <a:r>
              <a:rPr lang="en-GB" dirty="0">
                <a:solidFill>
                  <a:srgbClr val="000000"/>
                </a:solidFill>
                <a:latin typeface="Helvetica-Light"/>
              </a:rPr>
              <a:t>	Pressure to be			 Dieting</a:t>
            </a:r>
          </a:p>
          <a:p>
            <a:r>
              <a:rPr lang="en-GB" dirty="0">
                <a:solidFill>
                  <a:srgbClr val="000000"/>
                </a:solidFill>
                <a:latin typeface="Helvetica-Light"/>
              </a:rPr>
              <a:t>	          thin</a:t>
            </a:r>
          </a:p>
          <a:p>
            <a:endParaRPr lang="en-GB" dirty="0">
              <a:solidFill>
                <a:srgbClr val="000000"/>
              </a:solidFill>
              <a:latin typeface="Helvetica-Light"/>
            </a:endParaRPr>
          </a:p>
          <a:p>
            <a:r>
              <a:rPr lang="en-GB" dirty="0">
                <a:solidFill>
                  <a:srgbClr val="000000"/>
                </a:solidFill>
                <a:latin typeface="Helvetica-Light"/>
              </a:rPr>
              <a:t>			        Body	             	    	             Disordered</a:t>
            </a:r>
          </a:p>
          <a:p>
            <a:r>
              <a:rPr lang="en-GB" dirty="0">
                <a:solidFill>
                  <a:srgbClr val="000000"/>
                </a:solidFill>
                <a:latin typeface="Helvetica-Light"/>
              </a:rPr>
              <a:t>			dissatisfaction			 	   eating</a:t>
            </a:r>
          </a:p>
          <a:p>
            <a:endParaRPr lang="en-GB" dirty="0">
              <a:solidFill>
                <a:srgbClr val="000000"/>
              </a:solidFill>
              <a:latin typeface="Helvetica-Light"/>
            </a:endParaRPr>
          </a:p>
          <a:p>
            <a:r>
              <a:rPr lang="en-GB" dirty="0">
                <a:solidFill>
                  <a:srgbClr val="000000"/>
                </a:solidFill>
                <a:latin typeface="Helvetica-Light"/>
              </a:rPr>
              <a:t>	   Thin-ideal			Negative</a:t>
            </a:r>
          </a:p>
          <a:p>
            <a:r>
              <a:rPr lang="en-GB" dirty="0">
                <a:solidFill>
                  <a:srgbClr val="000000"/>
                </a:solidFill>
                <a:latin typeface="Helvetica-Light"/>
              </a:rPr>
              <a:t>	internalisation			  affect		      Lack of		        						 interoceptive</a:t>
            </a:r>
          </a:p>
          <a:p>
            <a:r>
              <a:rPr lang="en-GB" dirty="0">
                <a:solidFill>
                  <a:srgbClr val="000000"/>
                </a:solidFill>
                <a:latin typeface="Helvetica-Light"/>
              </a:rPr>
              <a:t>							    awareness</a:t>
            </a:r>
          </a:p>
          <a:p>
            <a:endParaRPr lang="en-GB" dirty="0">
              <a:solidFill>
                <a:srgbClr val="000000"/>
              </a:solidFill>
              <a:latin typeface="Helvetica-Light"/>
            </a:endParaRPr>
          </a:p>
          <a:p>
            <a:endParaRPr lang="en-GB" dirty="0">
              <a:solidFill>
                <a:srgbClr val="000000"/>
              </a:solidFill>
              <a:latin typeface="Helvetica-Light"/>
            </a:endParaRPr>
          </a:p>
          <a:p>
            <a:r>
              <a:rPr lang="en-GB" dirty="0">
                <a:solidFill>
                  <a:srgbClr val="000000"/>
                </a:solidFill>
                <a:latin typeface="AdvP6975"/>
              </a:rPr>
              <a:t>From Van Strien et al. 2005 and Ouwens et al. 2009</a:t>
            </a:r>
            <a:endParaRPr lang="en-GB" dirty="0"/>
          </a:p>
        </p:txBody>
      </p:sp>
      <p:cxnSp>
        <p:nvCxnSpPr>
          <p:cNvPr id="20" name="Straight Arrow Connector 19"/>
          <p:cNvCxnSpPr/>
          <p:nvPr/>
        </p:nvCxnSpPr>
        <p:spPr>
          <a:xfrm>
            <a:off x="2699792" y="2060848"/>
            <a:ext cx="504056" cy="43204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V="1">
            <a:off x="2766060" y="2996952"/>
            <a:ext cx="401784" cy="31774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flipV="1">
            <a:off x="4265966" y="2058986"/>
            <a:ext cx="450050" cy="36935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a:off x="4355976" y="2996952"/>
            <a:ext cx="355540" cy="31774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endCxn id="6" idx="2"/>
          </p:cNvCxnSpPr>
          <p:nvPr/>
        </p:nvCxnSpPr>
        <p:spPr>
          <a:xfrm>
            <a:off x="6156176" y="3702131"/>
            <a:ext cx="576064" cy="19492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flipV="1">
            <a:off x="7812360" y="3097514"/>
            <a:ext cx="144016" cy="33148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4711516" y="2741199"/>
            <a:ext cx="2596788"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9971967"/>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val 16"/>
          <p:cNvSpPr/>
          <p:nvPr/>
        </p:nvSpPr>
        <p:spPr>
          <a:xfrm>
            <a:off x="6516216" y="2348880"/>
            <a:ext cx="1656184" cy="748634"/>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6" name="Oval 5"/>
          <p:cNvSpPr/>
          <p:nvPr/>
        </p:nvSpPr>
        <p:spPr>
          <a:xfrm>
            <a:off x="6732240" y="3429000"/>
            <a:ext cx="1584176" cy="936104"/>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200" dirty="0"/>
          </a:p>
        </p:txBody>
      </p:sp>
      <p:sp>
        <p:nvSpPr>
          <p:cNvPr id="13" name="Oval 12"/>
          <p:cNvSpPr/>
          <p:nvPr/>
        </p:nvSpPr>
        <p:spPr>
          <a:xfrm>
            <a:off x="4572000" y="3140968"/>
            <a:ext cx="1584176" cy="81212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2" name="Oval 11"/>
          <p:cNvSpPr/>
          <p:nvPr/>
        </p:nvSpPr>
        <p:spPr>
          <a:xfrm>
            <a:off x="4572000" y="1412776"/>
            <a:ext cx="1512168" cy="7920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1" name="Oval 10"/>
          <p:cNvSpPr/>
          <p:nvPr/>
        </p:nvSpPr>
        <p:spPr>
          <a:xfrm>
            <a:off x="2987824" y="2348880"/>
            <a:ext cx="1728192" cy="78463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Oval 9"/>
          <p:cNvSpPr/>
          <p:nvPr/>
        </p:nvSpPr>
        <p:spPr>
          <a:xfrm>
            <a:off x="1043608" y="3140968"/>
            <a:ext cx="1872208" cy="81212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9" name="Oval 8"/>
          <p:cNvSpPr/>
          <p:nvPr/>
        </p:nvSpPr>
        <p:spPr>
          <a:xfrm>
            <a:off x="1043608" y="1412776"/>
            <a:ext cx="1944216" cy="79208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 name="Text Placeholder 1"/>
          <p:cNvSpPr>
            <a:spLocks noGrp="1"/>
          </p:cNvSpPr>
          <p:nvPr>
            <p:ph type="body" sz="quarter" idx="10"/>
          </p:nvPr>
        </p:nvSpPr>
        <p:spPr>
          <a:xfrm>
            <a:off x="899591" y="548680"/>
            <a:ext cx="6515621" cy="634666"/>
          </a:xfrm>
        </p:spPr>
        <p:txBody>
          <a:bodyPr/>
          <a:lstStyle/>
          <a:p>
            <a:r>
              <a:rPr lang="en-GB" dirty="0"/>
              <a:t>So then…</a:t>
            </a:r>
          </a:p>
        </p:txBody>
      </p:sp>
      <p:sp>
        <p:nvSpPr>
          <p:cNvPr id="8" name="Rectangle 7"/>
          <p:cNvSpPr/>
          <p:nvPr/>
        </p:nvSpPr>
        <p:spPr>
          <a:xfrm>
            <a:off x="251520" y="1535881"/>
            <a:ext cx="8712968" cy="3970318"/>
          </a:xfrm>
          <a:prstGeom prst="rect">
            <a:avLst/>
          </a:prstGeom>
        </p:spPr>
        <p:txBody>
          <a:bodyPr wrap="square">
            <a:spAutoFit/>
          </a:bodyPr>
          <a:lstStyle/>
          <a:p>
            <a:r>
              <a:rPr lang="en-GB" dirty="0">
                <a:solidFill>
                  <a:srgbClr val="000000"/>
                </a:solidFill>
                <a:latin typeface="Helvetica-Light"/>
              </a:rPr>
              <a:t>	Pressure to be			 Dieting</a:t>
            </a:r>
          </a:p>
          <a:p>
            <a:r>
              <a:rPr lang="en-GB" dirty="0">
                <a:solidFill>
                  <a:srgbClr val="000000"/>
                </a:solidFill>
                <a:latin typeface="Helvetica-Light"/>
              </a:rPr>
              <a:t>	          thin</a:t>
            </a:r>
          </a:p>
          <a:p>
            <a:endParaRPr lang="en-GB" dirty="0">
              <a:solidFill>
                <a:srgbClr val="000000"/>
              </a:solidFill>
              <a:latin typeface="Helvetica-Light"/>
            </a:endParaRPr>
          </a:p>
          <a:p>
            <a:r>
              <a:rPr lang="en-GB" dirty="0">
                <a:solidFill>
                  <a:srgbClr val="000000"/>
                </a:solidFill>
                <a:latin typeface="Helvetica-Light"/>
              </a:rPr>
              <a:t>			        Body			Disordered         	</a:t>
            </a:r>
          </a:p>
          <a:p>
            <a:r>
              <a:rPr lang="en-GB" dirty="0">
                <a:solidFill>
                  <a:srgbClr val="000000"/>
                </a:solidFill>
                <a:latin typeface="Helvetica-Light"/>
              </a:rPr>
              <a:t>			dissatisfaction			    eating	 	</a:t>
            </a:r>
          </a:p>
          <a:p>
            <a:endParaRPr lang="en-GB" dirty="0">
              <a:solidFill>
                <a:srgbClr val="000000"/>
              </a:solidFill>
              <a:latin typeface="Helvetica-Light"/>
            </a:endParaRPr>
          </a:p>
          <a:p>
            <a:r>
              <a:rPr lang="en-GB" dirty="0">
                <a:solidFill>
                  <a:srgbClr val="000000"/>
                </a:solidFill>
                <a:latin typeface="Helvetica-Light"/>
              </a:rPr>
              <a:t>	   Thin-ideal			Negative</a:t>
            </a:r>
          </a:p>
          <a:p>
            <a:r>
              <a:rPr lang="en-GB" dirty="0">
                <a:solidFill>
                  <a:srgbClr val="000000"/>
                </a:solidFill>
                <a:latin typeface="Helvetica-Light"/>
              </a:rPr>
              <a:t>	internalisation			  affect		      Lack of		        						 interoceptive</a:t>
            </a:r>
          </a:p>
          <a:p>
            <a:r>
              <a:rPr lang="en-GB" dirty="0">
                <a:solidFill>
                  <a:srgbClr val="000000"/>
                </a:solidFill>
                <a:latin typeface="Helvetica-Light"/>
              </a:rPr>
              <a:t>							    awareness</a:t>
            </a:r>
          </a:p>
          <a:p>
            <a:endParaRPr lang="en-GB" dirty="0">
              <a:solidFill>
                <a:srgbClr val="000000"/>
              </a:solidFill>
              <a:latin typeface="Helvetica-Light"/>
            </a:endParaRPr>
          </a:p>
          <a:p>
            <a:endParaRPr lang="en-GB" dirty="0">
              <a:solidFill>
                <a:srgbClr val="000000"/>
              </a:solidFill>
              <a:latin typeface="Helvetica-Light"/>
            </a:endParaRPr>
          </a:p>
          <a:p>
            <a:endParaRPr lang="en-GB" dirty="0">
              <a:solidFill>
                <a:srgbClr val="000000"/>
              </a:solidFill>
              <a:latin typeface="Helvetica-Light"/>
            </a:endParaRPr>
          </a:p>
          <a:p>
            <a:r>
              <a:rPr lang="en-GB" dirty="0">
                <a:solidFill>
                  <a:srgbClr val="000000"/>
                </a:solidFill>
                <a:latin typeface="Helvetica-Light"/>
              </a:rPr>
              <a:t>					MINDFULNESS</a:t>
            </a:r>
          </a:p>
        </p:txBody>
      </p:sp>
      <p:cxnSp>
        <p:nvCxnSpPr>
          <p:cNvPr id="20" name="Straight Arrow Connector 19"/>
          <p:cNvCxnSpPr/>
          <p:nvPr/>
        </p:nvCxnSpPr>
        <p:spPr>
          <a:xfrm>
            <a:off x="2699792" y="2060848"/>
            <a:ext cx="504056" cy="43204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V="1">
            <a:off x="2766060" y="2996952"/>
            <a:ext cx="401784" cy="31774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flipV="1">
            <a:off x="4265966" y="2058986"/>
            <a:ext cx="450050" cy="36935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V="1">
            <a:off x="5364088" y="3953088"/>
            <a:ext cx="0" cy="120410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flipV="1">
            <a:off x="6084168" y="4365104"/>
            <a:ext cx="936104" cy="79208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a:off x="4355976" y="2996952"/>
            <a:ext cx="355540" cy="31774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 name="Straight Connector 3"/>
          <p:cNvCxnSpPr/>
          <p:nvPr/>
        </p:nvCxnSpPr>
        <p:spPr>
          <a:xfrm>
            <a:off x="6516216" y="2204864"/>
            <a:ext cx="1656184" cy="936104"/>
          </a:xfrm>
          <a:prstGeom prst="line">
            <a:avLst/>
          </a:prstGeom>
        </p:spPr>
        <p:style>
          <a:lnRef idx="2">
            <a:schemeClr val="dk1"/>
          </a:lnRef>
          <a:fillRef idx="0">
            <a:schemeClr val="dk1"/>
          </a:fillRef>
          <a:effectRef idx="1">
            <a:schemeClr val="dk1"/>
          </a:effectRef>
          <a:fontRef idx="minor">
            <a:schemeClr val="tx1"/>
          </a:fontRef>
        </p:style>
      </p:cxnSp>
      <p:cxnSp>
        <p:nvCxnSpPr>
          <p:cNvPr id="7" name="Straight Connector 6"/>
          <p:cNvCxnSpPr/>
          <p:nvPr/>
        </p:nvCxnSpPr>
        <p:spPr>
          <a:xfrm flipH="1">
            <a:off x="6516216" y="2204864"/>
            <a:ext cx="1512168" cy="1008112"/>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211017317"/>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Design</a:t>
            </a:r>
          </a:p>
        </p:txBody>
      </p:sp>
      <p:sp>
        <p:nvSpPr>
          <p:cNvPr id="3" name="Text Placeholder 2"/>
          <p:cNvSpPr>
            <a:spLocks noGrp="1"/>
          </p:cNvSpPr>
          <p:nvPr>
            <p:ph type="body" sz="quarter" idx="11"/>
          </p:nvPr>
        </p:nvSpPr>
        <p:spPr/>
        <p:txBody>
          <a:bodyPr/>
          <a:lstStyle/>
          <a:p>
            <a:r>
              <a:rPr lang="en-GB" b="1" dirty="0"/>
              <a:t>Phase 1 – Acceptability study - Completed</a:t>
            </a:r>
          </a:p>
          <a:p>
            <a:pPr lvl="1"/>
            <a:r>
              <a:rPr lang="en-GB" dirty="0"/>
              <a:t>PI phase</a:t>
            </a:r>
          </a:p>
          <a:p>
            <a:pPr lvl="1"/>
            <a:r>
              <a:rPr lang="en-GB" dirty="0"/>
              <a:t>3 focus groups – 12 participants</a:t>
            </a:r>
          </a:p>
          <a:p>
            <a:pPr lvl="1"/>
            <a:r>
              <a:rPr lang="en-GB" dirty="0"/>
              <a:t>Data collection over 2 months</a:t>
            </a:r>
          </a:p>
          <a:p>
            <a:pPr lvl="1"/>
            <a:r>
              <a:rPr lang="en-GB" dirty="0"/>
              <a:t>Relatively diverse sample – 33% BAME</a:t>
            </a:r>
          </a:p>
          <a:p>
            <a:pPr lvl="1"/>
            <a:r>
              <a:rPr lang="en-GB" dirty="0"/>
              <a:t>9 hours of data transcribed</a:t>
            </a:r>
          </a:p>
          <a:p>
            <a:pPr lvl="1"/>
            <a:endParaRPr lang="en-GB" dirty="0"/>
          </a:p>
          <a:p>
            <a:pPr lvl="1"/>
            <a:endParaRPr lang="en-GB" dirty="0"/>
          </a:p>
          <a:p>
            <a:r>
              <a:rPr lang="en-GB" dirty="0"/>
              <a:t>Phase 2 - Acceptability, Feasibility and Preliminary Efficacy trial</a:t>
            </a:r>
          </a:p>
        </p:txBody>
      </p:sp>
    </p:spTree>
    <p:extLst>
      <p:ext uri="{BB962C8B-B14F-4D97-AF65-F5344CB8AC3E}">
        <p14:creationId xmlns:p14="http://schemas.microsoft.com/office/powerpoint/2010/main" val="2061904254"/>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23528" y="192179"/>
            <a:ext cx="6515621" cy="646040"/>
          </a:xfrm>
        </p:spPr>
        <p:txBody>
          <a:bodyPr/>
          <a:lstStyle/>
          <a:p>
            <a:r>
              <a:rPr lang="en-GB" dirty="0"/>
              <a:t>Phase 1 – Focus groups </a:t>
            </a:r>
          </a:p>
        </p:txBody>
      </p:sp>
      <p:sp>
        <p:nvSpPr>
          <p:cNvPr id="5" name="Rectangle 4">
            <a:extLst>
              <a:ext uri="{FF2B5EF4-FFF2-40B4-BE49-F238E27FC236}">
                <a16:creationId xmlns:a16="http://schemas.microsoft.com/office/drawing/2014/main" id="{73AEAA9E-61A9-4221-9C7C-8C2F7EA5D5F5}"/>
              </a:ext>
            </a:extLst>
          </p:cNvPr>
          <p:cNvSpPr/>
          <p:nvPr/>
        </p:nvSpPr>
        <p:spPr>
          <a:xfrm>
            <a:off x="4450813" y="3244334"/>
            <a:ext cx="242374" cy="369332"/>
          </a:xfrm>
          <a:prstGeom prst="rect">
            <a:avLst/>
          </a:prstGeom>
        </p:spPr>
        <p:txBody>
          <a:bodyPr wrap="none">
            <a:spAutoFit/>
          </a:bodyPr>
          <a:lstStyle/>
          <a:p>
            <a:r>
              <a:rPr lang="en-GB" dirty="0">
                <a:solidFill>
                  <a:srgbClr val="000000"/>
                </a:solidFill>
                <a:latin typeface="Times New Roman" panose="02020603050405020304" pitchFamily="18" charset="0"/>
              </a:rPr>
              <a:t> </a:t>
            </a:r>
            <a:endParaRPr lang="en-GB" dirty="0"/>
          </a:p>
        </p:txBody>
      </p:sp>
      <p:grpSp>
        <p:nvGrpSpPr>
          <p:cNvPr id="47" name="Group 46">
            <a:extLst>
              <a:ext uri="{FF2B5EF4-FFF2-40B4-BE49-F238E27FC236}">
                <a16:creationId xmlns:a16="http://schemas.microsoft.com/office/drawing/2014/main" id="{4E39329D-EFD1-4F6B-BF5A-DB21D43B43AB}"/>
              </a:ext>
            </a:extLst>
          </p:cNvPr>
          <p:cNvGrpSpPr/>
          <p:nvPr/>
        </p:nvGrpSpPr>
        <p:grpSpPr>
          <a:xfrm>
            <a:off x="-87630" y="496014"/>
            <a:ext cx="9319260" cy="6389370"/>
            <a:chOff x="0" y="0"/>
            <a:chExt cx="9319260" cy="6389370"/>
          </a:xfrm>
        </p:grpSpPr>
        <p:sp>
          <p:nvSpPr>
            <p:cNvPr id="48" name="Text Box 2">
              <a:extLst>
                <a:ext uri="{FF2B5EF4-FFF2-40B4-BE49-F238E27FC236}">
                  <a16:creationId xmlns:a16="http://schemas.microsoft.com/office/drawing/2014/main" id="{1FF00B54-2FDB-443D-B8C7-055F09BB961F}"/>
                </a:ext>
              </a:extLst>
            </p:cNvPr>
            <p:cNvSpPr txBox="1">
              <a:spLocks noChangeArrowheads="1"/>
            </p:cNvSpPr>
            <p:nvPr/>
          </p:nvSpPr>
          <p:spPr bwMode="auto">
            <a:xfrm>
              <a:off x="0" y="847725"/>
              <a:ext cx="5069205" cy="2318385"/>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p>
              <a:pPr algn="ctr">
                <a:lnSpc>
                  <a:spcPct val="107000"/>
                </a:lnSpc>
                <a:spcAft>
                  <a:spcPts val="800"/>
                </a:spcAft>
              </a:pPr>
              <a:r>
                <a:rPr lang="en-GB" sz="3600">
                  <a:effectLst/>
                  <a:latin typeface="Calibri" panose="020F0502020204030204" pitchFamily="34" charset="0"/>
                  <a:ea typeface="Calibri" panose="020F0502020204030204" pitchFamily="34" charset="0"/>
                  <a:cs typeface="Times New Roman" panose="02020603050405020304" pitchFamily="18" charset="0"/>
                </a:rPr>
                <a:t>The power and benefits of mindful eating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49" name="Straight Arrow Connector 48">
              <a:extLst>
                <a:ext uri="{FF2B5EF4-FFF2-40B4-BE49-F238E27FC236}">
                  <a16:creationId xmlns:a16="http://schemas.microsoft.com/office/drawing/2014/main" id="{68C77823-99EA-429B-AC0F-F459B9EBEABB}"/>
                </a:ext>
              </a:extLst>
            </p:cNvPr>
            <p:cNvCxnSpPr/>
            <p:nvPr/>
          </p:nvCxnSpPr>
          <p:spPr>
            <a:xfrm flipV="1">
              <a:off x="5067300" y="1952625"/>
              <a:ext cx="709803" cy="914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0" name="Text Box 21">
              <a:extLst>
                <a:ext uri="{FF2B5EF4-FFF2-40B4-BE49-F238E27FC236}">
                  <a16:creationId xmlns:a16="http://schemas.microsoft.com/office/drawing/2014/main" id="{19E7D99B-CCFB-429A-BBE1-26B0978732EA}"/>
                </a:ext>
              </a:extLst>
            </p:cNvPr>
            <p:cNvSpPr txBox="1"/>
            <p:nvPr/>
          </p:nvSpPr>
          <p:spPr>
            <a:xfrm>
              <a:off x="6029325" y="0"/>
              <a:ext cx="3025140" cy="1335024"/>
            </a:xfrm>
            <a:prstGeom prst="ellipse">
              <a:avLst/>
            </a:prstGeom>
            <a:solidFill>
              <a:schemeClr val="lt1"/>
            </a:solidFill>
            <a:ln w="63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2600">
                  <a:effectLst/>
                  <a:latin typeface="Calibri" panose="020F0502020204030204" pitchFamily="34" charset="0"/>
                  <a:ea typeface="Calibri" panose="020F0502020204030204" pitchFamily="34" charset="0"/>
                  <a:cs typeface="Times New Roman" panose="02020603050405020304" pitchFamily="18" charset="0"/>
                </a:rPr>
                <a:t>It’s never just about eating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1" name="Text Box 2">
              <a:extLst>
                <a:ext uri="{FF2B5EF4-FFF2-40B4-BE49-F238E27FC236}">
                  <a16:creationId xmlns:a16="http://schemas.microsoft.com/office/drawing/2014/main" id="{01B5AC82-1D74-4500-84D4-369E96220F02}"/>
                </a:ext>
              </a:extLst>
            </p:cNvPr>
            <p:cNvSpPr txBox="1">
              <a:spLocks noChangeArrowheads="1"/>
            </p:cNvSpPr>
            <p:nvPr/>
          </p:nvSpPr>
          <p:spPr bwMode="auto">
            <a:xfrm>
              <a:off x="514350" y="4000500"/>
              <a:ext cx="4069080" cy="1480820"/>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p>
              <a:pPr algn="ctr">
                <a:lnSpc>
                  <a:spcPct val="107000"/>
                </a:lnSpc>
                <a:spcAft>
                  <a:spcPts val="800"/>
                </a:spcAft>
              </a:pPr>
              <a:r>
                <a:rPr lang="en-GB" sz="3600" dirty="0">
                  <a:effectLst/>
                  <a:latin typeface="Calibri" panose="020F0502020204030204" pitchFamily="34" charset="0"/>
                  <a:ea typeface="Calibri" panose="020F0502020204030204" pitchFamily="34" charset="0"/>
                  <a:cs typeface="Times New Roman" panose="02020603050405020304" pitchFamily="18" charset="0"/>
                </a:rPr>
                <a:t>ME-CL™ is accessible to women in the UK</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2" name="Text Box 2">
              <a:extLst>
                <a:ext uri="{FF2B5EF4-FFF2-40B4-BE49-F238E27FC236}">
                  <a16:creationId xmlns:a16="http://schemas.microsoft.com/office/drawing/2014/main" id="{A9B841B7-9938-42DD-A817-27E74DDF8F1B}"/>
                </a:ext>
              </a:extLst>
            </p:cNvPr>
            <p:cNvSpPr txBox="1">
              <a:spLocks noChangeArrowheads="1"/>
            </p:cNvSpPr>
            <p:nvPr/>
          </p:nvSpPr>
          <p:spPr bwMode="auto">
            <a:xfrm>
              <a:off x="5791200" y="1638300"/>
              <a:ext cx="3528060" cy="670560"/>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spAutoFit/>
            </a:bodyPr>
            <a:lstStyle/>
            <a:p>
              <a:pPr algn="ctr">
                <a:lnSpc>
                  <a:spcPct val="107000"/>
                </a:lnSpc>
                <a:spcAft>
                  <a:spcPts val="800"/>
                </a:spcAft>
              </a:pPr>
              <a:r>
                <a:rPr lang="en-GB" sz="2800">
                  <a:effectLst/>
                  <a:latin typeface="Calibri" panose="020F0502020204030204" pitchFamily="34" charset="0"/>
                  <a:ea typeface="Calibri" panose="020F0502020204030204" pitchFamily="34" charset="0"/>
                  <a:cs typeface="Times New Roman" panose="02020603050405020304" pitchFamily="18" charset="0"/>
                </a:rPr>
                <a:t>Mindful eating is hard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3" name="Text Box 2">
              <a:extLst>
                <a:ext uri="{FF2B5EF4-FFF2-40B4-BE49-F238E27FC236}">
                  <a16:creationId xmlns:a16="http://schemas.microsoft.com/office/drawing/2014/main" id="{9006F504-1293-4352-9471-7986184E89DE}"/>
                </a:ext>
              </a:extLst>
            </p:cNvPr>
            <p:cNvSpPr txBox="1">
              <a:spLocks noChangeArrowheads="1"/>
            </p:cNvSpPr>
            <p:nvPr/>
          </p:nvSpPr>
          <p:spPr bwMode="auto">
            <a:xfrm>
              <a:off x="5772150" y="2867025"/>
              <a:ext cx="3528060" cy="1138555"/>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spAutoFit/>
            </a:bodyPr>
            <a:lstStyle/>
            <a:p>
              <a:pPr algn="ctr">
                <a:lnSpc>
                  <a:spcPct val="107000"/>
                </a:lnSpc>
                <a:spcAft>
                  <a:spcPts val="800"/>
                </a:spcAft>
              </a:pPr>
              <a:r>
                <a:rPr lang="en-GB" sz="2800">
                  <a:effectLst/>
                  <a:latin typeface="Calibri" panose="020F0502020204030204" pitchFamily="34" charset="0"/>
                  <a:ea typeface="Calibri" panose="020F0502020204030204" pitchFamily="34" charset="0"/>
                  <a:cs typeface="Times New Roman" panose="02020603050405020304" pitchFamily="18" charset="0"/>
                </a:rPr>
                <a:t>Mindful eating has to be delivered well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4" name="Text Box 19">
              <a:extLst>
                <a:ext uri="{FF2B5EF4-FFF2-40B4-BE49-F238E27FC236}">
                  <a16:creationId xmlns:a16="http://schemas.microsoft.com/office/drawing/2014/main" id="{51665542-17DC-4821-9958-07F54C3BAB66}"/>
                </a:ext>
              </a:extLst>
            </p:cNvPr>
            <p:cNvSpPr txBox="1"/>
            <p:nvPr/>
          </p:nvSpPr>
          <p:spPr>
            <a:xfrm>
              <a:off x="5838825" y="4514850"/>
              <a:ext cx="3008376" cy="1874520"/>
            </a:xfrm>
            <a:prstGeom prst="ellipse">
              <a:avLst/>
            </a:prstGeom>
            <a:solidFill>
              <a:schemeClr val="lt1"/>
            </a:solidFill>
            <a:ln w="63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2600">
                  <a:effectLst/>
                  <a:latin typeface="Calibri" panose="020F0502020204030204" pitchFamily="34" charset="0"/>
                  <a:ea typeface="Calibri" panose="020F0502020204030204" pitchFamily="34" charset="0"/>
                  <a:cs typeface="Times New Roman" panose="02020603050405020304" pitchFamily="18" charset="0"/>
                </a:rPr>
                <a:t>Mindful eating isn’t enough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55" name="Straight Arrow Connector 54">
              <a:extLst>
                <a:ext uri="{FF2B5EF4-FFF2-40B4-BE49-F238E27FC236}">
                  <a16:creationId xmlns:a16="http://schemas.microsoft.com/office/drawing/2014/main" id="{5B9F70C8-5FCA-47B1-9F33-4A9012E3CA8E}"/>
                </a:ext>
              </a:extLst>
            </p:cNvPr>
            <p:cNvCxnSpPr/>
            <p:nvPr/>
          </p:nvCxnSpPr>
          <p:spPr>
            <a:xfrm>
              <a:off x="7572375" y="2305050"/>
              <a:ext cx="0" cy="56388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B8F0DB63-0FD2-4101-B1D4-00D89E553EC2}"/>
                </a:ext>
              </a:extLst>
            </p:cNvPr>
            <p:cNvCxnSpPr/>
            <p:nvPr/>
          </p:nvCxnSpPr>
          <p:spPr>
            <a:xfrm flipH="1">
              <a:off x="4600575" y="2162175"/>
              <a:ext cx="1188720" cy="1911096"/>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7" name="Straight Connector 56">
              <a:extLst>
                <a:ext uri="{FF2B5EF4-FFF2-40B4-BE49-F238E27FC236}">
                  <a16:creationId xmlns:a16="http://schemas.microsoft.com/office/drawing/2014/main" id="{960A04DE-FD42-4E14-BDE1-CECC943AA0A5}"/>
                </a:ext>
              </a:extLst>
            </p:cNvPr>
            <p:cNvCxnSpPr/>
            <p:nvPr/>
          </p:nvCxnSpPr>
          <p:spPr>
            <a:xfrm flipH="1">
              <a:off x="4581525" y="3429000"/>
              <a:ext cx="1188720" cy="118872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8" name="Straight Connector 57">
              <a:extLst>
                <a:ext uri="{FF2B5EF4-FFF2-40B4-BE49-F238E27FC236}">
                  <a16:creationId xmlns:a16="http://schemas.microsoft.com/office/drawing/2014/main" id="{6E8B1D94-3F5B-4DA6-9357-401FAC60E096}"/>
                </a:ext>
              </a:extLst>
            </p:cNvPr>
            <p:cNvCxnSpPr/>
            <p:nvPr/>
          </p:nvCxnSpPr>
          <p:spPr>
            <a:xfrm>
              <a:off x="4591050" y="4943475"/>
              <a:ext cx="1289304" cy="32004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9" name="Straight Arrow Connector 58">
              <a:extLst>
                <a:ext uri="{FF2B5EF4-FFF2-40B4-BE49-F238E27FC236}">
                  <a16:creationId xmlns:a16="http://schemas.microsoft.com/office/drawing/2014/main" id="{10670496-B6F8-43C6-AC9A-7BB18B1A462C}"/>
                </a:ext>
              </a:extLst>
            </p:cNvPr>
            <p:cNvCxnSpPr/>
            <p:nvPr/>
          </p:nvCxnSpPr>
          <p:spPr>
            <a:xfrm>
              <a:off x="7534275" y="1333500"/>
              <a:ext cx="18288" cy="32029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pSp>
      <p:cxnSp>
        <p:nvCxnSpPr>
          <p:cNvPr id="60" name="Straight Arrow Connector 59">
            <a:extLst>
              <a:ext uri="{FF2B5EF4-FFF2-40B4-BE49-F238E27FC236}">
                <a16:creationId xmlns:a16="http://schemas.microsoft.com/office/drawing/2014/main" id="{0276DBF9-3A03-4CB5-818C-0A34CD28D93F}"/>
              </a:ext>
            </a:extLst>
          </p:cNvPr>
          <p:cNvCxnSpPr/>
          <p:nvPr/>
        </p:nvCxnSpPr>
        <p:spPr>
          <a:xfrm>
            <a:off x="2123728" y="3662124"/>
            <a:ext cx="0" cy="8134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1545056"/>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C846E25-CED6-45CB-B739-93926468A72B}"/>
              </a:ext>
            </a:extLst>
          </p:cNvPr>
          <p:cNvSpPr>
            <a:spLocks noGrp="1"/>
          </p:cNvSpPr>
          <p:nvPr>
            <p:ph type="body" sz="quarter" idx="10"/>
          </p:nvPr>
        </p:nvSpPr>
        <p:spPr>
          <a:xfrm>
            <a:off x="899591" y="332656"/>
            <a:ext cx="6515621" cy="651068"/>
          </a:xfrm>
        </p:spPr>
        <p:txBody>
          <a:bodyPr/>
          <a:lstStyle/>
          <a:p>
            <a:r>
              <a:rPr lang="en-GB" dirty="0"/>
              <a:t>Recommendations</a:t>
            </a:r>
          </a:p>
        </p:txBody>
      </p:sp>
      <p:sp>
        <p:nvSpPr>
          <p:cNvPr id="3" name="Text Placeholder 2">
            <a:extLst>
              <a:ext uri="{FF2B5EF4-FFF2-40B4-BE49-F238E27FC236}">
                <a16:creationId xmlns:a16="http://schemas.microsoft.com/office/drawing/2014/main" id="{852153EF-3C44-420D-9ABA-8B2847850C2B}"/>
              </a:ext>
            </a:extLst>
          </p:cNvPr>
          <p:cNvSpPr>
            <a:spLocks noGrp="1"/>
          </p:cNvSpPr>
          <p:nvPr>
            <p:ph type="body" sz="quarter" idx="11"/>
          </p:nvPr>
        </p:nvSpPr>
        <p:spPr/>
        <p:txBody>
          <a:bodyPr/>
          <a:lstStyle/>
          <a:p>
            <a:endParaRPr lang="en-GB" dirty="0"/>
          </a:p>
        </p:txBody>
      </p:sp>
      <p:graphicFrame>
        <p:nvGraphicFramePr>
          <p:cNvPr id="4" name="Table 3">
            <a:extLst>
              <a:ext uri="{FF2B5EF4-FFF2-40B4-BE49-F238E27FC236}">
                <a16:creationId xmlns:a16="http://schemas.microsoft.com/office/drawing/2014/main" id="{86D0AB0B-0B05-431F-80AA-28D8573267D4}"/>
              </a:ext>
            </a:extLst>
          </p:cNvPr>
          <p:cNvGraphicFramePr>
            <a:graphicFrameLocks noGrp="1"/>
          </p:cNvGraphicFramePr>
          <p:nvPr>
            <p:extLst>
              <p:ext uri="{D42A27DB-BD31-4B8C-83A1-F6EECF244321}">
                <p14:modId xmlns:p14="http://schemas.microsoft.com/office/powerpoint/2010/main" val="3158496009"/>
              </p:ext>
            </p:extLst>
          </p:nvPr>
        </p:nvGraphicFramePr>
        <p:xfrm>
          <a:off x="899592" y="980728"/>
          <a:ext cx="6551612" cy="5647765"/>
        </p:xfrm>
        <a:graphic>
          <a:graphicData uri="http://schemas.openxmlformats.org/drawingml/2006/table">
            <a:tbl>
              <a:tblPr firstRow="1" bandRow="1">
                <a:tableStyleId>{5C22544A-7EE6-4342-B048-85BDC9FD1C3A}</a:tableStyleId>
              </a:tblPr>
              <a:tblGrid>
                <a:gridCol w="3275805">
                  <a:extLst>
                    <a:ext uri="{9D8B030D-6E8A-4147-A177-3AD203B41FA5}">
                      <a16:colId xmlns:a16="http://schemas.microsoft.com/office/drawing/2014/main" val="3453125596"/>
                    </a:ext>
                  </a:extLst>
                </a:gridCol>
                <a:gridCol w="3275807">
                  <a:extLst>
                    <a:ext uri="{9D8B030D-6E8A-4147-A177-3AD203B41FA5}">
                      <a16:colId xmlns:a16="http://schemas.microsoft.com/office/drawing/2014/main" val="617041403"/>
                    </a:ext>
                  </a:extLst>
                </a:gridCol>
              </a:tblGrid>
              <a:tr h="508745">
                <a:tc>
                  <a:txBody>
                    <a:bodyPr/>
                    <a:lstStyle/>
                    <a:p>
                      <a:r>
                        <a:rPr lang="en-GB" sz="1600" dirty="0"/>
                        <a:t>Participant Feedback</a:t>
                      </a:r>
                    </a:p>
                  </a:txBody>
                  <a:tcPr/>
                </a:tc>
                <a:tc>
                  <a:txBody>
                    <a:bodyPr/>
                    <a:lstStyle/>
                    <a:p>
                      <a:r>
                        <a:rPr lang="en-GB" sz="1600" dirty="0"/>
                        <a:t>Guidance for teachers</a:t>
                      </a:r>
                    </a:p>
                  </a:txBody>
                  <a:tcPr/>
                </a:tc>
                <a:extLst>
                  <a:ext uri="{0D108BD9-81ED-4DB2-BD59-A6C34878D82A}">
                    <a16:rowId xmlns:a16="http://schemas.microsoft.com/office/drawing/2014/main" val="4070310025"/>
                  </a:ext>
                </a:extLst>
              </a:tr>
              <a:tr h="508745">
                <a:tc>
                  <a:txBody>
                    <a:bodyPr/>
                    <a:lstStyle/>
                    <a:p>
                      <a:r>
                        <a:rPr lang="en-GB" sz="1600" dirty="0"/>
                        <a:t>Eating behaviours are socially determined</a:t>
                      </a:r>
                    </a:p>
                  </a:txBody>
                  <a:tcPr/>
                </a:tc>
                <a:tc>
                  <a:txBody>
                    <a:bodyPr/>
                    <a:lstStyle/>
                    <a:p>
                      <a:r>
                        <a:rPr lang="en-GB" sz="1600" dirty="0"/>
                        <a:t>Educate self on weight stigma / thin ideal / intuitive eating / int. trauma</a:t>
                      </a:r>
                    </a:p>
                  </a:txBody>
                  <a:tcPr/>
                </a:tc>
                <a:extLst>
                  <a:ext uri="{0D108BD9-81ED-4DB2-BD59-A6C34878D82A}">
                    <a16:rowId xmlns:a16="http://schemas.microsoft.com/office/drawing/2014/main" val="3418530702"/>
                  </a:ext>
                </a:extLst>
              </a:tr>
              <a:tr h="508745">
                <a:tc>
                  <a:txBody>
                    <a:bodyPr/>
                    <a:lstStyle/>
                    <a:p>
                      <a:r>
                        <a:rPr lang="en-GB" sz="1600" dirty="0"/>
                        <a:t>Flexibility, firmness, sensitivity and encouragement all needed</a:t>
                      </a:r>
                    </a:p>
                  </a:txBody>
                  <a:tcPr/>
                </a:tc>
                <a:tc>
                  <a:txBody>
                    <a:bodyPr/>
                    <a:lstStyle/>
                    <a:p>
                      <a:r>
                        <a:rPr lang="en-GB" sz="1600" dirty="0"/>
                        <a:t>Maintain contact between sessions</a:t>
                      </a:r>
                    </a:p>
                  </a:txBody>
                  <a:tcPr/>
                </a:tc>
                <a:extLst>
                  <a:ext uri="{0D108BD9-81ED-4DB2-BD59-A6C34878D82A}">
                    <a16:rowId xmlns:a16="http://schemas.microsoft.com/office/drawing/2014/main" val="855876111"/>
                  </a:ext>
                </a:extLst>
              </a:tr>
              <a:tr h="508745">
                <a:tc>
                  <a:txBody>
                    <a:bodyPr/>
                    <a:lstStyle/>
                    <a:p>
                      <a:r>
                        <a:rPr lang="en-GB" sz="1600" dirty="0"/>
                        <a:t>Weight neutral approach extremely important</a:t>
                      </a:r>
                    </a:p>
                  </a:txBody>
                  <a:tcPr/>
                </a:tc>
                <a:tc>
                  <a:txBody>
                    <a:bodyPr/>
                    <a:lstStyle/>
                    <a:p>
                      <a:r>
                        <a:rPr lang="en-GB" sz="1600" dirty="0"/>
                        <a:t>Increase engagement by deliberately not privileging appearance</a:t>
                      </a:r>
                    </a:p>
                  </a:txBody>
                  <a:tcPr/>
                </a:tc>
                <a:extLst>
                  <a:ext uri="{0D108BD9-81ED-4DB2-BD59-A6C34878D82A}">
                    <a16:rowId xmlns:a16="http://schemas.microsoft.com/office/drawing/2014/main" val="2895760449"/>
                  </a:ext>
                </a:extLst>
              </a:tr>
              <a:tr h="508745">
                <a:tc>
                  <a:txBody>
                    <a:bodyPr/>
                    <a:lstStyle/>
                    <a:p>
                      <a:r>
                        <a:rPr lang="en-GB" sz="1600" dirty="0"/>
                        <a:t>Lack of nutritional coaching also very important</a:t>
                      </a:r>
                    </a:p>
                  </a:txBody>
                  <a:tcPr/>
                </a:tc>
                <a:tc>
                  <a:txBody>
                    <a:bodyPr/>
                    <a:lstStyle/>
                    <a:p>
                      <a:r>
                        <a:rPr lang="en-GB" sz="1600" dirty="0"/>
                        <a:t>Avoid giving nutritional advice completely</a:t>
                      </a:r>
                    </a:p>
                  </a:txBody>
                  <a:tcPr/>
                </a:tc>
                <a:extLst>
                  <a:ext uri="{0D108BD9-81ED-4DB2-BD59-A6C34878D82A}">
                    <a16:rowId xmlns:a16="http://schemas.microsoft.com/office/drawing/2014/main" val="355700128"/>
                  </a:ext>
                </a:extLst>
              </a:tr>
              <a:tr h="508745">
                <a:tc>
                  <a:txBody>
                    <a:bodyPr/>
                    <a:lstStyle/>
                    <a:p>
                      <a:r>
                        <a:rPr lang="en-GB" sz="1600" dirty="0"/>
                        <a:t>Cost could be a barrier to young people</a:t>
                      </a:r>
                    </a:p>
                  </a:txBody>
                  <a:tcPr/>
                </a:tc>
                <a:tc>
                  <a:txBody>
                    <a:bodyPr/>
                    <a:lstStyle/>
                    <a:p>
                      <a:r>
                        <a:rPr lang="en-GB" sz="1600" dirty="0"/>
                        <a:t>Consider sliding scale or supported places to increase accessibility</a:t>
                      </a:r>
                    </a:p>
                  </a:txBody>
                  <a:tcPr/>
                </a:tc>
                <a:extLst>
                  <a:ext uri="{0D108BD9-81ED-4DB2-BD59-A6C34878D82A}">
                    <a16:rowId xmlns:a16="http://schemas.microsoft.com/office/drawing/2014/main" val="2137728086"/>
                  </a:ext>
                </a:extLst>
              </a:tr>
              <a:tr h="508745">
                <a:tc>
                  <a:txBody>
                    <a:bodyPr/>
                    <a:lstStyle/>
                    <a:p>
                      <a:r>
                        <a:rPr lang="en-GB" sz="1600" dirty="0"/>
                        <a:t>Time could be a barrier for middle-aged women</a:t>
                      </a:r>
                    </a:p>
                  </a:txBody>
                  <a:tcPr/>
                </a:tc>
                <a:tc>
                  <a:txBody>
                    <a:bodyPr/>
                    <a:lstStyle/>
                    <a:p>
                      <a:r>
                        <a:rPr lang="en-GB" sz="1600" dirty="0"/>
                        <a:t>Consider multiple platforms / modalities to increase access</a:t>
                      </a:r>
                    </a:p>
                  </a:txBody>
                  <a:tcPr/>
                </a:tc>
                <a:extLst>
                  <a:ext uri="{0D108BD9-81ED-4DB2-BD59-A6C34878D82A}">
                    <a16:rowId xmlns:a16="http://schemas.microsoft.com/office/drawing/2014/main" val="2799224827"/>
                  </a:ext>
                </a:extLst>
              </a:tr>
              <a:tr h="506060">
                <a:tc>
                  <a:txBody>
                    <a:bodyPr/>
                    <a:lstStyle/>
                    <a:p>
                      <a:r>
                        <a:rPr lang="en-GB" sz="1600" dirty="0"/>
                        <a:t>Cultural competency very important</a:t>
                      </a:r>
                    </a:p>
                  </a:txBody>
                  <a:tcPr/>
                </a:tc>
                <a:tc>
                  <a:txBody>
                    <a:bodyPr/>
                    <a:lstStyle/>
                    <a:p>
                      <a:r>
                        <a:rPr lang="en-GB" sz="1600" dirty="0"/>
                        <a:t>Adjust delivery to audience / context</a:t>
                      </a:r>
                    </a:p>
                  </a:txBody>
                  <a:tcPr/>
                </a:tc>
                <a:extLst>
                  <a:ext uri="{0D108BD9-81ED-4DB2-BD59-A6C34878D82A}">
                    <a16:rowId xmlns:a16="http://schemas.microsoft.com/office/drawing/2014/main" val="2349527634"/>
                  </a:ext>
                </a:extLst>
              </a:tr>
              <a:tr h="508745">
                <a:tc>
                  <a:txBody>
                    <a:bodyPr/>
                    <a:lstStyle/>
                    <a:p>
                      <a:r>
                        <a:rPr lang="en-GB" sz="1600" dirty="0"/>
                        <a:t>Even trauma-informed teaching may not be enough</a:t>
                      </a:r>
                    </a:p>
                  </a:txBody>
                  <a:tcPr/>
                </a:tc>
                <a:tc>
                  <a:txBody>
                    <a:bodyPr/>
                    <a:lstStyle/>
                    <a:p>
                      <a:r>
                        <a:rPr lang="en-GB" sz="1600" dirty="0"/>
                        <a:t>Offer alternatives within service – 1-1 support, other interventions</a:t>
                      </a:r>
                    </a:p>
                  </a:txBody>
                  <a:tcPr/>
                </a:tc>
                <a:extLst>
                  <a:ext uri="{0D108BD9-81ED-4DB2-BD59-A6C34878D82A}">
                    <a16:rowId xmlns:a16="http://schemas.microsoft.com/office/drawing/2014/main" val="2266664452"/>
                  </a:ext>
                </a:extLst>
              </a:tr>
              <a:tr h="508745">
                <a:tc>
                  <a:txBody>
                    <a:bodyPr/>
                    <a:lstStyle/>
                    <a:p>
                      <a:r>
                        <a:rPr lang="en-GB" sz="1600" dirty="0"/>
                        <a:t>I.e. socially prescribing gardening for well-being to improve rel. w/ food</a:t>
                      </a:r>
                    </a:p>
                  </a:txBody>
                  <a:tcPr/>
                </a:tc>
                <a:tc>
                  <a:txBody>
                    <a:bodyPr/>
                    <a:lstStyle/>
                    <a:p>
                      <a:r>
                        <a:rPr lang="en-GB" sz="1600" dirty="0"/>
                        <a:t>Consider including this in recommendations to commissioners</a:t>
                      </a:r>
                    </a:p>
                  </a:txBody>
                  <a:tcPr/>
                </a:tc>
                <a:extLst>
                  <a:ext uri="{0D108BD9-81ED-4DB2-BD59-A6C34878D82A}">
                    <a16:rowId xmlns:a16="http://schemas.microsoft.com/office/drawing/2014/main" val="2751035228"/>
                  </a:ext>
                </a:extLst>
              </a:tr>
            </a:tbl>
          </a:graphicData>
        </a:graphic>
      </p:graphicFrame>
    </p:spTree>
    <p:extLst>
      <p:ext uri="{BB962C8B-B14F-4D97-AF65-F5344CB8AC3E}">
        <p14:creationId xmlns:p14="http://schemas.microsoft.com/office/powerpoint/2010/main" val="1907017388"/>
      </p:ext>
    </p:extLst>
  </p:cSld>
  <p:clrMapOvr>
    <a:masterClrMapping/>
  </p:clrMapOvr>
  <p:transition spd="slow">
    <p:fade/>
  </p:transition>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73&quot;&gt;&lt;object type=&quot;3&quot; unique_id=&quot;10074&quot;&gt;&lt;property id=&quot;20148&quot; value=&quot;5&quot;/&gt;&lt;property id=&quot;20300&quot; value=&quot;Slide 1&quot;/&gt;&lt;property id=&quot;20307&quot; value=&quot;256&quot;/&gt;&lt;/object&gt;&lt;object type=&quot;3&quot; unique_id=&quot;10075&quot;&gt;&lt;property id=&quot;20148&quot; value=&quot;5&quot;/&gt;&lt;property id=&quot;20300&quot; value=&quot;Slide 2&quot;/&gt;&lt;property id=&quot;20307&quot; value=&quot;260&quot;/&gt;&lt;/object&gt;&lt;object type=&quot;3&quot; unique_id=&quot;10076&quot;&gt;&lt;property id=&quot;20148&quot; value=&quot;5&quot;/&gt;&lt;property id=&quot;20300&quot; value=&quot;Slide 3&quot;/&gt;&lt;property id=&quot;20307&quot; value=&quot;267&quot;/&gt;&lt;/object&gt;&lt;object type=&quot;3&quot; unique_id=&quot;10077&quot;&gt;&lt;property id=&quot;20148&quot; value=&quot;5&quot;/&gt;&lt;property id=&quot;20300&quot; value=&quot;Slide 4&quot;/&gt;&lt;property id=&quot;20307&quot; value=&quot;264&quot;/&gt;&lt;/object&gt;&lt;object type=&quot;3&quot; unique_id=&quot;10078&quot;&gt;&lt;property id=&quot;20148&quot; value=&quot;5&quot;/&gt;&lt;property id=&quot;20300&quot; value=&quot;Slide 5&quot;/&gt;&lt;property id=&quot;20307&quot; value=&quot;268&quot;/&gt;&lt;/object&gt;&lt;object type=&quot;3&quot; unique_id=&quot;10079&quot;&gt;&lt;property id=&quot;20148&quot; value=&quot;5&quot;/&gt;&lt;property id=&quot;20300&quot; value=&quot;Slide 6&quot;/&gt;&lt;property id=&quot;20307&quot; value=&quot;265&quot;/&gt;&lt;/object&gt;&lt;object type=&quot;3&quot; unique_id=&quot;10080&quot;&gt;&lt;property id=&quot;20148&quot; value=&quot;5&quot;/&gt;&lt;property id=&quot;20300&quot; value=&quot;Slide 7&quot;/&gt;&lt;property id=&quot;20307&quot; value=&quot;266&quot;/&gt;&lt;/object&gt;&lt;object type=&quot;3&quot; unique_id=&quot;10081&quot;&gt;&lt;property id=&quot;20148&quot; value=&quot;5&quot;/&gt;&lt;property id=&quot;20300&quot; value=&quot;Slide 8&quot;/&gt;&lt;property id=&quot;20307&quot; value=&quot;262&quot;/&gt;&lt;/object&gt;&lt;object type=&quot;3&quot; unique_id=&quot;10082&quot;&gt;&lt;property id=&quot;20148&quot; value=&quot;5&quot;/&gt;&lt;property id=&quot;20300&quot; value=&quot;Slide 9&quot;/&gt;&lt;property id=&quot;20307&quot; value=&quot;269&quot;/&gt;&lt;/object&gt;&lt;object type=&quot;3&quot; unique_id=&quot;10083&quot;&gt;&lt;property id=&quot;20148&quot; value=&quot;5&quot;/&gt;&lt;property id=&quot;20300&quot; value=&quot;Slide 10&quot;/&gt;&lt;property id=&quot;20307&quot; value=&quot;259&quot;/&gt;&lt;/object&gt;&lt;/object&gt;&lt;object type=&quot;8&quot; unique_id=&quot;10095&quot;&gt;&lt;/object&gt;&lt;/object&gt;&lt;/database&gt;"/>
  <p:tag name="MMPROD_NEXTUNIQUEID" val="10009"/>
  <p:tag name="SECTOMILLISECCONVERTED" val="1"/>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56E99604-B34A-AB45-82E2-A2F6C5EC15CC}" vid="{C3811B3D-AE0C-294C-BC2C-607328485A3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E3586886EB30B40BC4DD2A10B38350E" ma:contentTypeVersion="12" ma:contentTypeDescription="Create a new document." ma:contentTypeScope="" ma:versionID="d447de6ac936642eda3e77d23100f1d7">
  <xsd:schema xmlns:xsd="http://www.w3.org/2001/XMLSchema" xmlns:xs="http://www.w3.org/2001/XMLSchema" xmlns:p="http://schemas.microsoft.com/office/2006/metadata/properties" xmlns:ns3="6325f371-4f9e-4d9a-8eb0-a04c2d6d2c8d" xmlns:ns4="a3eb2df1-54ad-4be8-82c5-a65e2e653a03" targetNamespace="http://schemas.microsoft.com/office/2006/metadata/properties" ma:root="true" ma:fieldsID="637d58748309a90b33a7f70fb783f8db" ns3:_="" ns4:_="">
    <xsd:import namespace="6325f371-4f9e-4d9a-8eb0-a04c2d6d2c8d"/>
    <xsd:import namespace="a3eb2df1-54ad-4be8-82c5-a65e2e653a0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25f371-4f9e-4d9a-8eb0-a04c2d6d2c8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3eb2df1-54ad-4be8-82c5-a65e2e653a03"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046D60-106A-48D2-A99C-30A31DAB01F5}">
  <ds:schemaRefs>
    <ds:schemaRef ds:uri="http://schemas.microsoft.com/office/2006/metadata/properties"/>
    <ds:schemaRef ds:uri="http://purl.org/dc/terms/"/>
    <ds:schemaRef ds:uri="http://schemas.microsoft.com/office/2006/documentManagement/types"/>
    <ds:schemaRef ds:uri="http://purl.org/dc/dcmitype/"/>
    <ds:schemaRef ds:uri="http://schemas.openxmlformats.org/package/2006/metadata/core-properties"/>
    <ds:schemaRef ds:uri="http://schemas.microsoft.com/office/infopath/2007/PartnerControls"/>
    <ds:schemaRef ds:uri="http://purl.org/dc/elements/1.1/"/>
    <ds:schemaRef ds:uri="a3eb2df1-54ad-4be8-82c5-a65e2e653a03"/>
    <ds:schemaRef ds:uri="6325f371-4f9e-4d9a-8eb0-a04c2d6d2c8d"/>
    <ds:schemaRef ds:uri="http://www.w3.org/XML/1998/namespace"/>
  </ds:schemaRefs>
</ds:datastoreItem>
</file>

<file path=customXml/itemProps2.xml><?xml version="1.0" encoding="utf-8"?>
<ds:datastoreItem xmlns:ds="http://schemas.openxmlformats.org/officeDocument/2006/customXml" ds:itemID="{E3AA6E53-57E6-4060-9023-1FA8D1A21B9C}">
  <ds:schemaRefs>
    <ds:schemaRef ds:uri="http://schemas.microsoft.com/sharepoint/v3/contenttype/forms"/>
  </ds:schemaRefs>
</ds:datastoreItem>
</file>

<file path=customXml/itemProps3.xml><?xml version="1.0" encoding="utf-8"?>
<ds:datastoreItem xmlns:ds="http://schemas.openxmlformats.org/officeDocument/2006/customXml" ds:itemID="{916934A3-6EB9-4D4C-B2EC-7F50462C05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25f371-4f9e-4d9a-8eb0-a04c2d6d2c8d"/>
    <ds:schemaRef ds:uri="a3eb2df1-54ad-4be8-82c5-a65e2e653a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 new template SUNSHINE YELLOW with UWE logo bottom STANDARD</Template>
  <TotalTime>1317</TotalTime>
  <Words>2048</Words>
  <Application>Microsoft Office PowerPoint</Application>
  <PresentationFormat>On-screen Show (4:3)</PresentationFormat>
  <Paragraphs>245</Paragraphs>
  <Slides>14</Slides>
  <Notes>14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ＭＳ Ｐゴシック</vt:lpstr>
      <vt:lpstr>AdvP6975</vt:lpstr>
      <vt:lpstr>Arial</vt:lpstr>
      <vt:lpstr>Calibri</vt:lpstr>
      <vt:lpstr>Courier New</vt:lpstr>
      <vt:lpstr>Georgia</vt:lpstr>
      <vt:lpstr>Helvetica-Light</vt:lpstr>
      <vt:lpstr>Tahoma</vt:lpstr>
      <vt:lpstr>Times New Roman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Christine Ramsey-Wade</cp:lastModifiedBy>
  <cp:revision>102</cp:revision>
  <cp:lastPrinted>2016-04-26T08:55:24Z</cp:lastPrinted>
  <dcterms:created xsi:type="dcterms:W3CDTF">2016-04-27T08:32:31Z</dcterms:created>
  <dcterms:modified xsi:type="dcterms:W3CDTF">2021-07-06T12:54:28Z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4b776c7d-4ab6-433d-a612-845477e60a8d</vt:lpwstr>
  </property>
  <property fmtid="{D5CDD505-2E9C-101B-9397-08002B2CF9AE}" pid="3" name="ContentTypeId">
    <vt:lpwstr>0x0101001E3586886EB30B40BC4DD2A10B38350E</vt:lpwstr>
  </property>
</Properties>
</file>